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9" r:id="rId4"/>
  </p:sldMasterIdLst>
  <p:notesMasterIdLst>
    <p:notesMasterId r:id="rId50"/>
  </p:notesMasterIdLst>
  <p:sldIdLst>
    <p:sldId id="289"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304" r:id="rId26"/>
    <p:sldId id="299" r:id="rId27"/>
    <p:sldId id="277" r:id="rId28"/>
    <p:sldId id="300" r:id="rId29"/>
    <p:sldId id="278" r:id="rId30"/>
    <p:sldId id="280" r:id="rId31"/>
    <p:sldId id="281" r:id="rId32"/>
    <p:sldId id="301" r:id="rId33"/>
    <p:sldId id="286" r:id="rId34"/>
    <p:sldId id="293" r:id="rId35"/>
    <p:sldId id="295" r:id="rId36"/>
    <p:sldId id="294" r:id="rId37"/>
    <p:sldId id="297" r:id="rId38"/>
    <p:sldId id="298" r:id="rId39"/>
    <p:sldId id="296" r:id="rId40"/>
    <p:sldId id="287" r:id="rId41"/>
    <p:sldId id="291" r:id="rId42"/>
    <p:sldId id="283" r:id="rId43"/>
    <p:sldId id="302" r:id="rId44"/>
    <p:sldId id="288" r:id="rId45"/>
    <p:sldId id="292" r:id="rId46"/>
    <p:sldId id="303" r:id="rId47"/>
    <p:sldId id="285" r:id="rId48"/>
    <p:sldId id="290" r:id="rId49"/>
  </p:sldIdLst>
  <p:sldSz cx="9144000" cy="6858000" type="screen4x3"/>
  <p:notesSz cx="6858000" cy="9144000"/>
  <p:defaultTextStyle>
    <a:defPPr>
      <a:defRPr lang="ar-SA"/>
    </a:defPPr>
    <a:lvl1pPr algn="r" rtl="1" fontAlgn="base">
      <a:spcBef>
        <a:spcPct val="0"/>
      </a:spcBef>
      <a:spcAft>
        <a:spcPct val="0"/>
      </a:spcAft>
      <a:defRPr sz="20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20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r" defTabSz="914400" rtl="1" eaLnBrk="1" latinLnBrk="0" hangingPunct="1">
      <a:defRPr sz="2000" kern="1200">
        <a:solidFill>
          <a:schemeClr val="tx1"/>
        </a:solidFill>
        <a:latin typeface="Arial" pitchFamily="34" charset="0"/>
        <a:ea typeface="+mn-ea"/>
        <a:cs typeface="Arial" pitchFamily="34" charset="0"/>
      </a:defRPr>
    </a:lvl6pPr>
    <a:lvl7pPr marL="2743200" algn="r" defTabSz="914400" rtl="1" eaLnBrk="1" latinLnBrk="0" hangingPunct="1">
      <a:defRPr sz="2000" kern="1200">
        <a:solidFill>
          <a:schemeClr val="tx1"/>
        </a:solidFill>
        <a:latin typeface="Arial" pitchFamily="34" charset="0"/>
        <a:ea typeface="+mn-ea"/>
        <a:cs typeface="Arial" pitchFamily="34" charset="0"/>
      </a:defRPr>
    </a:lvl7pPr>
    <a:lvl8pPr marL="3200400" algn="r" defTabSz="914400" rtl="1" eaLnBrk="1" latinLnBrk="0" hangingPunct="1">
      <a:defRPr sz="2000" kern="1200">
        <a:solidFill>
          <a:schemeClr val="tx1"/>
        </a:solidFill>
        <a:latin typeface="Arial" pitchFamily="34" charset="0"/>
        <a:ea typeface="+mn-ea"/>
        <a:cs typeface="Arial" pitchFamily="34" charset="0"/>
      </a:defRPr>
    </a:lvl8pPr>
    <a:lvl9pPr marL="3657600" algn="r" defTabSz="914400" rtl="1" eaLnBrk="1" latinLnBrk="0" hangingPunct="1">
      <a:defRPr sz="20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aximized" horzBarState="maximized">
    <p:restoredLeft sz="34578" autoAdjust="0"/>
    <p:restoredTop sz="86380" autoAdjust="0"/>
  </p:normalViewPr>
  <p:slideViewPr>
    <p:cSldViewPr>
      <p:cViewPr>
        <p:scale>
          <a:sx n="80" d="100"/>
          <a:sy n="80" d="100"/>
        </p:scale>
        <p:origin x="-510" y="-72"/>
      </p:cViewPr>
      <p:guideLst>
        <p:guide orient="horz" pos="2160"/>
        <p:guide pos="2880"/>
      </p:guideLst>
    </p:cSldViewPr>
  </p:slideViewPr>
  <p:outlineViewPr>
    <p:cViewPr>
      <p:scale>
        <a:sx n="33" d="100"/>
        <a:sy n="33" d="100"/>
      </p:scale>
      <p:origin x="132" y="12099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pPr>
              <a:defRPr/>
            </a:pPr>
            <a:fld id="{93328760-1B55-485C-A8A5-141BF37DE3A1}" type="datetimeFigureOut">
              <a:rPr lang="ar-SA"/>
              <a:pPr>
                <a:defRPr/>
              </a:pPr>
              <a:t>17/04/1434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smtClean="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pPr>
              <a:defRPr/>
            </a:pPr>
            <a:fld id="{39CC1807-37A1-4B13-9A58-4BC552B037E2}" type="slidenum">
              <a:rPr lang="ar-SA"/>
              <a:pPr>
                <a:defRPr/>
              </a:pPr>
              <a:t>‹#›</a:t>
            </a:fld>
            <a:endParaRPr lang="ar-SA"/>
          </a:p>
        </p:txBody>
      </p:sp>
    </p:spTree>
    <p:extLst>
      <p:ext uri="{BB962C8B-B14F-4D97-AF65-F5344CB8AC3E}">
        <p14:creationId xmlns:p14="http://schemas.microsoft.com/office/powerpoint/2010/main" val="3288279248"/>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27068044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116874471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50677820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2370854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60907827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122817110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168263503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153100789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53888029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110791762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93882303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0368A1F6-56B4-4005-96BB-45A2AB2EC20F}" type="slidenum">
              <a:rPr lang="ar-JO"/>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endParaRPr lang="en-US"/>
          </a:p>
        </p:txBody>
      </p:sp>
    </p:spTree>
    <p:extLst>
      <p:ext uri="{BB962C8B-B14F-4D97-AF65-F5344CB8AC3E}">
        <p14:creationId xmlns:p14="http://schemas.microsoft.com/office/powerpoint/2010/main" val="67196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6A9F928-7780-44E6-A043-E1150FB68866}" type="slidenum">
              <a:rPr lang="ar-SA" smtClean="0"/>
              <a:pPr>
                <a:defRPr/>
              </a:pPr>
              <a:t>‹#›</a:t>
            </a:fld>
            <a:endParaRPr lang="en-US"/>
          </a:p>
        </p:txBody>
      </p:sp>
    </p:spTree>
    <p:extLst>
      <p:ext uri="{BB962C8B-B14F-4D97-AF65-F5344CB8AC3E}">
        <p14:creationId xmlns:p14="http://schemas.microsoft.com/office/powerpoint/2010/main" val="31690566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myknowledgemap.co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microsoft.com/custom/index.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1" y="1794935"/>
            <a:ext cx="5723468" cy="1130009"/>
          </a:xfrm>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068960"/>
            <a:ext cx="6912768" cy="2191662"/>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 </a:t>
            </a:r>
            <a:r>
              <a:rPr lang="en-US" sz="3600" b="1" dirty="0" smtClean="0">
                <a:solidFill>
                  <a:srgbClr val="00B0F0"/>
                </a:solidFill>
                <a:latin typeface="+mj-lt"/>
                <a:cs typeface="Calibri" pitchFamily="34" charset="0"/>
              </a:rPr>
              <a:t>8: </a:t>
            </a:r>
            <a:endParaRPr lang="en-US" sz="3600" b="1" dirty="0" smtClean="0">
              <a:solidFill>
                <a:srgbClr val="00B0F0"/>
              </a:solidFill>
              <a:latin typeface="+mj-lt"/>
              <a:cs typeface="Calibri" pitchFamily="34" charset="0"/>
            </a:endParaRPr>
          </a:p>
          <a:p>
            <a:r>
              <a:rPr lang="ar-SA" sz="3600" b="1" dirty="0">
                <a:solidFill>
                  <a:srgbClr val="00B0F0"/>
                </a:solidFill>
              </a:rPr>
              <a:t>البروتوكول </a:t>
            </a:r>
            <a:r>
              <a:rPr lang="en-US" sz="3600" b="1" dirty="0">
                <a:solidFill>
                  <a:srgbClr val="00B0F0"/>
                </a:solidFill>
              </a:rPr>
              <a:t>TCP/IP </a:t>
            </a:r>
            <a:r>
              <a:rPr lang="en-US" altLang="en-US" sz="3600" b="1" dirty="0">
                <a:solidFill>
                  <a:srgbClr val="00B0F0"/>
                </a:solidFill>
                <a:latin typeface="+mj-lt"/>
              </a:rPr>
              <a:t/>
            </a:r>
            <a:br>
              <a:rPr lang="en-US" altLang="en-US" sz="3600" b="1" dirty="0">
                <a:solidFill>
                  <a:srgbClr val="00B0F0"/>
                </a:solidFill>
                <a:latin typeface="+mj-lt"/>
              </a:rPr>
            </a:br>
            <a:r>
              <a:rPr lang="en-US" sz="3600" b="1" dirty="0" smtClean="0">
                <a:solidFill>
                  <a:srgbClr val="00B0F0"/>
                </a:solidFill>
                <a:latin typeface="+mj-lt"/>
                <a:cs typeface="Calibri" pitchFamily="34" charset="0"/>
              </a:rPr>
              <a:t>:</a:t>
            </a:r>
            <a:r>
              <a:rPr lang="ar-SA" sz="3600" b="1" dirty="0">
                <a:solidFill>
                  <a:srgbClr val="00B0F0"/>
                </a:solidFill>
              </a:rPr>
              <a:t>طبقاته والبرتوكولات العاملة تحته</a:t>
            </a:r>
            <a:endParaRPr lang="en-US" sz="3600" b="1" dirty="0">
              <a:solidFill>
                <a:srgbClr val="00B0F0"/>
              </a:solidFill>
            </a:endParaRPr>
          </a:p>
          <a:p>
            <a:endParaRPr lang="en-US" sz="3600" dirty="0" smtClean="0">
              <a:solidFill>
                <a:srgbClr val="00B0F0"/>
              </a:solidFill>
              <a:latin typeface="+mj-lt"/>
              <a:cs typeface="Calibri" pitchFamily="34" charset="0"/>
            </a:endParaRPr>
          </a:p>
          <a:p>
            <a:endParaRPr lang="en-US" sz="3600" dirty="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t>2/27/2013</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1</a:t>
            </a:fld>
            <a:endParaRPr lang="en-US"/>
          </a:p>
        </p:txBody>
      </p:sp>
    </p:spTree>
    <p:extLst>
      <p:ext uri="{BB962C8B-B14F-4D97-AF65-F5344CB8AC3E}">
        <p14:creationId xmlns:p14="http://schemas.microsoft.com/office/powerpoint/2010/main" val="3510494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ar-SA" b="1" i="1" u="sng" dirty="0" smtClean="0">
                <a:solidFill>
                  <a:srgbClr val="00B0F0"/>
                </a:solidFill>
              </a:rPr>
              <a:t>البروتوكول </a:t>
            </a:r>
            <a:r>
              <a:rPr lang="en-US" b="1" i="1" u="sng" dirty="0" smtClean="0">
                <a:solidFill>
                  <a:srgbClr val="00B0F0"/>
                </a:solidFill>
              </a:rPr>
              <a:t>TCP/IP</a:t>
            </a:r>
          </a:p>
        </p:txBody>
      </p:sp>
      <p:sp>
        <p:nvSpPr>
          <p:cNvPr id="3075" name="Rectangle 3"/>
          <p:cNvSpPr>
            <a:spLocks noGrp="1" noChangeArrowheads="1"/>
          </p:cNvSpPr>
          <p:nvPr>
            <p:ph idx="1"/>
          </p:nvPr>
        </p:nvSpPr>
        <p:spPr>
          <a:xfrm>
            <a:off x="1187624" y="1844824"/>
            <a:ext cx="7056784" cy="3878245"/>
          </a:xfrm>
        </p:spPr>
        <p:txBody>
          <a:bodyPr>
            <a:normAutofit fontScale="92500" lnSpcReduction="10000"/>
          </a:bodyPr>
          <a:lstStyle/>
          <a:p>
            <a:pPr algn="just" rtl="1" eaLnBrk="1" hangingPunct="1"/>
            <a:r>
              <a:rPr lang="ar-SA" dirty="0" smtClean="0"/>
              <a:t>تم تطوير هذا البرتوكول منذ نشأة الإنترنت وهذا البروتوكول ليس برتوكول واحد أو اثنين بل عبارة عن مجموعة بروتوكولات النظامية </a:t>
            </a:r>
          </a:p>
          <a:p>
            <a:pPr algn="just" rtl="1" eaLnBrk="1" hangingPunct="1"/>
            <a:r>
              <a:rPr lang="ar-SA" dirty="0" smtClean="0"/>
              <a:t>الاسم أخذ من أشهر اثنين وهما  </a:t>
            </a:r>
            <a:r>
              <a:rPr lang="en-US" dirty="0" smtClean="0"/>
              <a:t>TCP     &amp;     IP     </a:t>
            </a:r>
            <a:endParaRPr lang="ar-SA" dirty="0" smtClean="0"/>
          </a:p>
          <a:p>
            <a:pPr algn="just" rtl="1" eaLnBrk="1" hangingPunct="1"/>
            <a:r>
              <a:rPr lang="ar-SA" dirty="0" smtClean="0"/>
              <a:t>كل الخدمات عبر الإنترنت تستخدم هذا البروتوكول</a:t>
            </a:r>
          </a:p>
          <a:p>
            <a:pPr algn="just" rtl="1" eaLnBrk="1" hangingPunct="1"/>
            <a:r>
              <a:rPr lang="ar-SA" dirty="0" smtClean="0"/>
              <a:t>يتصف هذا البروتوكول بالمرونة وقابلية استيعاب التغيرات أو التطوير له.</a:t>
            </a:r>
          </a:p>
          <a:p>
            <a:pPr algn="just" rtl="1" eaLnBrk="1" hangingPunct="1"/>
            <a:r>
              <a:rPr lang="ar-SA" dirty="0" smtClean="0"/>
              <a:t>ويعتبر البروتوكول الرئيسي للعمل في شبكة الانترنت</a:t>
            </a:r>
            <a:endParaRPr lang="en-US" dirty="0" smtClean="0"/>
          </a:p>
        </p:txBody>
      </p:sp>
      <p:sp>
        <p:nvSpPr>
          <p:cNvPr id="307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7ACF475-65CC-4814-AB0B-BB0A52A2752E}" type="slidenum">
              <a:rPr lang="ar-SA" sz="1400" smtClean="0"/>
              <a:pPr eaLnBrk="1" hangingPunct="1"/>
              <a:t>2</a:t>
            </a:fld>
            <a:endParaRPr lang="en-US" sz="1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ar-SA" b="1" i="1" u="sng" dirty="0" smtClean="0">
                <a:solidFill>
                  <a:srgbClr val="00B0F0"/>
                </a:solidFill>
              </a:rPr>
              <a:t>طبقات البروتوكول </a:t>
            </a:r>
            <a:r>
              <a:rPr lang="en-US" b="1" i="1" u="sng" dirty="0" smtClean="0">
                <a:solidFill>
                  <a:srgbClr val="00B0F0"/>
                </a:solidFill>
              </a:rPr>
              <a:t>TCP/IP </a:t>
            </a:r>
          </a:p>
        </p:txBody>
      </p:sp>
      <p:sp>
        <p:nvSpPr>
          <p:cNvPr id="4099" name="Rectangle 3"/>
          <p:cNvSpPr>
            <a:spLocks noGrp="1" noChangeArrowheads="1"/>
          </p:cNvSpPr>
          <p:nvPr>
            <p:ph idx="1"/>
          </p:nvPr>
        </p:nvSpPr>
        <p:spPr>
          <a:xfrm>
            <a:off x="1259632" y="1844824"/>
            <a:ext cx="6696744" cy="4238476"/>
          </a:xfrm>
        </p:spPr>
        <p:txBody>
          <a:bodyPr>
            <a:normAutofit fontScale="92500" lnSpcReduction="20000"/>
          </a:bodyPr>
          <a:lstStyle/>
          <a:p>
            <a:pPr algn="just" rtl="1" eaLnBrk="1" hangingPunct="1"/>
            <a:r>
              <a:rPr lang="ar-SA" dirty="0" smtClean="0"/>
              <a:t>تم تقسيم البروتوكول </a:t>
            </a:r>
            <a:r>
              <a:rPr lang="en-US" dirty="0" smtClean="0"/>
              <a:t>TCP/IP</a:t>
            </a:r>
            <a:r>
              <a:rPr lang="ar-SA" dirty="0" smtClean="0"/>
              <a:t> إلى أربعة طبقات وهي </a:t>
            </a:r>
          </a:p>
          <a:p>
            <a:pPr algn="just" rtl="1" eaLnBrk="1" hangingPunct="1">
              <a:buFontTx/>
              <a:buNone/>
            </a:pPr>
            <a:r>
              <a:rPr lang="ar-SA" dirty="0" smtClean="0"/>
              <a:t>1- طبقة الربط إلى الشبكة ( </a:t>
            </a:r>
            <a:r>
              <a:rPr lang="en-US" dirty="0" smtClean="0"/>
              <a:t>Network Interface Layer</a:t>
            </a:r>
            <a:r>
              <a:rPr lang="ar-SA" dirty="0" smtClean="0"/>
              <a:t>)</a:t>
            </a:r>
          </a:p>
          <a:p>
            <a:pPr algn="just" rtl="1" eaLnBrk="1" hangingPunct="1">
              <a:buFontTx/>
              <a:buNone/>
            </a:pPr>
            <a:r>
              <a:rPr lang="ar-SA" dirty="0" smtClean="0"/>
              <a:t>2- طبقة الانترنت (</a:t>
            </a:r>
            <a:r>
              <a:rPr lang="en-US" dirty="0" smtClean="0"/>
              <a:t>Internet Layer</a:t>
            </a:r>
            <a:r>
              <a:rPr lang="ar-SA" dirty="0" smtClean="0"/>
              <a:t>) </a:t>
            </a:r>
          </a:p>
          <a:p>
            <a:pPr algn="just" rtl="1" eaLnBrk="1" hangingPunct="1">
              <a:buFontTx/>
              <a:buNone/>
            </a:pPr>
            <a:r>
              <a:rPr lang="ar-SA" dirty="0" smtClean="0"/>
              <a:t>3- طبقة النقل ( </a:t>
            </a:r>
            <a:r>
              <a:rPr lang="en-US" dirty="0" smtClean="0"/>
              <a:t>Transport Layer</a:t>
            </a:r>
            <a:r>
              <a:rPr lang="ar-SA" dirty="0" smtClean="0"/>
              <a:t>) </a:t>
            </a:r>
          </a:p>
          <a:p>
            <a:pPr algn="just" rtl="1" eaLnBrk="1" hangingPunct="1">
              <a:buFontTx/>
              <a:buNone/>
            </a:pPr>
            <a:r>
              <a:rPr lang="ar-SA" dirty="0" smtClean="0"/>
              <a:t>4- طبقة التطبيقات ( </a:t>
            </a:r>
            <a:r>
              <a:rPr lang="en-US" dirty="0" smtClean="0"/>
              <a:t>Application Layer</a:t>
            </a:r>
            <a:r>
              <a:rPr lang="ar-SA" dirty="0" smtClean="0"/>
              <a:t>)</a:t>
            </a:r>
          </a:p>
          <a:p>
            <a:pPr algn="just" rtl="1" eaLnBrk="1" hangingPunct="1">
              <a:buFontTx/>
              <a:buNone/>
            </a:pPr>
            <a:r>
              <a:rPr lang="ar-SA" dirty="0" smtClean="0"/>
              <a:t>في كل طبقة من الطبقات السابقة هنالك العديد من البروتوكولات العاملة عليها.</a:t>
            </a:r>
            <a:endParaRPr lang="en-US" dirty="0" smtClean="0"/>
          </a:p>
        </p:txBody>
      </p:sp>
      <p:sp>
        <p:nvSpPr>
          <p:cNvPr id="410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159AC251-4D65-4B11-BBC7-6A2EC46DFF19}" type="slidenum">
              <a:rPr lang="ar-SA" sz="1400" smtClean="0"/>
              <a:pPr eaLnBrk="1" hangingPunct="1"/>
              <a:t>3</a:t>
            </a:fld>
            <a:endParaRPr lang="en-US" sz="1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ar-SA" b="1" i="1" u="sng" dirty="0" smtClean="0">
                <a:solidFill>
                  <a:srgbClr val="00B0F0"/>
                </a:solidFill>
              </a:rPr>
              <a:t>طبقات البروتوكول </a:t>
            </a:r>
            <a:r>
              <a:rPr lang="en-US" b="1" i="1" u="sng" dirty="0" smtClean="0">
                <a:solidFill>
                  <a:srgbClr val="00B0F0"/>
                </a:solidFill>
              </a:rPr>
              <a:t>TCP/IP</a:t>
            </a:r>
          </a:p>
        </p:txBody>
      </p:sp>
      <p:sp>
        <p:nvSpPr>
          <p:cNvPr id="5123" name="Text Box 6"/>
          <p:cNvSpPr>
            <a:spLocks noGrp="1" noChangeArrowheads="1"/>
          </p:cNvSpPr>
          <p:nvPr>
            <p:ph idx="1"/>
          </p:nvPr>
        </p:nvSpPr>
        <p:spPr>
          <a:xfrm>
            <a:off x="1475655" y="2565400"/>
            <a:ext cx="4631457" cy="400110"/>
          </a:xfrm>
          <a:solidFill>
            <a:schemeClr val="accent1"/>
          </a:solidFill>
          <a:ln>
            <a:solidFill>
              <a:schemeClr val="tx1"/>
            </a:solidFill>
            <a:miter lim="800000"/>
            <a:headEnd/>
            <a:tailEnd/>
          </a:ln>
        </p:spPr>
        <p:txBody>
          <a:bodyPr>
            <a:normAutofit/>
          </a:bodyPr>
          <a:lstStyle/>
          <a:p>
            <a:pPr eaLnBrk="1" hangingPunct="1">
              <a:lnSpc>
                <a:spcPct val="90000"/>
              </a:lnSpc>
              <a:spcBef>
                <a:spcPct val="50000"/>
              </a:spcBef>
              <a:buFontTx/>
              <a:buNone/>
            </a:pPr>
            <a:r>
              <a:rPr lang="en-US" sz="2000" b="1" dirty="0" smtClean="0">
                <a:solidFill>
                  <a:srgbClr val="FF3300"/>
                </a:solidFill>
              </a:rPr>
              <a:t>FTP </a:t>
            </a:r>
            <a:r>
              <a:rPr lang="en-US" sz="2000" b="1" dirty="0" smtClean="0"/>
              <a:t>             ||              </a:t>
            </a:r>
            <a:r>
              <a:rPr lang="en-US" sz="2000" b="1" dirty="0" smtClean="0">
                <a:solidFill>
                  <a:srgbClr val="FF3300"/>
                </a:solidFill>
              </a:rPr>
              <a:t>HTTP</a:t>
            </a:r>
            <a:r>
              <a:rPr lang="en-US" sz="2000" b="1" dirty="0" smtClean="0"/>
              <a:t>        </a:t>
            </a:r>
          </a:p>
        </p:txBody>
      </p:sp>
      <p:sp>
        <p:nvSpPr>
          <p:cNvPr id="5132" name="عنصر نائب لرقم الشريحة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66EAF24C-D27D-4E6B-988C-A3663F0729CF}" type="slidenum">
              <a:rPr lang="ar-SA" sz="1400" smtClean="0"/>
              <a:pPr eaLnBrk="1" hangingPunct="1"/>
              <a:t>4</a:t>
            </a:fld>
            <a:endParaRPr lang="en-US" sz="1400" smtClean="0"/>
          </a:p>
        </p:txBody>
      </p:sp>
      <p:sp>
        <p:nvSpPr>
          <p:cNvPr id="5124" name="Text Box 8"/>
          <p:cNvSpPr txBox="1">
            <a:spLocks noChangeArrowheads="1"/>
          </p:cNvSpPr>
          <p:nvPr/>
        </p:nvSpPr>
        <p:spPr bwMode="auto">
          <a:xfrm>
            <a:off x="1475656" y="3141663"/>
            <a:ext cx="4645744" cy="400110"/>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TCP</a:t>
            </a:r>
            <a:r>
              <a:rPr lang="en-US" b="1" dirty="0"/>
              <a:t>        ||             </a:t>
            </a:r>
            <a:r>
              <a:rPr lang="en-US" b="1" dirty="0">
                <a:solidFill>
                  <a:srgbClr val="FF3300"/>
                </a:solidFill>
              </a:rPr>
              <a:t> UDP</a:t>
            </a:r>
            <a:r>
              <a:rPr lang="en-US" b="1" dirty="0"/>
              <a:t>       </a:t>
            </a:r>
          </a:p>
        </p:txBody>
      </p:sp>
      <p:sp>
        <p:nvSpPr>
          <p:cNvPr id="5125" name="Text Box 9"/>
          <p:cNvSpPr txBox="1">
            <a:spLocks noChangeArrowheads="1"/>
          </p:cNvSpPr>
          <p:nvPr/>
        </p:nvSpPr>
        <p:spPr bwMode="auto">
          <a:xfrm>
            <a:off x="1475655" y="3802063"/>
            <a:ext cx="4618757" cy="387410"/>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IP</a:t>
            </a:r>
            <a:r>
              <a:rPr lang="en-US" b="1" dirty="0"/>
              <a:t>    ||   </a:t>
            </a:r>
            <a:r>
              <a:rPr lang="en-US" b="1" dirty="0">
                <a:solidFill>
                  <a:srgbClr val="FF3300"/>
                </a:solidFill>
              </a:rPr>
              <a:t>ICM</a:t>
            </a:r>
            <a:r>
              <a:rPr lang="en-US" b="1" dirty="0"/>
              <a:t>     ||   </a:t>
            </a:r>
            <a:r>
              <a:rPr lang="en-US" b="1" dirty="0">
                <a:solidFill>
                  <a:srgbClr val="FF3300"/>
                </a:solidFill>
              </a:rPr>
              <a:t>IGM</a:t>
            </a:r>
            <a:r>
              <a:rPr lang="en-US" b="1" dirty="0"/>
              <a:t> ||  </a:t>
            </a:r>
            <a:r>
              <a:rPr lang="en-US" b="1" dirty="0">
                <a:solidFill>
                  <a:srgbClr val="FF0000"/>
                </a:solidFill>
              </a:rPr>
              <a:t>AR</a:t>
            </a:r>
          </a:p>
        </p:txBody>
      </p:sp>
      <p:sp>
        <p:nvSpPr>
          <p:cNvPr id="5126" name="Text Box 10"/>
          <p:cNvSpPr txBox="1">
            <a:spLocks noChangeArrowheads="1"/>
          </p:cNvSpPr>
          <p:nvPr/>
        </p:nvSpPr>
        <p:spPr bwMode="auto">
          <a:xfrm>
            <a:off x="1475656" y="4508500"/>
            <a:ext cx="4621932" cy="369332"/>
          </a:xfrm>
          <a:prstGeom prst="rect">
            <a:avLst/>
          </a:prstGeom>
          <a:solidFill>
            <a:schemeClr val="accent1"/>
          </a:solidFill>
          <a:ln w="9525">
            <a:solidFill>
              <a:schemeClr val="tx1"/>
            </a:solidFill>
            <a:miter lim="800000"/>
            <a:headEnd/>
            <a:tailEnd/>
          </a:ln>
        </p:spPr>
        <p:txBody>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lnSpc>
                <a:spcPct val="90000"/>
              </a:lnSpc>
              <a:spcBef>
                <a:spcPct val="50000"/>
              </a:spcBef>
            </a:pPr>
            <a:r>
              <a:rPr lang="en-US" b="1" dirty="0">
                <a:solidFill>
                  <a:srgbClr val="FF3300"/>
                </a:solidFill>
              </a:rPr>
              <a:t>ATM </a:t>
            </a:r>
            <a:r>
              <a:rPr lang="en-US" b="1" dirty="0"/>
              <a:t>         ||          </a:t>
            </a:r>
            <a:r>
              <a:rPr lang="en-US" b="1" dirty="0">
                <a:solidFill>
                  <a:srgbClr val="FF3300"/>
                </a:solidFill>
              </a:rPr>
              <a:t>Ethernet </a:t>
            </a:r>
            <a:r>
              <a:rPr lang="en-US" b="1" dirty="0"/>
              <a:t>       </a:t>
            </a:r>
          </a:p>
        </p:txBody>
      </p:sp>
      <p:sp>
        <p:nvSpPr>
          <p:cNvPr id="5127" name="Text Box 11"/>
          <p:cNvSpPr txBox="1">
            <a:spLocks noChangeArrowheads="1"/>
          </p:cNvSpPr>
          <p:nvPr/>
        </p:nvSpPr>
        <p:spPr bwMode="auto">
          <a:xfrm>
            <a:off x="7235825" y="2565400"/>
            <a:ext cx="1692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sz="1800"/>
          </a:p>
        </p:txBody>
      </p:sp>
      <p:sp>
        <p:nvSpPr>
          <p:cNvPr id="5128" name="Text Box 12"/>
          <p:cNvSpPr txBox="1">
            <a:spLocks noChangeArrowheads="1"/>
          </p:cNvSpPr>
          <p:nvPr/>
        </p:nvSpPr>
        <p:spPr bwMode="auto">
          <a:xfrm>
            <a:off x="6097588" y="2565400"/>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طبقة التطبيقات </a:t>
            </a:r>
            <a:endParaRPr lang="en-US" b="1" dirty="0"/>
          </a:p>
        </p:txBody>
      </p:sp>
      <p:sp>
        <p:nvSpPr>
          <p:cNvPr id="5129" name="Text Box 13"/>
          <p:cNvSpPr txBox="1">
            <a:spLocks noChangeArrowheads="1"/>
          </p:cNvSpPr>
          <p:nvPr/>
        </p:nvSpPr>
        <p:spPr bwMode="auto">
          <a:xfrm>
            <a:off x="6097588" y="3141663"/>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  طبقة النقل </a:t>
            </a:r>
            <a:endParaRPr lang="en-US" b="1" dirty="0"/>
          </a:p>
        </p:txBody>
      </p:sp>
      <p:sp>
        <p:nvSpPr>
          <p:cNvPr id="5130" name="Text Box 14"/>
          <p:cNvSpPr txBox="1">
            <a:spLocks noChangeArrowheads="1"/>
          </p:cNvSpPr>
          <p:nvPr/>
        </p:nvSpPr>
        <p:spPr bwMode="auto">
          <a:xfrm>
            <a:off x="6097588" y="3789363"/>
            <a:ext cx="2089150" cy="400110"/>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b="1" dirty="0"/>
              <a:t>طبقة الانترنت </a:t>
            </a:r>
            <a:endParaRPr lang="en-US" b="1" dirty="0"/>
          </a:p>
        </p:txBody>
      </p:sp>
      <p:sp>
        <p:nvSpPr>
          <p:cNvPr id="5131" name="Text Box 15"/>
          <p:cNvSpPr txBox="1">
            <a:spLocks noChangeArrowheads="1"/>
          </p:cNvSpPr>
          <p:nvPr/>
        </p:nvSpPr>
        <p:spPr bwMode="auto">
          <a:xfrm>
            <a:off x="6097588" y="4508500"/>
            <a:ext cx="2089150" cy="369332"/>
          </a:xfrm>
          <a:prstGeom prst="rect">
            <a:avLst/>
          </a:prstGeom>
          <a:solidFill>
            <a:srgbClr val="FFFF00"/>
          </a:solidFill>
          <a:ln w="9525">
            <a:solidFill>
              <a:schemeClr val="tx1"/>
            </a:solidFill>
            <a:miter lim="800000"/>
            <a:headEnd/>
            <a:tailEnd/>
          </a:ln>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r>
              <a:rPr lang="ar-SA" sz="1800" b="1" dirty="0"/>
              <a:t>طبقة </a:t>
            </a:r>
            <a:r>
              <a:rPr lang="ar-SA" sz="1800" b="1" dirty="0" smtClean="0"/>
              <a:t>الربط الى الشبكة</a:t>
            </a:r>
            <a:endParaRPr lang="en-US" sz="1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ar-SA" b="1" i="1" u="sng" dirty="0" smtClean="0">
                <a:solidFill>
                  <a:srgbClr val="00B0F0"/>
                </a:solidFill>
              </a:rPr>
              <a:t>العلاقة بين الطبقات </a:t>
            </a:r>
            <a:endParaRPr lang="en-US" b="1" i="1" u="sng" dirty="0" smtClean="0">
              <a:solidFill>
                <a:srgbClr val="00B0F0"/>
              </a:solidFill>
            </a:endParaRPr>
          </a:p>
        </p:txBody>
      </p:sp>
      <p:sp>
        <p:nvSpPr>
          <p:cNvPr id="6147" name="Rectangle 3"/>
          <p:cNvSpPr>
            <a:spLocks noGrp="1" noChangeArrowheads="1"/>
          </p:cNvSpPr>
          <p:nvPr>
            <p:ph idx="1"/>
          </p:nvPr>
        </p:nvSpPr>
        <p:spPr>
          <a:xfrm>
            <a:off x="1043608" y="2119257"/>
            <a:ext cx="6912768" cy="3603812"/>
          </a:xfrm>
        </p:spPr>
        <p:txBody>
          <a:bodyPr/>
          <a:lstStyle/>
          <a:p>
            <a:pPr algn="just" rtl="1" eaLnBrk="1" hangingPunct="1"/>
            <a:r>
              <a:rPr lang="ar-SA" dirty="0" smtClean="0"/>
              <a:t>عندما يرسل التطبيق معلومات مستخدما البروتوكول </a:t>
            </a:r>
            <a:r>
              <a:rPr lang="en-US" dirty="0" smtClean="0"/>
              <a:t>TCP/IP </a:t>
            </a:r>
            <a:r>
              <a:rPr lang="ar-SA" dirty="0" smtClean="0"/>
              <a:t> فعند إذا ترسل المعلومات عبر طبقات البروتوكول واحدة تلو الأخرى إلا أن يتم إرسال تدفق من البيانات عبر أسلاك الشبكة ويتمثل ذلك كـ ترويسات للبيانات الأصلية كما هو في الشكل التالي :  </a:t>
            </a:r>
          </a:p>
          <a:p>
            <a:pPr algn="r" rtl="1" eaLnBrk="1" hangingPunct="1">
              <a:buFontTx/>
              <a:buNone/>
            </a:pPr>
            <a:endParaRPr lang="en-US" dirty="0" smtClean="0"/>
          </a:p>
        </p:txBody>
      </p:sp>
      <p:sp>
        <p:nvSpPr>
          <p:cNvPr id="614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1E95703-E7CD-4A7E-9655-CEEAA31748F2}" type="slidenum">
              <a:rPr lang="ar-SA" sz="1400" smtClean="0"/>
              <a:pPr eaLnBrk="1" hangingPunct="1"/>
              <a:t>5</a:t>
            </a:fld>
            <a:endParaRPr lang="en-US" sz="1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44890" y="642339"/>
            <a:ext cx="6965245" cy="1202485"/>
          </a:xfrm>
        </p:spPr>
        <p:txBody>
          <a:bodyPr>
            <a:normAutofit/>
          </a:bodyPr>
          <a:lstStyle/>
          <a:p>
            <a:pPr eaLnBrk="1" hangingPunct="1"/>
            <a:r>
              <a:rPr lang="ar-SA" sz="4000" b="1" i="1" u="sng" dirty="0" smtClean="0">
                <a:solidFill>
                  <a:srgbClr val="00B0F0"/>
                </a:solidFill>
              </a:rPr>
              <a:t>العلاقة بين بروتوكولات </a:t>
            </a:r>
            <a:r>
              <a:rPr lang="en-US" sz="4000" b="1" i="1" u="sng" dirty="0" smtClean="0">
                <a:solidFill>
                  <a:srgbClr val="00B0F0"/>
                </a:solidFill>
              </a:rPr>
              <a:t>TCP/IP </a:t>
            </a:r>
          </a:p>
        </p:txBody>
      </p:sp>
      <p:sp>
        <p:nvSpPr>
          <p:cNvPr id="7199" name="عنصر نائب لرقم الشريحة 3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F9D54EA-0093-48DC-811F-DE97E87B28DF}" type="slidenum">
              <a:rPr lang="ar-SA" sz="1400" smtClean="0"/>
              <a:pPr eaLnBrk="1" hangingPunct="1"/>
              <a:t>6</a:t>
            </a:fld>
            <a:endParaRPr lang="en-US" sz="1400" smtClean="0"/>
          </a:p>
        </p:txBody>
      </p:sp>
      <p:sp>
        <p:nvSpPr>
          <p:cNvPr id="7171" name="Text Box 4"/>
          <p:cNvSpPr txBox="1">
            <a:spLocks noChangeArrowheads="1"/>
          </p:cNvSpPr>
          <p:nvPr/>
        </p:nvSpPr>
        <p:spPr bwMode="auto">
          <a:xfrm>
            <a:off x="5795963" y="2239169"/>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72" name="Text Box 5"/>
          <p:cNvSpPr txBox="1">
            <a:spLocks noChangeArrowheads="1"/>
          </p:cNvSpPr>
          <p:nvPr/>
        </p:nvSpPr>
        <p:spPr bwMode="auto">
          <a:xfrm>
            <a:off x="6227763" y="2023269"/>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3" name="Text Box 6"/>
          <p:cNvSpPr txBox="1">
            <a:spLocks noChangeArrowheads="1"/>
          </p:cNvSpPr>
          <p:nvPr/>
        </p:nvSpPr>
        <p:spPr bwMode="auto">
          <a:xfrm>
            <a:off x="6227763" y="2599531"/>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4" name="Text Box 7"/>
          <p:cNvSpPr txBox="1">
            <a:spLocks noChangeArrowheads="1"/>
          </p:cNvSpPr>
          <p:nvPr/>
        </p:nvSpPr>
        <p:spPr bwMode="auto">
          <a:xfrm>
            <a:off x="4718050" y="2599531"/>
            <a:ext cx="1506538"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75" name="Text Box 8"/>
          <p:cNvSpPr txBox="1">
            <a:spLocks noChangeArrowheads="1"/>
          </p:cNvSpPr>
          <p:nvPr/>
        </p:nvSpPr>
        <p:spPr bwMode="auto">
          <a:xfrm>
            <a:off x="3409950" y="3426619"/>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76" name="Text Box 11"/>
          <p:cNvSpPr txBox="1">
            <a:spLocks noChangeArrowheads="1"/>
          </p:cNvSpPr>
          <p:nvPr/>
        </p:nvSpPr>
        <p:spPr bwMode="auto">
          <a:xfrm>
            <a:off x="3132138" y="3282156"/>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77" name="Text Box 13"/>
          <p:cNvSpPr txBox="1">
            <a:spLocks noChangeArrowheads="1"/>
          </p:cNvSpPr>
          <p:nvPr/>
        </p:nvSpPr>
        <p:spPr bwMode="auto">
          <a:xfrm>
            <a:off x="4716463" y="3288506"/>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App header</a:t>
            </a:r>
          </a:p>
        </p:txBody>
      </p:sp>
      <p:sp>
        <p:nvSpPr>
          <p:cNvPr id="7178" name="Text Box 14"/>
          <p:cNvSpPr txBox="1">
            <a:spLocks noChangeArrowheads="1"/>
          </p:cNvSpPr>
          <p:nvPr/>
        </p:nvSpPr>
        <p:spPr bwMode="auto">
          <a:xfrm>
            <a:off x="6221413" y="3282156"/>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79" name="Text Box 15"/>
          <p:cNvSpPr txBox="1">
            <a:spLocks noChangeArrowheads="1"/>
          </p:cNvSpPr>
          <p:nvPr/>
        </p:nvSpPr>
        <p:spPr bwMode="auto">
          <a:xfrm>
            <a:off x="3409950" y="4183856"/>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80" name="Text Box 16"/>
          <p:cNvSpPr txBox="1">
            <a:spLocks noChangeArrowheads="1"/>
          </p:cNvSpPr>
          <p:nvPr/>
        </p:nvSpPr>
        <p:spPr bwMode="auto">
          <a:xfrm>
            <a:off x="3132138" y="4039394"/>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81" name="Text Box 17"/>
          <p:cNvSpPr txBox="1">
            <a:spLocks noChangeArrowheads="1"/>
          </p:cNvSpPr>
          <p:nvPr/>
        </p:nvSpPr>
        <p:spPr bwMode="auto">
          <a:xfrm>
            <a:off x="4716463" y="4045744"/>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82" name="Text Box 18"/>
          <p:cNvSpPr txBox="1">
            <a:spLocks noChangeArrowheads="1"/>
          </p:cNvSpPr>
          <p:nvPr/>
        </p:nvSpPr>
        <p:spPr bwMode="auto">
          <a:xfrm>
            <a:off x="6221413" y="4039394"/>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83" name="Text Box 19"/>
          <p:cNvSpPr txBox="1">
            <a:spLocks noChangeArrowheads="1"/>
          </p:cNvSpPr>
          <p:nvPr/>
        </p:nvSpPr>
        <p:spPr bwMode="auto">
          <a:xfrm>
            <a:off x="1682750" y="4037806"/>
            <a:ext cx="1433513"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   header</a:t>
            </a:r>
          </a:p>
        </p:txBody>
      </p:sp>
      <p:sp>
        <p:nvSpPr>
          <p:cNvPr id="7184" name="Text Box 20"/>
          <p:cNvSpPr txBox="1">
            <a:spLocks noChangeArrowheads="1"/>
          </p:cNvSpPr>
          <p:nvPr/>
        </p:nvSpPr>
        <p:spPr bwMode="auto">
          <a:xfrm>
            <a:off x="3419475" y="4939506"/>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85" name="Text Box 21"/>
          <p:cNvSpPr txBox="1">
            <a:spLocks noChangeArrowheads="1"/>
          </p:cNvSpPr>
          <p:nvPr/>
        </p:nvSpPr>
        <p:spPr bwMode="auto">
          <a:xfrm>
            <a:off x="3141663" y="4795044"/>
            <a:ext cx="156368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header</a:t>
            </a:r>
          </a:p>
        </p:txBody>
      </p:sp>
      <p:sp>
        <p:nvSpPr>
          <p:cNvPr id="7186" name="Text Box 22"/>
          <p:cNvSpPr txBox="1">
            <a:spLocks noChangeArrowheads="1"/>
          </p:cNvSpPr>
          <p:nvPr/>
        </p:nvSpPr>
        <p:spPr bwMode="auto">
          <a:xfrm>
            <a:off x="4725988" y="4801394"/>
            <a:ext cx="1506537"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App header</a:t>
            </a:r>
          </a:p>
        </p:txBody>
      </p:sp>
      <p:sp>
        <p:nvSpPr>
          <p:cNvPr id="7187" name="Text Box 23"/>
          <p:cNvSpPr txBox="1">
            <a:spLocks noChangeArrowheads="1"/>
          </p:cNvSpPr>
          <p:nvPr/>
        </p:nvSpPr>
        <p:spPr bwMode="auto">
          <a:xfrm>
            <a:off x="6230938" y="4795044"/>
            <a:ext cx="1293812"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User data</a:t>
            </a:r>
          </a:p>
        </p:txBody>
      </p:sp>
      <p:sp>
        <p:nvSpPr>
          <p:cNvPr id="7188" name="Text Box 24"/>
          <p:cNvSpPr txBox="1">
            <a:spLocks noChangeArrowheads="1"/>
          </p:cNvSpPr>
          <p:nvPr/>
        </p:nvSpPr>
        <p:spPr bwMode="auto">
          <a:xfrm>
            <a:off x="1692275" y="4793456"/>
            <a:ext cx="1433513"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   header</a:t>
            </a:r>
          </a:p>
        </p:txBody>
      </p:sp>
      <p:sp>
        <p:nvSpPr>
          <p:cNvPr id="7189" name="Text Box 25"/>
          <p:cNvSpPr txBox="1">
            <a:spLocks noChangeArrowheads="1"/>
          </p:cNvSpPr>
          <p:nvPr/>
        </p:nvSpPr>
        <p:spPr bwMode="auto">
          <a:xfrm>
            <a:off x="469900" y="4797152"/>
            <a:ext cx="1222375"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Ethernet </a:t>
            </a:r>
          </a:p>
        </p:txBody>
      </p:sp>
      <p:sp>
        <p:nvSpPr>
          <p:cNvPr id="7190" name="Text Box 26"/>
          <p:cNvSpPr txBox="1">
            <a:spLocks noChangeArrowheads="1"/>
          </p:cNvSpPr>
          <p:nvPr/>
        </p:nvSpPr>
        <p:spPr bwMode="auto">
          <a:xfrm>
            <a:off x="7524750" y="4797152"/>
            <a:ext cx="1222375" cy="406400"/>
          </a:xfrm>
          <a:prstGeom prst="rect">
            <a:avLst/>
          </a:prstGeom>
          <a:solidFill>
            <a:srgbClr val="FFFF99"/>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dirty="0"/>
              <a:t>Ethernet </a:t>
            </a:r>
          </a:p>
        </p:txBody>
      </p:sp>
      <p:sp>
        <p:nvSpPr>
          <p:cNvPr id="7192" name="Text Box 28"/>
          <p:cNvSpPr txBox="1">
            <a:spLocks noChangeArrowheads="1"/>
          </p:cNvSpPr>
          <p:nvPr/>
        </p:nvSpPr>
        <p:spPr bwMode="auto">
          <a:xfrm>
            <a:off x="5652120" y="5456660"/>
            <a:ext cx="936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198" name="Text Box 35"/>
          <p:cNvSpPr txBox="1">
            <a:spLocks noChangeArrowheads="1"/>
          </p:cNvSpPr>
          <p:nvPr/>
        </p:nvSpPr>
        <p:spPr bwMode="auto">
          <a:xfrm>
            <a:off x="2611438" y="5445224"/>
            <a:ext cx="3232150" cy="579438"/>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3200" b="1" dirty="0"/>
              <a:t>Ethernet Frame</a:t>
            </a:r>
            <a:r>
              <a:rPr lang="en-US" b="1"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66"/>
          <p:cNvGrpSpPr>
            <a:grpSpLocks/>
          </p:cNvGrpSpPr>
          <p:nvPr/>
        </p:nvGrpSpPr>
        <p:grpSpPr bwMode="auto">
          <a:xfrm>
            <a:off x="6156325" y="2133600"/>
            <a:ext cx="2736850" cy="3167063"/>
            <a:chOff x="3878" y="1344"/>
            <a:chExt cx="1724" cy="1995"/>
          </a:xfrm>
        </p:grpSpPr>
        <p:grpSp>
          <p:nvGrpSpPr>
            <p:cNvPr id="8222" name="Group 7"/>
            <p:cNvGrpSpPr>
              <a:grpSpLocks/>
            </p:cNvGrpSpPr>
            <p:nvPr/>
          </p:nvGrpSpPr>
          <p:grpSpPr bwMode="auto">
            <a:xfrm>
              <a:off x="3878" y="1344"/>
              <a:ext cx="1724" cy="363"/>
              <a:chOff x="2472" y="1842"/>
              <a:chExt cx="1724" cy="363"/>
            </a:xfrm>
          </p:grpSpPr>
          <p:sp>
            <p:nvSpPr>
              <p:cNvPr id="8235" name="Rectangle 5"/>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36" name="Text Box 4"/>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8237" name="Text Box 6"/>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8223" name="Rectangle 33"/>
            <p:cNvSpPr>
              <a:spLocks noChangeArrowheads="1"/>
            </p:cNvSpPr>
            <p:nvPr/>
          </p:nvSpPr>
          <p:spPr bwMode="auto">
            <a:xfrm>
              <a:off x="3878" y="2976"/>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4" name="Text Box 34"/>
            <p:cNvSpPr txBox="1">
              <a:spLocks noChangeArrowheads="1"/>
            </p:cNvSpPr>
            <p:nvPr/>
          </p:nvSpPr>
          <p:spPr bwMode="auto">
            <a:xfrm>
              <a:off x="4695" y="3022"/>
              <a:ext cx="770"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Ethernet </a:t>
              </a:r>
            </a:p>
          </p:txBody>
        </p:sp>
        <p:sp>
          <p:nvSpPr>
            <p:cNvPr id="8225" name="Text Box 35"/>
            <p:cNvSpPr txBox="1">
              <a:spLocks noChangeArrowheads="1"/>
            </p:cNvSpPr>
            <p:nvPr/>
          </p:nvSpPr>
          <p:spPr bwMode="auto">
            <a:xfrm>
              <a:off x="4077" y="3022"/>
              <a:ext cx="504"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ATM </a:t>
              </a:r>
            </a:p>
          </p:txBody>
        </p:sp>
        <p:sp>
          <p:nvSpPr>
            <p:cNvPr id="8226" name="Rectangle 37"/>
            <p:cNvSpPr>
              <a:spLocks noChangeArrowheads="1"/>
            </p:cNvSpPr>
            <p:nvPr/>
          </p:nvSpPr>
          <p:spPr bwMode="auto">
            <a:xfrm>
              <a:off x="3878" y="2478"/>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7" name="Text Box 38"/>
            <p:cNvSpPr txBox="1">
              <a:spLocks noChangeArrowheads="1"/>
            </p:cNvSpPr>
            <p:nvPr/>
          </p:nvSpPr>
          <p:spPr bwMode="auto">
            <a:xfrm>
              <a:off x="5193" y="2524"/>
              <a:ext cx="38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AR </a:t>
              </a:r>
            </a:p>
          </p:txBody>
        </p:sp>
        <p:sp>
          <p:nvSpPr>
            <p:cNvPr id="8228" name="Text Box 39"/>
            <p:cNvSpPr txBox="1">
              <a:spLocks noChangeArrowheads="1"/>
            </p:cNvSpPr>
            <p:nvPr/>
          </p:nvSpPr>
          <p:spPr bwMode="auto">
            <a:xfrm>
              <a:off x="4279" y="2524"/>
              <a:ext cx="41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ICM</a:t>
              </a:r>
            </a:p>
          </p:txBody>
        </p:sp>
        <p:grpSp>
          <p:nvGrpSpPr>
            <p:cNvPr id="8229" name="Group 40"/>
            <p:cNvGrpSpPr>
              <a:grpSpLocks/>
            </p:cNvGrpSpPr>
            <p:nvPr/>
          </p:nvGrpSpPr>
          <p:grpSpPr bwMode="auto">
            <a:xfrm>
              <a:off x="3878" y="1888"/>
              <a:ext cx="1724" cy="363"/>
              <a:chOff x="2472" y="1842"/>
              <a:chExt cx="1724" cy="363"/>
            </a:xfrm>
          </p:grpSpPr>
          <p:sp>
            <p:nvSpPr>
              <p:cNvPr id="8232" name="Rectangle 41"/>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33" name="Text Box 42"/>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8234" name="Text Box 43"/>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sp>
          <p:nvSpPr>
            <p:cNvPr id="8230" name="Text Box 64"/>
            <p:cNvSpPr txBox="1">
              <a:spLocks noChangeArrowheads="1"/>
            </p:cNvSpPr>
            <p:nvPr/>
          </p:nvSpPr>
          <p:spPr bwMode="auto">
            <a:xfrm>
              <a:off x="3969" y="2523"/>
              <a:ext cx="27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p>
          </p:txBody>
        </p:sp>
        <p:sp>
          <p:nvSpPr>
            <p:cNvPr id="8231" name="Text Box 65"/>
            <p:cNvSpPr txBox="1">
              <a:spLocks noChangeArrowheads="1"/>
            </p:cNvSpPr>
            <p:nvPr/>
          </p:nvSpPr>
          <p:spPr bwMode="auto">
            <a:xfrm>
              <a:off x="4732" y="2523"/>
              <a:ext cx="42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IGM</a:t>
              </a:r>
            </a:p>
          </p:txBody>
        </p:sp>
      </p:grpSp>
      <p:grpSp>
        <p:nvGrpSpPr>
          <p:cNvPr id="8195" name="Group 67"/>
          <p:cNvGrpSpPr>
            <a:grpSpLocks/>
          </p:cNvGrpSpPr>
          <p:nvPr/>
        </p:nvGrpSpPr>
        <p:grpSpPr bwMode="auto">
          <a:xfrm>
            <a:off x="179388" y="2133600"/>
            <a:ext cx="2736850" cy="3167063"/>
            <a:chOff x="3878" y="1344"/>
            <a:chExt cx="1724" cy="1995"/>
          </a:xfrm>
        </p:grpSpPr>
        <p:grpSp>
          <p:nvGrpSpPr>
            <p:cNvPr id="8206" name="Group 68"/>
            <p:cNvGrpSpPr>
              <a:grpSpLocks/>
            </p:cNvGrpSpPr>
            <p:nvPr/>
          </p:nvGrpSpPr>
          <p:grpSpPr bwMode="auto">
            <a:xfrm>
              <a:off x="3878" y="1344"/>
              <a:ext cx="1724" cy="363"/>
              <a:chOff x="2472" y="1842"/>
              <a:chExt cx="1724" cy="363"/>
            </a:xfrm>
          </p:grpSpPr>
          <p:sp>
            <p:nvSpPr>
              <p:cNvPr id="8219" name="Rectangle 69"/>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20" name="Text Box 70"/>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8221" name="Text Box 71"/>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8207" name="Rectangle 72"/>
            <p:cNvSpPr>
              <a:spLocks noChangeArrowheads="1"/>
            </p:cNvSpPr>
            <p:nvPr/>
          </p:nvSpPr>
          <p:spPr bwMode="auto">
            <a:xfrm>
              <a:off x="3878" y="2976"/>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08" name="Text Box 73"/>
            <p:cNvSpPr txBox="1">
              <a:spLocks noChangeArrowheads="1"/>
            </p:cNvSpPr>
            <p:nvPr/>
          </p:nvSpPr>
          <p:spPr bwMode="auto">
            <a:xfrm>
              <a:off x="4695" y="3022"/>
              <a:ext cx="770"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Ethernet </a:t>
              </a:r>
            </a:p>
          </p:txBody>
        </p:sp>
        <p:sp>
          <p:nvSpPr>
            <p:cNvPr id="8209" name="Text Box 74"/>
            <p:cNvSpPr txBox="1">
              <a:spLocks noChangeArrowheads="1"/>
            </p:cNvSpPr>
            <p:nvPr/>
          </p:nvSpPr>
          <p:spPr bwMode="auto">
            <a:xfrm>
              <a:off x="4077" y="3022"/>
              <a:ext cx="504"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ATM </a:t>
              </a:r>
            </a:p>
          </p:txBody>
        </p:sp>
        <p:sp>
          <p:nvSpPr>
            <p:cNvPr id="8210" name="Rectangle 75"/>
            <p:cNvSpPr>
              <a:spLocks noChangeArrowheads="1"/>
            </p:cNvSpPr>
            <p:nvPr/>
          </p:nvSpPr>
          <p:spPr bwMode="auto">
            <a:xfrm>
              <a:off x="3878" y="2478"/>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11" name="Text Box 76"/>
            <p:cNvSpPr txBox="1">
              <a:spLocks noChangeArrowheads="1"/>
            </p:cNvSpPr>
            <p:nvPr/>
          </p:nvSpPr>
          <p:spPr bwMode="auto">
            <a:xfrm>
              <a:off x="5193" y="2524"/>
              <a:ext cx="38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AR </a:t>
              </a:r>
            </a:p>
          </p:txBody>
        </p:sp>
        <p:sp>
          <p:nvSpPr>
            <p:cNvPr id="8212" name="Text Box 77"/>
            <p:cNvSpPr txBox="1">
              <a:spLocks noChangeArrowheads="1"/>
            </p:cNvSpPr>
            <p:nvPr/>
          </p:nvSpPr>
          <p:spPr bwMode="auto">
            <a:xfrm>
              <a:off x="4279" y="2524"/>
              <a:ext cx="41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ICM</a:t>
              </a:r>
            </a:p>
          </p:txBody>
        </p:sp>
        <p:grpSp>
          <p:nvGrpSpPr>
            <p:cNvPr id="8213" name="Group 78"/>
            <p:cNvGrpSpPr>
              <a:grpSpLocks/>
            </p:cNvGrpSpPr>
            <p:nvPr/>
          </p:nvGrpSpPr>
          <p:grpSpPr bwMode="auto">
            <a:xfrm>
              <a:off x="3878" y="1888"/>
              <a:ext cx="1724" cy="363"/>
              <a:chOff x="2472" y="1842"/>
              <a:chExt cx="1724" cy="363"/>
            </a:xfrm>
          </p:grpSpPr>
          <p:sp>
            <p:nvSpPr>
              <p:cNvPr id="8216" name="Rectangle 79"/>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8217" name="Text Box 80"/>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8218" name="Text Box 81"/>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sp>
          <p:nvSpPr>
            <p:cNvPr id="8214" name="Text Box 82"/>
            <p:cNvSpPr txBox="1">
              <a:spLocks noChangeArrowheads="1"/>
            </p:cNvSpPr>
            <p:nvPr/>
          </p:nvSpPr>
          <p:spPr bwMode="auto">
            <a:xfrm>
              <a:off x="3969" y="2523"/>
              <a:ext cx="27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p>
          </p:txBody>
        </p:sp>
        <p:sp>
          <p:nvSpPr>
            <p:cNvPr id="8215" name="Text Box 83"/>
            <p:cNvSpPr txBox="1">
              <a:spLocks noChangeArrowheads="1"/>
            </p:cNvSpPr>
            <p:nvPr/>
          </p:nvSpPr>
          <p:spPr bwMode="auto">
            <a:xfrm>
              <a:off x="4732" y="2523"/>
              <a:ext cx="423"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IGM</a:t>
              </a:r>
            </a:p>
          </p:txBody>
        </p:sp>
      </p:grpSp>
      <p:sp>
        <p:nvSpPr>
          <p:cNvPr id="8196" name="AutoShape 84"/>
          <p:cNvSpPr>
            <a:spLocks noChangeArrowheads="1"/>
          </p:cNvSpPr>
          <p:nvPr/>
        </p:nvSpPr>
        <p:spPr bwMode="auto">
          <a:xfrm rot="5400000">
            <a:off x="1618456" y="3502819"/>
            <a:ext cx="3241675" cy="503238"/>
          </a:xfrm>
          <a:prstGeom prst="rightArrow">
            <a:avLst>
              <a:gd name="adj1" fmla="val 50000"/>
              <a:gd name="adj2" fmla="val 161041"/>
            </a:avLst>
          </a:prstGeom>
          <a:solidFill>
            <a:schemeClr val="accent1"/>
          </a:solidFill>
          <a:ln w="9525">
            <a:solidFill>
              <a:schemeClr val="tx1"/>
            </a:solidFill>
            <a:miter lim="800000"/>
            <a:headEnd/>
            <a:tailEnd/>
          </a:ln>
        </p:spPr>
        <p:txBody>
          <a:bodyPr wrap="none" anchor="ctr"/>
          <a:lstStyle/>
          <a:p>
            <a:endParaRPr lang="ar-SA"/>
          </a:p>
        </p:txBody>
      </p:sp>
      <p:sp>
        <p:nvSpPr>
          <p:cNvPr id="8197" name="AutoShape 85"/>
          <p:cNvSpPr>
            <a:spLocks noChangeArrowheads="1"/>
          </p:cNvSpPr>
          <p:nvPr/>
        </p:nvSpPr>
        <p:spPr bwMode="auto">
          <a:xfrm rot="16200000">
            <a:off x="4139406" y="3502819"/>
            <a:ext cx="3241675" cy="503238"/>
          </a:xfrm>
          <a:prstGeom prst="rightArrow">
            <a:avLst>
              <a:gd name="adj1" fmla="val 50000"/>
              <a:gd name="adj2" fmla="val 161041"/>
            </a:avLst>
          </a:prstGeom>
          <a:solidFill>
            <a:schemeClr val="accent1"/>
          </a:solidFill>
          <a:ln w="9525">
            <a:solidFill>
              <a:schemeClr val="tx1"/>
            </a:solidFill>
            <a:miter lim="800000"/>
            <a:headEnd/>
            <a:tailEnd/>
          </a:ln>
        </p:spPr>
        <p:txBody>
          <a:bodyPr wrap="none" anchor="ctr"/>
          <a:lstStyle/>
          <a:p>
            <a:endParaRPr lang="ar-SA"/>
          </a:p>
        </p:txBody>
      </p:sp>
      <p:sp>
        <p:nvSpPr>
          <p:cNvPr id="8198" name="Text Box 87"/>
          <p:cNvSpPr txBox="1">
            <a:spLocks noChangeArrowheads="1"/>
          </p:cNvSpPr>
          <p:nvPr/>
        </p:nvSpPr>
        <p:spPr bwMode="auto">
          <a:xfrm>
            <a:off x="3817938" y="1709738"/>
            <a:ext cx="1546225"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a:t>DATA</a:t>
            </a:r>
          </a:p>
        </p:txBody>
      </p:sp>
      <p:sp>
        <p:nvSpPr>
          <p:cNvPr id="8199" name="Text Box 88"/>
          <p:cNvSpPr txBox="1">
            <a:spLocks noChangeArrowheads="1"/>
          </p:cNvSpPr>
          <p:nvPr/>
        </p:nvSpPr>
        <p:spPr bwMode="auto">
          <a:xfrm>
            <a:off x="3802063" y="2717800"/>
            <a:ext cx="1490662"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dirty="0"/>
              <a:t>APPL</a:t>
            </a:r>
          </a:p>
        </p:txBody>
      </p:sp>
      <p:sp>
        <p:nvSpPr>
          <p:cNvPr id="8200" name="Text Box 89"/>
          <p:cNvSpPr txBox="1">
            <a:spLocks noChangeArrowheads="1"/>
          </p:cNvSpPr>
          <p:nvPr/>
        </p:nvSpPr>
        <p:spPr bwMode="auto">
          <a:xfrm>
            <a:off x="3751263" y="3654425"/>
            <a:ext cx="1574800"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a:t>TRAN</a:t>
            </a:r>
          </a:p>
        </p:txBody>
      </p:sp>
      <p:sp>
        <p:nvSpPr>
          <p:cNvPr id="8201" name="Text Box 90"/>
          <p:cNvSpPr txBox="1">
            <a:spLocks noChangeArrowheads="1"/>
          </p:cNvSpPr>
          <p:nvPr/>
        </p:nvSpPr>
        <p:spPr bwMode="auto">
          <a:xfrm>
            <a:off x="3708400" y="4518025"/>
            <a:ext cx="1716088" cy="711200"/>
          </a:xfrm>
          <a:prstGeom prst="rect">
            <a:avLst/>
          </a:prstGeom>
          <a:solidFill>
            <a:srgbClr val="FF00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sz="4000" dirty="0"/>
              <a:t>INTER</a:t>
            </a:r>
          </a:p>
        </p:txBody>
      </p:sp>
      <p:sp>
        <p:nvSpPr>
          <p:cNvPr id="8202" name="AutoShape 91"/>
          <p:cNvSpPr>
            <a:spLocks noChangeArrowheads="1"/>
          </p:cNvSpPr>
          <p:nvPr/>
        </p:nvSpPr>
        <p:spPr bwMode="auto">
          <a:xfrm>
            <a:off x="3132138" y="5516563"/>
            <a:ext cx="2879725" cy="288925"/>
          </a:xfrm>
          <a:prstGeom prst="rightArrow">
            <a:avLst>
              <a:gd name="adj1" fmla="val 50000"/>
              <a:gd name="adj2" fmla="val 249176"/>
            </a:avLst>
          </a:prstGeom>
          <a:solidFill>
            <a:schemeClr val="accent1"/>
          </a:solidFill>
          <a:ln w="9525">
            <a:solidFill>
              <a:schemeClr val="tx1"/>
            </a:solidFill>
            <a:miter lim="800000"/>
            <a:headEnd/>
            <a:tailEnd/>
          </a:ln>
        </p:spPr>
        <p:txBody>
          <a:bodyPr wrap="none" anchor="ctr"/>
          <a:lstStyle/>
          <a:p>
            <a:endParaRPr lang="ar-SA"/>
          </a:p>
        </p:txBody>
      </p:sp>
      <p:pic>
        <p:nvPicPr>
          <p:cNvPr id="8203" name="Picture 92"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6375" y="908050"/>
            <a:ext cx="18240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93"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1500" y="908050"/>
            <a:ext cx="18240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عنصر نائب لرقم الشريحة 4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89ED358-F616-459B-B882-636DE8434085}" type="slidenum">
              <a:rPr lang="ar-SA" sz="1400" smtClean="0"/>
              <a:pPr eaLnBrk="1" hangingPunct="1"/>
              <a:t>7</a:t>
            </a:fld>
            <a:endParaRPr lang="en-US" sz="1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ar-SA" sz="4000" b="1" i="1" u="sng" dirty="0" smtClean="0">
                <a:solidFill>
                  <a:srgbClr val="00B0F0"/>
                </a:solidFill>
              </a:rPr>
              <a:t>1- طبقة الربط إلى الشبكة </a:t>
            </a:r>
            <a:br>
              <a:rPr lang="ar-SA" sz="4000" b="1" i="1" u="sng" dirty="0" smtClean="0">
                <a:solidFill>
                  <a:srgbClr val="00B0F0"/>
                </a:solidFill>
              </a:rPr>
            </a:br>
            <a:r>
              <a:rPr lang="en-US" sz="4000" b="1" i="1" u="sng" dirty="0" smtClean="0">
                <a:solidFill>
                  <a:srgbClr val="00B0F0"/>
                </a:solidFill>
              </a:rPr>
              <a:t>Network Interface Layer</a:t>
            </a:r>
          </a:p>
        </p:txBody>
      </p:sp>
      <p:sp>
        <p:nvSpPr>
          <p:cNvPr id="9219" name="Rectangle 3"/>
          <p:cNvSpPr>
            <a:spLocks noGrp="1" noChangeArrowheads="1"/>
          </p:cNvSpPr>
          <p:nvPr>
            <p:ph idx="1"/>
          </p:nvPr>
        </p:nvSpPr>
        <p:spPr>
          <a:xfrm>
            <a:off x="1331640" y="2132856"/>
            <a:ext cx="6408712" cy="3705275"/>
          </a:xfrm>
        </p:spPr>
        <p:txBody>
          <a:bodyPr/>
          <a:lstStyle/>
          <a:p>
            <a:pPr algn="just" rtl="1" eaLnBrk="1" hangingPunct="1"/>
            <a:r>
              <a:rPr lang="ar-SA" dirty="0" smtClean="0"/>
              <a:t>وهي الطبقة المسؤولة عن تحقيق اتصال حاسوب مع شبكة</a:t>
            </a:r>
          </a:p>
          <a:p>
            <a:pPr algn="just" rtl="1" eaLnBrk="1" hangingPunct="1">
              <a:buFontTx/>
              <a:buNone/>
            </a:pPr>
            <a:r>
              <a:rPr lang="ar-SA" dirty="0" smtClean="0"/>
              <a:t>وهو يعمل في هذه الطبقة مثل  </a:t>
            </a:r>
          </a:p>
          <a:p>
            <a:pPr algn="just" rtl="1" eaLnBrk="1" hangingPunct="1">
              <a:buFontTx/>
              <a:buNone/>
            </a:pPr>
            <a:r>
              <a:rPr lang="en-US" dirty="0" smtClean="0"/>
              <a:t>ATM             </a:t>
            </a:r>
            <a:r>
              <a:rPr lang="ar-SA" dirty="0" smtClean="0"/>
              <a:t>         </a:t>
            </a:r>
            <a:r>
              <a:rPr lang="en-US" dirty="0" smtClean="0"/>
              <a:t>Ethernet      Token Ring</a:t>
            </a:r>
            <a:r>
              <a:rPr lang="ar-SA" dirty="0" smtClean="0"/>
              <a:t> </a:t>
            </a:r>
            <a:endParaRPr lang="en-US" dirty="0" smtClean="0"/>
          </a:p>
        </p:txBody>
      </p:sp>
      <p:sp>
        <p:nvSpPr>
          <p:cNvPr id="922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CAF8EAA-F7EE-43EC-8719-C789F1BCDBD1}" type="slidenum">
              <a:rPr lang="ar-SA" sz="1400" smtClean="0"/>
              <a:pPr eaLnBrk="1" hangingPunct="1"/>
              <a:t>8</a:t>
            </a:fld>
            <a:endParaRPr lang="en-US" sz="1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ar-SA" b="1" i="1" u="sng" dirty="0" smtClean="0">
                <a:solidFill>
                  <a:srgbClr val="00B0F0"/>
                </a:solidFill>
              </a:rPr>
              <a:t>بروتوكولات طبقة الإنترنت </a:t>
            </a:r>
            <a:endParaRPr lang="en-US" b="1" i="1" u="sng" dirty="0" smtClean="0">
              <a:solidFill>
                <a:srgbClr val="00B0F0"/>
              </a:solidFill>
            </a:endParaRPr>
          </a:p>
        </p:txBody>
      </p:sp>
      <p:sp>
        <p:nvSpPr>
          <p:cNvPr id="10243" name="Rectangle 3"/>
          <p:cNvSpPr>
            <a:spLocks noGrp="1" noChangeArrowheads="1"/>
          </p:cNvSpPr>
          <p:nvPr>
            <p:ph idx="1"/>
          </p:nvPr>
        </p:nvSpPr>
        <p:spPr>
          <a:xfrm>
            <a:off x="1115616" y="2119257"/>
            <a:ext cx="7056784" cy="3603812"/>
          </a:xfrm>
        </p:spPr>
        <p:txBody>
          <a:bodyPr>
            <a:normAutofit fontScale="92500" lnSpcReduction="20000"/>
          </a:bodyPr>
          <a:lstStyle/>
          <a:p>
            <a:pPr algn="just" rtl="1" eaLnBrk="1" hangingPunct="1">
              <a:lnSpc>
                <a:spcPct val="90000"/>
              </a:lnSpc>
            </a:pPr>
            <a:r>
              <a:rPr lang="ar-SA" dirty="0" smtClean="0"/>
              <a:t>فهذه الطبقة مسؤولة عن عنونة الرزم من البيانات بواسطة البروتوكول الأساسي </a:t>
            </a:r>
            <a:r>
              <a:rPr lang="en-US" dirty="0" smtClean="0"/>
              <a:t>IP</a:t>
            </a:r>
            <a:r>
              <a:rPr lang="ar-SA" dirty="0" smtClean="0"/>
              <a:t> وتقوم هذه الطبقة </a:t>
            </a:r>
            <a:r>
              <a:rPr lang="ar-SA" u="sng" dirty="0" smtClean="0">
                <a:solidFill>
                  <a:srgbClr val="FF3300"/>
                </a:solidFill>
              </a:rPr>
              <a:t>بتأمين الوظائف التالية </a:t>
            </a:r>
          </a:p>
          <a:p>
            <a:pPr algn="just" rtl="1" eaLnBrk="1" hangingPunct="1">
              <a:lnSpc>
                <a:spcPct val="90000"/>
              </a:lnSpc>
            </a:pPr>
            <a:r>
              <a:rPr lang="ar-SA" dirty="0" smtClean="0"/>
              <a:t>1- التوجيه </a:t>
            </a:r>
            <a:r>
              <a:rPr lang="en-US" dirty="0" smtClean="0"/>
              <a:t>Routing </a:t>
            </a:r>
            <a:r>
              <a:rPr lang="ar-SA" dirty="0" smtClean="0"/>
              <a:t> أي عملية اختيار المسار الأفضل والمناسب  عبر البروتوكول </a:t>
            </a:r>
            <a:r>
              <a:rPr lang="en-US" dirty="0" smtClean="0"/>
              <a:t>IP</a:t>
            </a:r>
          </a:p>
          <a:p>
            <a:pPr algn="just" rtl="1" eaLnBrk="1" hangingPunct="1">
              <a:lnSpc>
                <a:spcPct val="90000"/>
              </a:lnSpc>
            </a:pPr>
            <a:r>
              <a:rPr lang="ar-SA" dirty="0" smtClean="0"/>
              <a:t>2- الملائمة بين البروتوكولات العاملة في الطبقات العليا والبروتوكولات العاملة في الطبقات الدنيا </a:t>
            </a:r>
          </a:p>
          <a:p>
            <a:pPr algn="just" rtl="1" eaLnBrk="1" hangingPunct="1">
              <a:lnSpc>
                <a:spcPct val="90000"/>
              </a:lnSpc>
            </a:pPr>
            <a:r>
              <a:rPr lang="ar-SA" u="sng" dirty="0" smtClean="0">
                <a:solidFill>
                  <a:srgbClr val="FF3300"/>
                </a:solidFill>
              </a:rPr>
              <a:t>تعمل في هذه الطبقة بالإضافة إلى </a:t>
            </a:r>
            <a:r>
              <a:rPr lang="en-US" u="sng" dirty="0" smtClean="0">
                <a:solidFill>
                  <a:srgbClr val="FF3300"/>
                </a:solidFill>
              </a:rPr>
              <a:t>IP </a:t>
            </a:r>
            <a:r>
              <a:rPr lang="ar-SA" u="sng" dirty="0" smtClean="0">
                <a:solidFill>
                  <a:srgbClr val="FF3300"/>
                </a:solidFill>
              </a:rPr>
              <a:t> البرتوكولات التالية</a:t>
            </a:r>
            <a:r>
              <a:rPr lang="ar-SA" dirty="0" smtClean="0">
                <a:solidFill>
                  <a:srgbClr val="FF3300"/>
                </a:solidFill>
              </a:rPr>
              <a:t> </a:t>
            </a:r>
            <a:r>
              <a:rPr lang="en-US" dirty="0" smtClean="0">
                <a:solidFill>
                  <a:srgbClr val="FF3300"/>
                </a:solidFill>
              </a:rPr>
              <a:t>IGMP  ICMP RARP ARP</a:t>
            </a:r>
            <a:r>
              <a:rPr lang="en-US" dirty="0" smtClean="0"/>
              <a:t>   </a:t>
            </a:r>
          </a:p>
          <a:p>
            <a:pPr algn="just" rtl="1" eaLnBrk="1" hangingPunct="1">
              <a:lnSpc>
                <a:spcPct val="90000"/>
              </a:lnSpc>
            </a:pPr>
            <a:endParaRPr lang="en-US" dirty="0" smtClean="0"/>
          </a:p>
        </p:txBody>
      </p:sp>
      <p:sp>
        <p:nvSpPr>
          <p:cNvPr id="1024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36265C93-FD7E-4D4E-A306-6D2D16E7FAC3}" type="slidenum">
              <a:rPr lang="ar-SA" sz="1400" smtClean="0"/>
              <a:pPr eaLnBrk="1" hangingPunct="1"/>
              <a:t>9</a:t>
            </a:fld>
            <a:endParaRPr lang="en-US" sz="1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ar-SA" b="1" i="1" u="sng" dirty="0" smtClean="0">
                <a:solidFill>
                  <a:srgbClr val="00B0F0"/>
                </a:solidFill>
              </a:rPr>
              <a:t>البروتوكول </a:t>
            </a:r>
            <a:r>
              <a:rPr lang="en-US" b="1" i="1" u="sng" dirty="0" smtClean="0">
                <a:solidFill>
                  <a:srgbClr val="00B0F0"/>
                </a:solidFill>
              </a:rPr>
              <a:t>IP</a:t>
            </a:r>
          </a:p>
        </p:txBody>
      </p:sp>
      <p:sp>
        <p:nvSpPr>
          <p:cNvPr id="11267" name="Rectangle 3"/>
          <p:cNvSpPr>
            <a:spLocks noGrp="1" noChangeArrowheads="1"/>
          </p:cNvSpPr>
          <p:nvPr>
            <p:ph idx="1"/>
          </p:nvPr>
        </p:nvSpPr>
        <p:spPr>
          <a:xfrm>
            <a:off x="1115616" y="2119257"/>
            <a:ext cx="7056784" cy="3603812"/>
          </a:xfrm>
        </p:spPr>
        <p:txBody>
          <a:bodyPr>
            <a:normAutofit fontScale="92500" lnSpcReduction="20000"/>
          </a:bodyPr>
          <a:lstStyle/>
          <a:p>
            <a:pPr algn="just" rtl="1"/>
            <a:r>
              <a:rPr lang="ar-SA" sz="2800" dirty="0" smtClean="0"/>
              <a:t>يمكن تعريف شبكة الانترنت على أنها شبكة من الحواسيب المرتبطة ببعضها البعض عبر الموجهات على أن كل حاسب له </a:t>
            </a:r>
            <a:r>
              <a:rPr lang="en-US" sz="2800" dirty="0" smtClean="0"/>
              <a:t>IP </a:t>
            </a:r>
            <a:r>
              <a:rPr lang="ar-SA" sz="2800" dirty="0" smtClean="0"/>
              <a:t> خاص به. </a:t>
            </a:r>
          </a:p>
          <a:p>
            <a:pPr algn="just" rtl="1"/>
            <a:r>
              <a:rPr lang="ar-SA" sz="2800" dirty="0" smtClean="0"/>
              <a:t>يستلم البروتوكول </a:t>
            </a:r>
            <a:r>
              <a:rPr lang="en-US" sz="2800" dirty="0" smtClean="0"/>
              <a:t>IP</a:t>
            </a:r>
            <a:r>
              <a:rPr lang="ar-SA" sz="2800" dirty="0" smtClean="0"/>
              <a:t> البيانات من الطبقة الأعلى على شكل رزم من البروتوكول </a:t>
            </a:r>
            <a:r>
              <a:rPr lang="en-US" sz="2800" dirty="0" smtClean="0"/>
              <a:t>TCP </a:t>
            </a:r>
            <a:r>
              <a:rPr lang="ar-SA" sz="2800" dirty="0" smtClean="0"/>
              <a:t> أو </a:t>
            </a:r>
            <a:r>
              <a:rPr lang="en-US" sz="2800" dirty="0" smtClean="0"/>
              <a:t>UDP</a:t>
            </a:r>
            <a:r>
              <a:rPr lang="ar-SA" sz="2800" dirty="0" smtClean="0"/>
              <a:t> وحيث يقوم </a:t>
            </a:r>
            <a:r>
              <a:rPr lang="en-US" sz="2800" dirty="0" smtClean="0"/>
              <a:t>IP</a:t>
            </a:r>
            <a:r>
              <a:rPr lang="ar-SA" sz="2800" dirty="0" smtClean="0"/>
              <a:t> بإضافة </a:t>
            </a:r>
            <a:r>
              <a:rPr lang="en-US" sz="2800" dirty="0" smtClean="0"/>
              <a:t>IP Address</a:t>
            </a:r>
            <a:r>
              <a:rPr lang="ar-SA" sz="2800" dirty="0" smtClean="0"/>
              <a:t> وإرساله عبر الموجهات على أن كل حاسب له </a:t>
            </a:r>
            <a:r>
              <a:rPr lang="en-US" sz="2800" dirty="0" smtClean="0"/>
              <a:t>IP </a:t>
            </a:r>
            <a:r>
              <a:rPr lang="ar-SA" sz="2800" dirty="0" smtClean="0"/>
              <a:t> خاص به .</a:t>
            </a:r>
          </a:p>
          <a:p>
            <a:pPr algn="just" rtl="1"/>
            <a:r>
              <a:rPr lang="ar-SA" sz="2800" dirty="0" smtClean="0"/>
              <a:t>يستلم البروتوكول </a:t>
            </a:r>
            <a:r>
              <a:rPr lang="en-US" sz="2800" dirty="0" smtClean="0"/>
              <a:t>IP</a:t>
            </a:r>
            <a:r>
              <a:rPr lang="ar-SA" sz="2800" dirty="0" smtClean="0"/>
              <a:t> البيانات من الطبقة الأعلى على شكل رزم من البروتوكول </a:t>
            </a:r>
            <a:r>
              <a:rPr lang="en-US" sz="2800" dirty="0" smtClean="0"/>
              <a:t>TCP </a:t>
            </a:r>
            <a:r>
              <a:rPr lang="ar-SA" sz="2800" dirty="0" smtClean="0"/>
              <a:t> أو </a:t>
            </a:r>
            <a:r>
              <a:rPr lang="en-US" sz="2800" dirty="0" smtClean="0"/>
              <a:t>UDP</a:t>
            </a:r>
            <a:r>
              <a:rPr lang="ar-SA" sz="2800" dirty="0" smtClean="0"/>
              <a:t> وحيث يقوم </a:t>
            </a:r>
            <a:r>
              <a:rPr lang="en-US" sz="2800" dirty="0" smtClean="0"/>
              <a:t>IP</a:t>
            </a:r>
            <a:r>
              <a:rPr lang="ar-SA" sz="2800" dirty="0" smtClean="0"/>
              <a:t> بإرسال البيانات على شكل برقيات </a:t>
            </a:r>
            <a:r>
              <a:rPr lang="en-US" sz="2800" dirty="0" smtClean="0"/>
              <a:t>Datagrams</a:t>
            </a:r>
            <a:r>
              <a:rPr lang="ar-SA" sz="2800" dirty="0" smtClean="0"/>
              <a:t> من حاسوب إلى آخر</a:t>
            </a:r>
          </a:p>
          <a:p>
            <a:pPr algn="just" rtl="1" eaLnBrk="1" hangingPunct="1">
              <a:buFontTx/>
              <a:buNone/>
            </a:pPr>
            <a:endParaRPr lang="en-US" sz="2800" dirty="0" smtClean="0"/>
          </a:p>
        </p:txBody>
      </p:sp>
      <p:sp>
        <p:nvSpPr>
          <p:cNvPr id="1126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95D1E0B-4382-4B63-976B-06F85821353C}" type="slidenum">
              <a:rPr lang="ar-SA" sz="1400" smtClean="0"/>
              <a:pPr eaLnBrk="1" hangingPunct="1"/>
              <a:t>10</a:t>
            </a:fld>
            <a:endParaRPr lang="en-US" sz="1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ar-SA" sz="4000" b="1" i="1" u="sng" dirty="0" smtClean="0">
                <a:solidFill>
                  <a:srgbClr val="00B0F0"/>
                </a:solidFill>
              </a:rPr>
              <a:t>البرتوكول </a:t>
            </a:r>
            <a:r>
              <a:rPr lang="en-US" sz="4000" b="1" i="1" u="sng" dirty="0" smtClean="0">
                <a:solidFill>
                  <a:srgbClr val="00B0F0"/>
                </a:solidFill>
              </a:rPr>
              <a:t>ARP</a:t>
            </a:r>
            <a:br>
              <a:rPr lang="en-US" sz="4000" b="1" i="1" u="sng" dirty="0" smtClean="0">
                <a:solidFill>
                  <a:srgbClr val="00B0F0"/>
                </a:solidFill>
              </a:rPr>
            </a:br>
            <a:r>
              <a:rPr lang="en-US" sz="4000" b="1" i="1" u="sng" dirty="0" smtClean="0">
                <a:solidFill>
                  <a:srgbClr val="00B0F0"/>
                </a:solidFill>
              </a:rPr>
              <a:t>Address Resolution Protocol</a:t>
            </a:r>
          </a:p>
        </p:txBody>
      </p:sp>
      <p:sp>
        <p:nvSpPr>
          <p:cNvPr id="12291" name="Rectangle 3"/>
          <p:cNvSpPr>
            <a:spLocks noGrp="1" noChangeArrowheads="1"/>
          </p:cNvSpPr>
          <p:nvPr>
            <p:ph idx="1"/>
          </p:nvPr>
        </p:nvSpPr>
        <p:spPr>
          <a:xfrm>
            <a:off x="1463040" y="2119257"/>
            <a:ext cx="6565344" cy="3603812"/>
          </a:xfrm>
        </p:spPr>
        <p:txBody>
          <a:bodyPr/>
          <a:lstStyle/>
          <a:p>
            <a:pPr algn="just" rtl="1" eaLnBrk="1" hangingPunct="1"/>
            <a:r>
              <a:rPr lang="ar-SA" dirty="0" smtClean="0"/>
              <a:t>يقوم هذا البرتوكول بترجمة العنوان </a:t>
            </a:r>
            <a:r>
              <a:rPr lang="en-US" dirty="0" smtClean="0"/>
              <a:t>IP</a:t>
            </a:r>
            <a:r>
              <a:rPr lang="ar-SA" dirty="0" smtClean="0"/>
              <a:t> إلى عنوان فيزيائي </a:t>
            </a:r>
            <a:r>
              <a:rPr lang="en-US" dirty="0" smtClean="0"/>
              <a:t>MAC Address</a:t>
            </a:r>
            <a:r>
              <a:rPr lang="ar-SA" dirty="0" smtClean="0"/>
              <a:t> حيث يتم البحث عن العنوان الفيزيائي في ذاكرته ويعيده إلى البروتوكول </a:t>
            </a:r>
            <a:r>
              <a:rPr lang="en-US" dirty="0" smtClean="0"/>
              <a:t>IP </a:t>
            </a:r>
            <a:r>
              <a:rPr lang="ar-SA" dirty="0" smtClean="0"/>
              <a:t>. </a:t>
            </a:r>
            <a:endParaRPr lang="en-US" dirty="0" smtClean="0"/>
          </a:p>
        </p:txBody>
      </p:sp>
      <p:sp>
        <p:nvSpPr>
          <p:cNvPr id="1229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67453A5-4496-46E3-9195-24BA332709ED}" type="slidenum">
              <a:rPr lang="ar-SA" sz="1400" smtClean="0"/>
              <a:pPr eaLnBrk="1" hangingPunct="1"/>
              <a:t>11</a:t>
            </a:fld>
            <a:endParaRPr lang="en-US" sz="1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88913"/>
            <a:ext cx="8362950" cy="2303462"/>
          </a:xfrm>
        </p:spPr>
        <p:txBody>
          <a:bodyPr>
            <a:normAutofit/>
          </a:bodyPr>
          <a:lstStyle/>
          <a:p>
            <a:pPr eaLnBrk="1" hangingPunct="1"/>
            <a:r>
              <a:rPr lang="ar-SA" sz="3200" b="1" i="1" u="sng" dirty="0" smtClean="0">
                <a:solidFill>
                  <a:srgbClr val="00B0F0"/>
                </a:solidFill>
              </a:rPr>
              <a:t>البروتوكول </a:t>
            </a:r>
            <a:r>
              <a:rPr lang="en-US" sz="3200" b="1" i="1" u="sng" dirty="0" smtClean="0">
                <a:solidFill>
                  <a:srgbClr val="00B0F0"/>
                </a:solidFill>
              </a:rPr>
              <a:t>RARP </a:t>
            </a:r>
            <a:br>
              <a:rPr lang="en-US" sz="3200" b="1" i="1" u="sng" dirty="0" smtClean="0">
                <a:solidFill>
                  <a:srgbClr val="00B0F0"/>
                </a:solidFill>
              </a:rPr>
            </a:br>
            <a:r>
              <a:rPr lang="en-US" sz="3200" b="1" i="1" u="sng" dirty="0" smtClean="0">
                <a:solidFill>
                  <a:srgbClr val="00B0F0"/>
                </a:solidFill>
              </a:rPr>
              <a:t>Reverse Address Resolution Protocol</a:t>
            </a:r>
          </a:p>
        </p:txBody>
      </p:sp>
      <p:sp>
        <p:nvSpPr>
          <p:cNvPr id="13315" name="Rectangle 3"/>
          <p:cNvSpPr>
            <a:spLocks noGrp="1" noChangeArrowheads="1"/>
          </p:cNvSpPr>
          <p:nvPr>
            <p:ph idx="1"/>
          </p:nvPr>
        </p:nvSpPr>
        <p:spPr>
          <a:xfrm>
            <a:off x="1403647" y="1916832"/>
            <a:ext cx="6408713" cy="3489325"/>
          </a:xfrm>
        </p:spPr>
        <p:txBody>
          <a:bodyPr/>
          <a:lstStyle/>
          <a:p>
            <a:pPr algn="just" rtl="1" eaLnBrk="1" hangingPunct="1">
              <a:buFontTx/>
              <a:buNone/>
            </a:pPr>
            <a:endParaRPr lang="ar-SA" dirty="0" smtClean="0"/>
          </a:p>
          <a:p>
            <a:pPr algn="just" rtl="1"/>
            <a:r>
              <a:rPr lang="ar-SA" dirty="0" smtClean="0"/>
              <a:t>يقوم هذا البروتوكول بعمل معاكس للبروتوكول </a:t>
            </a:r>
            <a:r>
              <a:rPr lang="en-US" dirty="0" smtClean="0"/>
              <a:t>ARP</a:t>
            </a:r>
            <a:r>
              <a:rPr lang="ar-SA" dirty="0" smtClean="0"/>
              <a:t> أي يعمل على ترجمة العنوان الفيزيائي إلى عنوان </a:t>
            </a:r>
            <a:r>
              <a:rPr lang="en-US" dirty="0" smtClean="0"/>
              <a:t>IP</a:t>
            </a:r>
          </a:p>
          <a:p>
            <a:pPr algn="just" rtl="1" eaLnBrk="1" hangingPunct="1">
              <a:buFontTx/>
              <a:buNone/>
            </a:pPr>
            <a:endParaRPr lang="en-US" dirty="0" smtClean="0"/>
          </a:p>
        </p:txBody>
      </p:sp>
      <p:sp>
        <p:nvSpPr>
          <p:cNvPr id="1331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1AD2D78-2493-4BA9-9D2A-2605EC40852B}" type="slidenum">
              <a:rPr lang="ar-SA" sz="1400" smtClean="0"/>
              <a:pPr eaLnBrk="1" hangingPunct="1"/>
              <a:t>12</a:t>
            </a:fld>
            <a:endParaRPr lang="en-US" sz="1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ar-SA" sz="3200" b="1" i="1" u="sng" dirty="0" smtClean="0">
                <a:solidFill>
                  <a:srgbClr val="00B0F0"/>
                </a:solidFill>
              </a:rPr>
              <a:t>البروتوكول </a:t>
            </a:r>
            <a:r>
              <a:rPr lang="en-US" sz="3200" b="1" i="1" u="sng" dirty="0" smtClean="0">
                <a:solidFill>
                  <a:srgbClr val="00B0F0"/>
                </a:solidFill>
              </a:rPr>
              <a:t>ICMP</a:t>
            </a:r>
            <a:br>
              <a:rPr lang="en-US" sz="3200" b="1" i="1" u="sng" dirty="0" smtClean="0">
                <a:solidFill>
                  <a:srgbClr val="00B0F0"/>
                </a:solidFill>
              </a:rPr>
            </a:br>
            <a:r>
              <a:rPr lang="en-US" sz="3200" b="1" i="1" u="sng" dirty="0" smtClean="0">
                <a:solidFill>
                  <a:srgbClr val="00B0F0"/>
                </a:solidFill>
              </a:rPr>
              <a:t>Internet Control Message Protocol</a:t>
            </a:r>
          </a:p>
        </p:txBody>
      </p:sp>
      <p:sp>
        <p:nvSpPr>
          <p:cNvPr id="14339" name="Rectangle 3"/>
          <p:cNvSpPr>
            <a:spLocks noGrp="1" noChangeArrowheads="1"/>
          </p:cNvSpPr>
          <p:nvPr>
            <p:ph idx="1"/>
          </p:nvPr>
        </p:nvSpPr>
        <p:spPr>
          <a:xfrm>
            <a:off x="1115616" y="2119257"/>
            <a:ext cx="7056784" cy="3603812"/>
          </a:xfrm>
        </p:spPr>
        <p:txBody>
          <a:bodyPr/>
          <a:lstStyle/>
          <a:p>
            <a:pPr algn="just" rtl="1" eaLnBrk="1" hangingPunct="1"/>
            <a:r>
              <a:rPr lang="ar-SA" dirty="0" smtClean="0"/>
              <a:t>يقوم هذا البروتوكول بعملية المراقبة والإشراف على طبقة الانترنت</a:t>
            </a:r>
          </a:p>
          <a:p>
            <a:pPr algn="just" rtl="1" eaLnBrk="1" hangingPunct="1"/>
            <a:r>
              <a:rPr lang="ar-SA" dirty="0" smtClean="0"/>
              <a:t> حيث أن بروتوكول </a:t>
            </a:r>
            <a:r>
              <a:rPr lang="en-US" dirty="0" smtClean="0"/>
              <a:t>IP </a:t>
            </a:r>
            <a:r>
              <a:rPr lang="ar-SA" dirty="0" smtClean="0"/>
              <a:t>  عادة لا يعالج مسألة فقدان البيانات لذلك فإن مهمة هذا البروتوكول المراقبة في حال حدوث مشاكل في البيانات فإنه يقوم بإرسال رسائل أشهرها  </a:t>
            </a:r>
            <a:r>
              <a:rPr lang="en-US" dirty="0" smtClean="0"/>
              <a:t>Echo Request</a:t>
            </a:r>
            <a:r>
              <a:rPr lang="ar-SA" dirty="0" smtClean="0"/>
              <a:t> &amp;  </a:t>
            </a:r>
            <a:r>
              <a:rPr lang="en-US" dirty="0" smtClean="0"/>
              <a:t>Echo Reply</a:t>
            </a:r>
          </a:p>
        </p:txBody>
      </p:sp>
      <p:sp>
        <p:nvSpPr>
          <p:cNvPr id="1434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BEB04D8D-D5EA-45E2-9F8C-535076686406}" type="slidenum">
              <a:rPr lang="ar-SA" sz="1400" smtClean="0"/>
              <a:pPr eaLnBrk="1" hangingPunct="1"/>
              <a:t>13</a:t>
            </a:fld>
            <a:endParaRPr lang="en-US" sz="1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ar-SA" b="1" i="1" u="sng" dirty="0" smtClean="0">
                <a:solidFill>
                  <a:srgbClr val="00B0F0"/>
                </a:solidFill>
              </a:rPr>
              <a:t>وظائف البروتوكول </a:t>
            </a:r>
            <a:r>
              <a:rPr lang="en-US" b="1" i="1" u="sng" dirty="0" smtClean="0">
                <a:solidFill>
                  <a:srgbClr val="00B0F0"/>
                </a:solidFill>
              </a:rPr>
              <a:t>ICMP</a:t>
            </a:r>
          </a:p>
        </p:txBody>
      </p:sp>
      <p:sp>
        <p:nvSpPr>
          <p:cNvPr id="15363" name="Rectangle 3"/>
          <p:cNvSpPr>
            <a:spLocks noGrp="1" noChangeArrowheads="1"/>
          </p:cNvSpPr>
          <p:nvPr>
            <p:ph idx="1"/>
          </p:nvPr>
        </p:nvSpPr>
        <p:spPr>
          <a:xfrm>
            <a:off x="1115616" y="2119257"/>
            <a:ext cx="6984776" cy="3603812"/>
          </a:xfrm>
        </p:spPr>
        <p:txBody>
          <a:bodyPr>
            <a:normAutofit fontScale="92500" lnSpcReduction="20000"/>
          </a:bodyPr>
          <a:lstStyle/>
          <a:p>
            <a:pPr algn="just" rtl="1" eaLnBrk="1" hangingPunct="1"/>
            <a:r>
              <a:rPr lang="ar-SA" dirty="0" smtClean="0"/>
              <a:t>اختبار عدم القدرة على الوصول إلى الحاسوب المرسل إليه وذلك عن طريق إرسال رسالة خاصة إلى المرسل إليه يخبره بأن الإرسال السابق لم ينجح</a:t>
            </a:r>
          </a:p>
          <a:p>
            <a:pPr algn="just" rtl="1" eaLnBrk="1" hangingPunct="1"/>
            <a:r>
              <a:rPr lang="ar-SA" dirty="0" smtClean="0"/>
              <a:t>إرسال عدة رسائل في حال حدوث تغيير في المسارات</a:t>
            </a:r>
          </a:p>
          <a:p>
            <a:pPr algn="just" rtl="1" eaLnBrk="1" hangingPunct="1"/>
            <a:r>
              <a:rPr lang="ar-SA" dirty="0" smtClean="0"/>
              <a:t>إرسال رسائل في حال حدوث أية أخطاء </a:t>
            </a:r>
          </a:p>
          <a:p>
            <a:pPr algn="just" rtl="1" eaLnBrk="1" hangingPunct="1"/>
            <a:r>
              <a:rPr lang="ar-SA" dirty="0" smtClean="0"/>
              <a:t>يتم إرسال رسائل التحكم بالازدحام حيث يقوم المرسل إليه بطلب إبطاء عملية  الإرسال بسبب الازدحام كي لا تضيع  البيانات على الشبكة </a:t>
            </a:r>
          </a:p>
          <a:p>
            <a:pPr algn="just" rtl="1" eaLnBrk="1" hangingPunct="1"/>
            <a:endParaRPr lang="en-US" dirty="0" smtClean="0"/>
          </a:p>
        </p:txBody>
      </p:sp>
      <p:sp>
        <p:nvSpPr>
          <p:cNvPr id="1536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700960D3-1426-4148-B323-3E48B66DAFB2}" type="slidenum">
              <a:rPr lang="ar-SA" sz="1400" smtClean="0"/>
              <a:pPr eaLnBrk="1" hangingPunct="1"/>
              <a:t>14</a:t>
            </a:fld>
            <a:endParaRPr lang="en-US" sz="1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ar-SA" b="1" i="1" u="sng" dirty="0" smtClean="0">
                <a:solidFill>
                  <a:srgbClr val="00B0F0"/>
                </a:solidFill>
              </a:rPr>
              <a:t>بروتوكولات طبقة النقل </a:t>
            </a:r>
            <a:endParaRPr lang="en-US" b="1" i="1" u="sng" dirty="0" smtClean="0">
              <a:solidFill>
                <a:srgbClr val="00B0F0"/>
              </a:solidFill>
            </a:endParaRPr>
          </a:p>
        </p:txBody>
      </p:sp>
      <p:sp>
        <p:nvSpPr>
          <p:cNvPr id="16387" name="Rectangle 3"/>
          <p:cNvSpPr>
            <a:spLocks noGrp="1" noChangeArrowheads="1"/>
          </p:cNvSpPr>
          <p:nvPr>
            <p:ph idx="1"/>
          </p:nvPr>
        </p:nvSpPr>
        <p:spPr>
          <a:xfrm>
            <a:off x="1187624" y="2119257"/>
            <a:ext cx="7056784" cy="3603812"/>
          </a:xfrm>
        </p:spPr>
        <p:txBody>
          <a:bodyPr>
            <a:normAutofit lnSpcReduction="10000"/>
          </a:bodyPr>
          <a:lstStyle/>
          <a:p>
            <a:pPr algn="just" rtl="1"/>
            <a:endParaRPr lang="ar-SA" dirty="0" smtClean="0"/>
          </a:p>
          <a:p>
            <a:pPr algn="just" rtl="1"/>
            <a:r>
              <a:rPr lang="ar-SA" dirty="0" smtClean="0"/>
              <a:t>تقوم هذه الطبقة باستقبال البيانات من طبقة التطبيقات وتقوم بتجهيزها للإرسال .</a:t>
            </a:r>
          </a:p>
          <a:p>
            <a:pPr algn="just" rtl="1"/>
            <a:r>
              <a:rPr lang="ar-SA" dirty="0" smtClean="0"/>
              <a:t>هنالك نوعين من الإرسال:</a:t>
            </a:r>
          </a:p>
          <a:p>
            <a:pPr algn="just" rtl="1"/>
            <a:r>
              <a:rPr lang="ar-SA" dirty="0" smtClean="0"/>
              <a:t>1- الاتصال الموثوق ( إنشاء جلسة عمل- تأكيد وصول ...)</a:t>
            </a:r>
          </a:p>
          <a:p>
            <a:pPr algn="just" rtl="1"/>
            <a:r>
              <a:rPr lang="ar-SA" dirty="0" smtClean="0"/>
              <a:t>2- الاتصال الغير موثوق ( ارسل) </a:t>
            </a:r>
            <a:endParaRPr lang="en-US" dirty="0" smtClean="0"/>
          </a:p>
        </p:txBody>
      </p:sp>
      <p:sp>
        <p:nvSpPr>
          <p:cNvPr id="1638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288F341-8703-44CC-8C4D-29A14F3B2130}" type="slidenum">
              <a:rPr lang="ar-SA" sz="1400" smtClean="0"/>
              <a:pPr eaLnBrk="1" hangingPunct="1"/>
              <a:t>15</a:t>
            </a:fld>
            <a:endParaRPr lang="en-US" sz="14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ar-SA" b="1" i="1" u="sng" dirty="0" smtClean="0">
                <a:solidFill>
                  <a:srgbClr val="00B0F0"/>
                </a:solidFill>
              </a:rPr>
              <a:t>بروتوكولات طبقة النقل</a:t>
            </a:r>
            <a:endParaRPr lang="en-US" b="1" i="1" u="sng" dirty="0" smtClean="0">
              <a:solidFill>
                <a:srgbClr val="00B0F0"/>
              </a:solidFill>
            </a:endParaRPr>
          </a:p>
        </p:txBody>
      </p:sp>
      <p:sp>
        <p:nvSpPr>
          <p:cNvPr id="17411" name="Rectangle 3"/>
          <p:cNvSpPr>
            <a:spLocks noGrp="1" noChangeArrowheads="1"/>
          </p:cNvSpPr>
          <p:nvPr>
            <p:ph idx="1"/>
          </p:nvPr>
        </p:nvSpPr>
        <p:spPr>
          <a:xfrm>
            <a:off x="899592" y="2119257"/>
            <a:ext cx="7128792" cy="3603812"/>
          </a:xfrm>
        </p:spPr>
        <p:txBody>
          <a:bodyPr>
            <a:normAutofit fontScale="92500" lnSpcReduction="20000"/>
          </a:bodyPr>
          <a:lstStyle/>
          <a:p>
            <a:pPr algn="just" rtl="1">
              <a:lnSpc>
                <a:spcPct val="90000"/>
              </a:lnSpc>
              <a:buFontTx/>
              <a:buNone/>
            </a:pPr>
            <a:r>
              <a:rPr lang="en-US" b="1" i="1" u="sng" dirty="0" smtClean="0">
                <a:solidFill>
                  <a:schemeClr val="bg2">
                    <a:lumMod val="50000"/>
                  </a:schemeClr>
                </a:solidFill>
              </a:rPr>
              <a:t>TCP ( Transmission Control Protocol) </a:t>
            </a:r>
          </a:p>
          <a:p>
            <a:pPr algn="just" rtl="1">
              <a:lnSpc>
                <a:spcPct val="90000"/>
              </a:lnSpc>
              <a:buFontTx/>
              <a:buNone/>
            </a:pPr>
            <a:r>
              <a:rPr lang="ar-SA" dirty="0" smtClean="0"/>
              <a:t>- وهو برتوكول يستخدم الاتصال الموثوق ويُستخدم من أجل إيصال المعلومات باتجاه محدد</a:t>
            </a:r>
          </a:p>
          <a:p>
            <a:pPr algn="just" rtl="1">
              <a:lnSpc>
                <a:spcPct val="90000"/>
              </a:lnSpc>
              <a:buFontTx/>
              <a:buChar char="-"/>
            </a:pPr>
            <a:r>
              <a:rPr lang="ar-SA" dirty="0" smtClean="0"/>
              <a:t>يسمح </a:t>
            </a:r>
            <a:r>
              <a:rPr lang="en-US" dirty="0" smtClean="0"/>
              <a:t>TCP</a:t>
            </a:r>
            <a:r>
              <a:rPr lang="ar-SA" dirty="0" smtClean="0"/>
              <a:t> لبرنامجين بالاتصال عبر الانترنت بأسلوب مشابه للهاتف حيث يتم إنشاء اتصال ثم يتم التراسل بالبيانات ثم الإنهاء الاتصال</a:t>
            </a:r>
          </a:p>
          <a:p>
            <a:pPr algn="just" rtl="1">
              <a:lnSpc>
                <a:spcPct val="90000"/>
              </a:lnSpc>
              <a:buFontTx/>
              <a:buChar char="-"/>
            </a:pPr>
            <a:r>
              <a:rPr lang="en-US" dirty="0" smtClean="0"/>
              <a:t>UDP </a:t>
            </a:r>
            <a:r>
              <a:rPr lang="ar-SA" dirty="0" smtClean="0"/>
              <a:t>  هو برتوكول يستخدم الاتصال الغير موثوق ( أي أنه لا يعالج ضياع البيانات ولذلك يهتم الـ</a:t>
            </a:r>
            <a:r>
              <a:rPr lang="en-US" dirty="0" smtClean="0"/>
              <a:t>TCP</a:t>
            </a:r>
            <a:r>
              <a:rPr lang="ar-SA" dirty="0" smtClean="0"/>
              <a:t> بالوثوقية النقل  للبيانات في حال ضياعها أو خلوها من الأخطاء.</a:t>
            </a:r>
            <a:endParaRPr lang="en-US" dirty="0" smtClean="0"/>
          </a:p>
        </p:txBody>
      </p:sp>
      <p:sp>
        <p:nvSpPr>
          <p:cNvPr id="1741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5657B7B-C268-43BF-B988-3EB6AD7529F8}" type="slidenum">
              <a:rPr lang="ar-SA" sz="1400" smtClean="0"/>
              <a:pPr eaLnBrk="1" hangingPunct="1"/>
              <a:t>16</a:t>
            </a:fld>
            <a:endParaRPr lang="en-US" sz="14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3672" y="485800"/>
            <a:ext cx="8686800" cy="1143000"/>
          </a:xfrm>
        </p:spPr>
        <p:txBody>
          <a:bodyPr>
            <a:normAutofit/>
          </a:bodyPr>
          <a:lstStyle/>
          <a:p>
            <a:r>
              <a:rPr lang="en-US" sz="3200" b="1" i="1" u="sng" dirty="0" smtClean="0">
                <a:solidFill>
                  <a:schemeClr val="bg2">
                    <a:lumMod val="50000"/>
                  </a:schemeClr>
                </a:solidFill>
              </a:rPr>
              <a:t>TCP ( transmission Control Protocol) </a:t>
            </a:r>
          </a:p>
        </p:txBody>
      </p:sp>
      <p:sp>
        <p:nvSpPr>
          <p:cNvPr id="18435" name="Rectangle 3"/>
          <p:cNvSpPr>
            <a:spLocks noGrp="1" noChangeArrowheads="1"/>
          </p:cNvSpPr>
          <p:nvPr>
            <p:ph idx="1"/>
          </p:nvPr>
        </p:nvSpPr>
        <p:spPr>
          <a:xfrm>
            <a:off x="1115616" y="2119257"/>
            <a:ext cx="6781368" cy="3603812"/>
          </a:xfrm>
        </p:spPr>
        <p:txBody>
          <a:bodyPr>
            <a:normAutofit fontScale="92500" lnSpcReduction="20000"/>
          </a:bodyPr>
          <a:lstStyle/>
          <a:p>
            <a:pPr algn="just" rtl="1">
              <a:lnSpc>
                <a:spcPct val="90000"/>
              </a:lnSpc>
            </a:pPr>
            <a:r>
              <a:rPr lang="ar-SA" b="1" dirty="0" smtClean="0"/>
              <a:t>عمله</a:t>
            </a:r>
            <a:r>
              <a:rPr lang="ar-SA" dirty="0" smtClean="0"/>
              <a:t> :</a:t>
            </a:r>
          </a:p>
          <a:p>
            <a:pPr algn="just" rtl="1">
              <a:lnSpc>
                <a:spcPct val="90000"/>
              </a:lnSpc>
              <a:buFontTx/>
              <a:buChar char="-"/>
            </a:pPr>
            <a:r>
              <a:rPr lang="ar-SA" dirty="0" smtClean="0"/>
              <a:t>يستلم </a:t>
            </a:r>
            <a:r>
              <a:rPr lang="en-US" dirty="0" smtClean="0"/>
              <a:t>TCP</a:t>
            </a:r>
            <a:r>
              <a:rPr lang="ar-SA" dirty="0" smtClean="0"/>
              <a:t> البيانات من الطبقة الأعلى ثم يقوم بتجزئتها إلى عدة أجراء يدعى كل جزء بالرزمة – </a:t>
            </a:r>
            <a:r>
              <a:rPr lang="en-US" dirty="0" smtClean="0"/>
              <a:t>Packet</a:t>
            </a:r>
            <a:r>
              <a:rPr lang="ar-SA" dirty="0" smtClean="0"/>
              <a:t> ويضاف رقم تسلسلي إلى كل رزمة مرسلة لكي يستطيع </a:t>
            </a:r>
            <a:r>
              <a:rPr lang="en-US" dirty="0" smtClean="0"/>
              <a:t>TCP </a:t>
            </a:r>
            <a:r>
              <a:rPr lang="ar-SA" dirty="0" smtClean="0"/>
              <a:t>في الجهاز المستقبل تجميع هذه الرزم ليحصل على البيانات الأصلية .</a:t>
            </a:r>
          </a:p>
          <a:p>
            <a:pPr algn="just" rtl="1">
              <a:lnSpc>
                <a:spcPct val="90000"/>
              </a:lnSpc>
              <a:buFontTx/>
              <a:buChar char="-"/>
            </a:pPr>
            <a:r>
              <a:rPr lang="ar-SA" dirty="0" smtClean="0"/>
              <a:t>يرسل </a:t>
            </a:r>
            <a:r>
              <a:rPr lang="en-US" dirty="0" smtClean="0"/>
              <a:t>TCP</a:t>
            </a:r>
            <a:r>
              <a:rPr lang="ar-SA" dirty="0" smtClean="0"/>
              <a:t> الرزم وينتظر من المستقبل إرسال إشعار بإستلام كل رزمة من الرزم , أما الرزم التي يتلقى إشعارا بإستلامها فهو لا يعيد  في طلب لإرسالها </a:t>
            </a:r>
            <a:endParaRPr lang="en-US" dirty="0" smtClean="0"/>
          </a:p>
        </p:txBody>
      </p:sp>
      <p:sp>
        <p:nvSpPr>
          <p:cNvPr id="1843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5146D391-2CE8-4C84-90B1-656A1C53006C}" type="slidenum">
              <a:rPr lang="ar-SA" sz="1400" smtClean="0"/>
              <a:pPr eaLnBrk="1" hangingPunct="1"/>
              <a:t>17</a:t>
            </a:fld>
            <a:endParaRPr lang="en-US" sz="14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1187624" y="1412776"/>
            <a:ext cx="6984776" cy="4713387"/>
          </a:xfrm>
        </p:spPr>
        <p:txBody>
          <a:bodyPr>
            <a:normAutofit fontScale="85000" lnSpcReduction="20000"/>
          </a:bodyPr>
          <a:lstStyle/>
          <a:p>
            <a:pPr algn="just" rtl="1"/>
            <a:r>
              <a:rPr lang="ar-SA" dirty="0" smtClean="0"/>
              <a:t>يمكن لعدة تطبيقات استخدام </a:t>
            </a:r>
            <a:r>
              <a:rPr lang="en-US" dirty="0" smtClean="0"/>
              <a:t>TCP </a:t>
            </a:r>
            <a:r>
              <a:rPr lang="ar-SA" dirty="0" smtClean="0"/>
              <a:t>  أو </a:t>
            </a:r>
            <a:r>
              <a:rPr lang="en-US" dirty="0" smtClean="0"/>
              <a:t>UDP </a:t>
            </a:r>
            <a:r>
              <a:rPr lang="ar-SA" dirty="0" smtClean="0"/>
              <a:t>في نفس الوقت .</a:t>
            </a:r>
          </a:p>
          <a:p>
            <a:pPr algn="just" rtl="1"/>
            <a:r>
              <a:rPr lang="ar-SA" dirty="0" smtClean="0"/>
              <a:t>حيث تقوم طبقة النقل بتخزين رقم مميز في ترويستها للتمييز بين الطبقات المختلفة وذلك باستخدام بوابات </a:t>
            </a:r>
            <a:r>
              <a:rPr lang="en-US" dirty="0" smtClean="0"/>
              <a:t>PORT</a:t>
            </a:r>
            <a:r>
              <a:rPr lang="ar-SA" dirty="0" smtClean="0"/>
              <a:t> حسب رقم البوابة .</a:t>
            </a:r>
          </a:p>
          <a:p>
            <a:pPr algn="just" rtl="1"/>
            <a:r>
              <a:rPr lang="ar-SA" dirty="0" smtClean="0"/>
              <a:t>يستخدم </a:t>
            </a:r>
            <a:r>
              <a:rPr lang="en-US" dirty="0" smtClean="0"/>
              <a:t>TCP</a:t>
            </a:r>
            <a:r>
              <a:rPr lang="ar-SA" dirty="0" smtClean="0"/>
              <a:t> البوابات لنقل البيانات مابين الحواسيب. </a:t>
            </a:r>
          </a:p>
          <a:p>
            <a:pPr algn="just" rtl="1"/>
            <a:r>
              <a:rPr lang="ar-SA" dirty="0" smtClean="0"/>
              <a:t>إن الواجهة بين </a:t>
            </a:r>
            <a:r>
              <a:rPr lang="en-US" dirty="0" smtClean="0"/>
              <a:t>TCP </a:t>
            </a:r>
            <a:r>
              <a:rPr lang="ar-SA" dirty="0" smtClean="0"/>
              <a:t> والتطبيق  هو  البوابة  والتي من خلالها يتم إيصال البيانات إلى الهدف ( الحاسب بالطرف الثاني) </a:t>
            </a:r>
          </a:p>
          <a:p>
            <a:pPr algn="just" rtl="1"/>
            <a:r>
              <a:rPr lang="ar-SA" dirty="0" smtClean="0"/>
              <a:t>في كل تطبيق يرتبط </a:t>
            </a:r>
            <a:r>
              <a:rPr lang="en-US" dirty="0" smtClean="0"/>
              <a:t>TCP </a:t>
            </a:r>
            <a:r>
              <a:rPr lang="ar-SA" dirty="0" smtClean="0"/>
              <a:t> برقم بوابة ما</a:t>
            </a:r>
          </a:p>
          <a:p>
            <a:pPr algn="just" rtl="1">
              <a:buFontTx/>
              <a:buNone/>
            </a:pPr>
            <a:r>
              <a:rPr lang="en-US" u="sng" dirty="0" smtClean="0"/>
              <a:t>SMTP ---25</a:t>
            </a:r>
            <a:r>
              <a:rPr lang="ar-SA" dirty="0" smtClean="0"/>
              <a:t>  </a:t>
            </a:r>
            <a:r>
              <a:rPr lang="en-US" u="sng" dirty="0" smtClean="0"/>
              <a:t>telnet  ------ 23</a:t>
            </a:r>
            <a:r>
              <a:rPr lang="en-US" dirty="0" smtClean="0"/>
              <a:t>   &amp; </a:t>
            </a:r>
            <a:r>
              <a:rPr lang="ar-SA" dirty="0" smtClean="0"/>
              <a:t> &amp;       </a:t>
            </a:r>
            <a:r>
              <a:rPr lang="en-US" u="sng" dirty="0" smtClean="0"/>
              <a:t>FTP --- 21</a:t>
            </a:r>
            <a:r>
              <a:rPr lang="ar-SA" dirty="0" smtClean="0"/>
              <a:t> </a:t>
            </a:r>
            <a:endParaRPr lang="en-US" dirty="0" smtClean="0"/>
          </a:p>
          <a:p>
            <a:pPr algn="just" rtl="1">
              <a:buFontTx/>
              <a:buNone/>
            </a:pPr>
            <a:r>
              <a:rPr lang="ar-SA" dirty="0" smtClean="0"/>
              <a:t> </a:t>
            </a:r>
            <a:endParaRPr lang="en-US" dirty="0" smtClean="0"/>
          </a:p>
        </p:txBody>
      </p:sp>
      <p:sp>
        <p:nvSpPr>
          <p:cNvPr id="19459" name="عنصر نائب لرقم الشريحة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B7DD1F4B-0158-4CC5-8EF0-6D6779AE1AE7}" type="slidenum">
              <a:rPr lang="ar-SA" sz="1400" smtClean="0"/>
              <a:pPr eaLnBrk="1" hangingPunct="1"/>
              <a:t>18</a:t>
            </a:fld>
            <a:endParaRPr lang="en-US" sz="14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endParaRPr lang="ar-SA" smtClean="0"/>
          </a:p>
        </p:txBody>
      </p:sp>
      <p:sp>
        <p:nvSpPr>
          <p:cNvPr id="20483" name="Rectangle 3"/>
          <p:cNvSpPr>
            <a:spLocks noGrp="1" noChangeArrowheads="1"/>
          </p:cNvSpPr>
          <p:nvPr>
            <p:ph idx="1"/>
          </p:nvPr>
        </p:nvSpPr>
        <p:spPr/>
        <p:txBody>
          <a:bodyPr/>
          <a:lstStyle/>
          <a:p>
            <a:pPr algn="r" rtl="1"/>
            <a:endParaRPr lang="ar-SA" dirty="0" smtClean="0"/>
          </a:p>
          <a:p>
            <a:pPr algn="just" rtl="1"/>
            <a:r>
              <a:rPr lang="ar-SA" dirty="0" smtClean="0"/>
              <a:t>الحاسب يمكن أن يعمل على أكثر من تطبيق في نفس الوقت وذلك باستخدام العنوان </a:t>
            </a:r>
            <a:r>
              <a:rPr lang="en-US" dirty="0" smtClean="0"/>
              <a:t>IP</a:t>
            </a:r>
            <a:r>
              <a:rPr lang="ar-SA" dirty="0" smtClean="0"/>
              <a:t> للحاسوب المستقبل وبحسب رقم البوابة يمكن التمييز بين تطبيق وآخر.</a:t>
            </a:r>
            <a:endParaRPr lang="en-US" dirty="0" smtClean="0"/>
          </a:p>
          <a:p>
            <a:pPr algn="r" rtl="1"/>
            <a:endParaRPr lang="en-US" dirty="0" smtClean="0"/>
          </a:p>
        </p:txBody>
      </p:sp>
      <p:sp>
        <p:nvSpPr>
          <p:cNvPr id="20484"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25AC8C3-E17C-418F-A533-7AB8FF3508A5}" type="slidenum">
              <a:rPr lang="ar-SA" sz="1400" smtClean="0"/>
              <a:pPr eaLnBrk="1" hangingPunct="1"/>
              <a:t>19</a:t>
            </a:fld>
            <a:endParaRPr lang="en-US" sz="14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rver"/>
          <p:cNvSpPr>
            <a:spLocks noEditPoints="1" noChangeArrowheads="1"/>
          </p:cNvSpPr>
          <p:nvPr/>
        </p:nvSpPr>
        <p:spPr bwMode="auto">
          <a:xfrm>
            <a:off x="1042988" y="908596"/>
            <a:ext cx="544512" cy="1841500"/>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61 w 21600"/>
              <a:gd name="T25" fmla="*/ 22454 h 21600"/>
              <a:gd name="T26" fmla="*/ 21069 w 21600"/>
              <a:gd name="T27" fmla="*/ 2828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ar-SA"/>
          </a:p>
        </p:txBody>
      </p:sp>
      <p:sp>
        <p:nvSpPr>
          <p:cNvPr id="21507" name="server"/>
          <p:cNvSpPr>
            <a:spLocks noEditPoints="1" noChangeArrowheads="1"/>
          </p:cNvSpPr>
          <p:nvPr/>
        </p:nvSpPr>
        <p:spPr bwMode="auto">
          <a:xfrm>
            <a:off x="1042988" y="3358109"/>
            <a:ext cx="544512" cy="1841500"/>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61 w 21600"/>
              <a:gd name="T25" fmla="*/ 22454 h 21600"/>
              <a:gd name="T26" fmla="*/ 21069 w 21600"/>
              <a:gd name="T27" fmla="*/ 2828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ar-SA"/>
          </a:p>
        </p:txBody>
      </p:sp>
      <p:sp>
        <p:nvSpPr>
          <p:cNvPr id="21508" name="Line 6"/>
          <p:cNvSpPr>
            <a:spLocks noChangeShapeType="1"/>
          </p:cNvSpPr>
          <p:nvPr/>
        </p:nvSpPr>
        <p:spPr bwMode="auto">
          <a:xfrm>
            <a:off x="1620838" y="1845221"/>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09" name="Line 7"/>
          <p:cNvSpPr>
            <a:spLocks noChangeShapeType="1"/>
          </p:cNvSpPr>
          <p:nvPr/>
        </p:nvSpPr>
        <p:spPr bwMode="auto">
          <a:xfrm>
            <a:off x="1619250" y="4366171"/>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0" name="Text Box 8"/>
          <p:cNvSpPr txBox="1">
            <a:spLocks noChangeArrowheads="1"/>
          </p:cNvSpPr>
          <p:nvPr/>
        </p:nvSpPr>
        <p:spPr bwMode="auto">
          <a:xfrm>
            <a:off x="2916238" y="1629321"/>
            <a:ext cx="1655762"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a:t>TCP Port 20</a:t>
            </a:r>
          </a:p>
        </p:txBody>
      </p:sp>
      <p:sp>
        <p:nvSpPr>
          <p:cNvPr id="21511" name="Text Box 9"/>
          <p:cNvSpPr txBox="1">
            <a:spLocks noChangeArrowheads="1"/>
          </p:cNvSpPr>
          <p:nvPr/>
        </p:nvSpPr>
        <p:spPr bwMode="auto">
          <a:xfrm>
            <a:off x="2916238" y="4150271"/>
            <a:ext cx="1798637"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a:t>HTTP Port 80</a:t>
            </a:r>
          </a:p>
        </p:txBody>
      </p:sp>
      <p:sp>
        <p:nvSpPr>
          <p:cNvPr id="21512" name="Text Box 10"/>
          <p:cNvSpPr txBox="1">
            <a:spLocks noChangeArrowheads="1"/>
          </p:cNvSpPr>
          <p:nvPr/>
        </p:nvSpPr>
        <p:spPr bwMode="auto">
          <a:xfrm>
            <a:off x="1547813" y="2492921"/>
            <a:ext cx="14398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server</a:t>
            </a:r>
          </a:p>
        </p:txBody>
      </p:sp>
      <p:sp>
        <p:nvSpPr>
          <p:cNvPr id="21513" name="Text Box 11"/>
          <p:cNvSpPr txBox="1">
            <a:spLocks noChangeArrowheads="1"/>
          </p:cNvSpPr>
          <p:nvPr/>
        </p:nvSpPr>
        <p:spPr bwMode="auto">
          <a:xfrm>
            <a:off x="1547813" y="4904334"/>
            <a:ext cx="1624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server</a:t>
            </a:r>
          </a:p>
        </p:txBody>
      </p:sp>
      <p:sp>
        <p:nvSpPr>
          <p:cNvPr id="21514" name="Text Box 12"/>
          <p:cNvSpPr txBox="1">
            <a:spLocks noChangeArrowheads="1"/>
          </p:cNvSpPr>
          <p:nvPr/>
        </p:nvSpPr>
        <p:spPr bwMode="auto">
          <a:xfrm>
            <a:off x="416286" y="74613"/>
            <a:ext cx="81371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ar-SA" sz="4400" b="1" i="1" u="sng" dirty="0"/>
              <a:t>امكانية عمل أكثر من تطبيق في نفس الوقت</a:t>
            </a:r>
            <a:r>
              <a:rPr lang="ar-SA" b="1" i="1" u="sng" dirty="0"/>
              <a:t> </a:t>
            </a:r>
            <a:endParaRPr lang="en-US" b="1" i="1" u="sng" dirty="0"/>
          </a:p>
        </p:txBody>
      </p:sp>
      <p:sp>
        <p:nvSpPr>
          <p:cNvPr id="21515" name="Line 13"/>
          <p:cNvSpPr>
            <a:spLocks noChangeShapeType="1"/>
          </p:cNvSpPr>
          <p:nvPr/>
        </p:nvSpPr>
        <p:spPr bwMode="auto">
          <a:xfrm>
            <a:off x="4572000" y="1845221"/>
            <a:ext cx="10795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6" name="Line 14"/>
          <p:cNvSpPr>
            <a:spLocks noChangeShapeType="1"/>
          </p:cNvSpPr>
          <p:nvPr/>
        </p:nvSpPr>
        <p:spPr bwMode="auto">
          <a:xfrm>
            <a:off x="4572000" y="4366171"/>
            <a:ext cx="647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7" name="Line 15"/>
          <p:cNvSpPr>
            <a:spLocks noChangeShapeType="1"/>
          </p:cNvSpPr>
          <p:nvPr/>
        </p:nvSpPr>
        <p:spPr bwMode="auto">
          <a:xfrm flipV="1">
            <a:off x="5219700" y="2061121"/>
            <a:ext cx="0" cy="2305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sp>
        <p:nvSpPr>
          <p:cNvPr id="21518" name="Line 16"/>
          <p:cNvSpPr>
            <a:spLocks noChangeShapeType="1"/>
          </p:cNvSpPr>
          <p:nvPr/>
        </p:nvSpPr>
        <p:spPr bwMode="auto">
          <a:xfrm>
            <a:off x="5219700" y="2061121"/>
            <a:ext cx="504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ar-SA"/>
          </a:p>
        </p:txBody>
      </p:sp>
      <p:grpSp>
        <p:nvGrpSpPr>
          <p:cNvPr id="21519" name="Group 7"/>
          <p:cNvGrpSpPr>
            <a:grpSpLocks/>
          </p:cNvGrpSpPr>
          <p:nvPr/>
        </p:nvGrpSpPr>
        <p:grpSpPr bwMode="auto">
          <a:xfrm>
            <a:off x="5653088" y="1702346"/>
            <a:ext cx="2736850" cy="576263"/>
            <a:chOff x="2472" y="1842"/>
            <a:chExt cx="1724" cy="363"/>
          </a:xfrm>
        </p:grpSpPr>
        <p:sp>
          <p:nvSpPr>
            <p:cNvPr id="21532" name="Rectangle 5"/>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33" name="Text Box 4"/>
            <p:cNvSpPr txBox="1">
              <a:spLocks noChangeArrowheads="1"/>
            </p:cNvSpPr>
            <p:nvPr/>
          </p:nvSpPr>
          <p:spPr bwMode="auto">
            <a:xfrm>
              <a:off x="3424" y="1888"/>
              <a:ext cx="469"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FTP </a:t>
              </a:r>
            </a:p>
          </p:txBody>
        </p:sp>
        <p:sp>
          <p:nvSpPr>
            <p:cNvPr id="21534" name="Text Box 6"/>
            <p:cNvSpPr txBox="1">
              <a:spLocks noChangeArrowheads="1"/>
            </p:cNvSpPr>
            <p:nvPr/>
          </p:nvSpPr>
          <p:spPr bwMode="auto">
            <a:xfrm>
              <a:off x="2590" y="1888"/>
              <a:ext cx="58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HTTP </a:t>
              </a:r>
            </a:p>
          </p:txBody>
        </p:sp>
      </p:grpSp>
      <p:sp>
        <p:nvSpPr>
          <p:cNvPr id="21520" name="AutoShape 84"/>
          <p:cNvSpPr>
            <a:spLocks noChangeArrowheads="1"/>
          </p:cNvSpPr>
          <p:nvPr/>
        </p:nvSpPr>
        <p:spPr bwMode="auto">
          <a:xfrm rot="5400000">
            <a:off x="5183982" y="3825081"/>
            <a:ext cx="3600450" cy="503237"/>
          </a:xfrm>
          <a:prstGeom prst="rightArrow">
            <a:avLst>
              <a:gd name="adj1" fmla="val 50000"/>
              <a:gd name="adj2" fmla="val 178865"/>
            </a:avLst>
          </a:prstGeom>
          <a:solidFill>
            <a:schemeClr val="accent1"/>
          </a:solidFill>
          <a:ln w="9525">
            <a:solidFill>
              <a:schemeClr val="tx1"/>
            </a:solidFill>
            <a:miter lim="800000"/>
            <a:headEnd/>
            <a:tailEnd/>
          </a:ln>
        </p:spPr>
        <p:txBody>
          <a:bodyPr rot="10800000" vert="eaVert" wrap="none" anchor="ctr"/>
          <a:lstStyle/>
          <a:p>
            <a:endParaRPr lang="ar-SA"/>
          </a:p>
        </p:txBody>
      </p:sp>
      <p:sp>
        <p:nvSpPr>
          <p:cNvPr id="21521" name="Rectangle 33"/>
          <p:cNvSpPr>
            <a:spLocks noChangeArrowheads="1"/>
          </p:cNvSpPr>
          <p:nvPr/>
        </p:nvSpPr>
        <p:spPr bwMode="auto">
          <a:xfrm>
            <a:off x="5653088" y="4293146"/>
            <a:ext cx="2736850" cy="5762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22" name="Rectangle 37"/>
          <p:cNvSpPr>
            <a:spLocks noChangeArrowheads="1"/>
          </p:cNvSpPr>
          <p:nvPr/>
        </p:nvSpPr>
        <p:spPr bwMode="auto">
          <a:xfrm>
            <a:off x="5653088" y="3502571"/>
            <a:ext cx="2736850" cy="5762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23" name="Text Box 38"/>
          <p:cNvSpPr txBox="1">
            <a:spLocks noChangeArrowheads="1"/>
          </p:cNvSpPr>
          <p:nvPr/>
        </p:nvSpPr>
        <p:spPr bwMode="auto">
          <a:xfrm>
            <a:off x="6005513" y="3575596"/>
            <a:ext cx="2095500" cy="406400"/>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192.169.2.150    </a:t>
            </a:r>
          </a:p>
        </p:txBody>
      </p:sp>
      <p:grpSp>
        <p:nvGrpSpPr>
          <p:cNvPr id="21524" name="Group 40"/>
          <p:cNvGrpSpPr>
            <a:grpSpLocks/>
          </p:cNvGrpSpPr>
          <p:nvPr/>
        </p:nvGrpSpPr>
        <p:grpSpPr bwMode="auto">
          <a:xfrm>
            <a:off x="5653088" y="2565946"/>
            <a:ext cx="2736850" cy="576263"/>
            <a:chOff x="2472" y="1842"/>
            <a:chExt cx="1724" cy="363"/>
          </a:xfrm>
        </p:grpSpPr>
        <p:sp>
          <p:nvSpPr>
            <p:cNvPr id="21529" name="Rectangle 41"/>
            <p:cNvSpPr>
              <a:spLocks noChangeArrowheads="1"/>
            </p:cNvSpPr>
            <p:nvPr/>
          </p:nvSpPr>
          <p:spPr bwMode="auto">
            <a:xfrm>
              <a:off x="2472" y="1842"/>
              <a:ext cx="1724" cy="363"/>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1530" name="Text Box 42"/>
            <p:cNvSpPr txBox="1">
              <a:spLocks noChangeArrowheads="1"/>
            </p:cNvSpPr>
            <p:nvPr/>
          </p:nvSpPr>
          <p:spPr bwMode="auto">
            <a:xfrm>
              <a:off x="3388" y="1888"/>
              <a:ext cx="505"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UDP </a:t>
              </a:r>
            </a:p>
          </p:txBody>
        </p:sp>
        <p:sp>
          <p:nvSpPr>
            <p:cNvPr id="21531" name="Text Box 43"/>
            <p:cNvSpPr txBox="1">
              <a:spLocks noChangeArrowheads="1"/>
            </p:cNvSpPr>
            <p:nvPr/>
          </p:nvSpPr>
          <p:spPr bwMode="auto">
            <a:xfrm>
              <a:off x="2688" y="1888"/>
              <a:ext cx="487" cy="256"/>
            </a:xfrm>
            <a:prstGeom prst="rect">
              <a:avLst/>
            </a:prstGeom>
            <a:solidFill>
              <a:srgbClr val="FFFF00"/>
            </a:solidFill>
            <a:ln w="9525">
              <a:solidFill>
                <a:schemeClr val="tx1"/>
              </a:solidFill>
              <a:miter lim="800000"/>
              <a:headEnd/>
              <a:tailEnd/>
            </a:ln>
          </p:spPr>
          <p:txBody>
            <a:bodyPr wrap="none">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TCP </a:t>
              </a:r>
            </a:p>
          </p:txBody>
        </p:sp>
      </p:grpSp>
      <p:pic>
        <p:nvPicPr>
          <p:cNvPr id="21525" name="Picture 93" descr="j02857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663" y="692696"/>
            <a:ext cx="842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6" name="Text Box 35"/>
          <p:cNvSpPr txBox="1">
            <a:spLocks noChangeArrowheads="1"/>
          </p:cNvSpPr>
          <p:nvPr/>
        </p:nvSpPr>
        <p:spPr bwMode="auto">
          <a:xfrm>
            <a:off x="971624" y="5733256"/>
            <a:ext cx="7416800"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algn="l" rtl="0" eaLnBrk="1" hangingPunct="1">
              <a:spcBef>
                <a:spcPct val="50000"/>
              </a:spcBef>
            </a:pPr>
            <a:r>
              <a:rPr lang="en-US" sz="2800" dirty="0"/>
              <a:t>IP address  + TCP Port =  Socket </a:t>
            </a:r>
          </a:p>
        </p:txBody>
      </p:sp>
      <p:sp>
        <p:nvSpPr>
          <p:cNvPr id="21527" name="مربع نص 28"/>
          <p:cNvSpPr txBox="1">
            <a:spLocks noChangeArrowheads="1"/>
          </p:cNvSpPr>
          <p:nvPr/>
        </p:nvSpPr>
        <p:spPr bwMode="auto">
          <a:xfrm>
            <a:off x="7000875" y="1000671"/>
            <a:ext cx="571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r>
              <a:rPr lang="en-US"/>
              <a:t>IP</a:t>
            </a:r>
            <a:endParaRPr lang="ar-SA"/>
          </a:p>
        </p:txBody>
      </p:sp>
      <p:sp>
        <p:nvSpPr>
          <p:cNvPr id="21528" name="عنصر نائب لرقم الشريحة 2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2A2E81EF-138D-4026-BD47-844268CAF3F8}" type="slidenum">
              <a:rPr lang="ar-SA" sz="1400" smtClean="0"/>
              <a:pPr eaLnBrk="1" hangingPunct="1"/>
              <a:t>20</a:t>
            </a:fld>
            <a:endParaRPr lang="en-US" sz="14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ar-SA" sz="3200" b="1" i="1" u="sng" dirty="0" smtClean="0">
                <a:solidFill>
                  <a:srgbClr val="00B0F0"/>
                </a:solidFill>
              </a:rPr>
              <a:t> (  </a:t>
            </a:r>
            <a:r>
              <a:rPr lang="en-US" sz="3200" b="1" i="1" u="sng" dirty="0" smtClean="0">
                <a:solidFill>
                  <a:srgbClr val="00B0F0"/>
                </a:solidFill>
              </a:rPr>
              <a:t>UDP   ( User Datagram Protocol</a:t>
            </a:r>
          </a:p>
        </p:txBody>
      </p:sp>
      <p:sp>
        <p:nvSpPr>
          <p:cNvPr id="22531" name="Rectangle 3"/>
          <p:cNvSpPr>
            <a:spLocks noGrp="1" noChangeArrowheads="1"/>
          </p:cNvSpPr>
          <p:nvPr>
            <p:ph idx="1"/>
          </p:nvPr>
        </p:nvSpPr>
        <p:spPr>
          <a:xfrm>
            <a:off x="1115616" y="2060848"/>
            <a:ext cx="6696744" cy="3603812"/>
          </a:xfrm>
        </p:spPr>
        <p:txBody>
          <a:bodyPr>
            <a:normAutofit fontScale="85000" lnSpcReduction="10000"/>
          </a:bodyPr>
          <a:lstStyle/>
          <a:p>
            <a:pPr algn="just" rtl="1"/>
            <a:r>
              <a:rPr lang="ar-SA" sz="2800" dirty="0" smtClean="0"/>
              <a:t>تستخدم هذا البرتوكول الاتصال </a:t>
            </a:r>
            <a:r>
              <a:rPr lang="ar-SA" sz="2800" u="sng" dirty="0" smtClean="0"/>
              <a:t>غير الموثوق </a:t>
            </a:r>
            <a:r>
              <a:rPr lang="ar-SA" sz="2800" dirty="0" smtClean="0"/>
              <a:t>لأن المرسل يرسل البيانات بدون أن ينتظر لتلقى إشعار بوصول البيانات</a:t>
            </a:r>
          </a:p>
          <a:p>
            <a:pPr algn="just" rtl="1"/>
            <a:r>
              <a:rPr lang="ar-SA" sz="2800" dirty="0" smtClean="0"/>
              <a:t>يعتبر </a:t>
            </a:r>
            <a:r>
              <a:rPr lang="en-US" sz="2800" dirty="0" smtClean="0"/>
              <a:t>UDP </a:t>
            </a:r>
            <a:r>
              <a:rPr lang="ar-SA" sz="2800" dirty="0" smtClean="0"/>
              <a:t> الاكثر استعمالا للنقل الغير موثوق</a:t>
            </a:r>
          </a:p>
          <a:p>
            <a:pPr algn="just" rtl="1"/>
            <a:r>
              <a:rPr lang="ar-SA" sz="2800" dirty="0" smtClean="0"/>
              <a:t>يؤمن </a:t>
            </a:r>
            <a:r>
              <a:rPr lang="en-US" sz="2800" dirty="0" smtClean="0"/>
              <a:t>UDP </a:t>
            </a:r>
            <a:r>
              <a:rPr lang="ar-SA" sz="2800" dirty="0" smtClean="0"/>
              <a:t>الاتصال بين مستخدمين فقط </a:t>
            </a:r>
          </a:p>
          <a:p>
            <a:pPr algn="just" rtl="1"/>
            <a:r>
              <a:rPr lang="ar-SA" sz="2800" dirty="0" smtClean="0"/>
              <a:t>ضمن البروتوكول </a:t>
            </a:r>
            <a:r>
              <a:rPr lang="en-US" sz="2800" dirty="0" smtClean="0"/>
              <a:t>UDP</a:t>
            </a:r>
            <a:r>
              <a:rPr lang="ar-SA" sz="2800" dirty="0" smtClean="0"/>
              <a:t> ثلاث أنواع من نقل البيانات وهي </a:t>
            </a:r>
          </a:p>
          <a:p>
            <a:pPr algn="just" rtl="1">
              <a:buFontTx/>
              <a:buNone/>
            </a:pPr>
            <a:r>
              <a:rPr lang="ar-SA" sz="2800" dirty="0" smtClean="0"/>
              <a:t>1- </a:t>
            </a:r>
            <a:r>
              <a:rPr lang="en-US" sz="2800" dirty="0" err="1" smtClean="0"/>
              <a:t>Uni</a:t>
            </a:r>
            <a:r>
              <a:rPr lang="en-US" sz="2800" dirty="0" smtClean="0"/>
              <a:t>-cast </a:t>
            </a:r>
            <a:r>
              <a:rPr lang="ar-SA" sz="2800" dirty="0" smtClean="0"/>
              <a:t> وفيه يتم الارسال لمستخدم واحد </a:t>
            </a:r>
          </a:p>
          <a:p>
            <a:pPr algn="just" rtl="1">
              <a:buFontTx/>
              <a:buNone/>
            </a:pPr>
            <a:r>
              <a:rPr lang="ar-SA" sz="2800" dirty="0" smtClean="0"/>
              <a:t>2- </a:t>
            </a:r>
            <a:r>
              <a:rPr lang="en-US" sz="2800" dirty="0" smtClean="0"/>
              <a:t>Multi-cast </a:t>
            </a:r>
            <a:r>
              <a:rPr lang="ar-SA" sz="2800" dirty="0" smtClean="0"/>
              <a:t> وفيه يتم الارسال إلى مجموعة من المستخدمين في الشبكة دفعة واحدة</a:t>
            </a:r>
          </a:p>
          <a:p>
            <a:pPr algn="just" rtl="1">
              <a:buFontTx/>
              <a:buNone/>
            </a:pPr>
            <a:r>
              <a:rPr lang="en-US" sz="2800" dirty="0" smtClean="0"/>
              <a:t> </a:t>
            </a:r>
            <a:r>
              <a:rPr lang="ar-SA" sz="2800" dirty="0" smtClean="0"/>
              <a:t>3- </a:t>
            </a:r>
            <a:r>
              <a:rPr lang="en-US" sz="2800" dirty="0" smtClean="0"/>
              <a:t>Broadcast</a:t>
            </a:r>
            <a:r>
              <a:rPr lang="ar-SA" sz="2800" dirty="0" smtClean="0"/>
              <a:t> وفيه يتم الإرسال إلى كل المستخدمين في الشبكة </a:t>
            </a:r>
            <a:endParaRPr lang="en-US" sz="2800" dirty="0" smtClean="0"/>
          </a:p>
        </p:txBody>
      </p:sp>
      <p:sp>
        <p:nvSpPr>
          <p:cNvPr id="2253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6695B687-22DB-457C-BA82-FD93061C4897}" type="slidenum">
              <a:rPr lang="ar-SA" sz="1400" smtClean="0"/>
              <a:pPr eaLnBrk="1" hangingPunct="1"/>
              <a:t>21</a:t>
            </a:fld>
            <a:endParaRPr lang="en-US" sz="14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119257"/>
            <a:ext cx="6629400" cy="3603812"/>
          </a:xfrm>
        </p:spPr>
        <p:txBody>
          <a:bodyPr>
            <a:normAutofit/>
          </a:bodyPr>
          <a:lstStyle/>
          <a:p>
            <a:pPr marL="0" indent="0" algn="ctr">
              <a:buNone/>
            </a:pPr>
            <a:endParaRPr lang="en-US" sz="4400" b="1" dirty="0" smtClean="0">
              <a:solidFill>
                <a:schemeClr val="bg2">
                  <a:lumMod val="50000"/>
                </a:schemeClr>
              </a:solidFill>
              <a:latin typeface="+mj-lt"/>
            </a:endParaRPr>
          </a:p>
          <a:p>
            <a:pPr marL="0" indent="0" algn="ctr">
              <a:buNone/>
            </a:pPr>
            <a:r>
              <a:rPr lang="en-US" sz="4400" b="1" dirty="0" smtClean="0">
                <a:solidFill>
                  <a:schemeClr val="bg2">
                    <a:lumMod val="50000"/>
                  </a:schemeClr>
                </a:solidFill>
                <a:latin typeface="+mj-lt"/>
              </a:rPr>
              <a:t>End </a:t>
            </a:r>
            <a:r>
              <a:rPr lang="en-US" sz="4400" b="1" dirty="0">
                <a:solidFill>
                  <a:schemeClr val="bg2">
                    <a:lumMod val="50000"/>
                  </a:schemeClr>
                </a:solidFill>
                <a:latin typeface="+mj-lt"/>
              </a:rPr>
              <a:t>Slide </a:t>
            </a:r>
            <a:r>
              <a:rPr lang="en-US" sz="4400" b="1" dirty="0" smtClean="0">
                <a:solidFill>
                  <a:schemeClr val="bg2">
                    <a:lumMod val="50000"/>
                  </a:schemeClr>
                </a:solidFill>
                <a:latin typeface="+mj-lt"/>
              </a:rPr>
              <a:t>Show # </a:t>
            </a:r>
            <a:r>
              <a:rPr lang="en-US" sz="4400" b="1" dirty="0" smtClean="0">
                <a:solidFill>
                  <a:schemeClr val="bg2">
                    <a:lumMod val="50000"/>
                  </a:schemeClr>
                </a:solidFill>
                <a:latin typeface="+mj-lt"/>
              </a:rPr>
              <a:t>8</a:t>
            </a:r>
            <a:endParaRPr lang="en-US" sz="4400" b="1" dirty="0">
              <a:solidFill>
                <a:schemeClr val="bg2">
                  <a:lumMod val="50000"/>
                </a:schemeClr>
              </a:solidFill>
              <a:latin typeface="+mj-lt"/>
            </a:endParaRPr>
          </a:p>
          <a:p>
            <a:pPr marL="0" indent="0" algn="ctr">
              <a:buNone/>
            </a:pPr>
            <a:endParaRPr lang="en-US" sz="9600" b="1" dirty="0">
              <a:solidFill>
                <a:schemeClr val="bg2">
                  <a:lumMod val="50000"/>
                </a:schemeClr>
              </a:solidFill>
              <a:latin typeface="+mj-lt"/>
            </a:endParaRPr>
          </a:p>
        </p:txBody>
      </p:sp>
      <p:sp>
        <p:nvSpPr>
          <p:cNvPr id="4" name="Date Placeholder 3"/>
          <p:cNvSpPr>
            <a:spLocks noGrp="1"/>
          </p:cNvSpPr>
          <p:nvPr>
            <p:ph type="dt" sz="half" idx="10"/>
          </p:nvPr>
        </p:nvSpPr>
        <p:spPr/>
        <p:txBody>
          <a:bodyPr/>
          <a:lstStyle/>
          <a:p>
            <a:fld id="{5EE8632D-6E90-46EC-A1FA-0B85F6C945F7}" type="datetime1">
              <a:rPr lang="en-US" smtClean="0"/>
              <a:t>2/27/2013</a:t>
            </a:fld>
            <a:endParaRPr lang="en-US"/>
          </a:p>
        </p:txBody>
      </p:sp>
      <p:sp>
        <p:nvSpPr>
          <p:cNvPr id="6" name="Footer Placeholder 3"/>
          <p:cNvSpPr>
            <a:spLocks noGrp="1"/>
          </p:cNvSpPr>
          <p:nvPr>
            <p:ph type="ftr" sz="quarter" idx="11"/>
          </p:nvPr>
        </p:nvSpPr>
        <p:spPr/>
        <p:txBody>
          <a:bodyPr>
            <a:normAutofit fontScale="85000" lnSpcReduction="20000"/>
          </a:bodyPr>
          <a:lstStyle/>
          <a:p>
            <a:r>
              <a:rPr lang="en-US" sz="2400" smtClean="0">
                <a:solidFill>
                  <a:srgbClr val="0070C0"/>
                </a:solidFill>
              </a:rPr>
              <a:t>L.Rania Ahmed Tabeidi</a:t>
            </a:r>
            <a:endParaRPr lang="en-US" sz="2400" dirty="0">
              <a:solidFill>
                <a:srgbClr val="0070C0"/>
              </a:solidFill>
            </a:endParaRPr>
          </a:p>
        </p:txBody>
      </p:sp>
      <p:sp>
        <p:nvSpPr>
          <p:cNvPr id="5" name="Slide Number Placeholder 4"/>
          <p:cNvSpPr>
            <a:spLocks noGrp="1"/>
          </p:cNvSpPr>
          <p:nvPr>
            <p:ph type="sldNum" sz="quarter" idx="12"/>
          </p:nvPr>
        </p:nvSpPr>
        <p:spPr/>
        <p:txBody>
          <a:bodyPr/>
          <a:lstStyle/>
          <a:p>
            <a:fld id="{32EDFB1E-729C-400A-AF4E-9F6B0C1BF444}" type="slidenum">
              <a:rPr lang="en-US" smtClean="0"/>
              <a:t>22</a:t>
            </a:fld>
            <a:endParaRPr lang="en-US"/>
          </a:p>
        </p:txBody>
      </p:sp>
    </p:spTree>
    <p:extLst>
      <p:ext uri="{BB962C8B-B14F-4D97-AF65-F5344CB8AC3E}">
        <p14:creationId xmlns:p14="http://schemas.microsoft.com/office/powerpoint/2010/main" val="825577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1" y="1794935"/>
            <a:ext cx="5723468" cy="1130009"/>
          </a:xfrm>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068960"/>
            <a:ext cx="6912768" cy="2191662"/>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 </a:t>
            </a:r>
            <a:r>
              <a:rPr lang="en-US" sz="3600" b="1" dirty="0" smtClean="0">
                <a:solidFill>
                  <a:srgbClr val="00B0F0"/>
                </a:solidFill>
                <a:latin typeface="+mj-lt"/>
                <a:cs typeface="Calibri" pitchFamily="34" charset="0"/>
              </a:rPr>
              <a:t>9: </a:t>
            </a:r>
            <a:endParaRPr lang="en-US" sz="3600" b="1" dirty="0" smtClean="0">
              <a:solidFill>
                <a:srgbClr val="00B0F0"/>
              </a:solidFill>
              <a:latin typeface="+mj-lt"/>
              <a:cs typeface="Calibri" pitchFamily="34" charset="0"/>
            </a:endParaRPr>
          </a:p>
          <a:p>
            <a:r>
              <a:rPr lang="ar-SA" sz="3600" b="1" dirty="0">
                <a:solidFill>
                  <a:srgbClr val="00B0F0"/>
                </a:solidFill>
              </a:rPr>
              <a:t>البروتوكول </a:t>
            </a:r>
            <a:r>
              <a:rPr lang="en-US" sz="3600" b="1" dirty="0">
                <a:solidFill>
                  <a:srgbClr val="00B0F0"/>
                </a:solidFill>
              </a:rPr>
              <a:t>TCP/IP </a:t>
            </a:r>
            <a:r>
              <a:rPr lang="en-US" altLang="en-US" sz="3600" b="1" dirty="0">
                <a:solidFill>
                  <a:srgbClr val="00B0F0"/>
                </a:solidFill>
                <a:latin typeface="+mj-lt"/>
              </a:rPr>
              <a:t/>
            </a:r>
            <a:br>
              <a:rPr lang="en-US" altLang="en-US" sz="3600" b="1" dirty="0">
                <a:solidFill>
                  <a:srgbClr val="00B0F0"/>
                </a:solidFill>
                <a:latin typeface="+mj-lt"/>
              </a:rPr>
            </a:br>
            <a:r>
              <a:rPr lang="ar-SA" sz="3600" b="1" i="1" dirty="0">
                <a:solidFill>
                  <a:srgbClr val="00B0F0"/>
                </a:solidFill>
              </a:rPr>
              <a:t>البروتوكولات في طبقة التطبيقات </a:t>
            </a:r>
            <a:endParaRPr lang="en-US" sz="3600" b="1" dirty="0">
              <a:solidFill>
                <a:srgbClr val="00B0F0"/>
              </a:solidFill>
            </a:endParaRPr>
          </a:p>
          <a:p>
            <a:endParaRPr lang="en-US" sz="3600" dirty="0" smtClean="0">
              <a:solidFill>
                <a:srgbClr val="00B0F0"/>
              </a:solidFill>
              <a:latin typeface="+mj-lt"/>
              <a:cs typeface="Calibri" pitchFamily="34" charset="0"/>
            </a:endParaRPr>
          </a:p>
          <a:p>
            <a:endParaRPr lang="en-US" sz="3600" dirty="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t>2/27/2013</a:t>
            </a:fld>
            <a:endParaRPr lang="en-US"/>
          </a:p>
        </p:txBody>
      </p:sp>
      <p:sp>
        <p:nvSpPr>
          <p:cNvPr id="5" name="Footer Placeholder 4"/>
          <p:cNvSpPr>
            <a:spLocks noGrp="1"/>
          </p:cNvSpPr>
          <p:nvPr>
            <p:ph type="ftr" sz="quarter" idx="11"/>
          </p:nvPr>
        </p:nvSpPr>
        <p:spPr/>
        <p:txBody>
          <a:bodyPr/>
          <a:lstStyle/>
          <a:p>
            <a:r>
              <a:rPr lang="en-US" smtClean="0"/>
              <a:t>L.Rania Ahmed Tabeidi</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23</a:t>
            </a:fld>
            <a:endParaRPr lang="en-US"/>
          </a:p>
        </p:txBody>
      </p:sp>
    </p:spTree>
    <p:extLst>
      <p:ext uri="{BB962C8B-B14F-4D97-AF65-F5344CB8AC3E}">
        <p14:creationId xmlns:p14="http://schemas.microsoft.com/office/powerpoint/2010/main" val="3883533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ar-SA" b="1" i="1" u="sng" dirty="0" smtClean="0">
                <a:solidFill>
                  <a:srgbClr val="00B0F0"/>
                </a:solidFill>
              </a:rPr>
              <a:t>البروتوكولات في طبقة التطبيقات </a:t>
            </a:r>
            <a:endParaRPr lang="en-US" b="1" i="1" u="sng" dirty="0" smtClean="0">
              <a:solidFill>
                <a:srgbClr val="00B0F0"/>
              </a:solidFill>
            </a:endParaRPr>
          </a:p>
        </p:txBody>
      </p:sp>
      <p:sp>
        <p:nvSpPr>
          <p:cNvPr id="23555" name="Rectangle 3"/>
          <p:cNvSpPr>
            <a:spLocks noGrp="1" noChangeArrowheads="1"/>
          </p:cNvSpPr>
          <p:nvPr>
            <p:ph idx="1"/>
          </p:nvPr>
        </p:nvSpPr>
        <p:spPr>
          <a:xfrm>
            <a:off x="971600" y="2066306"/>
            <a:ext cx="6984776" cy="3882974"/>
          </a:xfrm>
        </p:spPr>
        <p:txBody>
          <a:bodyPr>
            <a:normAutofit fontScale="85000" lnSpcReduction="20000"/>
          </a:bodyPr>
          <a:lstStyle/>
          <a:p>
            <a:pPr algn="just" rtl="1"/>
            <a:r>
              <a:rPr lang="ar-SA" b="1" dirty="0" smtClean="0"/>
              <a:t>عمل الطبقة  :</a:t>
            </a:r>
          </a:p>
          <a:p>
            <a:pPr algn="just" rtl="1"/>
            <a:r>
              <a:rPr lang="ar-SA" dirty="0" smtClean="0"/>
              <a:t>تقوم هذه الطبقة بتنفيذ التطبيقات على الحواسيب المختلفة وبالتالي فإن البروتوكولات العاملة في هذه الطبقة تحقق القدرة لتطبيق ما على الاتصال مع تطبيق آخر بغض النظر عن العتاد أو التجهيزات أو أنظمة التشغيل بين الحاسوبين.</a:t>
            </a:r>
          </a:p>
          <a:p>
            <a:pPr algn="just" rtl="1"/>
            <a:r>
              <a:rPr lang="ar-SA" dirty="0" smtClean="0"/>
              <a:t>معظم التطبيقات والخادمات تستخدم منهجية المخدم / العميل </a:t>
            </a:r>
          </a:p>
          <a:p>
            <a:pPr algn="just" rtl="1">
              <a:buFontTx/>
              <a:buNone/>
            </a:pPr>
            <a:r>
              <a:rPr lang="ar-SA" dirty="0" smtClean="0"/>
              <a:t>هذا يعني أن التطبيق يتم تنفيذه على حاسوبين مختلفين الأول يسمى المخدم ( البيانات المراد نقلها) والثاني يسمى العميل يقوم بتزويد المستخدم بواجهة تمكنه من إنشاء الطلب ومن ثم توجه هذا الطلب إلى المخدم ليقوم بتلبية هذا الطلب .</a:t>
            </a:r>
            <a:endParaRPr lang="en-US" dirty="0" smtClean="0"/>
          </a:p>
        </p:txBody>
      </p:sp>
      <p:sp>
        <p:nvSpPr>
          <p:cNvPr id="23556"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ED8A99DF-021B-437E-929C-BEE3FB617DC3}" type="slidenum">
              <a:rPr lang="ar-SA" sz="1400" smtClean="0"/>
              <a:pPr eaLnBrk="1" hangingPunct="1"/>
              <a:t>24</a:t>
            </a:fld>
            <a:endParaRPr lang="en-US" sz="14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dirty="0" smtClean="0"/>
              <a:t>DHCP</a:t>
            </a:r>
          </a:p>
          <a:p>
            <a:r>
              <a:rPr lang="en-US" b="1" dirty="0" smtClean="0"/>
              <a:t>Telnet</a:t>
            </a:r>
          </a:p>
          <a:p>
            <a:r>
              <a:rPr lang="en-US" b="1" dirty="0" smtClean="0">
                <a:solidFill>
                  <a:srgbClr val="FF0000"/>
                </a:solidFill>
              </a:rPr>
              <a:t>FTP ( File </a:t>
            </a:r>
            <a:r>
              <a:rPr lang="en-US" b="1" dirty="0">
                <a:solidFill>
                  <a:srgbClr val="FF0000"/>
                </a:solidFill>
              </a:rPr>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25</a:t>
            </a:fld>
            <a:endParaRPr lang="en-US" sz="1400" smtClean="0"/>
          </a:p>
        </p:txBody>
      </p:sp>
    </p:spTree>
    <p:extLst>
      <p:ext uri="{BB962C8B-B14F-4D97-AF65-F5344CB8AC3E}">
        <p14:creationId xmlns:p14="http://schemas.microsoft.com/office/powerpoint/2010/main" val="4291447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42938" y="557808"/>
            <a:ext cx="8229600" cy="1143000"/>
          </a:xfrm>
        </p:spPr>
        <p:txBody>
          <a:bodyPr/>
          <a:lstStyle/>
          <a:p>
            <a:r>
              <a:rPr lang="en-US" b="1" i="1" u="sng" dirty="0" smtClean="0">
                <a:solidFill>
                  <a:srgbClr val="00B0F0"/>
                </a:solidFill>
              </a:rPr>
              <a:t>FTP (</a:t>
            </a:r>
            <a:r>
              <a:rPr lang="en-US" b="1" i="1" u="sng" smtClean="0">
                <a:solidFill>
                  <a:srgbClr val="00B0F0"/>
                </a:solidFill>
              </a:rPr>
              <a:t>File Transfer </a:t>
            </a:r>
            <a:r>
              <a:rPr lang="en-US" b="1" i="1" u="sng" dirty="0" smtClean="0">
                <a:solidFill>
                  <a:srgbClr val="00B0F0"/>
                </a:solidFill>
              </a:rPr>
              <a:t>Protocol)</a:t>
            </a:r>
          </a:p>
        </p:txBody>
      </p:sp>
      <p:sp>
        <p:nvSpPr>
          <p:cNvPr id="24579" name="Rectangle 3"/>
          <p:cNvSpPr>
            <a:spLocks noGrp="1" noChangeArrowheads="1"/>
          </p:cNvSpPr>
          <p:nvPr>
            <p:ph idx="1"/>
          </p:nvPr>
        </p:nvSpPr>
        <p:spPr>
          <a:xfrm>
            <a:off x="899592" y="1988840"/>
            <a:ext cx="7069400" cy="3603812"/>
          </a:xfrm>
        </p:spPr>
        <p:txBody>
          <a:bodyPr>
            <a:normAutofit fontScale="85000" lnSpcReduction="10000"/>
          </a:bodyPr>
          <a:lstStyle/>
          <a:p>
            <a:pPr algn="just" rtl="1">
              <a:lnSpc>
                <a:spcPct val="90000"/>
              </a:lnSpc>
            </a:pPr>
            <a:r>
              <a:rPr lang="ar-SA" dirty="0" smtClean="0"/>
              <a:t> </a:t>
            </a:r>
            <a:r>
              <a:rPr lang="en-US" dirty="0" smtClean="0"/>
              <a:t>FTP</a:t>
            </a:r>
            <a:r>
              <a:rPr lang="ar-SA" dirty="0" smtClean="0"/>
              <a:t> وهو الذي يسمح بنقل الملفات من حاسوب لآخر باستخدام </a:t>
            </a:r>
            <a:r>
              <a:rPr lang="en-US" dirty="0" smtClean="0"/>
              <a:t>TCP</a:t>
            </a:r>
          </a:p>
          <a:p>
            <a:pPr algn="just" rtl="1">
              <a:lnSpc>
                <a:spcPct val="90000"/>
              </a:lnSpc>
              <a:buFontTx/>
              <a:buNone/>
            </a:pPr>
            <a:r>
              <a:rPr lang="ar-SA" dirty="0" smtClean="0"/>
              <a:t>يسمح </a:t>
            </a:r>
            <a:r>
              <a:rPr lang="en-US" dirty="0" smtClean="0"/>
              <a:t>FTP </a:t>
            </a:r>
            <a:r>
              <a:rPr lang="ar-SA" dirty="0" smtClean="0"/>
              <a:t> للمستخدم البعيد بالدخول على ملفات الطرف الآخر بعد التعريف عن نفسه وإدخال كلمة السر من خلال الأوامر التالية </a:t>
            </a:r>
            <a:r>
              <a:rPr lang="en-US" dirty="0" smtClean="0"/>
              <a:t>Open</a:t>
            </a:r>
            <a:r>
              <a:rPr lang="ar-SA" dirty="0" smtClean="0"/>
              <a:t>....لإنشاء الاتصال بالحاسوب البعيد </a:t>
            </a:r>
          </a:p>
          <a:p>
            <a:pPr algn="just" rtl="1">
              <a:lnSpc>
                <a:spcPct val="90000"/>
              </a:lnSpc>
              <a:buFontTx/>
              <a:buNone/>
            </a:pPr>
            <a:r>
              <a:rPr lang="ar-SA" dirty="0" smtClean="0"/>
              <a:t>الأمر</a:t>
            </a:r>
            <a:r>
              <a:rPr lang="en-US" dirty="0" smtClean="0"/>
              <a:t>LS</a:t>
            </a:r>
            <a:r>
              <a:rPr lang="ar-SA" dirty="0" smtClean="0"/>
              <a:t> لاستعراض المجلدات </a:t>
            </a:r>
          </a:p>
          <a:p>
            <a:pPr algn="just" rtl="1">
              <a:lnSpc>
                <a:spcPct val="90000"/>
              </a:lnSpc>
              <a:buFontTx/>
              <a:buNone/>
            </a:pPr>
            <a:r>
              <a:rPr lang="ar-SA" dirty="0" smtClean="0"/>
              <a:t>الامر </a:t>
            </a:r>
            <a:r>
              <a:rPr lang="en-US" dirty="0" smtClean="0"/>
              <a:t>get</a:t>
            </a:r>
            <a:r>
              <a:rPr lang="ar-SA" dirty="0" smtClean="0"/>
              <a:t> للحصول على ملف ما </a:t>
            </a:r>
          </a:p>
          <a:p>
            <a:pPr algn="just" rtl="1">
              <a:lnSpc>
                <a:spcPct val="90000"/>
              </a:lnSpc>
              <a:buFontTx/>
              <a:buNone/>
            </a:pPr>
            <a:r>
              <a:rPr lang="ar-SA" dirty="0" smtClean="0"/>
              <a:t>الأمر </a:t>
            </a:r>
            <a:r>
              <a:rPr lang="en-US" dirty="0" smtClean="0"/>
              <a:t>bye</a:t>
            </a:r>
            <a:r>
              <a:rPr lang="ar-SA" dirty="0" smtClean="0"/>
              <a:t> لإنهاء الاتصال والخروج   </a:t>
            </a:r>
          </a:p>
          <a:p>
            <a:pPr algn="just" rtl="1">
              <a:lnSpc>
                <a:spcPct val="90000"/>
              </a:lnSpc>
            </a:pPr>
            <a:r>
              <a:rPr lang="ar-SA" dirty="0" smtClean="0"/>
              <a:t> </a:t>
            </a:r>
            <a:r>
              <a:rPr lang="ar-SA" dirty="0"/>
              <a:t>يقوم المخدم الـ </a:t>
            </a:r>
            <a:r>
              <a:rPr lang="en-US" dirty="0"/>
              <a:t>FTP</a:t>
            </a:r>
            <a:r>
              <a:rPr lang="ar-SA" dirty="0"/>
              <a:t> بتخديم أكثر من مستخدم في آن واحد </a:t>
            </a:r>
          </a:p>
          <a:p>
            <a:pPr algn="just" rtl="1">
              <a:lnSpc>
                <a:spcPct val="90000"/>
              </a:lnSpc>
              <a:buFontTx/>
              <a:buNone/>
            </a:pPr>
            <a:endParaRPr lang="ar-SA" dirty="0" smtClean="0"/>
          </a:p>
          <a:p>
            <a:pPr algn="just" rtl="1">
              <a:lnSpc>
                <a:spcPct val="90000"/>
              </a:lnSpc>
              <a:buFontTx/>
              <a:buNone/>
            </a:pPr>
            <a:endParaRPr lang="en-US" dirty="0" smtClean="0"/>
          </a:p>
        </p:txBody>
      </p:sp>
      <p:sp>
        <p:nvSpPr>
          <p:cNvPr id="24580"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566295A8-F1C0-42E5-BFE8-C855573B6E58}" type="slidenum">
              <a:rPr lang="ar-SA" sz="1400" smtClean="0"/>
              <a:pPr eaLnBrk="1" hangingPunct="1"/>
              <a:t>26</a:t>
            </a:fld>
            <a:endParaRPr lang="en-US" sz="14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095023" y="476672"/>
            <a:ext cx="6965245" cy="1202485"/>
          </a:xfrm>
        </p:spPr>
        <p:txBody>
          <a:bodyPr/>
          <a:lstStyle/>
          <a:p>
            <a:r>
              <a:rPr lang="ar-SA" b="1" i="1" u="sng" dirty="0" smtClean="0">
                <a:solidFill>
                  <a:srgbClr val="00B0F0"/>
                </a:solidFill>
              </a:rPr>
              <a:t>أشهر برتوكولات هذا الطبقة</a:t>
            </a:r>
            <a:endParaRPr lang="en-US" b="1" i="1" u="sng" dirty="0" smtClean="0">
              <a:solidFill>
                <a:srgbClr val="00B0F0"/>
              </a:solidFill>
            </a:endParaRPr>
          </a:p>
        </p:txBody>
      </p:sp>
      <p:sp>
        <p:nvSpPr>
          <p:cNvPr id="26627" name="Rectangle 3"/>
          <p:cNvSpPr>
            <a:spLocks noGrp="1" noChangeArrowheads="1"/>
          </p:cNvSpPr>
          <p:nvPr>
            <p:ph idx="1"/>
          </p:nvPr>
        </p:nvSpPr>
        <p:spPr>
          <a:xfrm>
            <a:off x="1043608" y="1600200"/>
            <a:ext cx="7200800" cy="4525963"/>
          </a:xfrm>
        </p:spPr>
        <p:txBody>
          <a:bodyPr/>
          <a:lstStyle/>
          <a:p>
            <a:pPr algn="r" rtl="1"/>
            <a:r>
              <a:rPr lang="en-US" b="1" i="1" u="sng" dirty="0" smtClean="0">
                <a:solidFill>
                  <a:schemeClr val="bg2">
                    <a:lumMod val="50000"/>
                  </a:schemeClr>
                </a:solidFill>
              </a:rPr>
              <a:t>TFTP (Trivial File Transfer Protocol) </a:t>
            </a:r>
          </a:p>
          <a:p>
            <a:pPr algn="r" rtl="1"/>
            <a:r>
              <a:rPr lang="ar-SA" dirty="0" smtClean="0"/>
              <a:t>وهو برتوكول لنقل الملفات وهو يختلف عن </a:t>
            </a:r>
            <a:r>
              <a:rPr lang="en-US" dirty="0" smtClean="0"/>
              <a:t>FTP</a:t>
            </a:r>
          </a:p>
          <a:p>
            <a:pPr algn="r" rtl="1"/>
            <a:r>
              <a:rPr lang="ar-SA" dirty="0" smtClean="0"/>
              <a:t>لا يحتاج إلى تخاطب معقد بين المستخدم والمخدم وهو أسرع من </a:t>
            </a:r>
            <a:r>
              <a:rPr lang="en-US" dirty="0" smtClean="0"/>
              <a:t>FTP</a:t>
            </a:r>
            <a:endParaRPr lang="ar-SA" dirty="0" smtClean="0"/>
          </a:p>
          <a:p>
            <a:pPr algn="r" rtl="1"/>
            <a:endParaRPr lang="ar-SA" dirty="0" smtClean="0"/>
          </a:p>
          <a:p>
            <a:pPr algn="r" rtl="1"/>
            <a:r>
              <a:rPr lang="en-US" b="1" i="1" u="sng" dirty="0" smtClean="0">
                <a:solidFill>
                  <a:schemeClr val="bg2">
                    <a:lumMod val="50000"/>
                  </a:schemeClr>
                </a:solidFill>
              </a:rPr>
              <a:t>SMTP ( </a:t>
            </a:r>
            <a:r>
              <a:rPr lang="en-US" sz="2800" b="1" i="1" u="sng" dirty="0" smtClean="0">
                <a:solidFill>
                  <a:schemeClr val="bg2">
                    <a:lumMod val="50000"/>
                  </a:schemeClr>
                </a:solidFill>
              </a:rPr>
              <a:t>Simple Mail Transfer Protocol</a:t>
            </a:r>
            <a:r>
              <a:rPr lang="en-US" b="1" i="1" u="sng" dirty="0" smtClean="0">
                <a:solidFill>
                  <a:schemeClr val="bg2">
                    <a:lumMod val="50000"/>
                  </a:schemeClr>
                </a:solidFill>
              </a:rPr>
              <a:t> )</a:t>
            </a:r>
          </a:p>
          <a:p>
            <a:pPr algn="r" rtl="1"/>
            <a:r>
              <a:rPr lang="ar-SA" dirty="0" smtClean="0"/>
              <a:t>يستخدم لخدمة البريد الإلكتروني </a:t>
            </a:r>
          </a:p>
          <a:p>
            <a:pPr algn="r" rtl="1"/>
            <a:endParaRPr lang="en-US" dirty="0" smtClean="0"/>
          </a:p>
          <a:p>
            <a:pPr algn="r" rtl="1"/>
            <a:endParaRPr lang="en-US" dirty="0" smtClean="0"/>
          </a:p>
        </p:txBody>
      </p:sp>
      <p:sp>
        <p:nvSpPr>
          <p:cNvPr id="26628"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FC7DFD2E-5BEE-41C6-867E-DC0430D1D10B}" type="slidenum">
              <a:rPr lang="ar-SA" sz="1400" smtClean="0"/>
              <a:pPr eaLnBrk="1" hangingPunct="1"/>
              <a:t>27</a:t>
            </a:fld>
            <a:endParaRPr lang="en-US" sz="1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ar-SA" smtClean="0"/>
          </a:p>
        </p:txBody>
      </p:sp>
      <p:sp>
        <p:nvSpPr>
          <p:cNvPr id="27651" name="Rectangle 3"/>
          <p:cNvSpPr>
            <a:spLocks noGrp="1" noChangeArrowheads="1"/>
          </p:cNvSpPr>
          <p:nvPr>
            <p:ph idx="1"/>
          </p:nvPr>
        </p:nvSpPr>
        <p:spPr>
          <a:xfrm>
            <a:off x="1187624" y="2119257"/>
            <a:ext cx="6471821" cy="3603812"/>
          </a:xfrm>
        </p:spPr>
        <p:txBody>
          <a:bodyPr/>
          <a:lstStyle/>
          <a:p>
            <a:pPr algn="l"/>
            <a:r>
              <a:rPr lang="en-US" b="1" i="1" u="sng" dirty="0" smtClean="0">
                <a:solidFill>
                  <a:schemeClr val="bg2">
                    <a:lumMod val="50000"/>
                  </a:schemeClr>
                </a:solidFill>
              </a:rPr>
              <a:t>SNMP (Simple Network Management Protocol)</a:t>
            </a:r>
          </a:p>
          <a:p>
            <a:pPr algn="r" rtl="1"/>
            <a:r>
              <a:rPr lang="ar-SA" sz="2800" dirty="0" smtClean="0"/>
              <a:t>يستخدم لإدارة الشبكة ومراقبتها </a:t>
            </a:r>
            <a:endParaRPr lang="en-US" sz="2800" dirty="0" smtClean="0"/>
          </a:p>
          <a:p>
            <a:pPr algn="l"/>
            <a:r>
              <a:rPr lang="en-US" b="1" i="1" u="sng" dirty="0" smtClean="0">
                <a:solidFill>
                  <a:schemeClr val="bg2">
                    <a:lumMod val="50000"/>
                  </a:schemeClr>
                </a:solidFill>
              </a:rPr>
              <a:t>NFS ( Network File System )</a:t>
            </a:r>
          </a:p>
          <a:p>
            <a:pPr algn="r" rtl="1"/>
            <a:r>
              <a:rPr lang="ar-SA" sz="2800" dirty="0" smtClean="0"/>
              <a:t>يستخدم لموضوع التشاركية على الملفات مما يسمح لنظامين مختلفين بالعمل معاً</a:t>
            </a:r>
            <a:endParaRPr lang="en-US" sz="2800" dirty="0" smtClean="0"/>
          </a:p>
        </p:txBody>
      </p:sp>
      <p:sp>
        <p:nvSpPr>
          <p:cNvPr id="27652" name="عنصر نائب لرقم الشريحة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A25F23F-EEAB-4728-B7A1-DA05F19C4414}" type="slidenum">
              <a:rPr lang="ar-SA" sz="1400" smtClean="0"/>
              <a:pPr eaLnBrk="1" hangingPunct="1"/>
              <a:t>28</a:t>
            </a:fld>
            <a:endParaRPr lang="en-US" sz="14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solidFill>
                  <a:srgbClr val="FF0000"/>
                </a:solidFill>
              </a:rPr>
              <a:t>HTTP (Hypertext </a:t>
            </a:r>
            <a:r>
              <a:rPr lang="en-US" b="1" dirty="0">
                <a:solidFill>
                  <a:srgbClr val="FF0000"/>
                </a:solidFill>
              </a:rPr>
              <a:t>Transfer Protocol </a:t>
            </a:r>
            <a:r>
              <a:rPr lang="en-US" b="1" dirty="0" smtClean="0">
                <a:solidFill>
                  <a:srgbClr val="FF0000"/>
                </a:solidFill>
              </a:rPr>
              <a:t>)</a:t>
            </a:r>
          </a:p>
          <a:p>
            <a:r>
              <a:rPr lang="en-US" b="1" dirty="0" smtClean="0"/>
              <a:t>DHCP</a:t>
            </a:r>
          </a:p>
          <a:p>
            <a:r>
              <a:rPr lang="en-US" b="1" dirty="0" smtClean="0"/>
              <a:t>Telnet</a:t>
            </a:r>
          </a:p>
          <a:p>
            <a:r>
              <a:rPr lang="en-US" b="1" dirty="0" smtClean="0"/>
              <a:t>FTP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29</a:t>
            </a:fld>
            <a:endParaRPr lang="en-US" sz="1400" smtClean="0"/>
          </a:p>
        </p:txBody>
      </p:sp>
    </p:spTree>
    <p:extLst>
      <p:ext uri="{BB962C8B-B14F-4D97-AF65-F5344CB8AC3E}">
        <p14:creationId xmlns:p14="http://schemas.microsoft.com/office/powerpoint/2010/main" val="4291447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095023" y="620688"/>
            <a:ext cx="6965245" cy="1202485"/>
          </a:xfrm>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b="1" i="1" u="sng" dirty="0" smtClean="0">
              <a:solidFill>
                <a:srgbClr val="00B0F0"/>
              </a:solidFill>
            </a:endParaRPr>
          </a:p>
        </p:txBody>
      </p:sp>
      <p:sp>
        <p:nvSpPr>
          <p:cNvPr id="29699" name="Content Placeholder 2"/>
          <p:cNvSpPr>
            <a:spLocks noGrp="1"/>
          </p:cNvSpPr>
          <p:nvPr>
            <p:ph idx="1"/>
          </p:nvPr>
        </p:nvSpPr>
        <p:spPr>
          <a:xfrm>
            <a:off x="1043608" y="1638987"/>
            <a:ext cx="7056784" cy="4238285"/>
          </a:xfrm>
        </p:spPr>
        <p:txBody>
          <a:bodyPr>
            <a:normAutofit/>
          </a:bodyPr>
          <a:lstStyle/>
          <a:p>
            <a:pPr algn="just" rtl="1"/>
            <a:r>
              <a:rPr lang="en-US" dirty="0" smtClean="0"/>
              <a:t>HTTP </a:t>
            </a:r>
            <a:r>
              <a:rPr lang="ar-SA" dirty="0" smtClean="0"/>
              <a:t>هو البروتوكول الذي يستخدمه متصفح الانترنيت للدخول إلى مواقع الويب. يتم نقل كافة صفحات الويب على الانترنيت باستخدام هذا البروتوكول. تبدأ كل عناوين الويب، أو مايدعى </a:t>
            </a:r>
            <a:r>
              <a:rPr lang="en-US" dirty="0" smtClean="0"/>
              <a:t>URL </a:t>
            </a:r>
            <a:r>
              <a:rPr lang="ar-SA" dirty="0" smtClean="0"/>
              <a:t>بعبارة </a:t>
            </a:r>
            <a:r>
              <a:rPr lang="en-US" dirty="0" smtClean="0"/>
              <a:t>http:// </a:t>
            </a:r>
            <a:r>
              <a:rPr lang="ar-SA" dirty="0" smtClean="0"/>
              <a:t>التي تدل المتصفح على القيام بالدخول إلى أحد مخدمات الويب. </a:t>
            </a:r>
          </a:p>
        </p:txBody>
      </p:sp>
      <p:sp>
        <p:nvSpPr>
          <p:cNvPr id="297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81971FA-7043-4ACA-B629-4DF63F2ADF7E}" type="slidenum">
              <a:rPr lang="ar-SA" sz="1400" smtClean="0"/>
              <a:pPr eaLnBrk="1" hangingPunct="1"/>
              <a:t>30</a:t>
            </a:fld>
            <a:endParaRPr lang="en-US" sz="14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899592" y="2132856"/>
            <a:ext cx="6912768" cy="3603812"/>
          </a:xfrm>
        </p:spPr>
        <p:txBody>
          <a:bodyPr>
            <a:noAutofit/>
          </a:bodyPr>
          <a:lstStyle/>
          <a:p>
            <a:pPr algn="r" rtl="1"/>
            <a:r>
              <a:rPr lang="ar-SA" dirty="0">
                <a:latin typeface="Aharoni" pitchFamily="2" charset="-79"/>
              </a:rPr>
              <a:t>إلى ماذا يدل مصطلح</a:t>
            </a:r>
            <a:r>
              <a:rPr lang="en-US" dirty="0">
                <a:latin typeface="Aharoni" pitchFamily="2" charset="-79"/>
                <a:cs typeface="Aharoni" pitchFamily="2" charset="-79"/>
              </a:rPr>
              <a:t> URL</a:t>
            </a:r>
            <a:r>
              <a:rPr lang="ar-SA" dirty="0">
                <a:latin typeface="Aharoni" pitchFamily="2" charset="-79"/>
              </a:rPr>
              <a:t>؟</a:t>
            </a: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وماذا يعني؟</a:t>
            </a: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وماهي كيفية عمل عناوين الويب؟</a:t>
            </a:r>
            <a:r>
              <a:rPr lang="en-US" dirty="0">
                <a:latin typeface="Aharoni" pitchFamily="2" charset="-79"/>
                <a:cs typeface="Aharoni" pitchFamily="2" charset="-79"/>
              </a:rPr>
              <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r>
              <a:rPr lang="ar-SA" dirty="0">
                <a:latin typeface="Aharoni" pitchFamily="2" charset="-79"/>
              </a:rPr>
              <a:t>يشير مصطلح</a:t>
            </a:r>
            <a:r>
              <a:rPr lang="en-US" dirty="0">
                <a:latin typeface="Aharoni" pitchFamily="2" charset="-79"/>
                <a:cs typeface="Aharoni" pitchFamily="2" charset="-79"/>
              </a:rPr>
              <a:t> URL </a:t>
            </a:r>
            <a:r>
              <a:rPr lang="ar-SA" dirty="0">
                <a:latin typeface="Aharoni" pitchFamily="2" charset="-79"/>
              </a:rPr>
              <a:t>إلى إيجاد الموارد الموحدة أو</a:t>
            </a:r>
            <a:r>
              <a:rPr lang="en-US" dirty="0">
                <a:latin typeface="Aharoni" pitchFamily="2" charset="-79"/>
                <a:cs typeface="Aharoni" pitchFamily="2" charset="-79"/>
              </a:rPr>
              <a:t> Uniform Resource Locator </a:t>
            </a:r>
            <a:r>
              <a:rPr lang="ar-SA" dirty="0">
                <a:latin typeface="Aharoni" pitchFamily="2" charset="-79"/>
              </a:rPr>
              <a:t>ونستخدم هذا المصطلح للإشارة إلى عناوين الويب على الانترنيت. </a:t>
            </a:r>
            <a:r>
              <a:rPr lang="en-US" dirty="0">
                <a:latin typeface="Aharoni" pitchFamily="2" charset="-79"/>
                <a:cs typeface="Aharoni" pitchFamily="2" charset="-79"/>
              </a:rPr>
              <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endParaRPr lang="ar-SA" dirty="0">
              <a:solidFill>
                <a:schemeClr val="bg2">
                  <a:lumMod val="50000"/>
                </a:schemeClr>
              </a:solidFill>
            </a:endParaRPr>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31</a:t>
            </a:fld>
            <a:endParaRPr lang="en-US"/>
          </a:p>
        </p:txBody>
      </p:sp>
    </p:spTree>
    <p:extLst>
      <p:ext uri="{BB962C8B-B14F-4D97-AF65-F5344CB8AC3E}">
        <p14:creationId xmlns:p14="http://schemas.microsoft.com/office/powerpoint/2010/main" val="98574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p:txBody>
          <a:bodyPr/>
          <a:lstStyle/>
          <a:p>
            <a:pPr algn="r" rtl="1"/>
            <a:r>
              <a:rPr lang="ar-SA" dirty="0">
                <a:latin typeface="Aharoni" pitchFamily="2" charset="-79"/>
              </a:rPr>
              <a:t>يتألف عنوان الويب من أربعة أجزاء</a:t>
            </a:r>
            <a:r>
              <a:rPr lang="en-US" dirty="0">
                <a:latin typeface="Aharoni" pitchFamily="2" charset="-79"/>
                <a:cs typeface="Aharoni" pitchFamily="2" charset="-79"/>
              </a:rPr>
              <a:t>:</a:t>
            </a:r>
            <a:br>
              <a:rPr lang="en-US" dirty="0">
                <a:latin typeface="Aharoni" pitchFamily="2" charset="-79"/>
                <a:cs typeface="Aharoni" pitchFamily="2" charset="-79"/>
              </a:rPr>
            </a:br>
            <a:r>
              <a:rPr lang="en-US" dirty="0">
                <a:latin typeface="Aharoni" pitchFamily="2" charset="-79"/>
                <a:cs typeface="Aharoni" pitchFamily="2" charset="-79"/>
              </a:rPr>
              <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البروتوكول </a:t>
            </a:r>
            <a:r>
              <a:rPr lang="ar-SA" dirty="0">
                <a:latin typeface="Aharoni" pitchFamily="2" charset="-79"/>
              </a:rPr>
              <a:t>المستخدم</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مكان </a:t>
            </a:r>
            <a:r>
              <a:rPr lang="ar-SA" dirty="0">
                <a:latin typeface="Aharoni" pitchFamily="2" charset="-79"/>
              </a:rPr>
              <a:t>وجود الموقع</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اسم </a:t>
            </a:r>
            <a:r>
              <a:rPr lang="ar-SA" dirty="0">
                <a:latin typeface="Aharoni" pitchFamily="2" charset="-79"/>
              </a:rPr>
              <a:t>الشركة التي تستضيف الموقع</a:t>
            </a:r>
            <a:r>
              <a:rPr lang="en-US" dirty="0">
                <a:latin typeface="Aharoni" pitchFamily="2" charset="-79"/>
                <a:cs typeface="Aharoni" pitchFamily="2" charset="-79"/>
              </a:rPr>
              <a:t>.</a:t>
            </a:r>
            <a:br>
              <a:rPr lang="en-US" dirty="0">
                <a:latin typeface="Aharoni" pitchFamily="2" charset="-79"/>
                <a:cs typeface="Aharoni" pitchFamily="2" charset="-79"/>
              </a:rPr>
            </a:br>
            <a:r>
              <a:rPr lang="ar-SA" dirty="0" smtClean="0">
                <a:latin typeface="Aharoni" pitchFamily="2" charset="-79"/>
                <a:cs typeface="Aharoni" pitchFamily="2" charset="-79"/>
              </a:rPr>
              <a:t>-</a:t>
            </a:r>
            <a:r>
              <a:rPr lang="ar-SA" dirty="0" smtClean="0">
                <a:latin typeface="Aharoni" pitchFamily="2" charset="-79"/>
              </a:rPr>
              <a:t>لاحقة </a:t>
            </a:r>
            <a:r>
              <a:rPr lang="ar-SA" dirty="0">
                <a:latin typeface="Aharoni" pitchFamily="2" charset="-79"/>
              </a:rPr>
              <a:t>التعريف بنوع الشركة</a:t>
            </a:r>
            <a:r>
              <a:rPr lang="en-US" dirty="0">
                <a:latin typeface="Aharoni" pitchFamily="2" charset="-79"/>
                <a:cs typeface="Aharoni" pitchFamily="2" charset="-79"/>
              </a:rPr>
              <a:t>.</a:t>
            </a:r>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32</a:t>
            </a:fld>
            <a:endParaRPr lang="en-US"/>
          </a:p>
        </p:txBody>
      </p:sp>
    </p:spTree>
    <p:extLst>
      <p:ext uri="{BB962C8B-B14F-4D97-AF65-F5344CB8AC3E}">
        <p14:creationId xmlns:p14="http://schemas.microsoft.com/office/powerpoint/2010/main" val="2009467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p:txBody>
          <a:bodyPr>
            <a:normAutofit lnSpcReduction="10000"/>
          </a:bodyPr>
          <a:lstStyle/>
          <a:p>
            <a:pPr algn="just" rtl="1"/>
            <a:r>
              <a:rPr lang="ar-SA" dirty="0"/>
              <a:t>على سبيل المثال، تستعمل اللاحقة</a:t>
            </a:r>
            <a:r>
              <a:rPr lang="en-US" dirty="0"/>
              <a:t> .com </a:t>
            </a:r>
            <a:r>
              <a:rPr lang="ar-SA" dirty="0"/>
              <a:t>للإشارة إلى الشركات التجارية، في حين ترمز اللاحقة</a:t>
            </a:r>
            <a:r>
              <a:rPr lang="en-US" dirty="0"/>
              <a:t> .co.uk </a:t>
            </a:r>
            <a:r>
              <a:rPr lang="ar-SA" dirty="0"/>
              <a:t>إلى شركة تجارية بريطانية. فمثلاً، يعطينا العنوان </a:t>
            </a:r>
            <a:r>
              <a:rPr lang="en-US" u="sng" dirty="0">
                <a:hlinkClick r:id="rId2"/>
              </a:rPr>
              <a:t>http://www.myknowledgemap.com</a:t>
            </a:r>
            <a:r>
              <a:rPr lang="en-US" dirty="0"/>
              <a:t> </a:t>
            </a:r>
            <a:endParaRPr lang="en-US" dirty="0" smtClean="0"/>
          </a:p>
          <a:p>
            <a:pPr marL="0" indent="0" algn="just" rtl="1">
              <a:buNone/>
            </a:pPr>
            <a:r>
              <a:rPr lang="ar-SA" dirty="0" smtClean="0"/>
              <a:t>المعلومات </a:t>
            </a:r>
            <a:r>
              <a:rPr lang="ar-SA" dirty="0"/>
              <a:t>التالية</a:t>
            </a:r>
            <a:r>
              <a:rPr lang="en-US" dirty="0"/>
              <a:t>: http:// </a:t>
            </a:r>
            <a:r>
              <a:rPr lang="ar-SA" dirty="0"/>
              <a:t>هو مخدم ويب يستخدم بروتوكول</a:t>
            </a:r>
            <a:r>
              <a:rPr lang="en-US" dirty="0"/>
              <a:t> Hypertext Transfer Protocol (HTTP)</a:t>
            </a:r>
            <a:r>
              <a:rPr lang="ar-SA" dirty="0"/>
              <a:t>، و</a:t>
            </a:r>
            <a:r>
              <a:rPr lang="en-US" dirty="0"/>
              <a:t> www. </a:t>
            </a:r>
            <a:r>
              <a:rPr lang="ar-SA" dirty="0"/>
              <a:t>تشير إلى أن الموقع موجود على الويب، بينما يدل اسم</a:t>
            </a:r>
            <a:r>
              <a:rPr lang="en-US" dirty="0"/>
              <a:t> </a:t>
            </a:r>
            <a:r>
              <a:rPr lang="en-US" dirty="0" err="1"/>
              <a:t>myknowledgemap</a:t>
            </a:r>
            <a:r>
              <a:rPr lang="en-US" dirty="0"/>
              <a:t>. </a:t>
            </a:r>
            <a:r>
              <a:rPr lang="ar-SA" dirty="0"/>
              <a:t>على مخدم ويب موجود في شركة</a:t>
            </a:r>
            <a:r>
              <a:rPr lang="en-US" dirty="0"/>
              <a:t> </a:t>
            </a:r>
            <a:r>
              <a:rPr lang="en-US" dirty="0" err="1"/>
              <a:t>myknowledgemap</a:t>
            </a:r>
            <a:r>
              <a:rPr lang="ar-SA" dirty="0"/>
              <a:t>، وتشير</a:t>
            </a:r>
            <a:r>
              <a:rPr lang="en-US" dirty="0"/>
              <a:t> .com </a:t>
            </a:r>
            <a:r>
              <a:rPr lang="ar-SA" dirty="0"/>
              <a:t>إلى الشركة تجارية</a:t>
            </a:r>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33</a:t>
            </a:fld>
            <a:endParaRPr lang="en-US"/>
          </a:p>
        </p:txBody>
      </p:sp>
    </p:spTree>
    <p:extLst>
      <p:ext uri="{BB962C8B-B14F-4D97-AF65-F5344CB8AC3E}">
        <p14:creationId xmlns:p14="http://schemas.microsoft.com/office/powerpoint/2010/main" val="1006371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5"/>
          <p:cNvSpPr>
            <a:spLocks noGrp="1" noChangeArrowheads="1"/>
          </p:cNvSpPr>
          <p:nvPr>
            <p:ph type="title"/>
          </p:nvPr>
        </p:nvSpPr>
        <p:spPr>
          <a:xfrm>
            <a:off x="838200" y="888578"/>
            <a:ext cx="7478216" cy="884238"/>
          </a:xfrm>
          <a:noFill/>
          <a:ln/>
        </p:spPr>
        <p:txBody>
          <a:bodyPr/>
          <a:lstStyle/>
          <a:p>
            <a:pPr algn="ctr"/>
            <a:r>
              <a:rPr lang="ar-JO" b="1" i="1" u="sng" dirty="0">
                <a:solidFill>
                  <a:srgbClr val="00B0F0"/>
                </a:solidFill>
              </a:rPr>
              <a:t>مفهوم العناوين بالانترنت</a:t>
            </a:r>
            <a:endParaRPr lang="en-US" b="1" i="1" u="sng" dirty="0">
              <a:solidFill>
                <a:srgbClr val="00B0F0"/>
              </a:solidFill>
            </a:endParaRPr>
          </a:p>
        </p:txBody>
      </p:sp>
      <p:sp>
        <p:nvSpPr>
          <p:cNvPr id="61446" name="Rectangle 6"/>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bg2"/>
              </a:buClr>
              <a:buSzPct val="75000"/>
              <a:buFont typeface="Wingdings" pitchFamily="2" charset="2"/>
              <a:buChar char="n"/>
            </a:pPr>
            <a:endParaRPr lang="ar-JO" sz="3200" dirty="0"/>
          </a:p>
          <a:p>
            <a:pPr marL="800100" lvl="1" indent="-342900">
              <a:spcBef>
                <a:spcPct val="20000"/>
              </a:spcBef>
              <a:buClr>
                <a:schemeClr val="bg2"/>
              </a:buClr>
              <a:buSzPct val="75000"/>
              <a:buFont typeface="Wingdings" pitchFamily="2" charset="2"/>
              <a:buChar char="n"/>
            </a:pPr>
            <a:r>
              <a:rPr lang="ar-JO" sz="3200" b="1" dirty="0"/>
              <a:t>مثال:</a:t>
            </a:r>
          </a:p>
          <a:p>
            <a:pPr marL="342900" indent="-342900">
              <a:spcBef>
                <a:spcPct val="20000"/>
              </a:spcBef>
              <a:buClr>
                <a:schemeClr val="bg2"/>
              </a:buClr>
              <a:buSzPct val="75000"/>
              <a:buFont typeface="Wingdings" pitchFamily="2" charset="2"/>
              <a:buNone/>
            </a:pPr>
            <a:r>
              <a:rPr lang="en-US" sz="3200" dirty="0">
                <a:solidFill>
                  <a:schemeClr val="accent1">
                    <a:lumMod val="50000"/>
                  </a:schemeClr>
                </a:solidFill>
                <a:hlinkClick r:id="rId2"/>
              </a:rPr>
              <a:t>http://www.Microsoft.com/custom/index.html</a:t>
            </a:r>
            <a:endParaRPr lang="en-US" sz="3200" dirty="0">
              <a:solidFill>
                <a:schemeClr val="accent1">
                  <a:lumMod val="50000"/>
                </a:schemeClr>
              </a:solidFill>
            </a:endParaRPr>
          </a:p>
          <a:p>
            <a:pPr marL="342900" indent="-342900">
              <a:spcBef>
                <a:spcPct val="20000"/>
              </a:spcBef>
              <a:buClr>
                <a:schemeClr val="bg2"/>
              </a:buClr>
              <a:buSzPct val="75000"/>
              <a:buFont typeface="Wingdings" pitchFamily="2" charset="2"/>
              <a:buNone/>
            </a:pPr>
            <a:endParaRPr lang="en-US" sz="3200" dirty="0"/>
          </a:p>
        </p:txBody>
      </p:sp>
      <p:sp>
        <p:nvSpPr>
          <p:cNvPr id="61447" name="Text Box 7"/>
          <p:cNvSpPr txBox="1">
            <a:spLocks noChangeArrowheads="1"/>
          </p:cNvSpPr>
          <p:nvPr/>
        </p:nvSpPr>
        <p:spPr bwMode="auto">
          <a:xfrm>
            <a:off x="228600" y="3657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JO" b="1"/>
              <a:t>لغة التخاطب</a:t>
            </a:r>
            <a:endParaRPr lang="en-US" b="1"/>
          </a:p>
        </p:txBody>
      </p:sp>
      <p:sp>
        <p:nvSpPr>
          <p:cNvPr id="61448" name="Text Box 8"/>
          <p:cNvSpPr txBox="1">
            <a:spLocks noChangeArrowheads="1"/>
          </p:cNvSpPr>
          <p:nvPr/>
        </p:nvSpPr>
        <p:spPr bwMode="auto">
          <a:xfrm>
            <a:off x="1828800" y="3810000"/>
            <a:ext cx="3124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JO" b="1" dirty="0"/>
              <a:t>اسم الجهاز المربوط مباشره مع الانترنت</a:t>
            </a:r>
            <a:endParaRPr lang="en-US" b="1" dirty="0"/>
          </a:p>
        </p:txBody>
      </p:sp>
      <p:sp>
        <p:nvSpPr>
          <p:cNvPr id="61449" name="Text Box 9"/>
          <p:cNvSpPr txBox="1">
            <a:spLocks noChangeArrowheads="1"/>
          </p:cNvSpPr>
          <p:nvPr/>
        </p:nvSpPr>
        <p:spPr bwMode="auto">
          <a:xfrm>
            <a:off x="5257800" y="35052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JO" b="1"/>
              <a:t>صفحة فرعية</a:t>
            </a:r>
            <a:endParaRPr lang="en-US" b="1"/>
          </a:p>
        </p:txBody>
      </p:sp>
      <p:sp>
        <p:nvSpPr>
          <p:cNvPr id="61450" name="Text Box 10"/>
          <p:cNvSpPr txBox="1">
            <a:spLocks noChangeArrowheads="1"/>
          </p:cNvSpPr>
          <p:nvPr/>
        </p:nvSpPr>
        <p:spPr bwMode="auto">
          <a:xfrm>
            <a:off x="6934200" y="3581400"/>
            <a:ext cx="160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JO" b="1"/>
              <a:t>الملف او الصفحة المراد فتحها</a:t>
            </a:r>
            <a:endParaRPr lang="en-US" b="1"/>
          </a:p>
        </p:txBody>
      </p:sp>
      <p:sp>
        <p:nvSpPr>
          <p:cNvPr id="61451" name="Line 11"/>
          <p:cNvSpPr>
            <a:spLocks noChangeShapeType="1"/>
          </p:cNvSpPr>
          <p:nvPr/>
        </p:nvSpPr>
        <p:spPr bwMode="auto">
          <a:xfrm flipV="1">
            <a:off x="914400" y="3276600"/>
            <a:ext cx="76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2" name="Line 12"/>
          <p:cNvSpPr>
            <a:spLocks noChangeShapeType="1"/>
          </p:cNvSpPr>
          <p:nvPr/>
        </p:nvSpPr>
        <p:spPr bwMode="auto">
          <a:xfrm flipV="1">
            <a:off x="3505200" y="3276600"/>
            <a:ext cx="76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3" name="Line 13"/>
          <p:cNvSpPr>
            <a:spLocks noChangeShapeType="1"/>
          </p:cNvSpPr>
          <p:nvPr/>
        </p:nvSpPr>
        <p:spPr bwMode="auto">
          <a:xfrm flipV="1">
            <a:off x="5943600" y="32766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
        <p:nvSpPr>
          <p:cNvPr id="61454" name="Line 14"/>
          <p:cNvSpPr>
            <a:spLocks noChangeShapeType="1"/>
          </p:cNvSpPr>
          <p:nvPr/>
        </p:nvSpPr>
        <p:spPr bwMode="auto">
          <a:xfrm flipV="1">
            <a:off x="7543800" y="3276600"/>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spTree>
    <p:extLst>
      <p:ext uri="{BB962C8B-B14F-4D97-AF65-F5344CB8AC3E}">
        <p14:creationId xmlns:p14="http://schemas.microsoft.com/office/powerpoint/2010/main" val="12649755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sz="half" idx="1"/>
          </p:nvPr>
        </p:nvSpPr>
        <p:spPr>
          <a:xfrm>
            <a:off x="971600" y="762000"/>
            <a:ext cx="6840760" cy="838200"/>
          </a:xfrm>
        </p:spPr>
        <p:txBody>
          <a:bodyPr>
            <a:normAutofit fontScale="92500"/>
          </a:bodyPr>
          <a:lstStyle/>
          <a:p>
            <a:r>
              <a:rPr lang="ar-SA" b="1" i="1" u="sng" dirty="0">
                <a:solidFill>
                  <a:srgbClr val="00B0F0"/>
                </a:solidFill>
              </a:rPr>
              <a:t>و في ما يلي مفهوم الاختصارات للعناوين </a:t>
            </a:r>
            <a:r>
              <a:rPr lang="en-US" b="1" i="1" u="sng" dirty="0">
                <a:solidFill>
                  <a:srgbClr val="00B0F0"/>
                </a:solidFill>
              </a:rPr>
              <a:t>URLs</a:t>
            </a:r>
            <a:r>
              <a:rPr lang="ar-SA" b="1" i="1" u="sng" dirty="0">
                <a:solidFill>
                  <a:srgbClr val="00B0F0"/>
                </a:solidFill>
              </a:rPr>
              <a:t>:</a:t>
            </a:r>
            <a:endParaRPr lang="en-US" b="1" i="1" u="sng" dirty="0">
              <a:solidFill>
                <a:srgbClr val="00B0F0"/>
              </a:solidFill>
            </a:endParaRPr>
          </a:p>
        </p:txBody>
      </p:sp>
      <p:graphicFrame>
        <p:nvGraphicFramePr>
          <p:cNvPr id="23689" name="Group 137"/>
          <p:cNvGraphicFramePr>
            <a:graphicFrameLocks noGrp="1"/>
          </p:cNvGraphicFramePr>
          <p:nvPr>
            <p:ph sz="half" idx="2"/>
            <p:extLst>
              <p:ext uri="{D42A27DB-BD31-4B8C-83A1-F6EECF244321}">
                <p14:modId xmlns:p14="http://schemas.microsoft.com/office/powerpoint/2010/main" val="1555771923"/>
              </p:ext>
            </p:extLst>
          </p:nvPr>
        </p:nvGraphicFramePr>
        <p:xfrm>
          <a:off x="1066800" y="1676400"/>
          <a:ext cx="6889576" cy="4145280"/>
        </p:xfrm>
        <a:graphic>
          <a:graphicData uri="http://schemas.openxmlformats.org/drawingml/2006/table">
            <a:tbl>
              <a:tblPr rtl="1">
                <a:effectLst>
                  <a:outerShdw blurRad="50800" dist="38100" dir="5400000" algn="t" rotWithShape="0">
                    <a:prstClr val="black">
                      <a:alpha val="40000"/>
                    </a:prstClr>
                  </a:outerShdw>
                </a:effectLst>
              </a:tblPr>
              <a:tblGrid>
                <a:gridCol w="4477633"/>
                <a:gridCol w="2411943"/>
              </a:tblGrid>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Commercial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Com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Academic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pitchFamily="34" charset="0"/>
                          <a:ea typeface="Times New Roman" pitchFamily="18" charset="0"/>
                          <a:cs typeface="Traditional Arabic" pitchFamily="18" charset="-78"/>
                        </a:rPr>
                        <a:t>AC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Company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Co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Education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err="1" smtClean="0">
                          <a:ln>
                            <a:noFill/>
                          </a:ln>
                          <a:solidFill>
                            <a:schemeClr val="tx1"/>
                          </a:solidFill>
                          <a:effectLst/>
                          <a:latin typeface="Arial" pitchFamily="34" charset="0"/>
                          <a:ea typeface="Times New Roman" pitchFamily="18" charset="0"/>
                          <a:cs typeface="Traditional Arabic" pitchFamily="18" charset="-78"/>
                        </a:rPr>
                        <a:t>Edu</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Government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err="1" smtClean="0">
                          <a:ln>
                            <a:noFill/>
                          </a:ln>
                          <a:solidFill>
                            <a:schemeClr val="tx1"/>
                          </a:solidFill>
                          <a:effectLst/>
                          <a:latin typeface="Arial" pitchFamily="34" charset="0"/>
                          <a:ea typeface="Times New Roman" pitchFamily="18" charset="0"/>
                          <a:cs typeface="Traditional Arabic" pitchFamily="18" charset="-78"/>
                        </a:rPr>
                        <a:t>Gov</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pitchFamily="34" charset="0"/>
                          <a:ea typeface="Times New Roman" pitchFamily="18" charset="0"/>
                          <a:cs typeface="Traditional Arabic" pitchFamily="18" charset="-78"/>
                        </a:rPr>
                        <a:t>Military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Mil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pitchFamily="34" charset="0"/>
                          <a:ea typeface="Times New Roman" pitchFamily="18" charset="0"/>
                          <a:cs typeface="Traditional Arabic" pitchFamily="18" charset="-78"/>
                        </a:rPr>
                        <a:t>Network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pitchFamily="34" charset="0"/>
                          <a:ea typeface="Times New Roman" pitchFamily="18" charset="0"/>
                          <a:cs typeface="Traditional Arabic" pitchFamily="18" charset="-78"/>
                        </a:rPr>
                        <a:t>Net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r h="498106">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pitchFamily="34" charset="0"/>
                          <a:ea typeface="Times New Roman" pitchFamily="18" charset="0"/>
                          <a:cs typeface="Traditional Arabic" pitchFamily="18" charset="-78"/>
                        </a:rPr>
                        <a:t>Organization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c>
                  <a:txBody>
                    <a:bodyPr/>
                    <a:lstStyle/>
                    <a:p>
                      <a:pPr marL="342900" marR="0" lvl="0" indent="-342900" algn="r" defTabSz="914400" rtl="1" eaLnBrk="1" fontAlgn="base" latinLnBrk="0" hangingPunct="1">
                        <a:lnSpc>
                          <a:spcPct val="100000"/>
                        </a:lnSpc>
                        <a:spcBef>
                          <a:spcPct val="0"/>
                        </a:spcBef>
                        <a:spcAft>
                          <a:spcPct val="0"/>
                        </a:spcAft>
                        <a:buClr>
                          <a:schemeClr val="bg1"/>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Traditional Arabic" pitchFamily="18" charset="-78"/>
                        </a:rPr>
                        <a:t>Org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hlink"/>
                    </a:solidFill>
                  </a:tcPr>
                </a:tc>
              </a:tr>
            </a:tbl>
          </a:graphicData>
        </a:graphic>
      </p:graphicFrame>
    </p:spTree>
    <p:extLst>
      <p:ext uri="{BB962C8B-B14F-4D97-AF65-F5344CB8AC3E}">
        <p14:creationId xmlns:p14="http://schemas.microsoft.com/office/powerpoint/2010/main" val="24189022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1187624" y="2119257"/>
            <a:ext cx="6840760" cy="3603812"/>
          </a:xfrm>
        </p:spPr>
        <p:txBody>
          <a:bodyPr>
            <a:normAutofit lnSpcReduction="10000"/>
          </a:bodyPr>
          <a:lstStyle/>
          <a:p>
            <a:pPr algn="just" rtl="1"/>
            <a:r>
              <a:rPr lang="ar-SA" dirty="0"/>
              <a:t>تم تصميم بروتوكول نقل نصوص الانترنيت </a:t>
            </a:r>
            <a:r>
              <a:rPr lang="en-US" dirty="0"/>
              <a:t>HTTP </a:t>
            </a:r>
            <a:r>
              <a:rPr lang="ar-SA" dirty="0"/>
              <a:t>أو </a:t>
            </a:r>
            <a:r>
              <a:rPr lang="en-US" dirty="0"/>
              <a:t>Hypertext Transfer Protocol </a:t>
            </a:r>
            <a:r>
              <a:rPr lang="ar-SA" dirty="0"/>
              <a:t>ليعمل على طبقة البرمجيات والتطبيقات، وليكون سريعاً في نقل المعطيات وتوزيعها على الأنظمة التي تحوي وسائط متعددة. تم البدء باستخدام بروتوكول </a:t>
            </a:r>
            <a:r>
              <a:rPr lang="en-US" dirty="0"/>
              <a:t>HTTP </a:t>
            </a:r>
            <a:r>
              <a:rPr lang="ar-SA" dirty="0"/>
              <a:t>عالمياً بعد صدور مبادرة المعلومات الدولية التي أقرتها لجنة </a:t>
            </a:r>
            <a:r>
              <a:rPr lang="en-US" dirty="0"/>
              <a:t>World-Wide Web.</a:t>
            </a:r>
          </a:p>
          <a:p>
            <a:pPr algn="just" rtl="1"/>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36</a:t>
            </a:fld>
            <a:endParaRPr lang="en-US"/>
          </a:p>
        </p:txBody>
      </p:sp>
    </p:spTree>
    <p:extLst>
      <p:ext uri="{BB962C8B-B14F-4D97-AF65-F5344CB8AC3E}">
        <p14:creationId xmlns:p14="http://schemas.microsoft.com/office/powerpoint/2010/main" val="389688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smtClean="0"/>
          </a:p>
        </p:txBody>
      </p:sp>
      <p:sp>
        <p:nvSpPr>
          <p:cNvPr id="30723" name="Content Placeholder 2"/>
          <p:cNvSpPr>
            <a:spLocks noGrp="1"/>
          </p:cNvSpPr>
          <p:nvPr>
            <p:ph idx="1"/>
          </p:nvPr>
        </p:nvSpPr>
        <p:spPr>
          <a:xfrm>
            <a:off x="1463040" y="2119257"/>
            <a:ext cx="6709360" cy="3603812"/>
          </a:xfrm>
        </p:spPr>
        <p:txBody>
          <a:bodyPr>
            <a:normAutofit lnSpcReduction="10000"/>
          </a:bodyPr>
          <a:lstStyle/>
          <a:p>
            <a:pPr algn="just" rtl="1"/>
            <a:r>
              <a:rPr lang="ar-SA" dirty="0" smtClean="0"/>
              <a:t>لم يتم تصميم بروتوكول </a:t>
            </a:r>
            <a:r>
              <a:rPr lang="en-US" dirty="0" smtClean="0"/>
              <a:t>HTTP </a:t>
            </a:r>
            <a:r>
              <a:rPr lang="ar-SA" dirty="0" smtClean="0"/>
              <a:t>بهدف نقل نصوص الانترنيت وحسب، وإنما لنقل كافة المعلومات بحيث تتوفر الإمكانيات اللازمة للانتقال من رابط لآخر. يمكن لهذا البروتوكول أن يقوم بنقل النصوص العادية، ونصوص الانترنيت </a:t>
            </a:r>
            <a:r>
              <a:rPr lang="en-US" dirty="0" smtClean="0"/>
              <a:t>Hypertext، </a:t>
            </a:r>
            <a:r>
              <a:rPr lang="ar-SA" dirty="0" smtClean="0"/>
              <a:t>والأصوات، والصور، أو أية معلومات أخرى يمكن الوصول إليها عن طريق الانترنيت.</a:t>
            </a:r>
          </a:p>
        </p:txBody>
      </p:sp>
      <p:sp>
        <p:nvSpPr>
          <p:cNvPr id="307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DE1528C9-9E0D-4857-B9AA-4185596E73BE}" type="slidenum">
              <a:rPr lang="ar-SA" sz="1400" smtClean="0"/>
              <a:pPr eaLnBrk="1" hangingPunct="1"/>
              <a:t>37</a:t>
            </a:fld>
            <a:endParaRPr lang="en-US" sz="140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a:p>
        </p:txBody>
      </p:sp>
      <p:sp>
        <p:nvSpPr>
          <p:cNvPr id="3" name="Content Placeholder 2"/>
          <p:cNvSpPr>
            <a:spLocks noGrp="1"/>
          </p:cNvSpPr>
          <p:nvPr>
            <p:ph idx="1"/>
          </p:nvPr>
        </p:nvSpPr>
        <p:spPr>
          <a:xfrm>
            <a:off x="1187624" y="2119257"/>
            <a:ext cx="6768752" cy="3603812"/>
          </a:xfrm>
        </p:spPr>
        <p:txBody>
          <a:bodyPr>
            <a:normAutofit fontScale="85000" lnSpcReduction="10000"/>
          </a:bodyPr>
          <a:lstStyle/>
          <a:p>
            <a:pPr algn="just" rtl="1"/>
            <a:r>
              <a:rPr lang="ar-SA" dirty="0"/>
              <a:t>يعمل بروتوكول </a:t>
            </a:r>
            <a:r>
              <a:rPr lang="en-US" dirty="0"/>
              <a:t>HTTP </a:t>
            </a:r>
            <a:r>
              <a:rPr lang="ar-SA" dirty="0"/>
              <a:t>بنفس الإجرائيات المتبعة على شبكات "حاسب-لمخدم"، وأكثر استخداماته يكون بين مخدم ويب ومتصفح ويب. لضمان توثيق الإرسال والاستقبال، يقوم </a:t>
            </a:r>
            <a:r>
              <a:rPr lang="en-US" dirty="0"/>
              <a:t>HTTP </a:t>
            </a:r>
            <a:r>
              <a:rPr lang="ar-SA" dirty="0"/>
              <a:t>باستخدام بروتوكول </a:t>
            </a:r>
            <a:r>
              <a:rPr lang="en-US" dirty="0"/>
              <a:t>TCP </a:t>
            </a:r>
            <a:r>
              <a:rPr lang="ar-SA" dirty="0"/>
              <a:t>الذي يعالج كل إجراء بشكل مستقل. أي أن </a:t>
            </a:r>
            <a:r>
              <a:rPr lang="en-US" dirty="0"/>
              <a:t>TCP </a:t>
            </a:r>
            <a:r>
              <a:rPr lang="ar-SA" dirty="0"/>
              <a:t>يقوم بإنشاء اتصال جديد بين الحاسب والمخدم عند كل إجراء، ومن ثم يقوم بإنهاء الاتصال فور انتهاء هذا الإجراء، على الرغم من عدم وجود أي شيء يحدد العلاقة بين الإجراء ومدة الاتصال.</a:t>
            </a:r>
          </a:p>
          <a:p>
            <a:pPr algn="just" rtl="1"/>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38</a:t>
            </a:fld>
            <a:endParaRPr lang="en-US"/>
          </a:p>
        </p:txBody>
      </p:sp>
    </p:spTree>
    <p:extLst>
      <p:ext uri="{BB962C8B-B14F-4D97-AF65-F5344CB8AC3E}">
        <p14:creationId xmlns:p14="http://schemas.microsoft.com/office/powerpoint/2010/main" val="3818966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ar-SA" b="1" i="1" u="sng" dirty="0">
                <a:solidFill>
                  <a:srgbClr val="00B0F0"/>
                </a:solidFill>
              </a:rPr>
              <a:t>بروتوكول </a:t>
            </a:r>
            <a:r>
              <a:rPr lang="en-US" b="1" i="1" u="sng" dirty="0">
                <a:solidFill>
                  <a:srgbClr val="00B0F0"/>
                </a:solidFill>
              </a:rPr>
              <a:t>HTTP</a:t>
            </a:r>
            <a:br>
              <a:rPr lang="en-US" b="1" i="1" u="sng" dirty="0">
                <a:solidFill>
                  <a:srgbClr val="00B0F0"/>
                </a:solidFill>
              </a:rPr>
            </a:br>
            <a:endParaRPr lang="ar-SA" dirty="0" smtClean="0"/>
          </a:p>
        </p:txBody>
      </p:sp>
      <p:sp>
        <p:nvSpPr>
          <p:cNvPr id="31747" name="Content Placeholder 2"/>
          <p:cNvSpPr>
            <a:spLocks noGrp="1"/>
          </p:cNvSpPr>
          <p:nvPr>
            <p:ph idx="1"/>
          </p:nvPr>
        </p:nvSpPr>
        <p:spPr>
          <a:xfrm>
            <a:off x="1187624" y="2119257"/>
            <a:ext cx="6984776" cy="3603812"/>
          </a:xfrm>
        </p:spPr>
        <p:txBody>
          <a:bodyPr/>
          <a:lstStyle/>
          <a:p>
            <a:pPr algn="just" rtl="1"/>
            <a:r>
              <a:rPr lang="ar-SA" dirty="0" smtClean="0"/>
              <a:t>لبروتوكول </a:t>
            </a:r>
            <a:r>
              <a:rPr lang="en-US" dirty="0" smtClean="0"/>
              <a:t>HTTP </a:t>
            </a:r>
            <a:r>
              <a:rPr lang="ar-SA" dirty="0" smtClean="0"/>
              <a:t>ميزة أخرى هامة وهي أنه يستطيع التعامل مع مختلف الأنماط بمرونة. وعندما يرسل المتصفح طلبا إلى المخدم، يقوم أحياناً بإرسال قائمة من الأولويات التي تخص الأنماط التي يستطيع المتصفح معالجتها، ويقوم المخدم بإرسال النمط الملائم.</a:t>
            </a:r>
          </a:p>
          <a:p>
            <a:pPr algn="just" rtl="1"/>
            <a:endParaRPr lang="ar-SA" dirty="0" smtClean="0"/>
          </a:p>
        </p:txBody>
      </p:sp>
      <p:sp>
        <p:nvSpPr>
          <p:cNvPr id="317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AD58BFF0-6421-4BF1-A6A9-242BCF610694}" type="slidenum">
              <a:rPr lang="ar-SA" sz="1400" smtClean="0"/>
              <a:pPr eaLnBrk="1" hangingPunct="1"/>
              <a:t>39</a:t>
            </a:fld>
            <a:endParaRPr lang="en-US" sz="1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dirty="0" smtClean="0"/>
              <a:t>DHCP</a:t>
            </a:r>
          </a:p>
          <a:p>
            <a:r>
              <a:rPr lang="en-US" b="1" dirty="0" smtClean="0">
                <a:solidFill>
                  <a:srgbClr val="FF0000"/>
                </a:solidFill>
              </a:rPr>
              <a:t>Telnet</a:t>
            </a:r>
          </a:p>
          <a:p>
            <a:r>
              <a:rPr lang="en-US" b="1" dirty="0" smtClean="0"/>
              <a:t>FTP (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40</a:t>
            </a:fld>
            <a:endParaRPr lang="en-US" sz="1400" smtClean="0"/>
          </a:p>
        </p:txBody>
      </p:sp>
    </p:spTree>
    <p:extLst>
      <p:ext uri="{BB962C8B-B14F-4D97-AF65-F5344CB8AC3E}">
        <p14:creationId xmlns:p14="http://schemas.microsoft.com/office/powerpoint/2010/main" val="3694451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ar-SA" b="1" i="1" u="sng" dirty="0">
                <a:solidFill>
                  <a:srgbClr val="00B0F0"/>
                </a:solidFill>
              </a:rPr>
              <a:t>بروتوكول الدخول عن بعد </a:t>
            </a:r>
            <a:r>
              <a:rPr lang="en-US" b="1" i="1" u="sng" dirty="0">
                <a:solidFill>
                  <a:srgbClr val="00B0F0"/>
                </a:solidFill>
              </a:rPr>
              <a:t>Telnet</a:t>
            </a:r>
            <a:br>
              <a:rPr lang="en-US" b="1" i="1" u="sng" dirty="0">
                <a:solidFill>
                  <a:srgbClr val="00B0F0"/>
                </a:solidFill>
              </a:rPr>
            </a:br>
            <a:endParaRPr lang="ar-SA" b="1" i="1" u="sng" dirty="0" smtClean="0">
              <a:solidFill>
                <a:srgbClr val="00B0F0"/>
              </a:solidFill>
            </a:endParaRPr>
          </a:p>
        </p:txBody>
      </p:sp>
      <p:sp>
        <p:nvSpPr>
          <p:cNvPr id="32771" name="Content Placeholder 2"/>
          <p:cNvSpPr>
            <a:spLocks noGrp="1"/>
          </p:cNvSpPr>
          <p:nvPr>
            <p:ph idx="1"/>
          </p:nvPr>
        </p:nvSpPr>
        <p:spPr>
          <a:xfrm>
            <a:off x="1043608" y="1772816"/>
            <a:ext cx="6984776" cy="3950253"/>
          </a:xfrm>
        </p:spPr>
        <p:txBody>
          <a:bodyPr>
            <a:normAutofit fontScale="85000" lnSpcReduction="10000"/>
          </a:bodyPr>
          <a:lstStyle/>
          <a:p>
            <a:pPr algn="just" rtl="1"/>
            <a:r>
              <a:rPr lang="ar-SA" dirty="0" smtClean="0"/>
              <a:t>يتيح بروتوكول </a:t>
            </a:r>
            <a:r>
              <a:rPr lang="en-US" dirty="0" smtClean="0"/>
              <a:t>Telnet</a:t>
            </a:r>
            <a:r>
              <a:rPr lang="ar-SA" dirty="0" smtClean="0"/>
              <a:t> إمكانية التحكم عن بعد، ويسمح للمستخدم بالدخول من حاسوبه الشخصي إلى حاسب آخر في مكان آخر، وأن يقوم بالعمل كما لو أنه متصل مباشرة مع ذلك الجهاز. تم تصميم هذا البروتوكول ليعمل مع الطرفيات البسيطة بمرحلتين: أولاً، يبدأ المستخدم الاتصال مع الطرفية المحلية عن طريق برمجيات </a:t>
            </a:r>
            <a:r>
              <a:rPr lang="en-US" dirty="0" smtClean="0"/>
              <a:t>Telnet</a:t>
            </a:r>
            <a:r>
              <a:rPr lang="ar-SA" dirty="0" smtClean="0"/>
              <a:t> من الجهاز الذي يعمل عليه. تقوم الطرفية المحلية بعد ذلك بتغير معالم جهاز المستخدم (شكل الشاشة، المفاتيح الخاصة، إلخ...) ليتم التفاعل بين الطرفين، ويتم الاتصال النهائي من جهاز المستخدم إلى المخدم.</a:t>
            </a:r>
            <a:endParaRPr lang="en-US" dirty="0" smtClean="0"/>
          </a:p>
        </p:txBody>
      </p:sp>
      <p:sp>
        <p:nvSpPr>
          <p:cNvPr id="327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0C6C4C0B-6AA2-4558-887C-2596793A7F0F}" type="slidenum">
              <a:rPr lang="ar-SA" sz="1400" smtClean="0"/>
              <a:pPr eaLnBrk="1" hangingPunct="1"/>
              <a:t>41</a:t>
            </a:fld>
            <a:endParaRPr lang="en-US" sz="140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i="1" u="sng" dirty="0">
                <a:solidFill>
                  <a:srgbClr val="00B0F0"/>
                </a:solidFill>
              </a:rPr>
              <a:t>بروتوكول الدخول عن بعد </a:t>
            </a:r>
            <a:r>
              <a:rPr lang="en-US" b="1" i="1" u="sng" dirty="0">
                <a:solidFill>
                  <a:srgbClr val="00B0F0"/>
                </a:solidFill>
              </a:rPr>
              <a:t>Telnet</a:t>
            </a:r>
            <a:br>
              <a:rPr lang="en-US" b="1" i="1" u="sng" dirty="0">
                <a:solidFill>
                  <a:srgbClr val="00B0F0"/>
                </a:solidFill>
              </a:rPr>
            </a:br>
            <a:endParaRPr lang="ar-SA" dirty="0"/>
          </a:p>
        </p:txBody>
      </p:sp>
      <p:sp>
        <p:nvSpPr>
          <p:cNvPr id="3" name="Content Placeholder 2"/>
          <p:cNvSpPr>
            <a:spLocks noGrp="1"/>
          </p:cNvSpPr>
          <p:nvPr>
            <p:ph idx="1"/>
          </p:nvPr>
        </p:nvSpPr>
        <p:spPr>
          <a:xfrm>
            <a:off x="1043608" y="1844824"/>
            <a:ext cx="6912768" cy="3878245"/>
          </a:xfrm>
        </p:spPr>
        <p:txBody>
          <a:bodyPr>
            <a:normAutofit fontScale="85000" lnSpcReduction="10000"/>
          </a:bodyPr>
          <a:lstStyle/>
          <a:p>
            <a:pPr algn="just" rtl="1"/>
            <a:r>
              <a:rPr lang="ar-SA" dirty="0"/>
              <a:t>أما مهمة مخدم </a:t>
            </a:r>
            <a:r>
              <a:rPr lang="en-US" dirty="0"/>
              <a:t>Telnet</a:t>
            </a:r>
            <a:r>
              <a:rPr lang="ar-SA" dirty="0"/>
              <a:t> فهي التعرف على البرمجيات التي سيستخدمها الجهاز أو الطرفية التي أنشأت الاتصال، ويتصرف وكأنه معالج طرفي بديل. حينئذ، تبدو الطرفيات البعيدة وكأنها تستخدم تطبيقات محلية، بينما تتم كافة عمليات الاتصال عن طريق بروتوكول </a:t>
            </a:r>
            <a:r>
              <a:rPr lang="en-US" dirty="0"/>
              <a:t>TCP</a:t>
            </a:r>
            <a:r>
              <a:rPr lang="ar-SA" dirty="0"/>
              <a:t> الذي يقوم بحمل معطيات الطرفية بين المستخدم ومخدم </a:t>
            </a:r>
            <a:r>
              <a:rPr lang="en-US" dirty="0"/>
              <a:t>Telnet</a:t>
            </a:r>
            <a:r>
              <a:rPr lang="ar-SA" dirty="0"/>
              <a:t>. توفر برمجيات </a:t>
            </a:r>
            <a:r>
              <a:rPr lang="en-US" dirty="0"/>
              <a:t>Telnet</a:t>
            </a:r>
            <a:r>
              <a:rPr lang="ar-SA" dirty="0"/>
              <a:t> عامل مشترك في الاتصالات. فإذا وجدت برمجيات تدعم اتصالات </a:t>
            </a:r>
            <a:r>
              <a:rPr lang="en-US" dirty="0"/>
              <a:t>Telnet</a:t>
            </a:r>
            <a:r>
              <a:rPr lang="ar-SA" dirty="0"/>
              <a:t> على كل أنواع الحواسب تجعلها تبدو وكأنها طرفية محلية، فحينئذ تستطيع الحواسب أن تتخاطب مع بعضها البعض </a:t>
            </a:r>
            <a:r>
              <a:rPr lang="ar-SA" dirty="0" smtClean="0"/>
              <a:t>بسهولة.</a:t>
            </a:r>
            <a:endParaRPr lang="ar-SA" dirty="0"/>
          </a:p>
        </p:txBody>
      </p:sp>
      <p:sp>
        <p:nvSpPr>
          <p:cNvPr id="4" name="Slide Number Placeholder 3"/>
          <p:cNvSpPr>
            <a:spLocks noGrp="1"/>
          </p:cNvSpPr>
          <p:nvPr>
            <p:ph type="sldNum" sz="quarter" idx="12"/>
          </p:nvPr>
        </p:nvSpPr>
        <p:spPr/>
        <p:txBody>
          <a:bodyPr/>
          <a:lstStyle/>
          <a:p>
            <a:pPr>
              <a:defRPr/>
            </a:pPr>
            <a:fld id="{36A9F928-7780-44E6-A043-E1150FB68866}" type="slidenum">
              <a:rPr lang="ar-SA" smtClean="0"/>
              <a:pPr>
                <a:defRPr/>
              </a:pPr>
              <a:t>42</a:t>
            </a:fld>
            <a:endParaRPr lang="en-US"/>
          </a:p>
        </p:txBody>
      </p:sp>
    </p:spTree>
    <p:extLst>
      <p:ext uri="{BB962C8B-B14F-4D97-AF65-F5344CB8AC3E}">
        <p14:creationId xmlns:p14="http://schemas.microsoft.com/office/powerpoint/2010/main" val="1685010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ar-SA" b="1" i="1" u="sng" dirty="0">
                <a:solidFill>
                  <a:srgbClr val="00B0F0"/>
                </a:solidFill>
              </a:rPr>
              <a:t>البروتوكولات في طبقة التطبيقات </a:t>
            </a:r>
            <a:endParaRPr lang="ar-SA" dirty="0" smtClean="0"/>
          </a:p>
        </p:txBody>
      </p:sp>
      <p:sp>
        <p:nvSpPr>
          <p:cNvPr id="28675" name="Content Placeholder 2"/>
          <p:cNvSpPr>
            <a:spLocks noGrp="1"/>
          </p:cNvSpPr>
          <p:nvPr>
            <p:ph idx="1"/>
          </p:nvPr>
        </p:nvSpPr>
        <p:spPr/>
        <p:txBody>
          <a:bodyPr/>
          <a:lstStyle/>
          <a:p>
            <a:r>
              <a:rPr lang="en-US" b="1" dirty="0" smtClean="0"/>
              <a:t>HTTP (Hypertext </a:t>
            </a:r>
            <a:r>
              <a:rPr lang="en-US" b="1" dirty="0"/>
              <a:t>Transfer Protocol </a:t>
            </a:r>
            <a:r>
              <a:rPr lang="en-US" b="1" dirty="0" smtClean="0"/>
              <a:t>)</a:t>
            </a:r>
          </a:p>
          <a:p>
            <a:r>
              <a:rPr lang="en-US" b="1" u="sng" dirty="0" smtClean="0">
                <a:solidFill>
                  <a:srgbClr val="FF0000"/>
                </a:solidFill>
              </a:rPr>
              <a:t>DHCP(Dynamic </a:t>
            </a:r>
            <a:r>
              <a:rPr lang="en-US" b="1" u="sng" dirty="0">
                <a:solidFill>
                  <a:srgbClr val="FF0000"/>
                </a:solidFill>
              </a:rPr>
              <a:t>Host Configuration Protocol</a:t>
            </a:r>
            <a:r>
              <a:rPr lang="en-US" b="1" u="sng" dirty="0" smtClean="0">
                <a:solidFill>
                  <a:srgbClr val="FF0000"/>
                </a:solidFill>
              </a:rPr>
              <a:t>)</a:t>
            </a:r>
            <a:endParaRPr lang="en-US" b="1" dirty="0" smtClean="0">
              <a:solidFill>
                <a:srgbClr val="FF0000"/>
              </a:solidFill>
            </a:endParaRPr>
          </a:p>
          <a:p>
            <a:r>
              <a:rPr lang="en-US" b="1" dirty="0" smtClean="0"/>
              <a:t>Telnet</a:t>
            </a:r>
          </a:p>
          <a:p>
            <a:r>
              <a:rPr lang="en-US" b="1" dirty="0" smtClean="0"/>
              <a:t>FTP ( File </a:t>
            </a:r>
            <a:r>
              <a:rPr lang="en-US" b="1" dirty="0"/>
              <a:t>Transfer Protocol) </a:t>
            </a:r>
          </a:p>
          <a:p>
            <a:endParaRPr lang="ar-SA" b="1" dirty="0" smtClean="0"/>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8E352B83-27D9-467C-B9FA-AFE49F4E1744}" type="slidenum">
              <a:rPr lang="ar-SA" sz="1400" smtClean="0"/>
              <a:pPr eaLnBrk="1" hangingPunct="1"/>
              <a:t>43</a:t>
            </a:fld>
            <a:endParaRPr lang="en-US" sz="1400" smtClean="0"/>
          </a:p>
        </p:txBody>
      </p:sp>
    </p:spTree>
    <p:extLst>
      <p:ext uri="{BB962C8B-B14F-4D97-AF65-F5344CB8AC3E}">
        <p14:creationId xmlns:p14="http://schemas.microsoft.com/office/powerpoint/2010/main" val="3694451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Autofit/>
          </a:bodyPr>
          <a:lstStyle/>
          <a:p>
            <a:r>
              <a:rPr lang="en-US" sz="3600" b="1" i="1" u="sng" dirty="0" smtClean="0">
                <a:solidFill>
                  <a:srgbClr val="00B0F0"/>
                </a:solidFill>
              </a:rPr>
              <a:t>DHCP(Dynamic Host Configuration Protocol)</a:t>
            </a:r>
            <a:r>
              <a:rPr lang="en-US" sz="3600" b="1" dirty="0">
                <a:solidFill>
                  <a:srgbClr val="FF0000"/>
                </a:solidFill>
              </a:rPr>
              <a:t/>
            </a:r>
            <a:br>
              <a:rPr lang="en-US" sz="3600" b="1" dirty="0">
                <a:solidFill>
                  <a:srgbClr val="FF0000"/>
                </a:solidFill>
              </a:rPr>
            </a:br>
            <a:endParaRPr lang="ar-SA" sz="3600" dirty="0" smtClean="0"/>
          </a:p>
        </p:txBody>
      </p:sp>
      <p:sp>
        <p:nvSpPr>
          <p:cNvPr id="34819" name="Content Placeholder 2"/>
          <p:cNvSpPr>
            <a:spLocks noGrp="1"/>
          </p:cNvSpPr>
          <p:nvPr>
            <p:ph idx="1"/>
          </p:nvPr>
        </p:nvSpPr>
        <p:spPr>
          <a:xfrm>
            <a:off x="1115616" y="2119257"/>
            <a:ext cx="6984776" cy="3603812"/>
          </a:xfrm>
        </p:spPr>
        <p:txBody>
          <a:bodyPr/>
          <a:lstStyle/>
          <a:p>
            <a:pPr algn="just" rtl="1"/>
            <a:r>
              <a:rPr lang="ar-SA" dirty="0" smtClean="0"/>
              <a:t>عندما يحاول عميل أستخدام أحد تطبيقات ال </a:t>
            </a:r>
            <a:r>
              <a:rPr lang="en-US" dirty="0" smtClean="0"/>
              <a:t>TCP/IP</a:t>
            </a:r>
            <a:r>
              <a:rPr lang="ar-SA" dirty="0" smtClean="0"/>
              <a:t> فأنه يطلب رقم </a:t>
            </a:r>
            <a:r>
              <a:rPr lang="en-US" dirty="0" smtClean="0"/>
              <a:t>IP</a:t>
            </a:r>
            <a:r>
              <a:rPr lang="ar-SA" dirty="0" smtClean="0"/>
              <a:t> من خادم </a:t>
            </a:r>
            <a:r>
              <a:rPr lang="en-US" dirty="0" smtClean="0"/>
              <a:t>DHCP </a:t>
            </a:r>
            <a:r>
              <a:rPr lang="ar-SA" dirty="0" smtClean="0"/>
              <a:t> الذى يقوم بدوره بفحص قائمته من أرقام </a:t>
            </a:r>
            <a:r>
              <a:rPr lang="en-US" dirty="0" smtClean="0"/>
              <a:t> IP </a:t>
            </a:r>
            <a:r>
              <a:rPr lang="ar-SA" dirty="0" smtClean="0"/>
              <a:t>المشتركه وفى حال عدم توفر رقم شاغر على البرنامج الأنتظار حتى توفر أحد هذة الأرقام.</a:t>
            </a:r>
          </a:p>
        </p:txBody>
      </p:sp>
      <p:sp>
        <p:nvSpPr>
          <p:cNvPr id="348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eaLnBrk="1" hangingPunct="1"/>
            <a:fld id="{932ECFBF-544F-4700-B889-93D255C48121}" type="slidenum">
              <a:rPr lang="ar-SA" sz="1400" smtClean="0"/>
              <a:pPr eaLnBrk="1" hangingPunct="1"/>
              <a:t>44</a:t>
            </a:fld>
            <a:endParaRPr lang="en-US" sz="14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119257"/>
            <a:ext cx="6629400" cy="3603812"/>
          </a:xfrm>
        </p:spPr>
        <p:txBody>
          <a:bodyPr>
            <a:normAutofit/>
          </a:bodyPr>
          <a:lstStyle/>
          <a:p>
            <a:pPr marL="0" indent="0" algn="ctr">
              <a:buNone/>
            </a:pPr>
            <a:endParaRPr lang="en-US" sz="4400" b="1" dirty="0" smtClean="0">
              <a:solidFill>
                <a:schemeClr val="bg2">
                  <a:lumMod val="50000"/>
                </a:schemeClr>
              </a:solidFill>
              <a:latin typeface="+mj-lt"/>
            </a:endParaRPr>
          </a:p>
          <a:p>
            <a:pPr marL="0" indent="0" algn="ctr">
              <a:buNone/>
            </a:pPr>
            <a:r>
              <a:rPr lang="en-US" sz="4400" b="1" dirty="0" smtClean="0">
                <a:solidFill>
                  <a:schemeClr val="bg2">
                    <a:lumMod val="50000"/>
                  </a:schemeClr>
                </a:solidFill>
                <a:latin typeface="+mj-lt"/>
              </a:rPr>
              <a:t>End </a:t>
            </a:r>
            <a:r>
              <a:rPr lang="en-US" sz="4400" b="1" dirty="0">
                <a:solidFill>
                  <a:schemeClr val="bg2">
                    <a:lumMod val="50000"/>
                  </a:schemeClr>
                </a:solidFill>
                <a:latin typeface="+mj-lt"/>
              </a:rPr>
              <a:t>Slide </a:t>
            </a:r>
            <a:r>
              <a:rPr lang="en-US" sz="4400" b="1" dirty="0" smtClean="0">
                <a:solidFill>
                  <a:schemeClr val="bg2">
                    <a:lumMod val="50000"/>
                  </a:schemeClr>
                </a:solidFill>
                <a:latin typeface="+mj-lt"/>
              </a:rPr>
              <a:t>Show # </a:t>
            </a:r>
            <a:r>
              <a:rPr lang="en-US" sz="4400" b="1" dirty="0" smtClean="0">
                <a:solidFill>
                  <a:schemeClr val="bg2">
                    <a:lumMod val="50000"/>
                  </a:schemeClr>
                </a:solidFill>
                <a:latin typeface="+mj-lt"/>
              </a:rPr>
              <a:t>9</a:t>
            </a:r>
            <a:endParaRPr lang="en-US" sz="4400" b="1" dirty="0">
              <a:solidFill>
                <a:schemeClr val="bg2">
                  <a:lumMod val="50000"/>
                </a:schemeClr>
              </a:solidFill>
              <a:latin typeface="+mj-lt"/>
            </a:endParaRPr>
          </a:p>
          <a:p>
            <a:pPr marL="0" indent="0" algn="ctr">
              <a:buNone/>
            </a:pPr>
            <a:endParaRPr lang="en-US" sz="9600" b="1" dirty="0">
              <a:solidFill>
                <a:schemeClr val="bg2">
                  <a:lumMod val="50000"/>
                </a:schemeClr>
              </a:solidFill>
              <a:latin typeface="+mj-lt"/>
            </a:endParaRPr>
          </a:p>
        </p:txBody>
      </p:sp>
      <p:sp>
        <p:nvSpPr>
          <p:cNvPr id="4" name="Date Placeholder 3"/>
          <p:cNvSpPr>
            <a:spLocks noGrp="1"/>
          </p:cNvSpPr>
          <p:nvPr>
            <p:ph type="dt" sz="half" idx="10"/>
          </p:nvPr>
        </p:nvSpPr>
        <p:spPr/>
        <p:txBody>
          <a:bodyPr/>
          <a:lstStyle/>
          <a:p>
            <a:fld id="{5EE8632D-6E90-46EC-A1FA-0B85F6C945F7}" type="datetime1">
              <a:rPr lang="en-US" smtClean="0"/>
              <a:t>2/27/2013</a:t>
            </a:fld>
            <a:endParaRPr lang="en-US"/>
          </a:p>
        </p:txBody>
      </p:sp>
      <p:sp>
        <p:nvSpPr>
          <p:cNvPr id="6" name="Footer Placeholder 3"/>
          <p:cNvSpPr>
            <a:spLocks noGrp="1"/>
          </p:cNvSpPr>
          <p:nvPr>
            <p:ph type="ftr" sz="quarter" idx="11"/>
          </p:nvPr>
        </p:nvSpPr>
        <p:spPr/>
        <p:txBody>
          <a:bodyPr>
            <a:normAutofit fontScale="85000" lnSpcReduction="20000"/>
          </a:bodyPr>
          <a:lstStyle/>
          <a:p>
            <a:r>
              <a:rPr lang="en-US" sz="2400" smtClean="0">
                <a:solidFill>
                  <a:srgbClr val="0070C0"/>
                </a:solidFill>
              </a:rPr>
              <a:t>L.Rania Ahmed Tabeidi</a:t>
            </a:r>
            <a:endParaRPr lang="en-US" sz="2400" dirty="0">
              <a:solidFill>
                <a:srgbClr val="0070C0"/>
              </a:solidFill>
            </a:endParaRPr>
          </a:p>
        </p:txBody>
      </p:sp>
      <p:sp>
        <p:nvSpPr>
          <p:cNvPr id="5" name="Slide Number Placeholder 4"/>
          <p:cNvSpPr>
            <a:spLocks noGrp="1"/>
          </p:cNvSpPr>
          <p:nvPr>
            <p:ph type="sldNum" sz="quarter" idx="12"/>
          </p:nvPr>
        </p:nvSpPr>
        <p:spPr/>
        <p:txBody>
          <a:bodyPr/>
          <a:lstStyle/>
          <a:p>
            <a:fld id="{32EDFB1E-729C-400A-AF4E-9F6B0C1BF444}" type="slidenum">
              <a:rPr lang="en-US" smtClean="0"/>
              <a:t>45</a:t>
            </a:fld>
            <a:endParaRPr lang="en-US"/>
          </a:p>
        </p:txBody>
      </p:sp>
    </p:spTree>
    <p:extLst>
      <p:ext uri="{BB962C8B-B14F-4D97-AF65-F5344CB8AC3E}">
        <p14:creationId xmlns:p14="http://schemas.microsoft.com/office/powerpoint/2010/main" val="1648034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0EDD75479F004BAE6F021AFC427CA9" ma:contentTypeVersion="0" ma:contentTypeDescription="Create a new document." ma:contentTypeScope="" ma:versionID="1037e22adc22efad9c4684ff676ebe52">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0EB60B-C6E7-44F6-95AE-A6A5A5381958}">
  <ds:schemaRefs>
    <ds:schemaRef ds:uri="http://schemas.microsoft.com/office/2006/documentManagement/types"/>
    <ds:schemaRef ds:uri="http://purl.org/dc/terms/"/>
    <ds:schemaRef ds:uri="http://schemas.openxmlformats.org/package/2006/metadata/core-properties"/>
    <ds:schemaRef ds:uri="http://www.w3.org/XML/1998/namespace"/>
    <ds:schemaRef ds:uri="http://purl.org/dc/elements/1.1/"/>
    <ds:schemaRef ds:uri="http://purl.org/dc/dcmityp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5542838-F27F-4BF4-B240-4E4B64CC1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B09DF205-EE7D-40FC-938C-BAC9AE30CE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780</TotalTime>
  <Words>2002</Words>
  <Application>Microsoft Office PowerPoint</Application>
  <PresentationFormat>On-screen Show (4:3)</PresentationFormat>
  <Paragraphs>288</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321:Networks Protocols</vt:lpstr>
      <vt:lpstr>البروتوكول TCP/IP</vt:lpstr>
      <vt:lpstr>طبقات البروتوكول TCP/IP </vt:lpstr>
      <vt:lpstr>طبقات البروتوكول TCP/IP</vt:lpstr>
      <vt:lpstr>العلاقة بين الطبقات </vt:lpstr>
      <vt:lpstr>العلاقة بين بروتوكولات TCP/IP </vt:lpstr>
      <vt:lpstr>PowerPoint Presentation</vt:lpstr>
      <vt:lpstr>1- طبقة الربط إلى الشبكة  Network Interface Layer</vt:lpstr>
      <vt:lpstr>بروتوكولات طبقة الإنترنت </vt:lpstr>
      <vt:lpstr>البروتوكول IP</vt:lpstr>
      <vt:lpstr>البرتوكول ARP Address Resolution Protocol</vt:lpstr>
      <vt:lpstr>البروتوكول RARP  Reverse Address Resolution Protocol</vt:lpstr>
      <vt:lpstr>البروتوكول ICMP Internet Control Message Protocol</vt:lpstr>
      <vt:lpstr>وظائف البروتوكول ICMP</vt:lpstr>
      <vt:lpstr>بروتوكولات طبقة النقل </vt:lpstr>
      <vt:lpstr>بروتوكولات طبقة النقل</vt:lpstr>
      <vt:lpstr>TCP ( transmission Control Protocol) </vt:lpstr>
      <vt:lpstr>PowerPoint Presentation</vt:lpstr>
      <vt:lpstr>PowerPoint Presentation</vt:lpstr>
      <vt:lpstr>PowerPoint Presentation</vt:lpstr>
      <vt:lpstr> (  UDP   ( User Datagram Protocol</vt:lpstr>
      <vt:lpstr>PowerPoint Presentation</vt:lpstr>
      <vt:lpstr>321:Networks Protocols</vt:lpstr>
      <vt:lpstr>البروتوكولات في طبقة التطبيقات </vt:lpstr>
      <vt:lpstr>البروتوكولات في طبقة التطبيقات </vt:lpstr>
      <vt:lpstr>FTP (File Transfer Protocol)</vt:lpstr>
      <vt:lpstr>أشهر برتوكولات هذا الطبقة</vt:lpstr>
      <vt:lpstr>PowerPoint Presentation</vt:lpstr>
      <vt:lpstr>البروتوكولات في طبقة التطبيقات </vt:lpstr>
      <vt:lpstr>بروتوكول HTTP </vt:lpstr>
      <vt:lpstr>بروتوكول HTTP </vt:lpstr>
      <vt:lpstr>بروتوكول HTTP </vt:lpstr>
      <vt:lpstr>بروتوكول HTTP </vt:lpstr>
      <vt:lpstr>مفهوم العناوين بالانترنت</vt:lpstr>
      <vt:lpstr>PowerPoint Presentation</vt:lpstr>
      <vt:lpstr>بروتوكول HTTP </vt:lpstr>
      <vt:lpstr>بروتوكول HTTP </vt:lpstr>
      <vt:lpstr>بروتوكول HTTP </vt:lpstr>
      <vt:lpstr>بروتوكول HTTP </vt:lpstr>
      <vt:lpstr>البروتوكولات في طبقة التطبيقات </vt:lpstr>
      <vt:lpstr>بروتوكول الدخول عن بعد Telnet </vt:lpstr>
      <vt:lpstr>بروتوكول الدخول عن بعد Telnet </vt:lpstr>
      <vt:lpstr>البروتوكولات في طبقة التطبيقات </vt:lpstr>
      <vt:lpstr>DHCP(Dynamic Host Configuration Protocol)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البروتوكول TCP/IP</dc:title>
  <dc:creator>acer</dc:creator>
  <cp:lastModifiedBy>Rania Ahmed Mohmed Tabeidi</cp:lastModifiedBy>
  <cp:revision>97</cp:revision>
  <dcterms:created xsi:type="dcterms:W3CDTF">2011-07-18T02:46:35Z</dcterms:created>
  <dcterms:modified xsi:type="dcterms:W3CDTF">2013-02-27T07:02:24Z</dcterms:modified>
</cp:coreProperties>
</file>