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Layouts/slideLayout13.xml" ContentType="application/vnd.openxmlformats-officedocument.presentationml.slideLayout+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2" r:id="rId1"/>
  </p:sldMasterIdLst>
  <p:sldIdLst>
    <p:sldId id="272" r:id="rId2"/>
    <p:sldId id="260" r:id="rId3"/>
    <p:sldId id="275" r:id="rId4"/>
    <p:sldId id="276" r:id="rId5"/>
    <p:sldId id="278" r:id="rId6"/>
    <p:sldId id="279" r:id="rId7"/>
    <p:sldId id="280" r:id="rId8"/>
    <p:sldId id="281" r:id="rId9"/>
    <p:sldId id="282" r:id="rId10"/>
    <p:sldId id="283" r:id="rId11"/>
    <p:sldId id="284" r:id="rId12"/>
    <p:sldId id="285" r:id="rId13"/>
    <p:sldId id="262" r:id="rId14"/>
    <p:sldId id="263" r:id="rId15"/>
    <p:sldId id="264" r:id="rId16"/>
    <p:sldId id="265" r:id="rId17"/>
    <p:sldId id="266" r:id="rId18"/>
    <p:sldId id="267" r:id="rId19"/>
    <p:sldId id="311" r:id="rId20"/>
    <p:sldId id="313" r:id="rId21"/>
    <p:sldId id="310" r:id="rId22"/>
    <p:sldId id="314" r:id="rId23"/>
    <p:sldId id="288" r:id="rId24"/>
    <p:sldId id="289" r:id="rId25"/>
    <p:sldId id="312" r:id="rId26"/>
    <p:sldId id="290" r:id="rId27"/>
    <p:sldId id="291" r:id="rId28"/>
    <p:sldId id="292" r:id="rId29"/>
    <p:sldId id="293" r:id="rId30"/>
    <p:sldId id="294" r:id="rId31"/>
    <p:sldId id="295" r:id="rId32"/>
    <p:sldId id="296" r:id="rId33"/>
    <p:sldId id="297" r:id="rId34"/>
    <p:sldId id="298" r:id="rId35"/>
    <p:sldId id="299" r:id="rId36"/>
    <p:sldId id="300" r:id="rId37"/>
    <p:sldId id="301" r:id="rId38"/>
    <p:sldId id="302" r:id="rId39"/>
    <p:sldId id="303" r:id="rId40"/>
    <p:sldId id="304" r:id="rId41"/>
    <p:sldId id="305" r:id="rId42"/>
    <p:sldId id="306" r:id="rId43"/>
    <p:sldId id="307" r:id="rId44"/>
    <p:sldId id="308" r:id="rId45"/>
    <p:sldId id="309" r:id="rId46"/>
    <p:sldId id="271" r:id="rId4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3" d="100"/>
          <a:sy n="63" d="100"/>
        </p:scale>
        <p:origin x="-1596"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9" name="Rectangle 8"/>
          <p:cNvSpPr/>
          <p:nvPr/>
        </p:nvSpPr>
        <p:spPr bwMode="ltGray">
          <a:xfrm>
            <a:off x="0" y="0"/>
            <a:ext cx="9143999" cy="513543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1"/>
          <p:cNvSpPr>
            <a:spLocks noGrp="1"/>
          </p:cNvSpPr>
          <p:nvPr>
            <p:ph type="ctrTitle"/>
          </p:nvPr>
        </p:nvSpPr>
        <p:spPr>
          <a:xfrm>
            <a:off x="685800" y="3355848"/>
            <a:ext cx="8077200" cy="1673352"/>
          </a:xfrm>
        </p:spPr>
        <p:txBody>
          <a:bodyPr vert="horz" lIns="91440" tIns="0" rIns="45720" bIns="0" rtlCol="0" anchor="t">
            <a:normAutofit/>
            <a:scene3d>
              <a:camera prst="orthographicFront"/>
              <a:lightRig rig="threePt" dir="t">
                <a:rot lat="0" lon="0" rev="4800000"/>
              </a:lightRig>
            </a:scene3d>
            <a:sp3d prstMaterial="matte">
              <a:bevelT w="50800" h="10160"/>
            </a:sp3d>
          </a:bodyPr>
          <a:lstStyle>
            <a:lvl1pPr algn="l">
              <a:defRPr sz="4700" b="1"/>
            </a:lvl1pPr>
            <a:extLst/>
          </a:lstStyle>
          <a:p>
            <a:r>
              <a:rPr kumimoji="0" lang="en-US" smtClean="0"/>
              <a:t>Click to edit Master title style</a:t>
            </a:r>
            <a:endParaRPr kumimoji="0" lang="en-US"/>
          </a:p>
        </p:txBody>
      </p:sp>
      <p:sp>
        <p:nvSpPr>
          <p:cNvPr id="3" name="Subtitle 2"/>
          <p:cNvSpPr>
            <a:spLocks noGrp="1"/>
          </p:cNvSpPr>
          <p:nvPr>
            <p:ph type="subTitle" idx="1"/>
          </p:nvPr>
        </p:nvSpPr>
        <p:spPr>
          <a:xfrm>
            <a:off x="685800" y="1828800"/>
            <a:ext cx="8077200" cy="1499616"/>
          </a:xfrm>
        </p:spPr>
        <p:txBody>
          <a:bodyPr lIns="118872" tIns="0" rIns="45720" bIns="0" anchor="b"/>
          <a:lstStyle>
            <a:lvl1pPr marL="0" indent="0" algn="l">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extLst/>
          </a:lstStyle>
          <a:p>
            <a:r>
              <a:rPr kumimoji="0" lang="en-US" smtClean="0"/>
              <a:t>Click to edit Master subtitle style</a:t>
            </a:r>
            <a:endParaRPr kumimoji="0" lang="en-US"/>
          </a:p>
        </p:txBody>
      </p:sp>
      <p:sp>
        <p:nvSpPr>
          <p:cNvPr id="4" name="Date Placeholder 3"/>
          <p:cNvSpPr>
            <a:spLocks noGrp="1"/>
          </p:cNvSpPr>
          <p:nvPr>
            <p:ph type="dt" sz="half" idx="10"/>
          </p:nvPr>
        </p:nvSpPr>
        <p:spPr/>
        <p:txBody>
          <a:bodyPr/>
          <a:lstStyle/>
          <a:p>
            <a:fld id="{E6A4D7EC-40B6-4A71-8252-9F19E2025723}" type="datetimeFigureOut">
              <a:rPr lang="en-US" smtClean="0"/>
              <a:pPr/>
              <a:t>2/26/2013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7E111D-E673-4DA4-935E-C07FDE9FFD81}" type="slidenum">
              <a:rPr lang="en-US" smtClean="0"/>
              <a:pPr/>
              <a:t>‹#›</a:t>
            </a:fld>
            <a:endParaRPr lang="en-US"/>
          </a:p>
        </p:txBody>
      </p:sp>
      <p:sp>
        <p:nvSpPr>
          <p:cNvPr id="10" name="Rectangle 9"/>
          <p:cNvSpPr/>
          <p:nvPr/>
        </p:nvSpPr>
        <p:spPr bwMode="invGray">
          <a:xfrm>
            <a:off x="0" y="5128334"/>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55448"/>
            <a:ext cx="8229600" cy="1252728"/>
          </a:xfrm>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E6A4D7EC-40B6-4A71-8252-9F19E2025723}" type="datetimeFigureOut">
              <a:rPr lang="en-US" smtClean="0"/>
              <a:pPr/>
              <a:t>2/26/2013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7E111D-E673-4DA4-935E-C07FDE9FFD81}"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9" name="Rectangle 8"/>
          <p:cNvSpPr/>
          <p:nvPr/>
        </p:nvSpPr>
        <p:spPr bwMode="ltGray">
          <a:xfrm>
            <a:off x="0" y="1"/>
            <a:ext cx="9144000" cy="260252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12" name="Rectangle 11"/>
          <p:cNvSpPr/>
          <p:nvPr/>
        </p:nvSpPr>
        <p:spPr bwMode="invGray">
          <a:xfrm>
            <a:off x="0" y="2602520"/>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1"/>
          <p:cNvSpPr>
            <a:spLocks noGrp="1"/>
          </p:cNvSpPr>
          <p:nvPr>
            <p:ph type="title"/>
          </p:nvPr>
        </p:nvSpPr>
        <p:spPr>
          <a:xfrm>
            <a:off x="749808" y="118872"/>
            <a:ext cx="8013192" cy="1636776"/>
          </a:xfrm>
        </p:spPr>
        <p:txBody>
          <a:bodyPr vert="horz" lIns="91440" tIns="0" rIns="91440" bIns="0" rtlCol="0" anchor="b">
            <a:normAutofit/>
            <a:scene3d>
              <a:camera prst="orthographicFront"/>
              <a:lightRig rig="threePt" dir="t">
                <a:rot lat="0" lon="0" rev="4800000"/>
              </a:lightRig>
            </a:scene3d>
            <a:sp3d prstMaterial="matte">
              <a:bevelT w="50800" h="10160"/>
            </a:sp3d>
          </a:bodyPr>
          <a:lstStyle>
            <a:lvl1pPr algn="l">
              <a:defRPr sz="4700" b="1" cap="none" baseline="0"/>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740664" y="1828800"/>
            <a:ext cx="8022336" cy="685800"/>
          </a:xfrm>
        </p:spPr>
        <p:txBody>
          <a:bodyPr lIns="146304" tIns="0" rIns="45720" bIns="0" anchor="t"/>
          <a:lstStyle>
            <a:lvl1pPr marL="0" indent="0">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E6A4D7EC-40B6-4A71-8252-9F19E2025723}" type="datetimeFigureOut">
              <a:rPr lang="en-US" smtClean="0"/>
              <a:pPr/>
              <a:t>2/26/2013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7E111D-E673-4DA4-935E-C07FDE9FFD81}"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773936"/>
            <a:ext cx="4038600" cy="4623816"/>
          </a:xfrm>
        </p:spPr>
        <p:txBody>
          <a:bodyPr lIns="9144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773936"/>
            <a:ext cx="4038600" cy="462381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E6A4D7EC-40B6-4A71-8252-9F19E2025723}" type="datetimeFigureOut">
              <a:rPr lang="en-US" smtClean="0"/>
              <a:pPr/>
              <a:t>2/26/2013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87E111D-E673-4DA4-935E-C07FDE9FFD81}"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698987"/>
            <a:ext cx="4040188"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smtClean="0"/>
              <a:t>Click to edit Master text styles</a:t>
            </a:r>
          </a:p>
        </p:txBody>
      </p:sp>
      <p:sp>
        <p:nvSpPr>
          <p:cNvPr id="4" name="Content Placeholder 3"/>
          <p:cNvSpPr>
            <a:spLocks noGrp="1"/>
          </p:cNvSpPr>
          <p:nvPr>
            <p:ph sz="half" idx="2"/>
          </p:nvPr>
        </p:nvSpPr>
        <p:spPr>
          <a:xfrm>
            <a:off x="457200" y="2449512"/>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Text Placeholder 4"/>
          <p:cNvSpPr>
            <a:spLocks noGrp="1"/>
          </p:cNvSpPr>
          <p:nvPr>
            <p:ph type="body" sz="quarter" idx="3"/>
          </p:nvPr>
        </p:nvSpPr>
        <p:spPr>
          <a:xfrm>
            <a:off x="4645025" y="1698987"/>
            <a:ext cx="4041775"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smtClean="0"/>
              <a:t>Click to edit Master text styles</a:t>
            </a:r>
          </a:p>
        </p:txBody>
      </p:sp>
      <p:sp>
        <p:nvSpPr>
          <p:cNvPr id="6" name="Content Placeholder 5"/>
          <p:cNvSpPr>
            <a:spLocks noGrp="1"/>
          </p:cNvSpPr>
          <p:nvPr>
            <p:ph sz="quarter" idx="4"/>
          </p:nvPr>
        </p:nvSpPr>
        <p:spPr>
          <a:xfrm>
            <a:off x="4645025" y="2449512"/>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E6A4D7EC-40B6-4A71-8252-9F19E2025723}" type="datetimeFigureOut">
              <a:rPr lang="en-US" smtClean="0"/>
              <a:pPr/>
              <a:t>2/26/2013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87E111D-E673-4DA4-935E-C07FDE9FFD81}"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E6A4D7EC-40B6-4A71-8252-9F19E2025723}" type="datetimeFigureOut">
              <a:rPr lang="en-US" smtClean="0"/>
              <a:pPr/>
              <a:t>2/26/2013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87E111D-E673-4DA4-935E-C07FDE9FFD81}"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6A4D7EC-40B6-4A71-8252-9F19E2025723}" type="datetimeFigureOut">
              <a:rPr lang="en-US" smtClean="0"/>
              <a:pPr/>
              <a:t>2/26/2013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87E111D-E673-4DA4-935E-C07FDE9FFD81}"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7838" y="152400"/>
            <a:ext cx="2523744" cy="978408"/>
          </a:xfrm>
        </p:spPr>
        <p:txBody>
          <a:bodyPr vert="horz" lIns="73152" rIns="45720" bIns="0" rtlCol="0" anchor="b">
            <a:normAutofit/>
            <a:sp3d prstMaterial="matte"/>
          </a:bodyPr>
          <a:lstStyle>
            <a:lvl1pPr algn="l">
              <a:defRPr sz="2000" b="0"/>
            </a:lvl1pPr>
            <a:extLst/>
          </a:lstStyle>
          <a:p>
            <a:r>
              <a:rPr kumimoji="0" lang="en-US" smtClean="0"/>
              <a:t>Click to edit Master title style</a:t>
            </a:r>
            <a:endParaRPr kumimoji="0" lang="en-US"/>
          </a:p>
        </p:txBody>
      </p:sp>
      <p:sp>
        <p:nvSpPr>
          <p:cNvPr id="3" name="Content Placeholder 2"/>
          <p:cNvSpPr>
            <a:spLocks noGrp="1"/>
          </p:cNvSpPr>
          <p:nvPr>
            <p:ph idx="1"/>
          </p:nvPr>
        </p:nvSpPr>
        <p:spPr>
          <a:xfrm>
            <a:off x="3019377" y="1743133"/>
            <a:ext cx="5920641" cy="455888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Text Placeholder 3"/>
          <p:cNvSpPr>
            <a:spLocks noGrp="1"/>
          </p:cNvSpPr>
          <p:nvPr>
            <p:ph type="body" sz="half" idx="2"/>
          </p:nvPr>
        </p:nvSpPr>
        <p:spPr>
          <a:xfrm>
            <a:off x="167838" y="1730018"/>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E6A4D7EC-40B6-4A71-8252-9F19E2025723}" type="datetimeFigureOut">
              <a:rPr lang="en-US" smtClean="0"/>
              <a:pPr/>
              <a:t>2/26/2013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87E111D-E673-4DA4-935E-C07FDE9FFD81}" type="slidenum">
              <a:rPr lang="en-US" smtClean="0"/>
              <a:pPr/>
              <a:t>‹#›</a:t>
            </a:fld>
            <a:endParaRPr lang="en-US"/>
          </a:p>
        </p:txBody>
      </p:sp>
      <p:sp>
        <p:nvSpPr>
          <p:cNvPr id="12" name="Rectangle 11"/>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Rectangle 8"/>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4592" y="155448"/>
            <a:ext cx="2525150" cy="978408"/>
          </a:xfrm>
        </p:spPr>
        <p:txBody>
          <a:bodyPr lIns="73152" bIns="0" anchor="b">
            <a:sp3d prstMaterial="matte"/>
          </a:bodyPr>
          <a:lstStyle>
            <a:lvl1pPr algn="l">
              <a:defRPr sz="2000" b="0"/>
            </a:lvl1pPr>
            <a:extLst/>
          </a:lstStyle>
          <a:p>
            <a:r>
              <a:rPr kumimoji="0" lang="en-US" smtClean="0"/>
              <a:t>Click to edit Master title style</a:t>
            </a:r>
            <a:endParaRPr kumimoji="0" lang="en-US"/>
          </a:p>
        </p:txBody>
      </p:sp>
      <p:sp>
        <p:nvSpPr>
          <p:cNvPr id="3" name="Picture Placeholder 2"/>
          <p:cNvSpPr>
            <a:spLocks noGrp="1"/>
          </p:cNvSpPr>
          <p:nvPr>
            <p:ph type="pic" idx="1"/>
          </p:nvPr>
        </p:nvSpPr>
        <p:spPr>
          <a:xfrm>
            <a:off x="2903805" y="1484808"/>
            <a:ext cx="6247397" cy="5373192"/>
          </a:xfrm>
          <a:solidFill>
            <a:schemeClr val="bg2">
              <a:shade val="75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extLst/>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164592" y="1728216"/>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a:xfrm>
            <a:off x="164592" y="1170432"/>
            <a:ext cx="2523744" cy="201168"/>
          </a:xfrm>
        </p:spPr>
        <p:txBody>
          <a:bodyPr/>
          <a:lstStyle/>
          <a:p>
            <a:fld id="{E6A4D7EC-40B6-4A71-8252-9F19E2025723}" type="datetimeFigureOut">
              <a:rPr lang="en-US" smtClean="0"/>
              <a:pPr/>
              <a:t>2/26/2013</a:t>
            </a:fld>
            <a:endParaRPr lang="en-US"/>
          </a:p>
        </p:txBody>
      </p:sp>
      <p:sp>
        <p:nvSpPr>
          <p:cNvPr id="11" name="Rectangle 10"/>
          <p:cNvSpPr/>
          <p:nvPr/>
        </p:nvSpPr>
        <p:spPr>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Rectangle 8"/>
          <p:cNvSpPr/>
          <p:nvPr/>
        </p:nvSpPr>
        <p:spPr bwMode="invGray">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6" name="Footer Placeholder 5"/>
          <p:cNvSpPr>
            <a:spLocks noGrp="1"/>
          </p:cNvSpPr>
          <p:nvPr>
            <p:ph type="ftr" sz="quarter" idx="11"/>
          </p:nvPr>
        </p:nvSpPr>
        <p:spPr>
          <a:xfrm>
            <a:off x="3035808" y="1170432"/>
            <a:ext cx="5193792" cy="201168"/>
          </a:xfrm>
        </p:spPr>
        <p:txBody>
          <a:bodyPr/>
          <a:lstStyle>
            <a:lvl1pPr>
              <a:defRPr>
                <a:solidFill>
                  <a:schemeClr val="bg1">
                    <a:shade val="50000"/>
                  </a:schemeClr>
                </a:solidFill>
              </a:defRPr>
            </a:lvl1pPr>
          </a:lstStyle>
          <a:p>
            <a:endParaRPr lang="en-US"/>
          </a:p>
        </p:txBody>
      </p:sp>
      <p:sp>
        <p:nvSpPr>
          <p:cNvPr id="7" name="Slide Number Placeholder 6"/>
          <p:cNvSpPr>
            <a:spLocks noGrp="1"/>
          </p:cNvSpPr>
          <p:nvPr>
            <p:ph type="sldNum" sz="quarter" idx="12"/>
          </p:nvPr>
        </p:nvSpPr>
        <p:spPr>
          <a:xfrm>
            <a:off x="8339328" y="1170432"/>
            <a:ext cx="733864" cy="201168"/>
          </a:xfrm>
        </p:spPr>
        <p:txBody>
          <a:bodyPr/>
          <a:lstStyle/>
          <a:p>
            <a:fld id="{B87E111D-E673-4DA4-935E-C07FDE9FFD81}"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E6A4D7EC-40B6-4A71-8252-9F19E2025723}" type="datetimeFigureOut">
              <a:rPr lang="en-US" smtClean="0"/>
              <a:pPr/>
              <a:t>2/26/2013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7E111D-E673-4DA4-935E-C07FDE9FFD81}"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9" name="Rectangle 8"/>
          <p:cNvSpPr/>
          <p:nvPr/>
        </p:nvSpPr>
        <p:spPr bwMode="invGray">
          <a:xfrm>
            <a:off x="6598920" y="0"/>
            <a:ext cx="45720" cy="6858000"/>
          </a:xfrm>
          <a:prstGeom prst="rect">
            <a:avLst/>
          </a:prstGeom>
          <a:solidFill>
            <a:srgbClr val="FFFFFF"/>
          </a:solidFill>
          <a:ln w="48000" cap="flat" cmpd="thickThin" algn="ctr">
            <a:noFill/>
            <a:prstDash val="solid"/>
          </a:ln>
          <a:effectLst>
            <a:outerShdw blurRad="31750" dist="10160" dir="108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8" name="Rectangle 7"/>
          <p:cNvSpPr/>
          <p:nvPr/>
        </p:nvSpPr>
        <p:spPr bwMode="ltGray">
          <a:xfrm>
            <a:off x="6647687" y="0"/>
            <a:ext cx="2514601" cy="685800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Vertical Title 1"/>
          <p:cNvSpPr>
            <a:spLocks noGrp="1"/>
          </p:cNvSpPr>
          <p:nvPr>
            <p:ph type="title" orient="vert"/>
          </p:nvPr>
        </p:nvSpPr>
        <p:spPr>
          <a:xfrm>
            <a:off x="6781800" y="274640"/>
            <a:ext cx="1905000" cy="5851525"/>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304800"/>
            <a:ext cx="60198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E6A4D7EC-40B6-4A71-8252-9F19E2025723}" type="datetimeFigureOut">
              <a:rPr lang="en-US" smtClean="0"/>
              <a:pPr/>
              <a:t>2/26/2013</a:t>
            </a:fld>
            <a:endParaRPr lang="en-US"/>
          </a:p>
        </p:txBody>
      </p:sp>
      <p:sp>
        <p:nvSpPr>
          <p:cNvPr id="5" name="Footer Placeholder 4"/>
          <p:cNvSpPr>
            <a:spLocks noGrp="1"/>
          </p:cNvSpPr>
          <p:nvPr>
            <p:ph type="ftr" sz="quarter" idx="11"/>
          </p:nvPr>
        </p:nvSpPr>
        <p:spPr>
          <a:xfrm>
            <a:off x="2640597" y="6377459"/>
            <a:ext cx="3836404" cy="365125"/>
          </a:xfrm>
        </p:spPr>
        <p:txBody>
          <a:bodyPr/>
          <a:lstStyle/>
          <a:p>
            <a:endParaRPr lang="en-US"/>
          </a:p>
        </p:txBody>
      </p:sp>
      <p:sp>
        <p:nvSpPr>
          <p:cNvPr id="6" name="Slide Number Placeholder 5"/>
          <p:cNvSpPr>
            <a:spLocks noGrp="1"/>
          </p:cNvSpPr>
          <p:nvPr>
            <p:ph type="sldNum" sz="quarter" idx="12"/>
          </p:nvPr>
        </p:nvSpPr>
        <p:spPr/>
        <p:txBody>
          <a:bodyPr/>
          <a:lstStyle/>
          <a:p>
            <a:fld id="{B87E111D-E673-4DA4-935E-C07FDE9FFD81}"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2"/>
          <p:cNvSpPr>
            <a:spLocks noGrp="1" noChangeArrowheads="1"/>
          </p:cNvSpPr>
          <p:nvPr>
            <p:ph type="dt" sz="half" idx="10"/>
          </p:nvPr>
        </p:nvSpPr>
        <p:spPr>
          <a:ln/>
        </p:spPr>
        <p:txBody>
          <a:bodyPr/>
          <a:lstStyle>
            <a:lvl1pPr>
              <a:defRPr/>
            </a:lvl1pPr>
          </a:lstStyle>
          <a:p>
            <a:pPr>
              <a:defRPr/>
            </a:pPr>
            <a:endParaRPr lang="en-US"/>
          </a:p>
        </p:txBody>
      </p:sp>
      <p:sp>
        <p:nvSpPr>
          <p:cNvPr id="6" name="Rectangle 3"/>
          <p:cNvSpPr>
            <a:spLocks noGrp="1" noChangeArrowheads="1"/>
          </p:cNvSpPr>
          <p:nvPr>
            <p:ph type="sldNum" sz="quarter" idx="11"/>
          </p:nvPr>
        </p:nvSpPr>
        <p:spPr>
          <a:ln/>
        </p:spPr>
        <p:txBody>
          <a:bodyPr/>
          <a:lstStyle>
            <a:lvl1pPr>
              <a:defRPr/>
            </a:lvl1pPr>
          </a:lstStyle>
          <a:p>
            <a:pPr>
              <a:defRPr/>
            </a:pPr>
            <a:fld id="{B7953A27-9ABC-463E-A4F5-3A2FD228002A}" type="slidenum">
              <a:rPr lang="en-US"/>
              <a:pPr>
                <a:defRPr/>
              </a:pPr>
              <a:t>‹#›</a:t>
            </a:fld>
            <a:endParaRPr lang="en-US"/>
          </a:p>
        </p:txBody>
      </p:sp>
      <p:sp>
        <p:nvSpPr>
          <p:cNvPr id="7" name="Rectangle 14"/>
          <p:cNvSpPr>
            <a:spLocks noGrp="1" noChangeArrowheads="1"/>
          </p:cNvSpPr>
          <p:nvPr>
            <p:ph type="ftr" sz="quarter" idx="12"/>
          </p:nvPr>
        </p:nvSpPr>
        <p:spPr>
          <a:ln/>
        </p:spPr>
        <p:txBody>
          <a:bodyPr/>
          <a:lstStyle>
            <a:lvl1pPr>
              <a:defRPr/>
            </a:lvl1pPr>
          </a:lstStyle>
          <a:p>
            <a:pPr>
              <a:defRPr/>
            </a:pPr>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457200" y="1600200"/>
            <a:ext cx="8229600" cy="4525963"/>
          </a:xfrm>
        </p:spPr>
        <p:txBody>
          <a:bodyPr/>
          <a:lstStyle/>
          <a:p>
            <a:pPr lvl="0"/>
            <a:endParaRPr lang="en-US" noProof="0" smtClean="0"/>
          </a:p>
        </p:txBody>
      </p:sp>
      <p:sp>
        <p:nvSpPr>
          <p:cNvPr id="4" name="Rectangle 2"/>
          <p:cNvSpPr>
            <a:spLocks noGrp="1" noChangeArrowheads="1"/>
          </p:cNvSpPr>
          <p:nvPr>
            <p:ph type="dt" sz="half" idx="10"/>
          </p:nvPr>
        </p:nvSpPr>
        <p:spPr>
          <a:ln/>
        </p:spPr>
        <p:txBody>
          <a:bodyPr/>
          <a:lstStyle>
            <a:lvl1pPr>
              <a:defRPr/>
            </a:lvl1pPr>
          </a:lstStyle>
          <a:p>
            <a:pPr>
              <a:defRPr/>
            </a:pPr>
            <a:endParaRPr lang="en-US"/>
          </a:p>
        </p:txBody>
      </p:sp>
      <p:sp>
        <p:nvSpPr>
          <p:cNvPr id="5" name="Rectangle 3"/>
          <p:cNvSpPr>
            <a:spLocks noGrp="1" noChangeArrowheads="1"/>
          </p:cNvSpPr>
          <p:nvPr>
            <p:ph type="sldNum" sz="quarter" idx="11"/>
          </p:nvPr>
        </p:nvSpPr>
        <p:spPr>
          <a:ln/>
        </p:spPr>
        <p:txBody>
          <a:bodyPr/>
          <a:lstStyle>
            <a:lvl1pPr>
              <a:defRPr/>
            </a:lvl1pPr>
          </a:lstStyle>
          <a:p>
            <a:pPr>
              <a:defRPr/>
            </a:pPr>
            <a:fld id="{D58BE6CB-6E90-4661-975A-2D69471F264A}" type="slidenum">
              <a:rPr lang="en-US"/>
              <a:pPr>
                <a:defRPr/>
              </a:pPr>
              <a:t>‹#›</a:t>
            </a:fld>
            <a:endParaRPr lang="en-US"/>
          </a:p>
        </p:txBody>
      </p:sp>
      <p:sp>
        <p:nvSpPr>
          <p:cNvPr id="6" name="Rectangle 14"/>
          <p:cNvSpPr>
            <a:spLocks noGrp="1" noChangeArrowheads="1"/>
          </p:cNvSpPr>
          <p:nvPr>
            <p:ph type="ftr" sz="quarter" idx="12"/>
          </p:nvPr>
        </p:nvSpPr>
        <p:spPr>
          <a:ln/>
        </p:spPr>
        <p:txBody>
          <a:bodyPr/>
          <a:lstStyle>
            <a:lvl1pPr>
              <a:defRPr/>
            </a:lvl1pPr>
          </a:lstStyle>
          <a:p>
            <a:pPr>
              <a:defRPr/>
            </a:pPr>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bwMode="invGray">
          <a:xfrm>
            <a:off x="0" y="1435895"/>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7" name="Rectangle 6"/>
          <p:cNvSpPr/>
          <p:nvPr/>
        </p:nvSpPr>
        <p:spPr bwMode="ltGray">
          <a:xfrm>
            <a:off x="0" y="0"/>
            <a:ext cx="9143999" cy="1433733"/>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Placeholder 1"/>
          <p:cNvSpPr>
            <a:spLocks noGrp="1"/>
          </p:cNvSpPr>
          <p:nvPr>
            <p:ph type="title"/>
          </p:nvPr>
        </p:nvSpPr>
        <p:spPr>
          <a:xfrm>
            <a:off x="457200" y="152400"/>
            <a:ext cx="8229600" cy="1251062"/>
          </a:xfrm>
          <a:prstGeom prst="rect">
            <a:avLst/>
          </a:prstGeom>
        </p:spPr>
        <p:txBody>
          <a:bodyPr vert="horz" lIns="91440" rIns="45720" rtlCol="0" anchor="ctr">
            <a:normAutofit/>
            <a:scene3d>
              <a:camera prst="orthographicFront"/>
              <a:lightRig rig="threePt" dir="t">
                <a:rot lat="0" lon="0" rev="4800000"/>
              </a:lightRig>
            </a:scene3d>
            <a:sp3d prstMaterial="matte">
              <a:bevelT w="50800" h="10160"/>
            </a:sp3d>
          </a:bodyPr>
          <a:lstStyle>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775191"/>
            <a:ext cx="8229600" cy="4625609"/>
          </a:xfrm>
          <a:prstGeom prst="rect">
            <a:avLst/>
          </a:prstGeom>
        </p:spPr>
        <p:txBody>
          <a:bodyPr vert="horz" lIns="54864" tIns="91440" rtlCol="0">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4" name="Date Placeholder 3"/>
          <p:cNvSpPr>
            <a:spLocks noGrp="1"/>
          </p:cNvSpPr>
          <p:nvPr>
            <p:ph type="dt" sz="half" idx="2"/>
          </p:nvPr>
        </p:nvSpPr>
        <p:spPr>
          <a:xfrm>
            <a:off x="457200" y="6476999"/>
            <a:ext cx="2133600" cy="274320"/>
          </a:xfrm>
          <a:prstGeom prst="rect">
            <a:avLst/>
          </a:prstGeom>
        </p:spPr>
        <p:txBody>
          <a:bodyPr vert="horz" lIns="109728" rIns="45720" bIns="0" rtlCol="0" anchor="b"/>
          <a:lstStyle>
            <a:lvl1pPr algn="l" eaLnBrk="1" latinLnBrk="0" hangingPunct="1">
              <a:defRPr kumimoji="0" sz="1200">
                <a:solidFill>
                  <a:schemeClr val="tx1">
                    <a:tint val="95000"/>
                  </a:schemeClr>
                </a:solidFill>
              </a:defRPr>
            </a:lvl1pPr>
            <a:extLst/>
          </a:lstStyle>
          <a:p>
            <a:fld id="{E6A4D7EC-40B6-4A71-8252-9F19E2025723}" type="datetimeFigureOut">
              <a:rPr lang="en-US" smtClean="0"/>
              <a:pPr/>
              <a:t>2/26/2013</a:t>
            </a:fld>
            <a:endParaRPr lang="en-US"/>
          </a:p>
        </p:txBody>
      </p:sp>
      <p:sp>
        <p:nvSpPr>
          <p:cNvPr id="5" name="Footer Placeholder 4"/>
          <p:cNvSpPr>
            <a:spLocks noGrp="1"/>
          </p:cNvSpPr>
          <p:nvPr>
            <p:ph type="ftr" sz="quarter" idx="3"/>
          </p:nvPr>
        </p:nvSpPr>
        <p:spPr>
          <a:xfrm>
            <a:off x="2640596" y="6476999"/>
            <a:ext cx="5507719" cy="274320"/>
          </a:xfrm>
          <a:prstGeom prst="rect">
            <a:avLst/>
          </a:prstGeom>
        </p:spPr>
        <p:txBody>
          <a:bodyPr vert="horz" lIns="45720" rIns="45720" bIns="0" rtlCol="0" anchor="b"/>
          <a:lstStyle>
            <a:lvl1pPr algn="l" eaLnBrk="1" latinLnBrk="0" hangingPunct="1">
              <a:defRPr kumimoji="0" sz="1200">
                <a:solidFill>
                  <a:schemeClr val="tx1">
                    <a:tint val="95000"/>
                  </a:schemeClr>
                </a:solidFill>
              </a:defRPr>
            </a:lvl1pPr>
            <a:extLst/>
          </a:lstStyle>
          <a:p>
            <a:endParaRPr lang="en-US"/>
          </a:p>
        </p:txBody>
      </p:sp>
      <p:sp>
        <p:nvSpPr>
          <p:cNvPr id="6" name="Slide Number Placeholder 5"/>
          <p:cNvSpPr>
            <a:spLocks noGrp="1"/>
          </p:cNvSpPr>
          <p:nvPr>
            <p:ph type="sldNum" sz="quarter" idx="4"/>
          </p:nvPr>
        </p:nvSpPr>
        <p:spPr>
          <a:xfrm>
            <a:off x="8204396" y="6476999"/>
            <a:ext cx="733864" cy="274320"/>
          </a:xfrm>
          <a:prstGeom prst="rect">
            <a:avLst/>
          </a:prstGeom>
        </p:spPr>
        <p:txBody>
          <a:bodyPr vert="horz" bIns="0" rtlCol="0" anchor="b"/>
          <a:lstStyle>
            <a:lvl1pPr algn="r" eaLnBrk="1" latinLnBrk="0" hangingPunct="1">
              <a:defRPr kumimoji="0" sz="1200">
                <a:solidFill>
                  <a:schemeClr val="tx1">
                    <a:tint val="95000"/>
                  </a:schemeClr>
                </a:solidFill>
              </a:defRPr>
            </a:lvl1pPr>
            <a:extLst/>
          </a:lstStyle>
          <a:p>
            <a:fld id="{B87E111D-E673-4DA4-935E-C07FDE9FFD81}"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 id="2147483744" r:id="rId12"/>
    <p:sldLayoutId id="2147483745" r:id="rId13"/>
  </p:sldLayoutIdLst>
  <p:txStyles>
    <p:titleStyle>
      <a:lvl1pPr algn="l" rtl="0" eaLnBrk="1" latinLnBrk="0" hangingPunct="1">
        <a:spcBef>
          <a:spcPct val="0"/>
        </a:spcBef>
        <a:buNone/>
        <a:defRPr kumimoji="0" sz="4500" b="1" kern="1200">
          <a:solidFill>
            <a:schemeClr val="accent1">
              <a:satMod val="150000"/>
            </a:schemeClr>
          </a:solidFill>
          <a:effectLst/>
          <a:latin typeface="+mj-lt"/>
          <a:ea typeface="+mj-ea"/>
          <a:cs typeface="+mj-cs"/>
        </a:defRPr>
      </a:lvl1pPr>
      <a:extLst/>
    </p:titleStyle>
    <p:body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mn-lt"/>
          <a:ea typeface="+mn-ea"/>
          <a:cs typeface="+mn-cs"/>
        </a:defRPr>
      </a:lvl1pPr>
      <a:lvl2pPr marL="731520" indent="-274320" algn="l" rtl="0" eaLnBrk="1" latinLnBrk="0" hangingPunct="1">
        <a:spcBef>
          <a:spcPct val="20000"/>
        </a:spcBef>
        <a:buClr>
          <a:schemeClr val="accent2"/>
        </a:buClr>
        <a:buSzPct val="90000"/>
        <a:buFont typeface="Wingdings"/>
        <a:buChar char=""/>
        <a:defRPr kumimoji="0" sz="2800" kern="1200">
          <a:solidFill>
            <a:schemeClr val="tx1"/>
          </a:solidFill>
          <a:latin typeface="+mn-lt"/>
          <a:ea typeface="+mn-ea"/>
          <a:cs typeface="+mn-cs"/>
        </a:defRPr>
      </a:lvl2pPr>
      <a:lvl3pPr marL="996696" indent="-228600" algn="l" rtl="0" eaLnBrk="1" latinLnBrk="0" hangingPunct="1">
        <a:spcBef>
          <a:spcPct val="20000"/>
        </a:spcBef>
        <a:buClr>
          <a:schemeClr val="accent3"/>
        </a:buClr>
        <a:buFont typeface="Arial"/>
        <a:buChar char="▪"/>
        <a:defRPr kumimoji="0" sz="2400" kern="1200">
          <a:solidFill>
            <a:schemeClr val="tx1"/>
          </a:solidFill>
          <a:latin typeface="+mn-lt"/>
          <a:ea typeface="+mn-ea"/>
          <a:cs typeface="+mn-cs"/>
        </a:defRPr>
      </a:lvl3pPr>
      <a:lvl4pPr marL="1216152" indent="-182880" algn="l" rtl="0" eaLnBrk="1" latinLnBrk="0" hangingPunct="1">
        <a:spcBef>
          <a:spcPct val="20000"/>
        </a:spcBef>
        <a:buClr>
          <a:schemeClr val="accent4"/>
        </a:buClr>
        <a:buFont typeface="Arial"/>
        <a:buChar char="▪"/>
        <a:defRPr kumimoji="0" sz="2000" kern="1200">
          <a:solidFill>
            <a:schemeClr val="tx1"/>
          </a:solidFill>
          <a:latin typeface="+mn-lt"/>
          <a:ea typeface="+mn-ea"/>
          <a:cs typeface="+mn-cs"/>
        </a:defRPr>
      </a:lvl4pPr>
      <a:lvl5pPr marL="1426464" indent="-182880" algn="l" rtl="0" eaLnBrk="1" latinLnBrk="0" hangingPunct="1">
        <a:spcBef>
          <a:spcPct val="20000"/>
        </a:spcBef>
        <a:buClr>
          <a:schemeClr val="accent5"/>
        </a:buClr>
        <a:buFont typeface="Wingdings 3"/>
        <a:buChar char=""/>
        <a:defRPr kumimoji="0" lang="en-US" sz="2000" kern="1200" smtClean="0">
          <a:solidFill>
            <a:schemeClr val="tx1"/>
          </a:solidFill>
          <a:latin typeface="+mn-lt"/>
          <a:ea typeface="+mn-ea"/>
          <a:cs typeface="+mn-cs"/>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normAutofit/>
          </a:bodyPr>
          <a:lstStyle/>
          <a:p>
            <a:r>
              <a:rPr lang="en-US" sz="4000" b="1" dirty="0" smtClean="0"/>
              <a:t>Coordination and subordination</a:t>
            </a:r>
            <a:endParaRPr lang="en-US" sz="4000" b="1"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pPr algn="ctr"/>
            <a:r>
              <a:rPr lang="en-US" b="1" dirty="0" smtClean="0"/>
              <a:t>Connecting Ideas </a:t>
            </a:r>
            <a:br>
              <a:rPr lang="en-US" b="1" dirty="0" smtClean="0"/>
            </a:br>
            <a:r>
              <a:rPr lang="en-US" b="1" dirty="0" smtClean="0"/>
              <a:t>Through Coordination</a:t>
            </a:r>
            <a:endParaRPr lang="en-US" b="1" dirty="0"/>
          </a:p>
        </p:txBody>
      </p:sp>
      <p:sp>
        <p:nvSpPr>
          <p:cNvPr id="2" name="Content Placeholder 1"/>
          <p:cNvSpPr>
            <a:spLocks noGrp="1"/>
          </p:cNvSpPr>
          <p:nvPr>
            <p:ph idx="1"/>
          </p:nvPr>
        </p:nvSpPr>
        <p:spPr/>
        <p:txBody>
          <a:bodyPr>
            <a:noAutofit/>
          </a:bodyPr>
          <a:lstStyle/>
          <a:p>
            <a:r>
              <a:rPr lang="en-US" sz="3600" dirty="0" smtClean="0"/>
              <a:t>Ideas expressed in short simple sentences can be joined to make a more effective sentence. </a:t>
            </a:r>
          </a:p>
          <a:p>
            <a:r>
              <a:rPr lang="en-US" sz="3600" dirty="0" smtClean="0"/>
              <a:t>Coordination is a method that can be done in two ways</a:t>
            </a:r>
          </a:p>
          <a:p>
            <a:r>
              <a:rPr lang="en-US" sz="3600" dirty="0" smtClean="0"/>
              <a:t>Use a comma and a FANBOYS conjunction, or</a:t>
            </a:r>
          </a:p>
          <a:p>
            <a:r>
              <a:rPr lang="en-US" sz="3600" dirty="0" smtClean="0"/>
              <a:t>Use a semicolon and a joining word.</a:t>
            </a:r>
            <a:endParaRPr lang="en-US" sz="36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4" fill="hold" grpId="0" nodeType="clickEffect">
                                  <p:stCondLst>
                                    <p:cond delay="0"/>
                                  </p:stCondLst>
                                  <p:childTnLst>
                                    <p:set>
                                      <p:cBhvr>
                                        <p:cTn id="12" dur="1" fill="hold">
                                          <p:stCondLst>
                                            <p:cond delay="0"/>
                                          </p:stCondLst>
                                        </p:cTn>
                                        <p:tgtEl>
                                          <p:spTgt spid="2">
                                            <p:txEl>
                                              <p:pRg st="0" end="0"/>
                                            </p:txEl>
                                          </p:spTgt>
                                        </p:tgtEl>
                                        <p:attrNameLst>
                                          <p:attrName>style.visibility</p:attrName>
                                        </p:attrNameLst>
                                      </p:cBhvr>
                                      <p:to>
                                        <p:strVal val="visible"/>
                                      </p:to>
                                    </p:set>
                                    <p:animEffect transition="in" filter="wipe(down)">
                                      <p:cBhvr>
                                        <p:cTn id="13" dur="500"/>
                                        <p:tgtEl>
                                          <p:spTgt spid="2">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grpId="0" nodeType="clickEffect">
                                  <p:stCondLst>
                                    <p:cond delay="0"/>
                                  </p:stCondLst>
                                  <p:childTnLst>
                                    <p:set>
                                      <p:cBhvr>
                                        <p:cTn id="17" dur="1" fill="hold">
                                          <p:stCondLst>
                                            <p:cond delay="0"/>
                                          </p:stCondLst>
                                        </p:cTn>
                                        <p:tgtEl>
                                          <p:spTgt spid="2">
                                            <p:txEl>
                                              <p:pRg st="1" end="1"/>
                                            </p:txEl>
                                          </p:spTgt>
                                        </p:tgtEl>
                                        <p:attrNameLst>
                                          <p:attrName>style.visibility</p:attrName>
                                        </p:attrNameLst>
                                      </p:cBhvr>
                                      <p:to>
                                        <p:strVal val="visible"/>
                                      </p:to>
                                    </p:set>
                                    <p:animEffect transition="in" filter="wipe(down)">
                                      <p:cBhvr>
                                        <p:cTn id="18" dur="500"/>
                                        <p:tgtEl>
                                          <p:spTgt spid="2">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4" fill="hold" grpId="0" nodeType="clickEffect">
                                  <p:stCondLst>
                                    <p:cond delay="0"/>
                                  </p:stCondLst>
                                  <p:childTnLst>
                                    <p:set>
                                      <p:cBhvr>
                                        <p:cTn id="22" dur="1" fill="hold">
                                          <p:stCondLst>
                                            <p:cond delay="0"/>
                                          </p:stCondLst>
                                        </p:cTn>
                                        <p:tgtEl>
                                          <p:spTgt spid="2">
                                            <p:txEl>
                                              <p:pRg st="2" end="2"/>
                                            </p:txEl>
                                          </p:spTgt>
                                        </p:tgtEl>
                                        <p:attrNameLst>
                                          <p:attrName>style.visibility</p:attrName>
                                        </p:attrNameLst>
                                      </p:cBhvr>
                                      <p:to>
                                        <p:strVal val="visible"/>
                                      </p:to>
                                    </p:set>
                                    <p:animEffect transition="in" filter="wipe(down)">
                                      <p:cBhvr>
                                        <p:cTn id="23" dur="500"/>
                                        <p:tgtEl>
                                          <p:spTgt spid="2">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4" fill="hold" grpId="0" nodeType="clickEffect">
                                  <p:stCondLst>
                                    <p:cond delay="0"/>
                                  </p:stCondLst>
                                  <p:childTnLst>
                                    <p:set>
                                      <p:cBhvr>
                                        <p:cTn id="27" dur="1" fill="hold">
                                          <p:stCondLst>
                                            <p:cond delay="0"/>
                                          </p:stCondLst>
                                        </p:cTn>
                                        <p:tgtEl>
                                          <p:spTgt spid="2">
                                            <p:txEl>
                                              <p:pRg st="3" end="3"/>
                                            </p:txEl>
                                          </p:spTgt>
                                        </p:tgtEl>
                                        <p:attrNameLst>
                                          <p:attrName>style.visibility</p:attrName>
                                        </p:attrNameLst>
                                      </p:cBhvr>
                                      <p:to>
                                        <p:strVal val="visible"/>
                                      </p:to>
                                    </p:set>
                                    <p:animEffect transition="in" filter="wipe(down)">
                                      <p:cBhvr>
                                        <p:cTn id="28" dur="5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2"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228600" y="1752600"/>
            <a:ext cx="8686800" cy="4876800"/>
          </a:xfrm>
        </p:spPr>
        <p:txBody>
          <a:bodyPr>
            <a:normAutofit fontScale="90000"/>
          </a:bodyPr>
          <a:lstStyle/>
          <a:p>
            <a:r>
              <a:rPr lang="en-US" sz="2400" dirty="0">
                <a:solidFill>
                  <a:srgbClr val="FF0000"/>
                </a:solidFill>
              </a:rPr>
              <a:t>Coordination: Combining ideas within a sentence in ways that give the ideas equal importance and emphasis.  Coordination uses coordinating conjunctions to join </a:t>
            </a:r>
            <a:r>
              <a:rPr lang="en-US" sz="2400" dirty="0">
                <a:solidFill>
                  <a:schemeClr val="accent2"/>
                </a:solidFill>
              </a:rPr>
              <a:t>clauses—independent/independent &amp; independent/dependent</a:t>
            </a:r>
            <a:r>
              <a:rPr lang="en-US" sz="2400" dirty="0"/>
              <a:t>.</a:t>
            </a:r>
            <a:br>
              <a:rPr lang="en-US" sz="2400" dirty="0"/>
            </a:br>
            <a:r>
              <a:rPr lang="en-US" sz="2400" dirty="0"/>
              <a:t/>
            </a:r>
            <a:br>
              <a:rPr lang="en-US" sz="2400" dirty="0"/>
            </a:br>
            <a:r>
              <a:rPr lang="en-US" sz="2400" dirty="0">
                <a:solidFill>
                  <a:srgbClr val="FF0000"/>
                </a:solidFill>
              </a:rPr>
              <a:t>For</a:t>
            </a:r>
            <a:br>
              <a:rPr lang="en-US" sz="2400" dirty="0">
                <a:solidFill>
                  <a:srgbClr val="FF0000"/>
                </a:solidFill>
              </a:rPr>
            </a:br>
            <a:r>
              <a:rPr lang="en-US" sz="2400" dirty="0">
                <a:solidFill>
                  <a:srgbClr val="FF0000"/>
                </a:solidFill>
              </a:rPr>
              <a:t>And</a:t>
            </a:r>
            <a:br>
              <a:rPr lang="en-US" sz="2400" dirty="0">
                <a:solidFill>
                  <a:srgbClr val="FF0000"/>
                </a:solidFill>
              </a:rPr>
            </a:br>
            <a:r>
              <a:rPr lang="en-US" sz="2400" dirty="0">
                <a:solidFill>
                  <a:srgbClr val="FF0000"/>
                </a:solidFill>
              </a:rPr>
              <a:t>Nor</a:t>
            </a:r>
            <a:br>
              <a:rPr lang="en-US" sz="2400" dirty="0">
                <a:solidFill>
                  <a:srgbClr val="FF0000"/>
                </a:solidFill>
              </a:rPr>
            </a:br>
            <a:r>
              <a:rPr lang="en-US" sz="2400" dirty="0">
                <a:solidFill>
                  <a:srgbClr val="FF0000"/>
                </a:solidFill>
              </a:rPr>
              <a:t>But</a:t>
            </a:r>
            <a:br>
              <a:rPr lang="en-US" sz="2400" dirty="0">
                <a:solidFill>
                  <a:srgbClr val="FF0000"/>
                </a:solidFill>
              </a:rPr>
            </a:br>
            <a:r>
              <a:rPr lang="en-US" sz="2400" dirty="0">
                <a:solidFill>
                  <a:srgbClr val="FF0000"/>
                </a:solidFill>
              </a:rPr>
              <a:t>Or.     </a:t>
            </a:r>
            <a:br>
              <a:rPr lang="en-US" sz="2400" dirty="0">
                <a:solidFill>
                  <a:srgbClr val="FF0000"/>
                </a:solidFill>
              </a:rPr>
            </a:br>
            <a:r>
              <a:rPr lang="en-US" sz="2400" dirty="0">
                <a:solidFill>
                  <a:srgbClr val="FF0000"/>
                </a:solidFill>
              </a:rPr>
              <a:t>Yet</a:t>
            </a:r>
            <a:br>
              <a:rPr lang="en-US" sz="2400" dirty="0">
                <a:solidFill>
                  <a:srgbClr val="FF0000"/>
                </a:solidFill>
              </a:rPr>
            </a:br>
            <a:r>
              <a:rPr lang="en-US" sz="2400" dirty="0">
                <a:solidFill>
                  <a:srgbClr val="FF0000"/>
                </a:solidFill>
              </a:rPr>
              <a:t>So</a:t>
            </a:r>
            <a:r>
              <a:rPr lang="en-US" sz="2400" dirty="0"/>
              <a:t/>
            </a:r>
            <a:br>
              <a:rPr lang="en-US" sz="2400" dirty="0"/>
            </a:br>
            <a:r>
              <a:rPr lang="en-US" sz="2400" dirty="0"/>
              <a:t/>
            </a:r>
            <a:br>
              <a:rPr lang="en-US" sz="2400" dirty="0"/>
            </a:br>
            <a:endParaRPr lang="en-US" sz="24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Rectangle 4"/>
          <p:cNvSpPr>
            <a:spLocks noGrp="1" noChangeArrowheads="1"/>
          </p:cNvSpPr>
          <p:nvPr>
            <p:ph type="title"/>
          </p:nvPr>
        </p:nvSpPr>
        <p:spPr>
          <a:xfrm>
            <a:off x="381000" y="609600"/>
            <a:ext cx="8077200" cy="5943600"/>
          </a:xfrm>
        </p:spPr>
        <p:txBody>
          <a:bodyPr>
            <a:normAutofit fontScale="90000"/>
          </a:bodyPr>
          <a:lstStyle/>
          <a:p>
            <a:r>
              <a:rPr lang="en-US" sz="2800" b="1" dirty="0"/>
              <a:t>Coordination can be used to logical relationships</a:t>
            </a:r>
            <a:br>
              <a:rPr lang="en-US" sz="2800" b="1" dirty="0"/>
            </a:br>
            <a:r>
              <a:rPr lang="en-US" sz="2800" dirty="0">
                <a:solidFill>
                  <a:srgbClr val="FF0000"/>
                </a:solidFill>
              </a:rPr>
              <a:t/>
            </a:r>
            <a:br>
              <a:rPr lang="en-US" sz="2800" dirty="0">
                <a:solidFill>
                  <a:srgbClr val="FF0000"/>
                </a:solidFill>
              </a:rPr>
            </a:br>
            <a:r>
              <a:rPr lang="en-US" sz="2800" b="1" dirty="0">
                <a:solidFill>
                  <a:srgbClr val="FF0000"/>
                </a:solidFill>
              </a:rPr>
              <a:t>Accumulation (using </a:t>
            </a:r>
            <a:r>
              <a:rPr lang="en-US" sz="2800" b="1" i="1" dirty="0">
                <a:solidFill>
                  <a:srgbClr val="FF0000"/>
                </a:solidFill>
              </a:rPr>
              <a:t>and</a:t>
            </a:r>
            <a:r>
              <a:rPr lang="en-US" sz="2800" b="1" dirty="0">
                <a:solidFill>
                  <a:srgbClr val="FF0000"/>
                </a:solidFill>
              </a:rPr>
              <a:t>, </a:t>
            </a:r>
            <a:r>
              <a:rPr lang="en-US" sz="2800" b="1" i="1" dirty="0">
                <a:solidFill>
                  <a:srgbClr val="FF0000"/>
                </a:solidFill>
              </a:rPr>
              <a:t>or</a:t>
            </a:r>
            <a:r>
              <a:rPr lang="en-US" sz="2800" b="1" dirty="0">
                <a:solidFill>
                  <a:srgbClr val="FF0000"/>
                </a:solidFill>
              </a:rPr>
              <a:t>, or </a:t>
            </a:r>
            <a:r>
              <a:rPr lang="en-US" sz="2800" b="1" i="1" dirty="0">
                <a:solidFill>
                  <a:srgbClr val="FF0000"/>
                </a:solidFill>
              </a:rPr>
              <a:t>nor</a:t>
            </a:r>
            <a:r>
              <a:rPr lang="en-US" sz="2800" b="1" dirty="0">
                <a:solidFill>
                  <a:srgbClr val="FF0000"/>
                </a:solidFill>
              </a:rPr>
              <a:t>) </a:t>
            </a:r>
            <a:br>
              <a:rPr lang="en-US" sz="2800" b="1" dirty="0">
                <a:solidFill>
                  <a:srgbClr val="FF0000"/>
                </a:solidFill>
              </a:rPr>
            </a:br>
            <a:r>
              <a:rPr lang="en-US" sz="2800" dirty="0">
                <a:solidFill>
                  <a:srgbClr val="FF0000"/>
                </a:solidFill>
              </a:rPr>
              <a:t>The boys worked hard to earn money, </a:t>
            </a:r>
            <a:r>
              <a:rPr lang="en-US" sz="2800" i="1" dirty="0">
                <a:solidFill>
                  <a:srgbClr val="FF0000"/>
                </a:solidFill>
              </a:rPr>
              <a:t>and </a:t>
            </a:r>
            <a:r>
              <a:rPr lang="en-US" sz="2800" dirty="0">
                <a:solidFill>
                  <a:srgbClr val="FF0000"/>
                </a:solidFill>
              </a:rPr>
              <a:t>they wanted to spend it on candy. </a:t>
            </a:r>
            <a:br>
              <a:rPr lang="en-US" sz="2800" dirty="0">
                <a:solidFill>
                  <a:srgbClr val="FF0000"/>
                </a:solidFill>
              </a:rPr>
            </a:br>
            <a:r>
              <a:rPr lang="en-US" sz="2800" dirty="0">
                <a:solidFill>
                  <a:srgbClr val="FF0000"/>
                </a:solidFill>
              </a:rPr>
              <a:t/>
            </a:r>
            <a:br>
              <a:rPr lang="en-US" sz="2800" dirty="0">
                <a:solidFill>
                  <a:srgbClr val="FF0000"/>
                </a:solidFill>
              </a:rPr>
            </a:br>
            <a:r>
              <a:rPr lang="en-US" sz="2800" b="1" dirty="0">
                <a:solidFill>
                  <a:srgbClr val="FF0000"/>
                </a:solidFill>
              </a:rPr>
              <a:t>Contrast (using </a:t>
            </a:r>
            <a:r>
              <a:rPr lang="en-US" sz="2800" b="1" i="1" dirty="0">
                <a:solidFill>
                  <a:srgbClr val="FF0000"/>
                </a:solidFill>
              </a:rPr>
              <a:t>but</a:t>
            </a:r>
            <a:r>
              <a:rPr lang="en-US" sz="2800" b="1" dirty="0">
                <a:solidFill>
                  <a:srgbClr val="FF0000"/>
                </a:solidFill>
              </a:rPr>
              <a:t> and </a:t>
            </a:r>
            <a:r>
              <a:rPr lang="en-US" sz="2800" b="1" i="1" dirty="0">
                <a:solidFill>
                  <a:srgbClr val="FF0000"/>
                </a:solidFill>
              </a:rPr>
              <a:t>yet</a:t>
            </a:r>
            <a:r>
              <a:rPr lang="en-US" sz="2800" b="1" dirty="0">
                <a:solidFill>
                  <a:srgbClr val="FF0000"/>
                </a:solidFill>
              </a:rPr>
              <a:t>)</a:t>
            </a:r>
            <a:br>
              <a:rPr lang="en-US" sz="2800" b="1" dirty="0">
                <a:solidFill>
                  <a:srgbClr val="FF0000"/>
                </a:solidFill>
              </a:rPr>
            </a:br>
            <a:r>
              <a:rPr lang="en-US" sz="2800" dirty="0">
                <a:solidFill>
                  <a:srgbClr val="FF0000"/>
                </a:solidFill>
              </a:rPr>
              <a:t>The boys worked hard to earn money </a:t>
            </a:r>
            <a:r>
              <a:rPr lang="en-US" sz="2800" i="1" dirty="0">
                <a:solidFill>
                  <a:srgbClr val="FF0000"/>
                </a:solidFill>
              </a:rPr>
              <a:t>but </a:t>
            </a:r>
            <a:r>
              <a:rPr lang="en-US" sz="2800" dirty="0">
                <a:solidFill>
                  <a:srgbClr val="FF0000"/>
                </a:solidFill>
              </a:rPr>
              <a:t>felt they weren’t paid well for their effort.</a:t>
            </a:r>
            <a:br>
              <a:rPr lang="en-US" sz="2800" dirty="0">
                <a:solidFill>
                  <a:srgbClr val="FF0000"/>
                </a:solidFill>
              </a:rPr>
            </a:br>
            <a:r>
              <a:rPr lang="en-US" sz="2800" dirty="0">
                <a:solidFill>
                  <a:srgbClr val="FF0000"/>
                </a:solidFill>
              </a:rPr>
              <a:t/>
            </a:r>
            <a:br>
              <a:rPr lang="en-US" sz="2800" dirty="0">
                <a:solidFill>
                  <a:srgbClr val="FF0000"/>
                </a:solidFill>
              </a:rPr>
            </a:br>
            <a:r>
              <a:rPr lang="en-US" sz="2800" b="1" dirty="0">
                <a:solidFill>
                  <a:srgbClr val="FF0000"/>
                </a:solidFill>
              </a:rPr>
              <a:t>Cause and effect (</a:t>
            </a:r>
            <a:r>
              <a:rPr lang="en-US" sz="2800" b="1" i="1" dirty="0">
                <a:solidFill>
                  <a:srgbClr val="FF0000"/>
                </a:solidFill>
              </a:rPr>
              <a:t>so</a:t>
            </a:r>
            <a:r>
              <a:rPr lang="en-US" sz="2800" b="1" dirty="0">
                <a:solidFill>
                  <a:srgbClr val="FF0000"/>
                </a:solidFill>
              </a:rPr>
              <a:t> and </a:t>
            </a:r>
            <a:r>
              <a:rPr lang="en-US" sz="2800" b="1" i="1" dirty="0">
                <a:solidFill>
                  <a:srgbClr val="FF0000"/>
                </a:solidFill>
              </a:rPr>
              <a:t>for</a:t>
            </a:r>
            <a:r>
              <a:rPr lang="en-US" sz="2800" b="1" dirty="0">
                <a:solidFill>
                  <a:srgbClr val="FF0000"/>
                </a:solidFill>
              </a:rPr>
              <a:t>)</a:t>
            </a:r>
            <a:r>
              <a:rPr lang="en-US" sz="2800" dirty="0">
                <a:solidFill>
                  <a:srgbClr val="FF0000"/>
                </a:solidFill>
              </a:rPr>
              <a:t/>
            </a:r>
            <a:br>
              <a:rPr lang="en-US" sz="2800" dirty="0">
                <a:solidFill>
                  <a:srgbClr val="FF0000"/>
                </a:solidFill>
              </a:rPr>
            </a:br>
            <a:r>
              <a:rPr lang="en-US" sz="2800" dirty="0">
                <a:solidFill>
                  <a:srgbClr val="FF0000"/>
                </a:solidFill>
              </a:rPr>
              <a:t>The boys worked hard to earn money, </a:t>
            </a:r>
            <a:r>
              <a:rPr lang="en-US" sz="2800" i="1" dirty="0">
                <a:solidFill>
                  <a:srgbClr val="FF0000"/>
                </a:solidFill>
              </a:rPr>
              <a:t>so </a:t>
            </a:r>
            <a:r>
              <a:rPr lang="en-US" sz="2800" dirty="0">
                <a:solidFill>
                  <a:srgbClr val="FF0000"/>
                </a:solidFill>
              </a:rPr>
              <a:t>they could all buy something special.</a:t>
            </a:r>
            <a:br>
              <a:rPr lang="en-US" sz="2800" dirty="0">
                <a:solidFill>
                  <a:srgbClr val="FF0000"/>
                </a:solidFill>
              </a:rPr>
            </a:br>
            <a:endParaRPr lang="en-US" sz="2800" dirty="0">
              <a:solidFill>
                <a:srgbClr val="FF0000"/>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2" name="Rectangle 4"/>
          <p:cNvSpPr>
            <a:spLocks noGrp="1" noChangeArrowheads="1"/>
          </p:cNvSpPr>
          <p:nvPr>
            <p:ph type="title"/>
          </p:nvPr>
        </p:nvSpPr>
        <p:spPr>
          <a:xfrm>
            <a:off x="457200" y="838200"/>
            <a:ext cx="8382000" cy="5638800"/>
          </a:xfrm>
        </p:spPr>
        <p:txBody>
          <a:bodyPr>
            <a:normAutofit fontScale="90000"/>
          </a:bodyPr>
          <a:lstStyle/>
          <a:p>
            <a:r>
              <a:rPr lang="en-US" sz="2400" dirty="0">
                <a:solidFill>
                  <a:schemeClr val="tx1"/>
                </a:solidFill>
              </a:rPr>
              <a:t/>
            </a:r>
            <a:br>
              <a:rPr lang="en-US" sz="2400" dirty="0">
                <a:solidFill>
                  <a:schemeClr val="tx1"/>
                </a:solidFill>
              </a:rPr>
            </a:br>
            <a:r>
              <a:rPr lang="en-US" sz="2400" b="1" dirty="0">
                <a:solidFill>
                  <a:schemeClr val="tx1"/>
                </a:solidFill>
              </a:rPr>
              <a:t>Some key subornation concepts</a:t>
            </a:r>
            <a:r>
              <a:rPr lang="en-US" sz="2400" dirty="0">
                <a:solidFill>
                  <a:schemeClr val="tx1"/>
                </a:solidFill>
              </a:rPr>
              <a:t/>
            </a:r>
            <a:br>
              <a:rPr lang="en-US" sz="2400" dirty="0">
                <a:solidFill>
                  <a:schemeClr val="tx1"/>
                </a:solidFill>
              </a:rPr>
            </a:br>
            <a:r>
              <a:rPr lang="en-US" sz="2400" dirty="0">
                <a:solidFill>
                  <a:schemeClr val="tx1"/>
                </a:solidFill>
              </a:rPr>
              <a:t/>
            </a:r>
            <a:br>
              <a:rPr lang="en-US" sz="2400" dirty="0">
                <a:solidFill>
                  <a:schemeClr val="tx1"/>
                </a:solidFill>
              </a:rPr>
            </a:br>
            <a:r>
              <a:rPr lang="en-US" sz="2400" dirty="0">
                <a:solidFill>
                  <a:schemeClr val="tx1"/>
                </a:solidFill>
              </a:rPr>
              <a:t>An </a:t>
            </a:r>
            <a:r>
              <a:rPr lang="en-US" sz="2400" b="1" dirty="0">
                <a:solidFill>
                  <a:schemeClr val="accent2"/>
                </a:solidFill>
              </a:rPr>
              <a:t>independent clause</a:t>
            </a:r>
            <a:r>
              <a:rPr lang="en-US" sz="2400" dirty="0">
                <a:solidFill>
                  <a:schemeClr val="accent2"/>
                </a:solidFill>
              </a:rPr>
              <a:t> </a:t>
            </a:r>
            <a:r>
              <a:rPr lang="en-US" sz="2400" dirty="0">
                <a:solidFill>
                  <a:schemeClr val="tx1"/>
                </a:solidFill>
              </a:rPr>
              <a:t>is a group of words that can stand on its own as a sentence.  It is the “strongest” part of a sentence.</a:t>
            </a:r>
            <a:br>
              <a:rPr lang="en-US" sz="2400" dirty="0">
                <a:solidFill>
                  <a:schemeClr val="tx1"/>
                </a:solidFill>
              </a:rPr>
            </a:br>
            <a:r>
              <a:rPr lang="en-US" sz="2400" dirty="0">
                <a:solidFill>
                  <a:schemeClr val="tx1"/>
                </a:solidFill>
              </a:rPr>
              <a:t/>
            </a:r>
            <a:br>
              <a:rPr lang="en-US" sz="2400" dirty="0">
                <a:solidFill>
                  <a:schemeClr val="tx1"/>
                </a:solidFill>
              </a:rPr>
            </a:br>
            <a:r>
              <a:rPr lang="en-US" sz="2400" b="1" dirty="0">
                <a:solidFill>
                  <a:schemeClr val="accent2"/>
                </a:solidFill>
              </a:rPr>
              <a:t>Independent clause: The students howled in disapproval.</a:t>
            </a:r>
            <a:br>
              <a:rPr lang="en-US" sz="2400" b="1" dirty="0">
                <a:solidFill>
                  <a:schemeClr val="accent2"/>
                </a:solidFill>
              </a:rPr>
            </a:br>
            <a:r>
              <a:rPr lang="en-US" sz="2400" dirty="0">
                <a:solidFill>
                  <a:srgbClr val="FF0000"/>
                </a:solidFill>
              </a:rPr>
              <a:t/>
            </a:r>
            <a:br>
              <a:rPr lang="en-US" sz="2400" dirty="0">
                <a:solidFill>
                  <a:srgbClr val="FF0000"/>
                </a:solidFill>
              </a:rPr>
            </a:br>
            <a:r>
              <a:rPr lang="en-US" sz="2400" dirty="0">
                <a:solidFill>
                  <a:srgbClr val="FF0000"/>
                </a:solidFill>
              </a:rPr>
              <a:t>A </a:t>
            </a:r>
            <a:r>
              <a:rPr lang="en-US" sz="2400" b="1" dirty="0">
                <a:solidFill>
                  <a:srgbClr val="FF0000"/>
                </a:solidFill>
              </a:rPr>
              <a:t>dependent clause </a:t>
            </a:r>
            <a:r>
              <a:rPr lang="en-US" sz="2400" dirty="0">
                <a:solidFill>
                  <a:schemeClr val="tx1"/>
                </a:solidFill>
              </a:rPr>
              <a:t>is a group of words that cannot stand on its own as a sentence.  It is a fragment.  When combined with an independent clause, the dependent clause is the “weakest” part of the sentence.</a:t>
            </a:r>
            <a:br>
              <a:rPr lang="en-US" sz="2400" dirty="0">
                <a:solidFill>
                  <a:schemeClr val="tx1"/>
                </a:solidFill>
              </a:rPr>
            </a:br>
            <a:r>
              <a:rPr lang="en-US" sz="2400" dirty="0">
                <a:solidFill>
                  <a:srgbClr val="FF0000"/>
                </a:solidFill>
              </a:rPr>
              <a:t/>
            </a:r>
            <a:br>
              <a:rPr lang="en-US" sz="2400" dirty="0">
                <a:solidFill>
                  <a:srgbClr val="FF0000"/>
                </a:solidFill>
              </a:rPr>
            </a:br>
            <a:r>
              <a:rPr lang="en-US" sz="2400" b="1" dirty="0">
                <a:solidFill>
                  <a:srgbClr val="FF0000"/>
                </a:solidFill>
              </a:rPr>
              <a:t>Dependent clause: When the college president announced a 50% increase in tuition</a:t>
            </a:r>
            <a:r>
              <a:rPr lang="en-US" sz="2400" b="1" dirty="0">
                <a:solidFill>
                  <a:schemeClr val="accent1"/>
                </a:solidFill>
              </a:rPr>
              <a:t>. </a:t>
            </a:r>
            <a:br>
              <a:rPr lang="en-US" sz="2400" b="1" dirty="0">
                <a:solidFill>
                  <a:schemeClr val="accent1"/>
                </a:solidFill>
              </a:rPr>
            </a:br>
            <a:r>
              <a:rPr lang="en-US" sz="2400" b="1" dirty="0">
                <a:solidFill>
                  <a:schemeClr val="accent1"/>
                </a:solidFill>
              </a:rPr>
              <a:t/>
            </a:r>
            <a:br>
              <a:rPr lang="en-US" sz="2400" b="1" dirty="0">
                <a:solidFill>
                  <a:schemeClr val="accent1"/>
                </a:solidFill>
              </a:rPr>
            </a:br>
            <a:r>
              <a:rPr lang="en-US" sz="2400" b="1" dirty="0">
                <a:solidFill>
                  <a:schemeClr val="accent1"/>
                </a:solidFill>
              </a:rPr>
              <a:t/>
            </a:r>
            <a:br>
              <a:rPr lang="en-US" sz="2400" b="1" dirty="0">
                <a:solidFill>
                  <a:schemeClr val="accent1"/>
                </a:solidFill>
              </a:rPr>
            </a:br>
            <a:endParaRPr lang="en-US" sz="2400" b="1" dirty="0">
              <a:solidFill>
                <a:schemeClr val="accent1"/>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8" name="Rectangle 4"/>
          <p:cNvSpPr>
            <a:spLocks noGrp="1" noChangeArrowheads="1"/>
          </p:cNvSpPr>
          <p:nvPr>
            <p:ph type="title"/>
          </p:nvPr>
        </p:nvSpPr>
        <p:spPr>
          <a:xfrm>
            <a:off x="381000" y="304800"/>
            <a:ext cx="8458200" cy="6172200"/>
          </a:xfrm>
        </p:spPr>
        <p:txBody>
          <a:bodyPr/>
          <a:lstStyle/>
          <a:p>
            <a:pPr algn="l"/>
            <a:r>
              <a:rPr lang="en-US" sz="2800" b="1" dirty="0">
                <a:solidFill>
                  <a:schemeClr val="tx1"/>
                </a:solidFill>
              </a:rPr>
              <a:t>Combining Independent and Dependent Clauses</a:t>
            </a:r>
            <a:br>
              <a:rPr lang="en-US" sz="2800" b="1" dirty="0">
                <a:solidFill>
                  <a:schemeClr val="tx1"/>
                </a:solidFill>
              </a:rPr>
            </a:br>
            <a:r>
              <a:rPr lang="en-US" sz="2800" b="1" dirty="0">
                <a:solidFill>
                  <a:schemeClr val="tx1"/>
                </a:solidFill>
              </a:rPr>
              <a:t/>
            </a:r>
            <a:br>
              <a:rPr lang="en-US" sz="2800" b="1" dirty="0">
                <a:solidFill>
                  <a:schemeClr val="tx1"/>
                </a:solidFill>
              </a:rPr>
            </a:br>
            <a:r>
              <a:rPr lang="en-US" sz="2800" b="1" dirty="0">
                <a:solidFill>
                  <a:srgbClr val="FF0000"/>
                </a:solidFill>
              </a:rPr>
              <a:t>When the college president announced a 50% increase in tuition, </a:t>
            </a:r>
            <a:r>
              <a:rPr lang="en-US" sz="2800" b="1" dirty="0">
                <a:solidFill>
                  <a:schemeClr val="accent2"/>
                </a:solidFill>
              </a:rPr>
              <a:t>the students howled in disapproval.</a:t>
            </a:r>
            <a:r>
              <a:rPr lang="en-US" sz="2800" b="1" dirty="0">
                <a:solidFill>
                  <a:schemeClr val="accent1"/>
                </a:solidFill>
              </a:rPr>
              <a:t/>
            </a:r>
            <a:br>
              <a:rPr lang="en-US" sz="2800" b="1" dirty="0">
                <a:solidFill>
                  <a:schemeClr val="accent1"/>
                </a:solidFill>
              </a:rPr>
            </a:br>
            <a:r>
              <a:rPr lang="en-US" sz="2800" b="1" dirty="0">
                <a:solidFill>
                  <a:schemeClr val="accent1"/>
                </a:solidFill>
              </a:rPr>
              <a:t> </a:t>
            </a:r>
            <a:br>
              <a:rPr lang="en-US" sz="2800" b="1" dirty="0">
                <a:solidFill>
                  <a:schemeClr val="accent1"/>
                </a:solidFill>
              </a:rPr>
            </a:br>
            <a:r>
              <a:rPr lang="en-US" sz="2800" b="1" dirty="0">
                <a:solidFill>
                  <a:schemeClr val="accent1"/>
                </a:solidFill>
              </a:rPr>
              <a:t> </a:t>
            </a:r>
            <a:r>
              <a:rPr lang="en-US" sz="2800" b="1" dirty="0">
                <a:solidFill>
                  <a:schemeClr val="accent2"/>
                </a:solidFill>
              </a:rPr>
              <a:t>The students howled in disapproval</a:t>
            </a:r>
            <a:r>
              <a:rPr lang="en-US" sz="2800" b="1" dirty="0">
                <a:solidFill>
                  <a:schemeClr val="accent1"/>
                </a:solidFill>
              </a:rPr>
              <a:t> </a:t>
            </a:r>
            <a:r>
              <a:rPr lang="en-US" sz="2800" b="1" dirty="0">
                <a:solidFill>
                  <a:srgbClr val="FF0000"/>
                </a:solidFill>
              </a:rPr>
              <a:t>when the college president announced a 50% increase in tuition</a:t>
            </a:r>
            <a:r>
              <a:rPr lang="en-US" sz="2800" b="1" dirty="0">
                <a:solidFill>
                  <a:schemeClr val="accent1"/>
                </a:solidFill>
              </a:rPr>
              <a:t>. </a:t>
            </a:r>
            <a:br>
              <a:rPr lang="en-US" sz="2800" b="1" dirty="0">
                <a:solidFill>
                  <a:schemeClr val="accent1"/>
                </a:solidFill>
              </a:rPr>
            </a:br>
            <a:r>
              <a:rPr lang="en-US" sz="2800" b="1" dirty="0">
                <a:solidFill>
                  <a:schemeClr val="accent1"/>
                </a:solidFill>
              </a:rPr>
              <a:t/>
            </a:r>
            <a:br>
              <a:rPr lang="en-US" sz="2800" b="1" dirty="0">
                <a:solidFill>
                  <a:schemeClr val="accent1"/>
                </a:solidFill>
              </a:rPr>
            </a:br>
            <a:r>
              <a:rPr lang="en-US" sz="2800" b="1" dirty="0">
                <a:solidFill>
                  <a:schemeClr val="accent1"/>
                </a:solidFill>
              </a:rPr>
              <a:t/>
            </a:r>
            <a:br>
              <a:rPr lang="en-US" sz="2800" b="1" dirty="0">
                <a:solidFill>
                  <a:schemeClr val="accent1"/>
                </a:solidFill>
              </a:rPr>
            </a:br>
            <a:r>
              <a:rPr lang="en-US" sz="2800" b="1" dirty="0">
                <a:solidFill>
                  <a:srgbClr val="FF0000"/>
                </a:solidFill>
              </a:rPr>
              <a:t>Dependent clause</a:t>
            </a:r>
            <a:r>
              <a:rPr lang="en-US" sz="2800" b="1" dirty="0">
                <a:solidFill>
                  <a:schemeClr val="accent1"/>
                </a:solidFill>
              </a:rPr>
              <a:t/>
            </a:r>
            <a:br>
              <a:rPr lang="en-US" sz="2800" b="1" dirty="0">
                <a:solidFill>
                  <a:schemeClr val="accent1"/>
                </a:solidFill>
              </a:rPr>
            </a:br>
            <a:r>
              <a:rPr lang="en-US" sz="2800" b="1" dirty="0">
                <a:solidFill>
                  <a:schemeClr val="accent2"/>
                </a:solidFill>
              </a:rPr>
              <a:t>Independent clause</a:t>
            </a:r>
            <a:br>
              <a:rPr lang="en-US" sz="2800" b="1" dirty="0">
                <a:solidFill>
                  <a:schemeClr val="accent2"/>
                </a:solidFill>
              </a:rPr>
            </a:br>
            <a:r>
              <a:rPr lang="en-US" sz="2800" b="1" dirty="0">
                <a:solidFill>
                  <a:schemeClr val="accent2"/>
                </a:solidFill>
              </a:rPr>
              <a:t/>
            </a:r>
            <a:br>
              <a:rPr lang="en-US" sz="2800" b="1" dirty="0">
                <a:solidFill>
                  <a:schemeClr val="accent2"/>
                </a:solidFill>
              </a:rPr>
            </a:br>
            <a:endParaRPr lang="en-US" sz="2800" b="1" dirty="0">
              <a:solidFill>
                <a:schemeClr val="accent2"/>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6" name="Rectangle 4"/>
          <p:cNvSpPr>
            <a:spLocks noGrp="1" noChangeArrowheads="1"/>
          </p:cNvSpPr>
          <p:nvPr>
            <p:ph type="title"/>
          </p:nvPr>
        </p:nvSpPr>
        <p:spPr>
          <a:xfrm>
            <a:off x="457200" y="304800"/>
            <a:ext cx="8686800" cy="990600"/>
          </a:xfrm>
        </p:spPr>
        <p:txBody>
          <a:bodyPr>
            <a:normAutofit fontScale="90000"/>
          </a:bodyPr>
          <a:lstStyle/>
          <a:p>
            <a:r>
              <a:rPr lang="en-US" sz="2800"/>
              <a:t>Most dependent clauses begin with subordinating conjunctions. </a:t>
            </a:r>
            <a:br>
              <a:rPr lang="en-US" sz="2800"/>
            </a:br>
            <a:endParaRPr lang="en-US" sz="2800"/>
          </a:p>
        </p:txBody>
      </p:sp>
      <p:sp>
        <p:nvSpPr>
          <p:cNvPr id="18437" name="Rectangle 5"/>
          <p:cNvSpPr>
            <a:spLocks noGrp="1" noChangeArrowheads="1"/>
          </p:cNvSpPr>
          <p:nvPr>
            <p:ph type="body" sz="half" idx="1"/>
          </p:nvPr>
        </p:nvSpPr>
        <p:spPr>
          <a:xfrm>
            <a:off x="685800" y="1447800"/>
            <a:ext cx="3810000" cy="4648200"/>
          </a:xfrm>
        </p:spPr>
        <p:txBody>
          <a:bodyPr>
            <a:normAutofit fontScale="92500" lnSpcReduction="20000"/>
          </a:bodyPr>
          <a:lstStyle/>
          <a:p>
            <a:pPr marL="0" indent="7938">
              <a:buFontTx/>
              <a:buNone/>
            </a:pPr>
            <a:r>
              <a:rPr lang="en-US" dirty="0"/>
              <a:t>after</a:t>
            </a:r>
          </a:p>
          <a:p>
            <a:pPr marL="0" indent="7938">
              <a:buFontTx/>
              <a:buNone/>
            </a:pPr>
            <a:r>
              <a:rPr lang="en-US" dirty="0"/>
              <a:t>although</a:t>
            </a:r>
          </a:p>
          <a:p>
            <a:pPr marL="0" indent="7938">
              <a:buFontTx/>
              <a:buNone/>
            </a:pPr>
            <a:r>
              <a:rPr lang="en-US" dirty="0"/>
              <a:t>as</a:t>
            </a:r>
            <a:br>
              <a:rPr lang="en-US" dirty="0"/>
            </a:br>
            <a:r>
              <a:rPr lang="en-US" dirty="0"/>
              <a:t>because</a:t>
            </a:r>
            <a:br>
              <a:rPr lang="en-US" dirty="0"/>
            </a:br>
            <a:r>
              <a:rPr lang="en-US" dirty="0"/>
              <a:t>even though</a:t>
            </a:r>
            <a:br>
              <a:rPr lang="en-US" dirty="0"/>
            </a:br>
            <a:r>
              <a:rPr lang="en-US" dirty="0"/>
              <a:t>if</a:t>
            </a:r>
            <a:br>
              <a:rPr lang="en-US" dirty="0"/>
            </a:br>
            <a:r>
              <a:rPr lang="en-US" dirty="0"/>
              <a:t>in order that</a:t>
            </a:r>
            <a:br>
              <a:rPr lang="en-US" dirty="0"/>
            </a:br>
            <a:r>
              <a:rPr lang="en-US" dirty="0"/>
              <a:t>once</a:t>
            </a:r>
            <a:br>
              <a:rPr lang="en-US" dirty="0"/>
            </a:br>
            <a:r>
              <a:rPr lang="en-US" dirty="0"/>
              <a:t>since</a:t>
            </a:r>
            <a:br>
              <a:rPr lang="en-US" dirty="0"/>
            </a:br>
            <a:r>
              <a:rPr lang="en-US" dirty="0"/>
              <a:t>so that</a:t>
            </a:r>
            <a:br>
              <a:rPr lang="en-US" dirty="0"/>
            </a:br>
            <a:r>
              <a:rPr lang="en-US" dirty="0"/>
              <a:t>than</a:t>
            </a:r>
            <a:br>
              <a:rPr lang="en-US" dirty="0"/>
            </a:br>
            <a:r>
              <a:rPr lang="en-US" dirty="0"/>
              <a:t>that</a:t>
            </a:r>
            <a:br>
              <a:rPr lang="en-US" dirty="0"/>
            </a:br>
            <a:r>
              <a:rPr lang="en-US" dirty="0"/>
              <a:t>unless</a:t>
            </a:r>
            <a:br>
              <a:rPr lang="en-US" dirty="0"/>
            </a:br>
            <a:endParaRPr lang="en-US" dirty="0"/>
          </a:p>
        </p:txBody>
      </p:sp>
      <p:sp>
        <p:nvSpPr>
          <p:cNvPr id="18438" name="Rectangle 6"/>
          <p:cNvSpPr>
            <a:spLocks noGrp="1" noChangeArrowheads="1"/>
          </p:cNvSpPr>
          <p:nvPr>
            <p:ph type="body" sz="half" idx="2"/>
          </p:nvPr>
        </p:nvSpPr>
        <p:spPr>
          <a:xfrm>
            <a:off x="4648200" y="1524000"/>
            <a:ext cx="3810000" cy="4876800"/>
          </a:xfrm>
        </p:spPr>
        <p:txBody>
          <a:bodyPr/>
          <a:lstStyle/>
          <a:p>
            <a:pPr marL="0" indent="7938">
              <a:buFontTx/>
              <a:buNone/>
            </a:pPr>
            <a:r>
              <a:rPr lang="en-US" dirty="0"/>
              <a:t>until</a:t>
            </a:r>
            <a:br>
              <a:rPr lang="en-US" dirty="0"/>
            </a:br>
            <a:r>
              <a:rPr lang="en-US" dirty="0"/>
              <a:t>when </a:t>
            </a:r>
            <a:br>
              <a:rPr lang="en-US" dirty="0"/>
            </a:br>
            <a:r>
              <a:rPr lang="en-US" dirty="0"/>
              <a:t>where</a:t>
            </a:r>
          </a:p>
          <a:p>
            <a:pPr marL="0" indent="7938">
              <a:buFontTx/>
              <a:buNone/>
            </a:pPr>
            <a:r>
              <a:rPr lang="en-US" dirty="0"/>
              <a:t>whenever</a:t>
            </a:r>
          </a:p>
          <a:p>
            <a:pPr marL="0" indent="7938">
              <a:buFontTx/>
              <a:buNone/>
            </a:pPr>
            <a:r>
              <a:rPr lang="en-US" dirty="0"/>
              <a:t>while</a:t>
            </a:r>
          </a:p>
          <a:p>
            <a:pPr marL="0" indent="7938">
              <a:buFontTx/>
              <a:buNone/>
            </a:pPr>
            <a:r>
              <a:rPr lang="en-US" dirty="0"/>
              <a:t>before</a:t>
            </a:r>
          </a:p>
          <a:p>
            <a:pPr marL="0" indent="7938">
              <a:buFontTx/>
              <a:buNone/>
            </a:pPr>
            <a:r>
              <a:rPr lang="en-US" dirty="0"/>
              <a:t>over</a:t>
            </a:r>
          </a:p>
          <a:p>
            <a:pPr marL="0" indent="7938">
              <a:buFontTx/>
              <a:buNone/>
            </a:pPr>
            <a:r>
              <a:rPr lang="en-US" dirty="0"/>
              <a:t>Etc.</a:t>
            </a:r>
          </a:p>
          <a:p>
            <a:pPr marL="0" indent="7938">
              <a:buFontTx/>
              <a:buNone/>
            </a:pPr>
            <a:endParaRPr lang="en-US" dirty="0"/>
          </a:p>
          <a:p>
            <a:pPr marL="0" indent="7938">
              <a:buFontTx/>
              <a:buNone/>
            </a:pPr>
            <a:endParaRPr lang="en-US" dirty="0"/>
          </a:p>
          <a:p>
            <a:pPr marL="0" indent="7938"/>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Rectangle 4"/>
          <p:cNvSpPr>
            <a:spLocks noGrp="1" noChangeArrowheads="1"/>
          </p:cNvSpPr>
          <p:nvPr>
            <p:ph type="title"/>
          </p:nvPr>
        </p:nvSpPr>
        <p:spPr>
          <a:xfrm>
            <a:off x="304800" y="228600"/>
            <a:ext cx="8610600" cy="6324600"/>
          </a:xfrm>
        </p:spPr>
        <p:txBody>
          <a:bodyPr>
            <a:normAutofit fontScale="90000"/>
          </a:bodyPr>
          <a:lstStyle/>
          <a:p>
            <a:r>
              <a:rPr lang="en-US" sz="2800" dirty="0">
                <a:solidFill>
                  <a:schemeClr val="accent2"/>
                </a:solidFill>
                <a:cs typeface="Arial" charset="0"/>
              </a:rPr>
              <a:t>The storm had subsided, and the roads were still flooded.</a:t>
            </a:r>
            <a:br>
              <a:rPr lang="en-US" sz="2800" dirty="0">
                <a:solidFill>
                  <a:schemeClr val="accent2"/>
                </a:solidFill>
                <a:cs typeface="Arial" charset="0"/>
              </a:rPr>
            </a:br>
            <a:r>
              <a:rPr lang="en-US" sz="2800" dirty="0">
                <a:solidFill>
                  <a:schemeClr val="accent1"/>
                </a:solidFill>
                <a:cs typeface="Arial" charset="0"/>
              </a:rPr>
              <a:t/>
            </a:r>
            <a:br>
              <a:rPr lang="en-US" sz="2800" dirty="0">
                <a:solidFill>
                  <a:schemeClr val="accent1"/>
                </a:solidFill>
                <a:cs typeface="Arial" charset="0"/>
              </a:rPr>
            </a:br>
            <a:r>
              <a:rPr lang="en-US" sz="2800" dirty="0">
                <a:solidFill>
                  <a:srgbClr val="FF0000"/>
                </a:solidFill>
                <a:cs typeface="Arial" charset="0"/>
              </a:rPr>
              <a:t>Although the storm had subsided, </a:t>
            </a:r>
            <a:r>
              <a:rPr lang="en-US" sz="2800" dirty="0">
                <a:solidFill>
                  <a:schemeClr val="accent2"/>
                </a:solidFill>
                <a:cs typeface="Arial" charset="0"/>
              </a:rPr>
              <a:t>the roads were still flooded</a:t>
            </a:r>
            <a:r>
              <a:rPr lang="en-US" sz="2800" dirty="0">
                <a:cs typeface="Arial" charset="0"/>
              </a:rPr>
              <a:t>. </a:t>
            </a:r>
            <a:br>
              <a:rPr lang="en-US" sz="2800" dirty="0">
                <a:cs typeface="Arial" charset="0"/>
              </a:rPr>
            </a:br>
            <a:r>
              <a:rPr lang="en-US" sz="2800" dirty="0">
                <a:cs typeface="Arial" charset="0"/>
              </a:rPr>
              <a:t/>
            </a:r>
            <a:br>
              <a:rPr lang="en-US" sz="2800" dirty="0">
                <a:cs typeface="Arial" charset="0"/>
              </a:rPr>
            </a:br>
            <a:r>
              <a:rPr lang="en-US" sz="2800" dirty="0">
                <a:solidFill>
                  <a:schemeClr val="accent2"/>
                </a:solidFill>
                <a:cs typeface="Arial" charset="0"/>
              </a:rPr>
              <a:t>Go to the store, and buy some milk.</a:t>
            </a:r>
            <a:r>
              <a:rPr lang="en-US" sz="2800" dirty="0">
                <a:cs typeface="Arial" charset="0"/>
              </a:rPr>
              <a:t/>
            </a:r>
            <a:br>
              <a:rPr lang="en-US" sz="2800" dirty="0">
                <a:cs typeface="Arial" charset="0"/>
              </a:rPr>
            </a:br>
            <a:r>
              <a:rPr lang="en-US" sz="2800" dirty="0">
                <a:cs typeface="Arial" charset="0"/>
              </a:rPr>
              <a:t/>
            </a:r>
            <a:br>
              <a:rPr lang="en-US" sz="2800" dirty="0">
                <a:cs typeface="Arial" charset="0"/>
              </a:rPr>
            </a:br>
            <a:r>
              <a:rPr lang="en-US" sz="2800" dirty="0">
                <a:solidFill>
                  <a:schemeClr val="accent2"/>
                </a:solidFill>
                <a:cs typeface="Arial" charset="0"/>
              </a:rPr>
              <a:t>Please buy some milk</a:t>
            </a:r>
            <a:r>
              <a:rPr lang="en-US" sz="2800" dirty="0">
                <a:cs typeface="Arial" charset="0"/>
              </a:rPr>
              <a:t> </a:t>
            </a:r>
            <a:r>
              <a:rPr lang="en-US" sz="2800" dirty="0">
                <a:solidFill>
                  <a:srgbClr val="FF0000"/>
                </a:solidFill>
                <a:cs typeface="Arial" charset="0"/>
              </a:rPr>
              <a:t>if you go to the store. </a:t>
            </a:r>
            <a:br>
              <a:rPr lang="en-US" sz="2800" dirty="0">
                <a:solidFill>
                  <a:srgbClr val="FF0000"/>
                </a:solidFill>
                <a:cs typeface="Arial" charset="0"/>
              </a:rPr>
            </a:br>
            <a:r>
              <a:rPr lang="en-US" sz="2800" dirty="0">
                <a:cs typeface="Arial" charset="0"/>
              </a:rPr>
              <a:t/>
            </a:r>
            <a:br>
              <a:rPr lang="en-US" sz="2800" dirty="0">
                <a:cs typeface="Arial" charset="0"/>
              </a:rPr>
            </a:br>
            <a:r>
              <a:rPr lang="en-US" sz="2800" dirty="0">
                <a:solidFill>
                  <a:schemeClr val="accent2"/>
                </a:solidFill>
                <a:cs typeface="Arial" charset="0"/>
              </a:rPr>
              <a:t>The townspeople heard there was an approaching storm, and they stocked up on supplies.</a:t>
            </a:r>
            <a:r>
              <a:rPr lang="en-US" sz="2800" dirty="0">
                <a:cs typeface="Arial" charset="0"/>
              </a:rPr>
              <a:t/>
            </a:r>
            <a:br>
              <a:rPr lang="en-US" sz="2800" dirty="0">
                <a:cs typeface="Arial" charset="0"/>
              </a:rPr>
            </a:br>
            <a:r>
              <a:rPr lang="en-US" sz="2800" dirty="0">
                <a:cs typeface="Arial" charset="0"/>
              </a:rPr>
              <a:t/>
            </a:r>
            <a:br>
              <a:rPr lang="en-US" sz="2800" dirty="0">
                <a:cs typeface="Arial" charset="0"/>
              </a:rPr>
            </a:br>
            <a:r>
              <a:rPr lang="en-US" sz="2800" dirty="0">
                <a:solidFill>
                  <a:schemeClr val="accent2"/>
                </a:solidFill>
                <a:cs typeface="Arial" charset="0"/>
              </a:rPr>
              <a:t>The townspeople</a:t>
            </a:r>
            <a:r>
              <a:rPr lang="en-US" sz="2800" dirty="0" smtClean="0">
                <a:solidFill>
                  <a:srgbClr val="FF0000"/>
                </a:solidFill>
                <a:cs typeface="Arial" charset="0"/>
              </a:rPr>
              <a:t>, when they learned there was an approaching blizzard, </a:t>
            </a:r>
            <a:r>
              <a:rPr lang="en-US" sz="2800" dirty="0" smtClean="0">
                <a:cs typeface="Arial" charset="0"/>
              </a:rPr>
              <a:t> </a:t>
            </a:r>
            <a:r>
              <a:rPr lang="en-US" sz="2800" dirty="0" smtClean="0">
                <a:solidFill>
                  <a:schemeClr val="accent2"/>
                </a:solidFill>
                <a:cs typeface="Arial" charset="0"/>
              </a:rPr>
              <a:t>stocked </a:t>
            </a:r>
            <a:r>
              <a:rPr lang="en-US" sz="2800" dirty="0">
                <a:solidFill>
                  <a:schemeClr val="accent2"/>
                </a:solidFill>
                <a:cs typeface="Arial" charset="0"/>
              </a:rPr>
              <a:t>up on supplies</a:t>
            </a:r>
            <a:r>
              <a:rPr lang="en-US" sz="2800" dirty="0">
                <a:cs typeface="Arial" charset="0"/>
              </a:rPr>
              <a:t>.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8" name="Rectangle 4"/>
          <p:cNvSpPr>
            <a:spLocks noGrp="1" noChangeArrowheads="1"/>
          </p:cNvSpPr>
          <p:nvPr>
            <p:ph type="title"/>
          </p:nvPr>
        </p:nvSpPr>
        <p:spPr>
          <a:xfrm>
            <a:off x="304800" y="1066800"/>
            <a:ext cx="8610600" cy="5486400"/>
          </a:xfrm>
        </p:spPr>
        <p:txBody>
          <a:bodyPr>
            <a:normAutofit fontScale="90000"/>
          </a:bodyPr>
          <a:lstStyle/>
          <a:p>
            <a:r>
              <a:rPr lang="en-US" sz="2800" dirty="0">
                <a:solidFill>
                  <a:srgbClr val="FF0000"/>
                </a:solidFill>
              </a:rPr>
              <a:t>Use subordination not just to combine ideas and create “flow” but also to emphasize your most important ideas.  </a:t>
            </a:r>
            <a:br>
              <a:rPr lang="en-US" sz="2800" dirty="0">
                <a:solidFill>
                  <a:srgbClr val="FF0000"/>
                </a:solidFill>
              </a:rPr>
            </a:br>
            <a:r>
              <a:rPr lang="en-US" sz="2800" dirty="0">
                <a:solidFill>
                  <a:srgbClr val="FF0000"/>
                </a:solidFill>
              </a:rPr>
              <a:t/>
            </a:r>
            <a:br>
              <a:rPr lang="en-US" sz="2800" dirty="0">
                <a:solidFill>
                  <a:srgbClr val="FF0000"/>
                </a:solidFill>
              </a:rPr>
            </a:br>
            <a:r>
              <a:rPr lang="en-US" sz="2800" dirty="0">
                <a:solidFill>
                  <a:srgbClr val="FF0000"/>
                </a:solidFill>
              </a:rPr>
              <a:t>Put the most important ideas in the strongest part of the sentence—the independent clause.</a:t>
            </a:r>
            <a:br>
              <a:rPr lang="en-US" sz="2800" dirty="0">
                <a:solidFill>
                  <a:srgbClr val="FF0000"/>
                </a:solidFill>
              </a:rPr>
            </a:br>
            <a:r>
              <a:rPr lang="en-US" sz="2800" dirty="0">
                <a:solidFill>
                  <a:srgbClr val="FF0000"/>
                </a:solidFill>
              </a:rPr>
              <a:t/>
            </a:r>
            <a:br>
              <a:rPr lang="en-US" sz="2800" dirty="0">
                <a:solidFill>
                  <a:srgbClr val="FF0000"/>
                </a:solidFill>
              </a:rPr>
            </a:br>
            <a:r>
              <a:rPr lang="en-US" sz="2800" dirty="0">
                <a:solidFill>
                  <a:srgbClr val="FF0000"/>
                </a:solidFill>
                <a:cs typeface="Arial" charset="0"/>
              </a:rPr>
              <a:t>Although the storm had subsided, </a:t>
            </a:r>
            <a:r>
              <a:rPr lang="en-US" sz="2800" dirty="0">
                <a:solidFill>
                  <a:schemeClr val="accent2"/>
                </a:solidFill>
                <a:cs typeface="Arial" charset="0"/>
              </a:rPr>
              <a:t>the roads were still flooded</a:t>
            </a:r>
            <a:r>
              <a:rPr lang="en-US" sz="2800" dirty="0">
                <a:cs typeface="Arial" charset="0"/>
              </a:rPr>
              <a:t>. </a:t>
            </a:r>
            <a:br>
              <a:rPr lang="en-US" sz="2800" dirty="0">
                <a:cs typeface="Arial" charset="0"/>
              </a:rPr>
            </a:br>
            <a:r>
              <a:rPr lang="en-US" sz="2800" dirty="0">
                <a:cs typeface="Arial" charset="0"/>
              </a:rPr>
              <a:t/>
            </a:r>
            <a:br>
              <a:rPr lang="en-US" sz="2800" dirty="0">
                <a:cs typeface="Arial" charset="0"/>
              </a:rPr>
            </a:br>
            <a:r>
              <a:rPr lang="en-US" sz="2800" dirty="0">
                <a:cs typeface="Arial" charset="0"/>
              </a:rPr>
              <a:t/>
            </a:r>
            <a:br>
              <a:rPr lang="en-US" sz="2800" dirty="0">
                <a:cs typeface="Arial" charset="0"/>
              </a:rPr>
            </a:br>
            <a:r>
              <a:rPr lang="en-US" sz="2800" dirty="0">
                <a:solidFill>
                  <a:srgbClr val="FF0000"/>
                </a:solidFill>
                <a:cs typeface="Arial" charset="0"/>
              </a:rPr>
              <a:t>Despite the fact that the roads were still flooded, </a:t>
            </a:r>
            <a:r>
              <a:rPr lang="en-US" sz="2800" dirty="0">
                <a:solidFill>
                  <a:schemeClr val="accent2"/>
                </a:solidFill>
                <a:cs typeface="Arial" charset="0"/>
              </a:rPr>
              <a:t>the storm had subsided.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8" name="Rectangle 6"/>
          <p:cNvSpPr>
            <a:spLocks noGrp="1" noChangeArrowheads="1"/>
          </p:cNvSpPr>
          <p:nvPr>
            <p:ph type="body" idx="1"/>
          </p:nvPr>
        </p:nvSpPr>
        <p:spPr>
          <a:xfrm>
            <a:off x="304800" y="457200"/>
            <a:ext cx="8610600" cy="6019800"/>
          </a:xfrm>
        </p:spPr>
        <p:txBody>
          <a:bodyPr/>
          <a:lstStyle/>
          <a:p>
            <a:r>
              <a:rPr lang="en-US" sz="2800" dirty="0">
                <a:solidFill>
                  <a:schemeClr val="accent5">
                    <a:lumMod val="75000"/>
                  </a:schemeClr>
                </a:solidFill>
              </a:rPr>
              <a:t>Identify the subordinate element</a:t>
            </a:r>
          </a:p>
          <a:p>
            <a:endParaRPr lang="en-US" sz="2800" dirty="0"/>
          </a:p>
          <a:p>
            <a:r>
              <a:rPr lang="en-US" sz="2800" dirty="0"/>
              <a:t>Because they enjoy learning about their families, some people are willing to spend hours doing research on the subject.</a:t>
            </a:r>
          </a:p>
          <a:p>
            <a:endParaRPr lang="en-US" sz="2800" dirty="0"/>
          </a:p>
          <a:p>
            <a:r>
              <a:rPr lang="en-US" sz="2800" dirty="0"/>
              <a:t>Some people, because they enjoy learning about their families, are willing to spend hours doing research on the subject.</a:t>
            </a:r>
          </a:p>
          <a:p>
            <a:endParaRPr lang="en-US" sz="2800" dirty="0"/>
          </a:p>
          <a:p>
            <a:r>
              <a:rPr lang="en-US" sz="2800" dirty="0"/>
              <a:t>Some people are willing to spend hours doing research on their families because they enjoy learning about them.</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3558">
                                            <p:txEl>
                                              <p:pRg st="0" end="0"/>
                                            </p:txEl>
                                          </p:spTgt>
                                        </p:tgtEl>
                                        <p:attrNameLst>
                                          <p:attrName>style.visibility</p:attrName>
                                        </p:attrNameLst>
                                      </p:cBhvr>
                                      <p:to>
                                        <p:strVal val="visible"/>
                                      </p:to>
                                    </p:set>
                                    <p:anim calcmode="lin" valueType="num">
                                      <p:cBhvr additive="base">
                                        <p:cTn id="7" dur="500" fill="hold"/>
                                        <p:tgtEl>
                                          <p:spTgt spid="23558">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3558">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3558">
                                            <p:txEl>
                                              <p:pRg st="2" end="2"/>
                                            </p:txEl>
                                          </p:spTgt>
                                        </p:tgtEl>
                                        <p:attrNameLst>
                                          <p:attrName>style.visibility</p:attrName>
                                        </p:attrNameLst>
                                      </p:cBhvr>
                                      <p:to>
                                        <p:strVal val="visible"/>
                                      </p:to>
                                    </p:set>
                                    <p:anim calcmode="lin" valueType="num">
                                      <p:cBhvr additive="base">
                                        <p:cTn id="13" dur="500" fill="hold"/>
                                        <p:tgtEl>
                                          <p:spTgt spid="23558">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3558">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3558">
                                            <p:txEl>
                                              <p:pRg st="4" end="4"/>
                                            </p:txEl>
                                          </p:spTgt>
                                        </p:tgtEl>
                                        <p:attrNameLst>
                                          <p:attrName>style.visibility</p:attrName>
                                        </p:attrNameLst>
                                      </p:cBhvr>
                                      <p:to>
                                        <p:strVal val="visible"/>
                                      </p:to>
                                    </p:set>
                                    <p:anim calcmode="lin" valueType="num">
                                      <p:cBhvr additive="base">
                                        <p:cTn id="19" dur="500" fill="hold"/>
                                        <p:tgtEl>
                                          <p:spTgt spid="23558">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3558">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3558">
                                            <p:txEl>
                                              <p:pRg st="6" end="6"/>
                                            </p:txEl>
                                          </p:spTgt>
                                        </p:tgtEl>
                                        <p:attrNameLst>
                                          <p:attrName>style.visibility</p:attrName>
                                        </p:attrNameLst>
                                      </p:cBhvr>
                                      <p:to>
                                        <p:strVal val="visible"/>
                                      </p:to>
                                    </p:set>
                                    <p:anim calcmode="lin" valueType="num">
                                      <p:cBhvr additive="base">
                                        <p:cTn id="25" dur="500" fill="hold"/>
                                        <p:tgtEl>
                                          <p:spTgt spid="23558">
                                            <p:txEl>
                                              <p:pRg st="6" end="6"/>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3558">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8"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228600" y="1371600"/>
            <a:ext cx="8686800" cy="5181600"/>
          </a:xfrm>
        </p:spPr>
        <p:txBody>
          <a:bodyPr>
            <a:normAutofit fontScale="90000"/>
          </a:bodyPr>
          <a:lstStyle/>
          <a:p>
            <a:r>
              <a:rPr lang="en-US" sz="2800" dirty="0">
                <a:solidFill>
                  <a:srgbClr val="FF0000"/>
                </a:solidFill>
              </a:rPr>
              <a:t>The hamburger patties sizzled.  They were in the pan.  They were greasy and grainy with oatmeal.  They reminded me of bubbling calf brains.</a:t>
            </a:r>
            <a:br>
              <a:rPr lang="en-US" sz="2800" dirty="0">
                <a:solidFill>
                  <a:srgbClr val="FF0000"/>
                </a:solidFill>
              </a:rPr>
            </a:br>
            <a:r>
              <a:rPr lang="en-US" sz="2800" dirty="0">
                <a:solidFill>
                  <a:srgbClr val="FF0000"/>
                </a:solidFill>
              </a:rPr>
              <a:t/>
            </a:r>
            <a:br>
              <a:rPr lang="en-US" sz="2800" dirty="0">
                <a:solidFill>
                  <a:srgbClr val="FF0000"/>
                </a:solidFill>
              </a:rPr>
            </a:br>
            <a:r>
              <a:rPr lang="en-US" sz="2800" dirty="0">
                <a:solidFill>
                  <a:srgbClr val="FF0000"/>
                </a:solidFill>
              </a:rPr>
              <a:t/>
            </a:r>
            <a:br>
              <a:rPr lang="en-US" sz="2800" dirty="0">
                <a:solidFill>
                  <a:srgbClr val="FF0000"/>
                </a:solidFill>
              </a:rPr>
            </a:br>
            <a:r>
              <a:rPr lang="en-US" sz="2800" dirty="0">
                <a:solidFill>
                  <a:srgbClr val="FF0000"/>
                </a:solidFill>
              </a:rPr>
              <a:t>Emphasize that the patties sizzled.</a:t>
            </a:r>
            <a:br>
              <a:rPr lang="en-US" sz="2800" dirty="0">
                <a:solidFill>
                  <a:srgbClr val="FF0000"/>
                </a:solidFill>
              </a:rPr>
            </a:br>
            <a:r>
              <a:rPr lang="en-US" sz="2800" dirty="0">
                <a:solidFill>
                  <a:srgbClr val="FF0000"/>
                </a:solidFill>
              </a:rPr>
              <a:t/>
            </a:r>
            <a:br>
              <a:rPr lang="en-US" sz="2800" dirty="0">
                <a:solidFill>
                  <a:srgbClr val="FF0000"/>
                </a:solidFill>
              </a:rPr>
            </a:br>
            <a:r>
              <a:rPr lang="en-US" sz="2800" dirty="0">
                <a:solidFill>
                  <a:srgbClr val="FF0000"/>
                </a:solidFill>
              </a:rPr>
              <a:t>Emphasize that the patties were in the pan.</a:t>
            </a:r>
            <a:br>
              <a:rPr lang="en-US" sz="2800" dirty="0">
                <a:solidFill>
                  <a:srgbClr val="FF0000"/>
                </a:solidFill>
              </a:rPr>
            </a:br>
            <a:r>
              <a:rPr lang="en-US" sz="2800" dirty="0">
                <a:solidFill>
                  <a:srgbClr val="FF0000"/>
                </a:solidFill>
              </a:rPr>
              <a:t/>
            </a:r>
            <a:br>
              <a:rPr lang="en-US" sz="2800" dirty="0">
                <a:solidFill>
                  <a:srgbClr val="FF0000"/>
                </a:solidFill>
              </a:rPr>
            </a:br>
            <a:r>
              <a:rPr lang="en-US" sz="2800" dirty="0">
                <a:solidFill>
                  <a:srgbClr val="FF0000"/>
                </a:solidFill>
              </a:rPr>
              <a:t>Emphasize that the patties were greasy and grainy with oatmeal.</a:t>
            </a:r>
            <a:br>
              <a:rPr lang="en-US" sz="2800" dirty="0">
                <a:solidFill>
                  <a:srgbClr val="FF0000"/>
                </a:solidFill>
              </a:rPr>
            </a:br>
            <a:r>
              <a:rPr lang="en-US" sz="2800" dirty="0">
                <a:solidFill>
                  <a:srgbClr val="FF0000"/>
                </a:solidFill>
              </a:rPr>
              <a:t/>
            </a:r>
            <a:br>
              <a:rPr lang="en-US" sz="2800" dirty="0">
                <a:solidFill>
                  <a:srgbClr val="FF0000"/>
                </a:solidFill>
              </a:rPr>
            </a:br>
            <a:r>
              <a:rPr lang="en-US" sz="2800" dirty="0">
                <a:solidFill>
                  <a:srgbClr val="FF0000"/>
                </a:solidFill>
              </a:rPr>
              <a:t>Emphasize that they reminded me of bubbling brains</a:t>
            </a:r>
            <a:r>
              <a:rPr lang="en-US" sz="2800" dirty="0"/>
              <a:t>.</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4" name="Rectangle 4"/>
          <p:cNvSpPr>
            <a:spLocks noGrp="1" noChangeArrowheads="1"/>
          </p:cNvSpPr>
          <p:nvPr>
            <p:ph type="title"/>
          </p:nvPr>
        </p:nvSpPr>
        <p:spPr/>
        <p:txBody>
          <a:bodyPr/>
          <a:lstStyle/>
          <a:p>
            <a:r>
              <a:rPr lang="en-US" sz="3200"/>
              <a:t/>
            </a:r>
            <a:br>
              <a:rPr lang="en-US" sz="3200"/>
            </a:br>
            <a:endParaRPr lang="en-US" sz="3200"/>
          </a:p>
        </p:txBody>
      </p:sp>
      <p:sp>
        <p:nvSpPr>
          <p:cNvPr id="25605" name="Rectangle 5"/>
          <p:cNvSpPr>
            <a:spLocks noGrp="1" noChangeArrowheads="1"/>
          </p:cNvSpPr>
          <p:nvPr>
            <p:ph type="body" idx="1"/>
          </p:nvPr>
        </p:nvSpPr>
        <p:spPr>
          <a:xfrm>
            <a:off x="381000" y="1676400"/>
            <a:ext cx="8534400" cy="4876800"/>
          </a:xfrm>
        </p:spPr>
        <p:txBody>
          <a:bodyPr>
            <a:normAutofit fontScale="92500" lnSpcReduction="20000"/>
          </a:bodyPr>
          <a:lstStyle/>
          <a:p>
            <a:r>
              <a:rPr lang="en-US" sz="3600" dirty="0"/>
              <a:t>You should avoid opening your sandwich on your lap.  Mustard stains are hard to wash out of clothes.</a:t>
            </a:r>
          </a:p>
          <a:p>
            <a:endParaRPr lang="en-US" sz="3600" dirty="0"/>
          </a:p>
          <a:p>
            <a:r>
              <a:rPr lang="en-US" sz="3600" dirty="0"/>
              <a:t>Use coordination to combine the above sentences and give each equal importance.</a:t>
            </a:r>
          </a:p>
          <a:p>
            <a:endParaRPr lang="en-US" sz="3600" dirty="0"/>
          </a:p>
          <a:p>
            <a:r>
              <a:rPr lang="en-US" sz="3600" dirty="0"/>
              <a:t>Write  a sentence that emphasizes that you should avoid opening your sandwich on your lap.</a:t>
            </a:r>
            <a:br>
              <a:rPr lang="en-US" sz="3600" dirty="0"/>
            </a:br>
            <a:endParaRPr lang="en-US" sz="36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5605">
                                            <p:txEl>
                                              <p:pRg st="0" end="0"/>
                                            </p:txEl>
                                          </p:spTgt>
                                        </p:tgtEl>
                                        <p:attrNameLst>
                                          <p:attrName>style.visibility</p:attrName>
                                        </p:attrNameLst>
                                      </p:cBhvr>
                                      <p:to>
                                        <p:strVal val="visible"/>
                                      </p:to>
                                    </p:set>
                                    <p:anim calcmode="lin" valueType="num">
                                      <p:cBhvr additive="base">
                                        <p:cTn id="7" dur="500" fill="hold"/>
                                        <p:tgtEl>
                                          <p:spTgt spid="2560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560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5605">
                                            <p:txEl>
                                              <p:pRg st="2" end="2"/>
                                            </p:txEl>
                                          </p:spTgt>
                                        </p:tgtEl>
                                        <p:attrNameLst>
                                          <p:attrName>style.visibility</p:attrName>
                                        </p:attrNameLst>
                                      </p:cBhvr>
                                      <p:to>
                                        <p:strVal val="visible"/>
                                      </p:to>
                                    </p:set>
                                    <p:anim calcmode="lin" valueType="num">
                                      <p:cBhvr additive="base">
                                        <p:cTn id="13" dur="500" fill="hold"/>
                                        <p:tgtEl>
                                          <p:spTgt spid="25605">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560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5605">
                                            <p:txEl>
                                              <p:pRg st="4" end="4"/>
                                            </p:txEl>
                                          </p:spTgt>
                                        </p:tgtEl>
                                        <p:attrNameLst>
                                          <p:attrName>style.visibility</p:attrName>
                                        </p:attrNameLst>
                                      </p:cBhvr>
                                      <p:to>
                                        <p:strVal val="visible"/>
                                      </p:to>
                                    </p:set>
                                    <p:anim calcmode="lin" valueType="num">
                                      <p:cBhvr additive="base">
                                        <p:cTn id="19" dur="500" fill="hold"/>
                                        <p:tgtEl>
                                          <p:spTgt spid="25605">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5605">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5"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6000" b="1" dirty="0" smtClean="0"/>
              <a:t>Commas and FANBOYS</a:t>
            </a:r>
            <a:endParaRPr lang="en-US" sz="6000" b="1" dirty="0"/>
          </a:p>
        </p:txBody>
      </p:sp>
      <p:sp>
        <p:nvSpPr>
          <p:cNvPr id="2" name="Content Placeholder 1"/>
          <p:cNvSpPr>
            <a:spLocks noGrp="1"/>
          </p:cNvSpPr>
          <p:nvPr>
            <p:ph idx="1"/>
          </p:nvPr>
        </p:nvSpPr>
        <p:spPr/>
        <p:txBody>
          <a:bodyPr>
            <a:normAutofit fontScale="92500" lnSpcReduction="20000"/>
          </a:bodyPr>
          <a:lstStyle/>
          <a:p>
            <a:r>
              <a:rPr lang="en-US" dirty="0" smtClean="0"/>
              <a:t>FANBOYS conjunctions, more commonly called </a:t>
            </a:r>
            <a:r>
              <a:rPr lang="en-US" i="1" dirty="0" smtClean="0"/>
              <a:t>coordinating </a:t>
            </a:r>
            <a:r>
              <a:rPr lang="en-US" dirty="0" smtClean="0"/>
              <a:t>conjunctions, are used with a comma to connect two independent clauses.</a:t>
            </a:r>
          </a:p>
          <a:p>
            <a:r>
              <a:rPr lang="en-US" dirty="0" smtClean="0"/>
              <a:t>A </a:t>
            </a:r>
            <a:r>
              <a:rPr lang="en-US" b="1" dirty="0" smtClean="0"/>
              <a:t>clause</a:t>
            </a:r>
            <a:r>
              <a:rPr lang="en-US" dirty="0" smtClean="0"/>
              <a:t> is a grammatical unit that contains a subject and a verb.</a:t>
            </a:r>
          </a:p>
          <a:p>
            <a:r>
              <a:rPr lang="en-US" dirty="0" smtClean="0"/>
              <a:t>An </a:t>
            </a:r>
            <a:r>
              <a:rPr lang="en-US" b="1" dirty="0" smtClean="0"/>
              <a:t>independent</a:t>
            </a:r>
            <a:r>
              <a:rPr lang="en-US" dirty="0" smtClean="0"/>
              <a:t> clause can stand alone as a sentence.</a:t>
            </a:r>
          </a:p>
          <a:p>
            <a:r>
              <a:rPr lang="en-US" dirty="0" smtClean="0"/>
              <a:t>This is the pattern used when a FANBOYS conjunction is used with a comma to connect two independent clauses.</a:t>
            </a:r>
          </a:p>
          <a:p>
            <a:r>
              <a:rPr lang="en-US" dirty="0" smtClean="0"/>
              <a:t>The comma goes before the FANBOYS conjunction.</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4" fill="hold" grpId="0" nodeType="clickEffect">
                                  <p:stCondLst>
                                    <p:cond delay="0"/>
                                  </p:stCondLst>
                                  <p:childTnLst>
                                    <p:set>
                                      <p:cBhvr>
                                        <p:cTn id="12" dur="1" fill="hold">
                                          <p:stCondLst>
                                            <p:cond delay="0"/>
                                          </p:stCondLst>
                                        </p:cTn>
                                        <p:tgtEl>
                                          <p:spTgt spid="2">
                                            <p:txEl>
                                              <p:pRg st="0" end="0"/>
                                            </p:txEl>
                                          </p:spTgt>
                                        </p:tgtEl>
                                        <p:attrNameLst>
                                          <p:attrName>style.visibility</p:attrName>
                                        </p:attrNameLst>
                                      </p:cBhvr>
                                      <p:to>
                                        <p:strVal val="visible"/>
                                      </p:to>
                                    </p:set>
                                    <p:animEffect transition="in" filter="wipe(down)">
                                      <p:cBhvr>
                                        <p:cTn id="13" dur="500"/>
                                        <p:tgtEl>
                                          <p:spTgt spid="2">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grpId="0" nodeType="clickEffect">
                                  <p:stCondLst>
                                    <p:cond delay="0"/>
                                  </p:stCondLst>
                                  <p:childTnLst>
                                    <p:set>
                                      <p:cBhvr>
                                        <p:cTn id="17" dur="1" fill="hold">
                                          <p:stCondLst>
                                            <p:cond delay="0"/>
                                          </p:stCondLst>
                                        </p:cTn>
                                        <p:tgtEl>
                                          <p:spTgt spid="2">
                                            <p:txEl>
                                              <p:pRg st="1" end="1"/>
                                            </p:txEl>
                                          </p:spTgt>
                                        </p:tgtEl>
                                        <p:attrNameLst>
                                          <p:attrName>style.visibility</p:attrName>
                                        </p:attrNameLst>
                                      </p:cBhvr>
                                      <p:to>
                                        <p:strVal val="visible"/>
                                      </p:to>
                                    </p:set>
                                    <p:animEffect transition="in" filter="wipe(down)">
                                      <p:cBhvr>
                                        <p:cTn id="18" dur="500"/>
                                        <p:tgtEl>
                                          <p:spTgt spid="2">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4" fill="hold" grpId="0" nodeType="clickEffect">
                                  <p:stCondLst>
                                    <p:cond delay="0"/>
                                  </p:stCondLst>
                                  <p:childTnLst>
                                    <p:set>
                                      <p:cBhvr>
                                        <p:cTn id="22" dur="1" fill="hold">
                                          <p:stCondLst>
                                            <p:cond delay="0"/>
                                          </p:stCondLst>
                                        </p:cTn>
                                        <p:tgtEl>
                                          <p:spTgt spid="2">
                                            <p:txEl>
                                              <p:pRg st="2" end="2"/>
                                            </p:txEl>
                                          </p:spTgt>
                                        </p:tgtEl>
                                        <p:attrNameLst>
                                          <p:attrName>style.visibility</p:attrName>
                                        </p:attrNameLst>
                                      </p:cBhvr>
                                      <p:to>
                                        <p:strVal val="visible"/>
                                      </p:to>
                                    </p:set>
                                    <p:animEffect transition="in" filter="wipe(down)">
                                      <p:cBhvr>
                                        <p:cTn id="23" dur="500"/>
                                        <p:tgtEl>
                                          <p:spTgt spid="2">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4" fill="hold" grpId="0" nodeType="clickEffect">
                                  <p:stCondLst>
                                    <p:cond delay="0"/>
                                  </p:stCondLst>
                                  <p:childTnLst>
                                    <p:set>
                                      <p:cBhvr>
                                        <p:cTn id="27" dur="1" fill="hold">
                                          <p:stCondLst>
                                            <p:cond delay="0"/>
                                          </p:stCondLst>
                                        </p:cTn>
                                        <p:tgtEl>
                                          <p:spTgt spid="2">
                                            <p:txEl>
                                              <p:pRg st="3" end="3"/>
                                            </p:txEl>
                                          </p:spTgt>
                                        </p:tgtEl>
                                        <p:attrNameLst>
                                          <p:attrName>style.visibility</p:attrName>
                                        </p:attrNameLst>
                                      </p:cBhvr>
                                      <p:to>
                                        <p:strVal val="visible"/>
                                      </p:to>
                                    </p:set>
                                    <p:animEffect transition="in" filter="wipe(down)">
                                      <p:cBhvr>
                                        <p:cTn id="28" dur="500"/>
                                        <p:tgtEl>
                                          <p:spTgt spid="2">
                                            <p:txEl>
                                              <p:pRg st="3" end="3"/>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4" fill="hold" grpId="0" nodeType="clickEffect">
                                  <p:stCondLst>
                                    <p:cond delay="0"/>
                                  </p:stCondLst>
                                  <p:childTnLst>
                                    <p:set>
                                      <p:cBhvr>
                                        <p:cTn id="32" dur="1" fill="hold">
                                          <p:stCondLst>
                                            <p:cond delay="0"/>
                                          </p:stCondLst>
                                        </p:cTn>
                                        <p:tgtEl>
                                          <p:spTgt spid="2">
                                            <p:txEl>
                                              <p:pRg st="4" end="4"/>
                                            </p:txEl>
                                          </p:spTgt>
                                        </p:tgtEl>
                                        <p:attrNameLst>
                                          <p:attrName>style.visibility</p:attrName>
                                        </p:attrNameLst>
                                      </p:cBhvr>
                                      <p:to>
                                        <p:strVal val="visible"/>
                                      </p:to>
                                    </p:set>
                                    <p:animEffect transition="in" filter="wipe(down)">
                                      <p:cBhvr>
                                        <p:cTn id="33"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2"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3200" b="1" u="sng" dirty="0" smtClean="0"/>
              <a:t>Formula</a:t>
            </a:r>
            <a:br>
              <a:rPr lang="en-US" sz="3200" b="1" u="sng" dirty="0" smtClean="0"/>
            </a:br>
            <a:r>
              <a:rPr lang="en-US" sz="3200" b="1" u="sng" dirty="0" smtClean="0"/>
              <a:t>Independent clause</a:t>
            </a:r>
            <a:r>
              <a:rPr lang="en-US" sz="3200" b="1" dirty="0" smtClean="0">
                <a:solidFill>
                  <a:srgbClr val="FF0000"/>
                </a:solidFill>
              </a:rPr>
              <a:t>,</a:t>
            </a:r>
            <a:r>
              <a:rPr lang="en-US" sz="3200" b="1" dirty="0" smtClean="0"/>
              <a:t> </a:t>
            </a:r>
            <a:r>
              <a:rPr lang="en-US" sz="3200" dirty="0" smtClean="0">
                <a:solidFill>
                  <a:srgbClr val="FF0000"/>
                </a:solidFill>
              </a:rPr>
              <a:t>and</a:t>
            </a:r>
            <a:r>
              <a:rPr lang="en-US" sz="3200" dirty="0" smtClean="0"/>
              <a:t> </a:t>
            </a:r>
            <a:r>
              <a:rPr lang="en-US" sz="3200" b="1" u="sng" dirty="0" smtClean="0"/>
              <a:t>independent clause</a:t>
            </a:r>
            <a:endParaRPr lang="en-US" sz="3200" b="1" u="sng" dirty="0"/>
          </a:p>
        </p:txBody>
      </p:sp>
      <p:sp>
        <p:nvSpPr>
          <p:cNvPr id="2" name="Content Placeholder 1"/>
          <p:cNvSpPr>
            <a:spLocks noGrp="1"/>
          </p:cNvSpPr>
          <p:nvPr>
            <p:ph idx="1"/>
          </p:nvPr>
        </p:nvSpPr>
        <p:spPr/>
        <p:txBody>
          <a:bodyPr>
            <a:normAutofit/>
          </a:bodyPr>
          <a:lstStyle/>
          <a:p>
            <a:r>
              <a:rPr lang="en-US" dirty="0" smtClean="0"/>
              <a:t>Examples:</a:t>
            </a:r>
          </a:p>
          <a:p>
            <a:r>
              <a:rPr lang="en-US" sz="2800" dirty="0" smtClean="0"/>
              <a:t>Marcus scanned the crowded cafeteria. (independent clause)</a:t>
            </a:r>
          </a:p>
          <a:p>
            <a:r>
              <a:rPr lang="en-US" sz="2800" dirty="0" smtClean="0"/>
              <a:t>He did not see his friend Hannah. (Independent Clause)</a:t>
            </a:r>
          </a:p>
          <a:p>
            <a:r>
              <a:rPr lang="en-US" sz="2800" dirty="0" smtClean="0"/>
              <a:t>These two independent clauses, or simple sentences, can be connected with a FANBOYS and a comma.</a:t>
            </a:r>
          </a:p>
          <a:p>
            <a:r>
              <a:rPr lang="en-US" sz="2800" dirty="0" smtClean="0"/>
              <a:t>Marcus scanned the crowded cafeteria, but he did not see his friend Hannah.</a:t>
            </a:r>
            <a:endParaRPr lang="en-US" sz="28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0" end="0"/>
                                            </p:txEl>
                                          </p:spTgt>
                                        </p:tgtEl>
                                        <p:attrNameLst>
                                          <p:attrName>style.visibility</p:attrName>
                                        </p:attrNameLst>
                                      </p:cBhvr>
                                      <p:to>
                                        <p:strVal val="visible"/>
                                      </p:to>
                                    </p:set>
                                    <p:anim calcmode="lin" valueType="num">
                                      <p:cBhvr additive="base">
                                        <p:cTn id="13"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1" end="1"/>
                                            </p:txEl>
                                          </p:spTgt>
                                        </p:tgtEl>
                                        <p:attrNameLst>
                                          <p:attrName>style.visibility</p:attrName>
                                        </p:attrNameLst>
                                      </p:cBhvr>
                                      <p:to>
                                        <p:strVal val="visible"/>
                                      </p:to>
                                    </p:set>
                                    <p:anim calcmode="lin" valueType="num">
                                      <p:cBhvr additive="base">
                                        <p:cTn id="19"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
                                            <p:txEl>
                                              <p:pRg st="2" end="2"/>
                                            </p:txEl>
                                          </p:spTgt>
                                        </p:tgtEl>
                                        <p:attrNameLst>
                                          <p:attrName>style.visibility</p:attrName>
                                        </p:attrNameLst>
                                      </p:cBhvr>
                                      <p:to>
                                        <p:strVal val="visible"/>
                                      </p:to>
                                    </p:set>
                                    <p:anim calcmode="lin" valueType="num">
                                      <p:cBhvr additive="base">
                                        <p:cTn id="25"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2">
                                            <p:txEl>
                                              <p:pRg st="3" end="3"/>
                                            </p:txEl>
                                          </p:spTgt>
                                        </p:tgtEl>
                                        <p:attrNameLst>
                                          <p:attrName>style.visibility</p:attrName>
                                        </p:attrNameLst>
                                      </p:cBhvr>
                                      <p:to>
                                        <p:strVal val="visible"/>
                                      </p:to>
                                    </p:set>
                                    <p:anim calcmode="lin" valueType="num">
                                      <p:cBhvr additive="base">
                                        <p:cTn id="31"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2">
                                            <p:txEl>
                                              <p:pRg st="4" end="4"/>
                                            </p:txEl>
                                          </p:spTgt>
                                        </p:tgtEl>
                                        <p:attrNameLst>
                                          <p:attrName>style.visibility</p:attrName>
                                        </p:attrNameLst>
                                      </p:cBhvr>
                                      <p:to>
                                        <p:strVal val="visible"/>
                                      </p:to>
                                    </p:set>
                                    <p:anim calcmode="lin" valueType="num">
                                      <p:cBhvr additive="base">
                                        <p:cTn id="37"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2"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4800" b="1" dirty="0" smtClean="0"/>
              <a:t>Semicolon and Joining Word</a:t>
            </a:r>
            <a:endParaRPr lang="en-US" sz="4800" b="1" dirty="0"/>
          </a:p>
        </p:txBody>
      </p:sp>
      <p:sp>
        <p:nvSpPr>
          <p:cNvPr id="2" name="Content Placeholder 1"/>
          <p:cNvSpPr>
            <a:spLocks noGrp="1"/>
          </p:cNvSpPr>
          <p:nvPr>
            <p:ph idx="1"/>
          </p:nvPr>
        </p:nvSpPr>
        <p:spPr>
          <a:xfrm>
            <a:off x="304800" y="1554162"/>
            <a:ext cx="8686800" cy="5075238"/>
          </a:xfrm>
        </p:spPr>
        <p:txBody>
          <a:bodyPr>
            <a:normAutofit fontScale="92500" lnSpcReduction="20000"/>
          </a:bodyPr>
          <a:lstStyle/>
          <a:p>
            <a:r>
              <a:rPr lang="en-US" dirty="0" smtClean="0"/>
              <a:t>The other method of coordination is by using a semicolon and a joining word.</a:t>
            </a:r>
          </a:p>
          <a:p>
            <a:r>
              <a:rPr lang="en-US" dirty="0" smtClean="0"/>
              <a:t>Once again, a complete sentence (independent clause) should appear on both sides of the semicolon.</a:t>
            </a:r>
          </a:p>
          <a:p>
            <a:r>
              <a:rPr lang="en-US" dirty="0" smtClean="0"/>
              <a:t>Example:</a:t>
            </a:r>
          </a:p>
          <a:p>
            <a:r>
              <a:rPr lang="en-US" dirty="0" smtClean="0"/>
              <a:t>Mary thought she would have extra money left over at the end of the month.</a:t>
            </a:r>
          </a:p>
          <a:p>
            <a:r>
              <a:rPr lang="en-US" dirty="0" smtClean="0"/>
              <a:t>She did not anticipate having to buy a new battery for her car.</a:t>
            </a:r>
          </a:p>
          <a:p>
            <a:r>
              <a:rPr lang="en-US" dirty="0" smtClean="0"/>
              <a:t>Mary thought she would have extra money left over at the end of the month</a:t>
            </a:r>
            <a:r>
              <a:rPr lang="en-US" b="1" dirty="0" smtClean="0"/>
              <a:t>; however, </a:t>
            </a:r>
            <a:r>
              <a:rPr lang="en-US" dirty="0" smtClean="0"/>
              <a:t>she did not anticipate having to buy a new battery for her car.</a:t>
            </a:r>
          </a:p>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2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2">
                                            <p:txEl>
                                              <p:pRg st="0" end="0"/>
                                            </p:txEl>
                                          </p:spTgt>
                                        </p:tgtEl>
                                        <p:attrNameLst>
                                          <p:attrName>style.visibility</p:attrName>
                                        </p:attrNameLst>
                                      </p:cBhvr>
                                      <p:to>
                                        <p:strVal val="visible"/>
                                      </p:to>
                                    </p:set>
                                    <p:animEffect transition="in" filter="wipe(down)">
                                      <p:cBhvr>
                                        <p:cTn id="12" dur="500"/>
                                        <p:tgtEl>
                                          <p:spTgt spid="2">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2">
                                            <p:txEl>
                                              <p:pRg st="1" end="1"/>
                                            </p:txEl>
                                          </p:spTgt>
                                        </p:tgtEl>
                                        <p:attrNameLst>
                                          <p:attrName>style.visibility</p:attrName>
                                        </p:attrNameLst>
                                      </p:cBhvr>
                                      <p:to>
                                        <p:strVal val="visible"/>
                                      </p:to>
                                    </p:set>
                                    <p:animEffect transition="in" filter="wipe(down)">
                                      <p:cBhvr>
                                        <p:cTn id="17" dur="500"/>
                                        <p:tgtEl>
                                          <p:spTgt spid="2">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2">
                                            <p:txEl>
                                              <p:pRg st="2" end="2"/>
                                            </p:txEl>
                                          </p:spTgt>
                                        </p:tgtEl>
                                        <p:attrNameLst>
                                          <p:attrName>style.visibility</p:attrName>
                                        </p:attrNameLst>
                                      </p:cBhvr>
                                      <p:to>
                                        <p:strVal val="visible"/>
                                      </p:to>
                                    </p:set>
                                    <p:animEffect transition="in" filter="wipe(down)">
                                      <p:cBhvr>
                                        <p:cTn id="22" dur="500"/>
                                        <p:tgtEl>
                                          <p:spTgt spid="2">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2">
                                            <p:txEl>
                                              <p:pRg st="3" end="3"/>
                                            </p:txEl>
                                          </p:spTgt>
                                        </p:tgtEl>
                                        <p:attrNameLst>
                                          <p:attrName>style.visibility</p:attrName>
                                        </p:attrNameLst>
                                      </p:cBhvr>
                                      <p:to>
                                        <p:strVal val="visible"/>
                                      </p:to>
                                    </p:set>
                                    <p:animEffect transition="in" filter="wipe(down)">
                                      <p:cBhvr>
                                        <p:cTn id="27" dur="500"/>
                                        <p:tgtEl>
                                          <p:spTgt spid="2">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2">
                                            <p:txEl>
                                              <p:pRg st="4" end="4"/>
                                            </p:txEl>
                                          </p:spTgt>
                                        </p:tgtEl>
                                        <p:attrNameLst>
                                          <p:attrName>style.visibility</p:attrName>
                                        </p:attrNameLst>
                                      </p:cBhvr>
                                      <p:to>
                                        <p:strVal val="visible"/>
                                      </p:to>
                                    </p:set>
                                    <p:animEffect transition="in" filter="wipe(down)">
                                      <p:cBhvr>
                                        <p:cTn id="32" dur="500"/>
                                        <p:tgtEl>
                                          <p:spTgt spid="2">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2">
                                            <p:txEl>
                                              <p:pRg st="5" end="5"/>
                                            </p:txEl>
                                          </p:spTgt>
                                        </p:tgtEl>
                                        <p:attrNameLst>
                                          <p:attrName>style.visibility</p:attrName>
                                        </p:attrNameLst>
                                      </p:cBhvr>
                                      <p:to>
                                        <p:strVal val="visible"/>
                                      </p:to>
                                    </p:set>
                                    <p:animEffect transition="in" filter="wipe(down)">
                                      <p:cBhvr>
                                        <p:cTn id="37" dur="500"/>
                                        <p:tgtEl>
                                          <p:spTgt spid="2">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2"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pPr algn="ctr"/>
            <a:r>
              <a:rPr lang="en-US" b="1" dirty="0" smtClean="0">
                <a:solidFill>
                  <a:srgbClr val="FF0000"/>
                </a:solidFill>
              </a:rPr>
              <a:t>Another Way</a:t>
            </a:r>
            <a:r>
              <a:rPr lang="en-US" dirty="0" smtClean="0"/>
              <a:t/>
            </a:r>
            <a:br>
              <a:rPr lang="en-US" dirty="0" smtClean="0"/>
            </a:br>
            <a:r>
              <a:rPr lang="en-US" sz="3800" b="1" dirty="0" smtClean="0"/>
              <a:t>Connecting Ideas Through Subordination</a:t>
            </a:r>
            <a:endParaRPr lang="en-US" sz="3800" b="1" dirty="0"/>
          </a:p>
        </p:txBody>
      </p:sp>
      <p:sp>
        <p:nvSpPr>
          <p:cNvPr id="2" name="Content Placeholder 1"/>
          <p:cNvSpPr>
            <a:spLocks noGrp="1"/>
          </p:cNvSpPr>
          <p:nvPr>
            <p:ph idx="1"/>
          </p:nvPr>
        </p:nvSpPr>
        <p:spPr/>
        <p:txBody>
          <a:bodyPr>
            <a:noAutofit/>
          </a:bodyPr>
          <a:lstStyle/>
          <a:p>
            <a:r>
              <a:rPr lang="en-US" sz="3000" dirty="0" smtClean="0"/>
              <a:t>Ideas can be connected by </a:t>
            </a:r>
            <a:r>
              <a:rPr lang="en-US" sz="3000" b="1" dirty="0" smtClean="0">
                <a:solidFill>
                  <a:srgbClr val="FF0000"/>
                </a:solidFill>
              </a:rPr>
              <a:t>subordination</a:t>
            </a:r>
            <a:r>
              <a:rPr lang="en-US" sz="3000" dirty="0" smtClean="0"/>
              <a:t>. Placing a </a:t>
            </a:r>
            <a:r>
              <a:rPr lang="en-US" sz="3000" b="1" dirty="0" smtClean="0">
                <a:solidFill>
                  <a:srgbClr val="FF0000"/>
                </a:solidFill>
              </a:rPr>
              <a:t>dependent</a:t>
            </a:r>
            <a:r>
              <a:rPr lang="en-US" sz="3000" b="1" dirty="0" smtClean="0"/>
              <a:t> word </a:t>
            </a:r>
            <a:r>
              <a:rPr lang="en-US" sz="3000" dirty="0" smtClean="0"/>
              <a:t>such as because, although, if, when, or after in front of an independent clause makes it a </a:t>
            </a:r>
            <a:r>
              <a:rPr lang="en-US" sz="3000" b="1" dirty="0" smtClean="0">
                <a:solidFill>
                  <a:srgbClr val="FF0000"/>
                </a:solidFill>
              </a:rPr>
              <a:t>dependent</a:t>
            </a:r>
            <a:r>
              <a:rPr lang="en-US" sz="3000" dirty="0" smtClean="0"/>
              <a:t> or </a:t>
            </a:r>
            <a:r>
              <a:rPr lang="en-US" sz="3000" b="1" dirty="0" smtClean="0">
                <a:solidFill>
                  <a:srgbClr val="FF0000"/>
                </a:solidFill>
              </a:rPr>
              <a:t>subordinate</a:t>
            </a:r>
            <a:r>
              <a:rPr lang="en-US" sz="3000" dirty="0" smtClean="0">
                <a:solidFill>
                  <a:srgbClr val="FF0000"/>
                </a:solidFill>
              </a:rPr>
              <a:t> </a:t>
            </a:r>
            <a:r>
              <a:rPr lang="en-US" sz="3000" dirty="0" smtClean="0"/>
              <a:t>clause, one that can no longer stand on its own as a sentence.</a:t>
            </a:r>
          </a:p>
          <a:p>
            <a:r>
              <a:rPr lang="en-US" sz="3000" dirty="0" smtClean="0"/>
              <a:t>It must be connected therefore, to another idea that is stated as a complete sentence.</a:t>
            </a:r>
          </a:p>
          <a:p>
            <a:r>
              <a:rPr lang="en-US" sz="3000" dirty="0" smtClean="0"/>
              <a:t>It will then </a:t>
            </a:r>
            <a:r>
              <a:rPr lang="en-US" sz="3000" i="1" dirty="0" smtClean="0"/>
              <a:t>depend</a:t>
            </a:r>
            <a:r>
              <a:rPr lang="en-US" sz="3000" dirty="0" smtClean="0"/>
              <a:t> on the sentence it is attached to and can no longer be separated from it.</a:t>
            </a:r>
            <a:endParaRPr lang="en-US" sz="30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2">
                                            <p:txEl>
                                              <p:pRg st="0" end="0"/>
                                            </p:txEl>
                                          </p:spTgt>
                                        </p:tgtEl>
                                        <p:attrNameLst>
                                          <p:attrName>style.visibility</p:attrName>
                                        </p:attrNameLst>
                                      </p:cBhvr>
                                      <p:to>
                                        <p:strVal val="visible"/>
                                      </p:to>
                                    </p:set>
                                    <p:animEffect transition="in" filter="fade">
                                      <p:cBhvr>
                                        <p:cTn id="13" dur="2000"/>
                                        <p:tgtEl>
                                          <p:spTgt spid="2">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2">
                                            <p:txEl>
                                              <p:pRg st="1" end="1"/>
                                            </p:txEl>
                                          </p:spTgt>
                                        </p:tgtEl>
                                        <p:attrNameLst>
                                          <p:attrName>style.visibility</p:attrName>
                                        </p:attrNameLst>
                                      </p:cBhvr>
                                      <p:to>
                                        <p:strVal val="visible"/>
                                      </p:to>
                                    </p:set>
                                    <p:animEffect transition="in" filter="fade">
                                      <p:cBhvr>
                                        <p:cTn id="18" dur="2000"/>
                                        <p:tgtEl>
                                          <p:spTgt spid="2">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2">
                                            <p:txEl>
                                              <p:pRg st="2" end="2"/>
                                            </p:txEl>
                                          </p:spTgt>
                                        </p:tgtEl>
                                        <p:attrNameLst>
                                          <p:attrName>style.visibility</p:attrName>
                                        </p:attrNameLst>
                                      </p:cBhvr>
                                      <p:to>
                                        <p:strVal val="visible"/>
                                      </p:to>
                                    </p:set>
                                    <p:animEffect transition="in" filter="fade">
                                      <p:cBhvr>
                                        <p:cTn id="23" dur="20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2"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5400" b="1" dirty="0" smtClean="0"/>
              <a:t>Here are some examples.</a:t>
            </a:r>
            <a:endParaRPr lang="en-US" sz="5400" b="1" dirty="0"/>
          </a:p>
        </p:txBody>
      </p:sp>
      <p:sp>
        <p:nvSpPr>
          <p:cNvPr id="2" name="Content Placeholder 1"/>
          <p:cNvSpPr>
            <a:spLocks noGrp="1"/>
          </p:cNvSpPr>
          <p:nvPr>
            <p:ph idx="1"/>
          </p:nvPr>
        </p:nvSpPr>
        <p:spPr/>
        <p:txBody>
          <a:bodyPr>
            <a:normAutofit fontScale="92500" lnSpcReduction="20000"/>
          </a:bodyPr>
          <a:lstStyle/>
          <a:p>
            <a:r>
              <a:rPr lang="en-US" dirty="0" smtClean="0"/>
              <a:t>Example 1:</a:t>
            </a:r>
          </a:p>
          <a:p>
            <a:r>
              <a:rPr lang="en-US" dirty="0" err="1" smtClean="0"/>
              <a:t>Rashida</a:t>
            </a:r>
            <a:r>
              <a:rPr lang="en-US" dirty="0" smtClean="0"/>
              <a:t> had no time to sit down for breakfast. </a:t>
            </a:r>
          </a:p>
          <a:p>
            <a:pPr>
              <a:buNone/>
            </a:pPr>
            <a:r>
              <a:rPr lang="en-US" dirty="0" smtClean="0"/>
              <a:t>	She picked up a banana and a granola bar and walked out the door.</a:t>
            </a:r>
          </a:p>
          <a:p>
            <a:r>
              <a:rPr lang="en-US" dirty="0" smtClean="0"/>
              <a:t>If the dependent clause acts as an introductory clause, a comma follows it.</a:t>
            </a:r>
          </a:p>
          <a:p>
            <a:pPr algn="ctr">
              <a:buNone/>
            </a:pPr>
            <a:r>
              <a:rPr lang="en-US" i="1" dirty="0" smtClean="0">
                <a:solidFill>
                  <a:srgbClr val="FF0000"/>
                </a:solidFill>
              </a:rPr>
              <a:t>Because</a:t>
            </a:r>
            <a:r>
              <a:rPr lang="en-US" dirty="0" smtClean="0"/>
              <a:t> </a:t>
            </a:r>
            <a:r>
              <a:rPr lang="en-US" b="1" u="sng" dirty="0" smtClean="0"/>
              <a:t>dependent clause</a:t>
            </a:r>
            <a:r>
              <a:rPr lang="en-US" dirty="0" smtClean="0">
                <a:solidFill>
                  <a:srgbClr val="FF0000"/>
                </a:solidFill>
              </a:rPr>
              <a:t>,</a:t>
            </a:r>
            <a:r>
              <a:rPr lang="en-US" dirty="0" smtClean="0"/>
              <a:t> </a:t>
            </a:r>
            <a:r>
              <a:rPr lang="en-US" b="1" u="sng" dirty="0" smtClean="0"/>
              <a:t>independent clause</a:t>
            </a:r>
          </a:p>
          <a:p>
            <a:pPr algn="ctr">
              <a:buNone/>
            </a:pPr>
            <a:r>
              <a:rPr lang="en-US" b="1" i="1" dirty="0" smtClean="0"/>
              <a:t>Connected</a:t>
            </a:r>
          </a:p>
          <a:p>
            <a:r>
              <a:rPr lang="en-US" b="1" dirty="0" smtClean="0">
                <a:solidFill>
                  <a:srgbClr val="FF0000"/>
                </a:solidFill>
              </a:rPr>
              <a:t>Because</a:t>
            </a:r>
            <a:r>
              <a:rPr lang="en-US" dirty="0" smtClean="0"/>
              <a:t> </a:t>
            </a:r>
            <a:r>
              <a:rPr lang="en-US" dirty="0" err="1" smtClean="0"/>
              <a:t>Rashida</a:t>
            </a:r>
            <a:r>
              <a:rPr lang="en-US" dirty="0" smtClean="0"/>
              <a:t> had no time to sit down for breakfast, she picked up a banana and granola bar and walked out the door.</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 calcmode="lin" valueType="num">
                                      <p:cBhvr additive="base">
                                        <p:cTn id="3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2">
                                            <p:txEl>
                                              <p:pRg st="5" end="5"/>
                                            </p:txEl>
                                          </p:spTgt>
                                        </p:tgtEl>
                                        <p:attrNameLst>
                                          <p:attrName>style.visibility</p:attrName>
                                        </p:attrNameLst>
                                      </p:cBhvr>
                                      <p:to>
                                        <p:strVal val="visible"/>
                                      </p:to>
                                    </p:set>
                                    <p:anim calcmode="lin" valueType="num">
                                      <p:cBhvr additive="base">
                                        <p:cTn id="37"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2">
                                            <p:txEl>
                                              <p:pRg st="6" end="6"/>
                                            </p:txEl>
                                          </p:spTgt>
                                        </p:tgtEl>
                                        <p:attrNameLst>
                                          <p:attrName>style.visibility</p:attrName>
                                        </p:attrNameLst>
                                      </p:cBhvr>
                                      <p:to>
                                        <p:strVal val="visible"/>
                                      </p:to>
                                    </p:set>
                                    <p:anim calcmode="lin" valueType="num">
                                      <p:cBhvr additive="base">
                                        <p:cTn id="43"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6000" b="1" dirty="0" smtClean="0"/>
              <a:t>The Alternate Method.</a:t>
            </a:r>
            <a:endParaRPr lang="en-US" sz="6000" b="1" dirty="0"/>
          </a:p>
        </p:txBody>
      </p:sp>
      <p:sp>
        <p:nvSpPr>
          <p:cNvPr id="2" name="Content Placeholder 1"/>
          <p:cNvSpPr>
            <a:spLocks noGrp="1"/>
          </p:cNvSpPr>
          <p:nvPr>
            <p:ph idx="1"/>
          </p:nvPr>
        </p:nvSpPr>
        <p:spPr>
          <a:xfrm>
            <a:off x="457200" y="1295400"/>
            <a:ext cx="8229600" cy="4800600"/>
          </a:xfrm>
        </p:spPr>
        <p:txBody>
          <a:bodyPr>
            <a:noAutofit/>
          </a:bodyPr>
          <a:lstStyle/>
          <a:p>
            <a:r>
              <a:rPr lang="en-US" sz="3200" dirty="0" smtClean="0"/>
              <a:t>Cars were backed up for miles on the interstate.</a:t>
            </a:r>
          </a:p>
          <a:p>
            <a:pPr>
              <a:buNone/>
            </a:pPr>
            <a:r>
              <a:rPr lang="en-US" sz="3200" dirty="0" smtClean="0"/>
              <a:t>	A tractor-trailer truck had turned over, blocking two lanes.</a:t>
            </a:r>
          </a:p>
          <a:p>
            <a:pPr algn="ctr">
              <a:buNone/>
            </a:pPr>
            <a:r>
              <a:rPr lang="en-US" sz="3200" b="1" u="sng" dirty="0" smtClean="0"/>
              <a:t>Independent clause </a:t>
            </a:r>
            <a:r>
              <a:rPr lang="en-US" sz="3200" i="1" dirty="0" smtClean="0">
                <a:solidFill>
                  <a:srgbClr val="FF0000"/>
                </a:solidFill>
              </a:rPr>
              <a:t>because</a:t>
            </a:r>
            <a:r>
              <a:rPr lang="en-US" sz="3200" dirty="0" smtClean="0"/>
              <a:t> </a:t>
            </a:r>
            <a:r>
              <a:rPr lang="en-US" sz="3200" b="1" u="sng" dirty="0" smtClean="0"/>
              <a:t>dependent clause</a:t>
            </a:r>
          </a:p>
          <a:p>
            <a:pPr algn="ctr">
              <a:buNone/>
            </a:pPr>
            <a:r>
              <a:rPr lang="en-US" sz="3200" b="1" i="1" dirty="0" smtClean="0"/>
              <a:t>Connected</a:t>
            </a:r>
          </a:p>
          <a:p>
            <a:r>
              <a:rPr lang="en-US" sz="3200" dirty="0" smtClean="0"/>
              <a:t>Cars were backed up for miles on the interstate </a:t>
            </a:r>
            <a:r>
              <a:rPr lang="en-US" sz="3200" i="1" dirty="0" smtClean="0">
                <a:solidFill>
                  <a:srgbClr val="FF0000"/>
                </a:solidFill>
              </a:rPr>
              <a:t>because</a:t>
            </a:r>
            <a:r>
              <a:rPr lang="en-US" sz="3200" dirty="0" smtClean="0"/>
              <a:t> a tractor-trailer truck had turned over, blocking two lanes.</a:t>
            </a:r>
            <a:endParaRPr lang="en-US" sz="32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4" fill="hold" grpId="0" nodeType="clickEffect">
                                  <p:stCondLst>
                                    <p:cond delay="0"/>
                                  </p:stCondLst>
                                  <p:childTnLst>
                                    <p:set>
                                      <p:cBhvr>
                                        <p:cTn id="12" dur="1" fill="hold">
                                          <p:stCondLst>
                                            <p:cond delay="0"/>
                                          </p:stCondLst>
                                        </p:cTn>
                                        <p:tgtEl>
                                          <p:spTgt spid="2">
                                            <p:txEl>
                                              <p:pRg st="0" end="0"/>
                                            </p:txEl>
                                          </p:spTgt>
                                        </p:tgtEl>
                                        <p:attrNameLst>
                                          <p:attrName>style.visibility</p:attrName>
                                        </p:attrNameLst>
                                      </p:cBhvr>
                                      <p:to>
                                        <p:strVal val="visible"/>
                                      </p:to>
                                    </p:set>
                                    <p:animEffect transition="in" filter="wipe(down)">
                                      <p:cBhvr>
                                        <p:cTn id="13" dur="500"/>
                                        <p:tgtEl>
                                          <p:spTgt spid="2">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grpId="0" nodeType="clickEffect">
                                  <p:stCondLst>
                                    <p:cond delay="0"/>
                                  </p:stCondLst>
                                  <p:childTnLst>
                                    <p:set>
                                      <p:cBhvr>
                                        <p:cTn id="17" dur="1" fill="hold">
                                          <p:stCondLst>
                                            <p:cond delay="0"/>
                                          </p:stCondLst>
                                        </p:cTn>
                                        <p:tgtEl>
                                          <p:spTgt spid="2">
                                            <p:txEl>
                                              <p:pRg st="1" end="1"/>
                                            </p:txEl>
                                          </p:spTgt>
                                        </p:tgtEl>
                                        <p:attrNameLst>
                                          <p:attrName>style.visibility</p:attrName>
                                        </p:attrNameLst>
                                      </p:cBhvr>
                                      <p:to>
                                        <p:strVal val="visible"/>
                                      </p:to>
                                    </p:set>
                                    <p:animEffect transition="in" filter="wipe(down)">
                                      <p:cBhvr>
                                        <p:cTn id="18" dur="500"/>
                                        <p:tgtEl>
                                          <p:spTgt spid="2">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4" fill="hold" grpId="0" nodeType="clickEffect">
                                  <p:stCondLst>
                                    <p:cond delay="0"/>
                                  </p:stCondLst>
                                  <p:childTnLst>
                                    <p:set>
                                      <p:cBhvr>
                                        <p:cTn id="22" dur="1" fill="hold">
                                          <p:stCondLst>
                                            <p:cond delay="0"/>
                                          </p:stCondLst>
                                        </p:cTn>
                                        <p:tgtEl>
                                          <p:spTgt spid="2">
                                            <p:txEl>
                                              <p:pRg st="2" end="2"/>
                                            </p:txEl>
                                          </p:spTgt>
                                        </p:tgtEl>
                                        <p:attrNameLst>
                                          <p:attrName>style.visibility</p:attrName>
                                        </p:attrNameLst>
                                      </p:cBhvr>
                                      <p:to>
                                        <p:strVal val="visible"/>
                                      </p:to>
                                    </p:set>
                                    <p:animEffect transition="in" filter="wipe(down)">
                                      <p:cBhvr>
                                        <p:cTn id="23" dur="500"/>
                                        <p:tgtEl>
                                          <p:spTgt spid="2">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4" fill="hold" grpId="0" nodeType="clickEffect">
                                  <p:stCondLst>
                                    <p:cond delay="0"/>
                                  </p:stCondLst>
                                  <p:childTnLst>
                                    <p:set>
                                      <p:cBhvr>
                                        <p:cTn id="27" dur="1" fill="hold">
                                          <p:stCondLst>
                                            <p:cond delay="0"/>
                                          </p:stCondLst>
                                        </p:cTn>
                                        <p:tgtEl>
                                          <p:spTgt spid="2">
                                            <p:txEl>
                                              <p:pRg st="3" end="3"/>
                                            </p:txEl>
                                          </p:spTgt>
                                        </p:tgtEl>
                                        <p:attrNameLst>
                                          <p:attrName>style.visibility</p:attrName>
                                        </p:attrNameLst>
                                      </p:cBhvr>
                                      <p:to>
                                        <p:strVal val="visible"/>
                                      </p:to>
                                    </p:set>
                                    <p:animEffect transition="in" filter="wipe(down)">
                                      <p:cBhvr>
                                        <p:cTn id="28" dur="500"/>
                                        <p:tgtEl>
                                          <p:spTgt spid="2">
                                            <p:txEl>
                                              <p:pRg st="3" end="3"/>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4" fill="hold" grpId="0" nodeType="clickEffect">
                                  <p:stCondLst>
                                    <p:cond delay="0"/>
                                  </p:stCondLst>
                                  <p:childTnLst>
                                    <p:set>
                                      <p:cBhvr>
                                        <p:cTn id="32" dur="1" fill="hold">
                                          <p:stCondLst>
                                            <p:cond delay="0"/>
                                          </p:stCondLst>
                                        </p:cTn>
                                        <p:tgtEl>
                                          <p:spTgt spid="2">
                                            <p:txEl>
                                              <p:pRg st="4" end="4"/>
                                            </p:txEl>
                                          </p:spTgt>
                                        </p:tgtEl>
                                        <p:attrNameLst>
                                          <p:attrName>style.visibility</p:attrName>
                                        </p:attrNameLst>
                                      </p:cBhvr>
                                      <p:to>
                                        <p:strVal val="visible"/>
                                      </p:to>
                                    </p:set>
                                    <p:animEffect transition="in" filter="wipe(down)">
                                      <p:cBhvr>
                                        <p:cTn id="33"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2"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p:txBody>
          <a:bodyPr/>
          <a:lstStyle/>
          <a:p>
            <a:pPr eaLnBrk="1" hangingPunct="1"/>
            <a:r>
              <a:rPr lang="en-US" smtClean="0">
                <a:solidFill>
                  <a:schemeClr val="tx1"/>
                </a:solidFill>
              </a:rPr>
              <a:t>Subordination</a:t>
            </a:r>
          </a:p>
        </p:txBody>
      </p:sp>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p:txBody>
          <a:bodyPr/>
          <a:lstStyle/>
          <a:p>
            <a:r>
              <a:rPr lang="en-US" altLang="ja-JP" smtClean="0"/>
              <a:t>Preliminaries</a:t>
            </a:r>
          </a:p>
        </p:txBody>
      </p:sp>
      <p:sp>
        <p:nvSpPr>
          <p:cNvPr id="11267" name="Content Placeholder 2"/>
          <p:cNvSpPr>
            <a:spLocks noGrp="1"/>
          </p:cNvSpPr>
          <p:nvPr>
            <p:ph idx="1"/>
          </p:nvPr>
        </p:nvSpPr>
        <p:spPr/>
        <p:txBody>
          <a:bodyPr/>
          <a:lstStyle/>
          <a:p>
            <a:r>
              <a:rPr lang="en-US" altLang="ja-JP" dirty="0" smtClean="0">
                <a:solidFill>
                  <a:srgbClr val="0000FF"/>
                </a:solidFill>
              </a:rPr>
              <a:t>Coordination</a:t>
            </a:r>
            <a:r>
              <a:rPr lang="en-US" altLang="ja-JP" dirty="0" smtClean="0"/>
              <a:t>:</a:t>
            </a:r>
          </a:p>
          <a:p>
            <a:pPr lvl="1"/>
            <a:r>
              <a:rPr lang="en-US" altLang="ja-JP" dirty="0" smtClean="0"/>
              <a:t>two clauses joined together in which both are fully finite and fully independent; neither is dependent on the other.</a:t>
            </a:r>
          </a:p>
          <a:p>
            <a:pPr lvl="1"/>
            <a:endParaRPr lang="en-US" altLang="ja-JP" dirty="0" smtClean="0"/>
          </a:p>
          <a:p>
            <a:r>
              <a:rPr lang="en-US" altLang="ja-JP" dirty="0" smtClean="0">
                <a:solidFill>
                  <a:srgbClr val="660066"/>
                </a:solidFill>
              </a:rPr>
              <a:t>Subordination</a:t>
            </a:r>
          </a:p>
          <a:p>
            <a:pPr lvl="1"/>
            <a:r>
              <a:rPr lang="en-US" altLang="ja-JP" dirty="0" smtClean="0"/>
              <a:t>two clauses, one of which is dependent on the other (larger) clause for some part of its interpretation.</a:t>
            </a:r>
          </a:p>
          <a:p>
            <a:endParaRPr lang="en-US" altLang="ja-JP" dirty="0" smtClean="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6" name="Rectangle 4"/>
          <p:cNvSpPr>
            <a:spLocks noGrp="1" noChangeArrowheads="1"/>
          </p:cNvSpPr>
          <p:nvPr>
            <p:ph type="title"/>
          </p:nvPr>
        </p:nvSpPr>
        <p:spPr/>
        <p:txBody>
          <a:bodyPr/>
          <a:lstStyle/>
          <a:p>
            <a:r>
              <a:rPr lang="en-US"/>
              <a:t>Coordination vs. Subordination  </a:t>
            </a:r>
          </a:p>
        </p:txBody>
      </p:sp>
      <p:sp>
        <p:nvSpPr>
          <p:cNvPr id="3077" name="Rectangle 5"/>
          <p:cNvSpPr>
            <a:spLocks noGrp="1" noChangeArrowheads="1"/>
          </p:cNvSpPr>
          <p:nvPr>
            <p:ph type="body" sz="half" idx="1"/>
          </p:nvPr>
        </p:nvSpPr>
        <p:spPr/>
        <p:txBody>
          <a:bodyPr/>
          <a:lstStyle/>
          <a:p>
            <a:pPr>
              <a:lnSpc>
                <a:spcPct val="90000"/>
              </a:lnSpc>
            </a:pPr>
            <a:r>
              <a:rPr lang="en-US"/>
              <a:t>Whereas coordination organizes text, it does not emphasize or show relationships between words phrases or clauses </a:t>
            </a:r>
          </a:p>
        </p:txBody>
      </p:sp>
      <p:sp>
        <p:nvSpPr>
          <p:cNvPr id="3078" name="Rectangle 6"/>
          <p:cNvSpPr>
            <a:spLocks noGrp="1" noChangeArrowheads="1"/>
          </p:cNvSpPr>
          <p:nvPr>
            <p:ph type="body" sz="half" idx="2"/>
          </p:nvPr>
        </p:nvSpPr>
        <p:spPr/>
        <p:txBody>
          <a:bodyPr/>
          <a:lstStyle/>
          <a:p>
            <a:pPr>
              <a:lnSpc>
                <a:spcPct val="90000"/>
              </a:lnSpc>
            </a:pPr>
            <a:r>
              <a:rPr lang="en-US"/>
              <a:t>Subordination shows which of the presented ideas is most important (emphasis).</a:t>
            </a:r>
          </a:p>
          <a:p>
            <a:pPr>
              <a:lnSpc>
                <a:spcPct val="90000"/>
              </a:lnSpc>
            </a:pPr>
            <a:r>
              <a:rPr lang="en-US"/>
              <a:t>Subordination allows writers to identify the main idea of a sentence or refine that sentences meaning.</a:t>
            </a:r>
          </a:p>
          <a:p>
            <a:pPr>
              <a:lnSpc>
                <a:spcPct val="90000"/>
              </a:lnSpc>
            </a:pPr>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pPr algn="ctr"/>
            <a:r>
              <a:rPr lang="en-US" b="1" dirty="0" smtClean="0"/>
              <a:t>Creating </a:t>
            </a:r>
            <a:br>
              <a:rPr lang="en-US" b="1" dirty="0" smtClean="0"/>
            </a:br>
            <a:r>
              <a:rPr lang="en-US" b="1" dirty="0" smtClean="0">
                <a:solidFill>
                  <a:srgbClr val="FF0000"/>
                </a:solidFill>
              </a:rPr>
              <a:t>Emphasis</a:t>
            </a:r>
            <a:r>
              <a:rPr lang="en-US" b="1" dirty="0" smtClean="0"/>
              <a:t> through </a:t>
            </a:r>
            <a:r>
              <a:rPr lang="en-US" b="1" dirty="0" smtClean="0">
                <a:solidFill>
                  <a:srgbClr val="FF0000"/>
                </a:solidFill>
              </a:rPr>
              <a:t>Subordination</a:t>
            </a:r>
            <a:endParaRPr lang="en-US" b="1" dirty="0">
              <a:solidFill>
                <a:srgbClr val="FF0000"/>
              </a:solidFill>
            </a:endParaRPr>
          </a:p>
        </p:txBody>
      </p:sp>
      <p:sp>
        <p:nvSpPr>
          <p:cNvPr id="2" name="Content Placeholder 1"/>
          <p:cNvSpPr>
            <a:spLocks noGrp="1"/>
          </p:cNvSpPr>
          <p:nvPr>
            <p:ph idx="1"/>
          </p:nvPr>
        </p:nvSpPr>
        <p:spPr/>
        <p:txBody>
          <a:bodyPr/>
          <a:lstStyle/>
          <a:p>
            <a:r>
              <a:rPr lang="en-US" dirty="0" smtClean="0"/>
              <a:t>Dependent words also act as transitional words, showing the relationship between the ideas.</a:t>
            </a:r>
          </a:p>
          <a:p>
            <a:r>
              <a:rPr lang="en-US" dirty="0" smtClean="0"/>
              <a:t>Using dependent clauses help downplay one idea while emphasizing another.</a:t>
            </a:r>
          </a:p>
          <a:p>
            <a:r>
              <a:rPr lang="en-US" dirty="0" smtClean="0"/>
              <a:t>Usually, the idea expressed in the independent clause is of greater importance, while the idea in the dependent clause is of lesser importance.</a:t>
            </a:r>
          </a:p>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0" end="0"/>
                                            </p:txEl>
                                          </p:spTgt>
                                        </p:tgtEl>
                                        <p:attrNameLst>
                                          <p:attrName>style.visibility</p:attrName>
                                        </p:attrNameLst>
                                      </p:cBhvr>
                                      <p:to>
                                        <p:strVal val="visible"/>
                                      </p:to>
                                    </p:set>
                                    <p:anim calcmode="lin" valueType="num">
                                      <p:cBhvr additive="base">
                                        <p:cTn id="13"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1" end="1"/>
                                            </p:txEl>
                                          </p:spTgt>
                                        </p:tgtEl>
                                        <p:attrNameLst>
                                          <p:attrName>style.visibility</p:attrName>
                                        </p:attrNameLst>
                                      </p:cBhvr>
                                      <p:to>
                                        <p:strVal val="visible"/>
                                      </p:to>
                                    </p:set>
                                    <p:anim calcmode="lin" valueType="num">
                                      <p:cBhvr additive="base">
                                        <p:cTn id="19"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
                                            <p:txEl>
                                              <p:pRg st="2" end="2"/>
                                            </p:txEl>
                                          </p:spTgt>
                                        </p:tgtEl>
                                        <p:attrNameLst>
                                          <p:attrName>style.visibility</p:attrName>
                                        </p:attrNameLst>
                                      </p:cBhvr>
                                      <p:to>
                                        <p:strVal val="visible"/>
                                      </p:to>
                                    </p:set>
                                    <p:anim calcmode="lin" valueType="num">
                                      <p:cBhvr additive="base">
                                        <p:cTn id="25"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2"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Rot="1" noChangeArrowheads="1"/>
          </p:cNvSpPr>
          <p:nvPr>
            <p:ph type="title"/>
          </p:nvPr>
        </p:nvSpPr>
        <p:spPr>
          <a:xfrm>
            <a:off x="609600" y="228600"/>
            <a:ext cx="8229600" cy="990600"/>
          </a:xfrm>
        </p:spPr>
        <p:txBody>
          <a:bodyPr/>
          <a:lstStyle/>
          <a:p>
            <a:pPr eaLnBrk="1" hangingPunct="1"/>
            <a:r>
              <a:rPr lang="en-US" sz="4000" dirty="0" smtClean="0">
                <a:solidFill>
                  <a:schemeClr val="accent5">
                    <a:lumMod val="75000"/>
                  </a:schemeClr>
                </a:solidFill>
              </a:rPr>
              <a:t>What is subordination</a:t>
            </a:r>
            <a:r>
              <a:rPr lang="en-US" sz="4000" dirty="0" smtClean="0">
                <a:solidFill>
                  <a:schemeClr val="tx1"/>
                </a:solidFill>
              </a:rPr>
              <a:t>?</a:t>
            </a:r>
          </a:p>
        </p:txBody>
      </p:sp>
      <p:sp>
        <p:nvSpPr>
          <p:cNvPr id="73731" name="Rectangle 3"/>
          <p:cNvSpPr>
            <a:spLocks noGrp="1" noChangeArrowheads="1"/>
          </p:cNvSpPr>
          <p:nvPr>
            <p:ph type="body" sz="half" idx="1"/>
          </p:nvPr>
        </p:nvSpPr>
        <p:spPr>
          <a:xfrm>
            <a:off x="457200" y="1828800"/>
            <a:ext cx="7239000" cy="4572000"/>
          </a:xfrm>
        </p:spPr>
        <p:txBody>
          <a:bodyPr>
            <a:normAutofit lnSpcReduction="10000"/>
          </a:bodyPr>
          <a:lstStyle/>
          <a:p>
            <a:pPr eaLnBrk="1" hangingPunct="1"/>
            <a:r>
              <a:rPr lang="en-US" sz="2400" dirty="0" smtClean="0"/>
              <a:t>Like coordination, </a:t>
            </a:r>
            <a:r>
              <a:rPr lang="en-US" sz="2400" b="1" dirty="0" smtClean="0"/>
              <a:t>subordination</a:t>
            </a:r>
            <a:r>
              <a:rPr lang="en-US" sz="2400" dirty="0" smtClean="0"/>
              <a:t> joins two closely related sentences. However, with subordination, you put a dependent word (such as </a:t>
            </a:r>
            <a:r>
              <a:rPr lang="en-US" sz="2400" i="1" dirty="0" smtClean="0"/>
              <a:t>after, although, </a:t>
            </a:r>
            <a:r>
              <a:rPr lang="en-US" sz="2400" dirty="0" smtClean="0"/>
              <a:t>or</a:t>
            </a:r>
            <a:r>
              <a:rPr lang="en-US" sz="2400" i="1" dirty="0" smtClean="0"/>
              <a:t> because</a:t>
            </a:r>
            <a:r>
              <a:rPr lang="en-US" sz="2400" dirty="0" smtClean="0"/>
              <a:t>) in front of one of the sentences. These words are known as </a:t>
            </a:r>
            <a:r>
              <a:rPr lang="en-US" sz="2400" b="1" dirty="0" smtClean="0"/>
              <a:t>subordinating conjunctions</a:t>
            </a:r>
            <a:r>
              <a:rPr lang="en-US" sz="2400" dirty="0" smtClean="0"/>
              <a:t>.</a:t>
            </a:r>
          </a:p>
          <a:p>
            <a:pPr eaLnBrk="1" hangingPunct="1"/>
            <a:endParaRPr lang="en-US" sz="2400" dirty="0" smtClean="0"/>
          </a:p>
          <a:p>
            <a:pPr eaLnBrk="1" hangingPunct="1">
              <a:buFont typeface="Wingdings" pitchFamily="2" charset="2"/>
              <a:buNone/>
            </a:pPr>
            <a:r>
              <a:rPr lang="en-US" sz="2400" b="1" dirty="0" smtClean="0"/>
              <a:t>RELATED </a:t>
            </a:r>
          </a:p>
          <a:p>
            <a:pPr eaLnBrk="1" hangingPunct="1">
              <a:buFont typeface="Wingdings" pitchFamily="2" charset="2"/>
              <a:buNone/>
            </a:pPr>
            <a:r>
              <a:rPr lang="en-US" sz="2400" b="1" dirty="0" smtClean="0"/>
              <a:t>SENTENCES  </a:t>
            </a:r>
            <a:r>
              <a:rPr lang="en-US" sz="2400" dirty="0" smtClean="0"/>
              <a:t>Roy got a higher-paying job. 	                                   		   He was able to buy a car.</a:t>
            </a:r>
          </a:p>
          <a:p>
            <a:pPr eaLnBrk="1" hangingPunct="1">
              <a:buFont typeface="Wingdings" pitchFamily="2" charset="2"/>
              <a:buNone/>
            </a:pPr>
            <a:endParaRPr lang="en-US" sz="2400" dirty="0" smtClean="0"/>
          </a:p>
          <a:p>
            <a:pPr eaLnBrk="1" hangingPunct="1">
              <a:buFont typeface="Wingdings" pitchFamily="2" charset="2"/>
              <a:buNone/>
            </a:pPr>
            <a:r>
              <a:rPr lang="en-US" sz="2400" b="1" dirty="0" smtClean="0"/>
              <a:t>JOINED  Because</a:t>
            </a:r>
            <a:r>
              <a:rPr lang="en-US" sz="2400" dirty="0" smtClean="0"/>
              <a:t> Roy got a higher-			                                         	      paying job, he was able to buy a car.</a:t>
            </a:r>
          </a:p>
          <a:p>
            <a:pPr eaLnBrk="1" hangingPunct="1"/>
            <a:endParaRPr lang="en-US" sz="1200" dirty="0" smtClean="0"/>
          </a:p>
          <a:p>
            <a:pPr eaLnBrk="1" hangingPunct="1"/>
            <a:endParaRPr lang="en-US" sz="2400" dirty="0" smtClean="0"/>
          </a:p>
          <a:p>
            <a:pPr eaLnBrk="1" hangingPunct="1"/>
            <a:endParaRPr lang="en-US" sz="2400" dirty="0" smtClean="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2"/>
          <p:cNvSpPr>
            <a:spLocks noGrp="1" noRot="1" noChangeArrowheads="1"/>
          </p:cNvSpPr>
          <p:nvPr>
            <p:ph type="title"/>
          </p:nvPr>
        </p:nvSpPr>
        <p:spPr/>
        <p:txBody>
          <a:bodyPr>
            <a:normAutofit fontScale="90000"/>
          </a:bodyPr>
          <a:lstStyle/>
          <a:p>
            <a:pPr eaLnBrk="1" hangingPunct="1"/>
            <a:r>
              <a:rPr lang="en-US" sz="4000" smtClean="0">
                <a:solidFill>
                  <a:schemeClr val="tx1"/>
                </a:solidFill>
              </a:rPr>
              <a:t>Common Subordinating Conjunctions</a:t>
            </a:r>
          </a:p>
        </p:txBody>
      </p:sp>
      <p:graphicFrame>
        <p:nvGraphicFramePr>
          <p:cNvPr id="113694" name="Group 30"/>
          <p:cNvGraphicFramePr>
            <a:graphicFrameLocks noGrp="1"/>
          </p:cNvGraphicFramePr>
          <p:nvPr>
            <p:ph idx="1"/>
          </p:nvPr>
        </p:nvGraphicFramePr>
        <p:xfrm>
          <a:off x="457200" y="1600200"/>
          <a:ext cx="8229600" cy="4525963"/>
        </p:xfrm>
        <a:graphic>
          <a:graphicData uri="http://schemas.openxmlformats.org/drawingml/2006/table">
            <a:tbl>
              <a:tblPr/>
              <a:tblGrid>
                <a:gridCol w="2743200"/>
                <a:gridCol w="2743200"/>
                <a:gridCol w="2743200"/>
              </a:tblGrid>
              <a:tr h="904875">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sz="2800" b="0" i="0" u="none" strike="noStrike" cap="none" normalizeH="0" baseline="0" smtClean="0">
                          <a:ln>
                            <a:noFill/>
                          </a:ln>
                          <a:solidFill>
                            <a:schemeClr val="tx1"/>
                          </a:solidFill>
                          <a:effectLst>
                            <a:outerShdw blurRad="38100" dist="38100" dir="2700000" algn="tl">
                              <a:srgbClr val="000000"/>
                            </a:outerShdw>
                          </a:effectLst>
                          <a:latin typeface="Garamond" pitchFamily="18" charset="0"/>
                        </a:rPr>
                        <a:t>after</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sz="2800" b="0" i="0" u="none" strike="noStrike" cap="none" normalizeH="0" baseline="0" smtClean="0">
                          <a:ln>
                            <a:noFill/>
                          </a:ln>
                          <a:solidFill>
                            <a:schemeClr val="tx1"/>
                          </a:solidFill>
                          <a:effectLst>
                            <a:outerShdw blurRad="38100" dist="38100" dir="2700000" algn="tl">
                              <a:srgbClr val="000000"/>
                            </a:outerShdw>
                          </a:effectLst>
                          <a:latin typeface="Garamond" pitchFamily="18" charset="0"/>
                        </a:rPr>
                        <a:t>before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sz="2800" b="0" i="0" u="none" strike="noStrike" cap="none" normalizeH="0" baseline="0" smtClean="0">
                          <a:ln>
                            <a:noFill/>
                          </a:ln>
                          <a:solidFill>
                            <a:schemeClr val="tx1"/>
                          </a:solidFill>
                          <a:effectLst>
                            <a:outerShdw blurRad="38100" dist="38100" dir="2700000" algn="tl">
                              <a:srgbClr val="000000"/>
                            </a:outerShdw>
                          </a:effectLst>
                          <a:latin typeface="Garamond" pitchFamily="18" charset="0"/>
                        </a:rPr>
                        <a:t>unless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904875">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sz="2800" b="0" i="0" u="none" strike="noStrike" cap="none" normalizeH="0" baseline="0" smtClean="0">
                          <a:ln>
                            <a:noFill/>
                          </a:ln>
                          <a:solidFill>
                            <a:schemeClr val="tx1"/>
                          </a:solidFill>
                          <a:effectLst>
                            <a:outerShdw blurRad="38100" dist="38100" dir="2700000" algn="tl">
                              <a:srgbClr val="000000"/>
                            </a:outerShdw>
                          </a:effectLst>
                          <a:latin typeface="Garamond" pitchFamily="18" charset="0"/>
                        </a:rPr>
                        <a:t>although</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sz="2800" b="0" i="0" u="none" strike="noStrike" cap="none" normalizeH="0" baseline="0" smtClean="0">
                          <a:ln>
                            <a:noFill/>
                          </a:ln>
                          <a:solidFill>
                            <a:schemeClr val="tx1"/>
                          </a:solidFill>
                          <a:effectLst>
                            <a:outerShdw blurRad="38100" dist="38100" dir="2700000" algn="tl">
                              <a:srgbClr val="000000"/>
                            </a:outerShdw>
                          </a:effectLst>
                          <a:latin typeface="Garamond" pitchFamily="18" charset="0"/>
                        </a:rPr>
                        <a:t>even though</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sz="2800" b="0" i="0" u="none" strike="noStrike" cap="none" normalizeH="0" baseline="0" smtClean="0">
                          <a:ln>
                            <a:noFill/>
                          </a:ln>
                          <a:solidFill>
                            <a:schemeClr val="tx1"/>
                          </a:solidFill>
                          <a:effectLst>
                            <a:outerShdw blurRad="38100" dist="38100" dir="2700000" algn="tl">
                              <a:srgbClr val="000000"/>
                            </a:outerShdw>
                          </a:effectLst>
                          <a:latin typeface="Garamond" pitchFamily="18" charset="0"/>
                        </a:rPr>
                        <a:t>until</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906463">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sz="2800" b="0" i="0" u="none" strike="noStrike" cap="none" normalizeH="0" baseline="0" smtClean="0">
                          <a:ln>
                            <a:noFill/>
                          </a:ln>
                          <a:solidFill>
                            <a:schemeClr val="tx1"/>
                          </a:solidFill>
                          <a:effectLst>
                            <a:outerShdw blurRad="38100" dist="38100" dir="2700000" algn="tl">
                              <a:srgbClr val="000000"/>
                            </a:outerShdw>
                          </a:effectLst>
                          <a:latin typeface="Garamond" pitchFamily="18" charset="0"/>
                        </a:rPr>
                        <a:t>as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sz="2800" b="0" i="0" u="none" strike="noStrike" cap="none" normalizeH="0" baseline="0" smtClean="0">
                          <a:ln>
                            <a:noFill/>
                          </a:ln>
                          <a:solidFill>
                            <a:schemeClr val="tx1"/>
                          </a:solidFill>
                          <a:effectLst>
                            <a:outerShdw blurRad="38100" dist="38100" dir="2700000" algn="tl">
                              <a:srgbClr val="000000"/>
                            </a:outerShdw>
                          </a:effectLst>
                          <a:latin typeface="Garamond" pitchFamily="18" charset="0"/>
                        </a:rPr>
                        <a:t>if</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sz="2800" b="0" i="0" u="none" strike="noStrike" cap="none" normalizeH="0" baseline="0" smtClean="0">
                          <a:ln>
                            <a:noFill/>
                          </a:ln>
                          <a:solidFill>
                            <a:schemeClr val="tx1"/>
                          </a:solidFill>
                          <a:effectLst>
                            <a:outerShdw blurRad="38100" dist="38100" dir="2700000" algn="tl">
                              <a:srgbClr val="000000"/>
                            </a:outerShdw>
                          </a:effectLst>
                          <a:latin typeface="Garamond" pitchFamily="18" charset="0"/>
                        </a:rPr>
                        <a:t>when</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904875">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sz="2800" b="0" i="0" u="none" strike="noStrike" cap="none" normalizeH="0" baseline="0" smtClean="0">
                          <a:ln>
                            <a:noFill/>
                          </a:ln>
                          <a:solidFill>
                            <a:schemeClr val="tx1"/>
                          </a:solidFill>
                          <a:effectLst>
                            <a:outerShdw blurRad="38100" dist="38100" dir="2700000" algn="tl">
                              <a:srgbClr val="000000"/>
                            </a:outerShdw>
                          </a:effectLst>
                          <a:latin typeface="Garamond" pitchFamily="18" charset="0"/>
                        </a:rPr>
                        <a:t>as if</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sz="2800" b="0" i="0" u="none" strike="noStrike" cap="none" normalizeH="0" baseline="0" smtClean="0">
                          <a:ln>
                            <a:noFill/>
                          </a:ln>
                          <a:solidFill>
                            <a:schemeClr val="tx1"/>
                          </a:solidFill>
                          <a:effectLst>
                            <a:outerShdw blurRad="38100" dist="38100" dir="2700000" algn="tl">
                              <a:srgbClr val="000000"/>
                            </a:outerShdw>
                          </a:effectLst>
                          <a:latin typeface="Garamond" pitchFamily="18" charset="0"/>
                        </a:rPr>
                        <a:t>since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sz="2800" b="0" i="0" u="none" strike="noStrike" cap="none" normalizeH="0" baseline="0" smtClean="0">
                          <a:ln>
                            <a:noFill/>
                          </a:ln>
                          <a:solidFill>
                            <a:schemeClr val="tx1"/>
                          </a:solidFill>
                          <a:effectLst>
                            <a:outerShdw blurRad="38100" dist="38100" dir="2700000" algn="tl">
                              <a:srgbClr val="000000"/>
                            </a:outerShdw>
                          </a:effectLst>
                          <a:latin typeface="Garamond" pitchFamily="18" charset="0"/>
                        </a:rPr>
                        <a:t>where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904875">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sz="2800" b="0" i="0" u="none" strike="noStrike" cap="none" normalizeH="0" baseline="0" smtClean="0">
                          <a:ln>
                            <a:noFill/>
                          </a:ln>
                          <a:solidFill>
                            <a:schemeClr val="tx1"/>
                          </a:solidFill>
                          <a:effectLst>
                            <a:outerShdw blurRad="38100" dist="38100" dir="2700000" algn="tl">
                              <a:srgbClr val="000000"/>
                            </a:outerShdw>
                          </a:effectLst>
                          <a:latin typeface="Garamond" pitchFamily="18" charset="0"/>
                        </a:rPr>
                        <a:t>because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sz="2800" b="0" i="0" u="none" strike="noStrike" cap="none" normalizeH="0" baseline="0" smtClean="0">
                          <a:ln>
                            <a:noFill/>
                          </a:ln>
                          <a:solidFill>
                            <a:schemeClr val="tx1"/>
                          </a:solidFill>
                          <a:effectLst>
                            <a:outerShdw blurRad="38100" dist="38100" dir="2700000" algn="tl">
                              <a:srgbClr val="000000"/>
                            </a:outerShdw>
                          </a:effectLst>
                          <a:latin typeface="Garamond" pitchFamily="18" charset="0"/>
                        </a:rPr>
                        <a:t>so that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sz="2800" b="0" i="0" u="none" strike="noStrike" cap="none" normalizeH="0" baseline="0" smtClean="0">
                          <a:ln>
                            <a:noFill/>
                          </a:ln>
                          <a:solidFill>
                            <a:schemeClr val="tx1"/>
                          </a:solidFill>
                          <a:effectLst>
                            <a:outerShdw blurRad="38100" dist="38100" dir="2700000" algn="tl">
                              <a:srgbClr val="000000"/>
                            </a:outerShdw>
                          </a:effectLst>
                          <a:latin typeface="Garamond" pitchFamily="18" charset="0"/>
                        </a:rPr>
                        <a:t>while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normAutofit fontScale="90000"/>
          </a:bodyPr>
          <a:lstStyle/>
          <a:p>
            <a:r>
              <a:rPr lang="en-US" sz="4000"/>
              <a:t>What else can subordination do?</a:t>
            </a:r>
            <a:br>
              <a:rPr lang="en-US" sz="4000"/>
            </a:br>
            <a:endParaRPr lang="en-US" sz="4000"/>
          </a:p>
        </p:txBody>
      </p:sp>
      <p:sp>
        <p:nvSpPr>
          <p:cNvPr id="5123" name="Rectangle 3"/>
          <p:cNvSpPr>
            <a:spLocks noGrp="1" noChangeArrowheads="1"/>
          </p:cNvSpPr>
          <p:nvPr>
            <p:ph type="body" sz="half" idx="1"/>
          </p:nvPr>
        </p:nvSpPr>
        <p:spPr/>
        <p:txBody>
          <a:bodyPr/>
          <a:lstStyle/>
          <a:p>
            <a:r>
              <a:rPr lang="en-US" sz="2800"/>
              <a:t>Subordination can:</a:t>
            </a:r>
          </a:p>
          <a:p>
            <a:pPr lvl="1"/>
            <a:r>
              <a:rPr lang="en-US" sz="2400"/>
              <a:t>Add order to a sentence</a:t>
            </a:r>
          </a:p>
          <a:p>
            <a:pPr lvl="1"/>
            <a:r>
              <a:rPr lang="en-US" sz="2400"/>
              <a:t>Place an emphasis on a particular idea within the sentence</a:t>
            </a:r>
          </a:p>
          <a:p>
            <a:pPr lvl="1"/>
            <a:r>
              <a:rPr lang="en-US" sz="2400"/>
              <a:t>Allow writers to add details to a sentence</a:t>
            </a:r>
          </a:p>
          <a:p>
            <a:pPr lvl="1"/>
            <a:endParaRPr lang="en-US" sz="2400"/>
          </a:p>
        </p:txBody>
      </p:sp>
      <p:pic>
        <p:nvPicPr>
          <p:cNvPr id="5125" name="Picture 5" descr="MPj03414170000[1]"/>
          <p:cNvPicPr>
            <a:picLocks noGrp="1" noChangeAspect="1" noChangeArrowheads="1"/>
          </p:cNvPicPr>
          <p:nvPr>
            <p:ph sz="half" idx="2"/>
          </p:nvPr>
        </p:nvPicPr>
        <p:blipFill>
          <a:blip r:embed="rId2" cstate="print"/>
          <a:srcRect/>
          <a:stretch>
            <a:fillRect/>
          </a:stretch>
        </p:blipFill>
        <p:spPr>
          <a:xfrm>
            <a:off x="5791200" y="1981200"/>
            <a:ext cx="1741488" cy="2438400"/>
          </a:xfrm>
          <a:noFill/>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5" name="Rectangle 3"/>
          <p:cNvSpPr>
            <a:spLocks noGrp="1" noChangeArrowheads="1"/>
          </p:cNvSpPr>
          <p:nvPr>
            <p:ph type="body" idx="1"/>
          </p:nvPr>
        </p:nvSpPr>
        <p:spPr>
          <a:xfrm>
            <a:off x="457200" y="152400"/>
            <a:ext cx="8229600" cy="6400800"/>
          </a:xfrm>
        </p:spPr>
        <p:txBody>
          <a:bodyPr/>
          <a:lstStyle/>
          <a:p>
            <a:pPr marL="609600" indent="-609600" eaLnBrk="1" hangingPunct="1">
              <a:buFont typeface="Wingdings" pitchFamily="2" charset="2"/>
              <a:buNone/>
            </a:pPr>
            <a:r>
              <a:rPr lang="en-US" sz="3600" b="1" smtClean="0"/>
              <a:t>1.</a:t>
            </a:r>
            <a:r>
              <a:rPr lang="en-US" sz="3600" smtClean="0"/>
              <a:t> </a:t>
            </a:r>
            <a:r>
              <a:rPr lang="en-US" sz="3600" b="1" smtClean="0"/>
              <a:t>Choose the correct subordinating 	conjunction to complete the 	sentence.</a:t>
            </a:r>
          </a:p>
          <a:p>
            <a:pPr marL="609600" indent="-609600" eaLnBrk="1" hangingPunct="1">
              <a:buFont typeface="Wingdings" pitchFamily="2" charset="2"/>
              <a:buNone/>
            </a:pPr>
            <a:r>
              <a:rPr lang="en-US" sz="3600" smtClean="0"/>
              <a:t>______ Nat is often annoying, he can be 	very kind.</a:t>
            </a:r>
          </a:p>
          <a:p>
            <a:pPr marL="609600" indent="-609600" eaLnBrk="1" hangingPunct="1">
              <a:buFont typeface="Wingdings" pitchFamily="2" charset="2"/>
              <a:buNone/>
            </a:pPr>
            <a:r>
              <a:rPr lang="en-US" sz="3600" smtClean="0"/>
              <a:t>A) After</a:t>
            </a:r>
          </a:p>
          <a:p>
            <a:pPr marL="609600" indent="-609600" eaLnBrk="1" hangingPunct="1">
              <a:buFont typeface="Wingdings" pitchFamily="2" charset="2"/>
              <a:buNone/>
            </a:pPr>
            <a:r>
              <a:rPr lang="en-US" sz="3600" smtClean="0"/>
              <a:t>B) Because</a:t>
            </a:r>
          </a:p>
          <a:p>
            <a:pPr marL="609600" indent="-609600" eaLnBrk="1" hangingPunct="1">
              <a:buFont typeface="Wingdings" pitchFamily="2" charset="2"/>
              <a:buNone/>
            </a:pPr>
            <a:r>
              <a:rPr lang="en-US" sz="3600" smtClean="0"/>
              <a:t>C) Although</a:t>
            </a:r>
          </a:p>
          <a:p>
            <a:pPr marL="609600" indent="-609600" eaLnBrk="1" hangingPunct="1">
              <a:buFont typeface="Wingdings" pitchFamily="2" charset="2"/>
              <a:buNone/>
            </a:pPr>
            <a:r>
              <a:rPr lang="en-US" sz="3600" smtClean="0"/>
              <a:t>D) none of the above</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5" name="Rectangle 3"/>
          <p:cNvSpPr>
            <a:spLocks noGrp="1" noChangeArrowheads="1"/>
          </p:cNvSpPr>
          <p:nvPr>
            <p:ph type="body" idx="4294967295"/>
          </p:nvPr>
        </p:nvSpPr>
        <p:spPr>
          <a:xfrm>
            <a:off x="457200" y="152400"/>
            <a:ext cx="8229600" cy="6400800"/>
          </a:xfrm>
        </p:spPr>
        <p:txBody>
          <a:bodyPr/>
          <a:lstStyle/>
          <a:p>
            <a:pPr marL="609600" indent="-609600" eaLnBrk="1" hangingPunct="1">
              <a:buFont typeface="Wingdings" pitchFamily="2" charset="2"/>
              <a:buNone/>
            </a:pPr>
            <a:r>
              <a:rPr lang="en-US" sz="3600" b="1" smtClean="0"/>
              <a:t>1.</a:t>
            </a:r>
            <a:r>
              <a:rPr lang="en-US" sz="3600" smtClean="0"/>
              <a:t> </a:t>
            </a:r>
            <a:r>
              <a:rPr lang="en-US" sz="3600" b="1" smtClean="0"/>
              <a:t>Choose the correct subordinating 	conjunction to complete the 	sentence.</a:t>
            </a:r>
          </a:p>
          <a:p>
            <a:pPr marL="609600" indent="-609600" eaLnBrk="1" hangingPunct="1">
              <a:buFont typeface="Wingdings" pitchFamily="2" charset="2"/>
              <a:buNone/>
            </a:pPr>
            <a:r>
              <a:rPr lang="en-US" sz="3600" smtClean="0"/>
              <a:t>______ Nat is often annoying, he can be 	very kind.</a:t>
            </a:r>
          </a:p>
          <a:p>
            <a:pPr marL="609600" indent="-609600" eaLnBrk="1" hangingPunct="1">
              <a:buFont typeface="Wingdings" pitchFamily="2" charset="2"/>
              <a:buNone/>
            </a:pPr>
            <a:r>
              <a:rPr lang="en-US" sz="3600" b="1" smtClean="0"/>
              <a:t>ANSWER:</a:t>
            </a:r>
          </a:p>
          <a:p>
            <a:pPr marL="609600" indent="-609600" eaLnBrk="1" hangingPunct="1">
              <a:buFont typeface="Wingdings" pitchFamily="2" charset="2"/>
              <a:buNone/>
            </a:pPr>
            <a:r>
              <a:rPr lang="en-US" sz="3600" smtClean="0"/>
              <a:t>A) After</a:t>
            </a:r>
          </a:p>
          <a:p>
            <a:pPr marL="609600" indent="-609600" eaLnBrk="1" hangingPunct="1">
              <a:buFont typeface="Wingdings" pitchFamily="2" charset="2"/>
              <a:buNone/>
            </a:pPr>
            <a:r>
              <a:rPr lang="en-US" sz="3600" smtClean="0"/>
              <a:t>B) Because</a:t>
            </a:r>
          </a:p>
          <a:p>
            <a:pPr marL="609600" indent="-609600" eaLnBrk="1" hangingPunct="1">
              <a:buFont typeface="Wingdings" pitchFamily="2" charset="2"/>
              <a:buNone/>
            </a:pPr>
            <a:r>
              <a:rPr lang="en-US" sz="3600" b="1" smtClean="0">
                <a:solidFill>
                  <a:srgbClr val="FFFF00"/>
                </a:solidFill>
              </a:rPr>
              <a:t>C) Although</a:t>
            </a:r>
          </a:p>
          <a:p>
            <a:pPr marL="609600" indent="-609600" eaLnBrk="1" hangingPunct="1">
              <a:buFont typeface="Wingdings" pitchFamily="2" charset="2"/>
              <a:buNone/>
            </a:pPr>
            <a:r>
              <a:rPr lang="en-US" sz="3600" smtClean="0"/>
              <a:t>D) none of the above</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2"/>
          <p:cNvSpPr>
            <a:spLocks noGrp="1" noRot="1" noChangeArrowheads="1"/>
          </p:cNvSpPr>
          <p:nvPr>
            <p:ph type="title"/>
          </p:nvPr>
        </p:nvSpPr>
        <p:spPr>
          <a:xfrm>
            <a:off x="457200" y="155448"/>
            <a:ext cx="8229600" cy="1139952"/>
          </a:xfrm>
        </p:spPr>
        <p:txBody>
          <a:bodyPr>
            <a:normAutofit fontScale="90000"/>
          </a:bodyPr>
          <a:lstStyle/>
          <a:p>
            <a:pPr algn="l" eaLnBrk="1" hangingPunct="1"/>
            <a:r>
              <a:rPr lang="en-US" sz="3600" dirty="0" smtClean="0">
                <a:solidFill>
                  <a:schemeClr val="tx1"/>
                </a:solidFill>
              </a:rPr>
              <a:t>2. </a:t>
            </a:r>
            <a:r>
              <a:rPr lang="en-US" sz="3600" dirty="0" smtClean="0">
                <a:solidFill>
                  <a:schemeClr val="accent5">
                    <a:lumMod val="75000"/>
                  </a:schemeClr>
                </a:solidFill>
              </a:rPr>
              <a:t>Choose the correct subordinating 	conjunction to complete the  	sentence.</a:t>
            </a:r>
            <a:r>
              <a:rPr lang="en-US" dirty="0" smtClean="0">
                <a:solidFill>
                  <a:schemeClr val="accent5">
                    <a:lumMod val="75000"/>
                  </a:schemeClr>
                </a:solidFill>
              </a:rPr>
              <a:t> </a:t>
            </a:r>
          </a:p>
        </p:txBody>
      </p:sp>
      <p:sp>
        <p:nvSpPr>
          <p:cNvPr id="115715" name="Rectangle 3"/>
          <p:cNvSpPr>
            <a:spLocks noGrp="1" noChangeArrowheads="1"/>
          </p:cNvSpPr>
          <p:nvPr>
            <p:ph type="body" idx="1"/>
          </p:nvPr>
        </p:nvSpPr>
        <p:spPr/>
        <p:txBody>
          <a:bodyPr/>
          <a:lstStyle/>
          <a:p>
            <a:pPr eaLnBrk="1" hangingPunct="1">
              <a:buFont typeface="Wingdings" pitchFamily="2" charset="2"/>
              <a:buNone/>
            </a:pPr>
            <a:r>
              <a:rPr lang="en-US" sz="3600" dirty="0" smtClean="0"/>
              <a:t>________ you go to the party, make sure 	you let them know you’re coming. </a:t>
            </a:r>
          </a:p>
          <a:p>
            <a:pPr eaLnBrk="1" hangingPunct="1">
              <a:buFont typeface="Wingdings" pitchFamily="2" charset="2"/>
              <a:buNone/>
            </a:pPr>
            <a:r>
              <a:rPr lang="en-US" sz="3600" dirty="0" smtClean="0"/>
              <a:t>A) Before</a:t>
            </a:r>
          </a:p>
          <a:p>
            <a:pPr eaLnBrk="1" hangingPunct="1">
              <a:buFont typeface="Wingdings" pitchFamily="2" charset="2"/>
              <a:buNone/>
            </a:pPr>
            <a:r>
              <a:rPr lang="en-US" sz="3600" dirty="0" smtClean="0"/>
              <a:t>B) Even though</a:t>
            </a:r>
          </a:p>
          <a:p>
            <a:pPr eaLnBrk="1" hangingPunct="1">
              <a:buFont typeface="Wingdings" pitchFamily="2" charset="2"/>
              <a:buNone/>
            </a:pPr>
            <a:r>
              <a:rPr lang="en-US" sz="3600" dirty="0" smtClean="0"/>
              <a:t>C) Where</a:t>
            </a:r>
          </a:p>
          <a:p>
            <a:pPr eaLnBrk="1" hangingPunct="1">
              <a:buFont typeface="Wingdings" pitchFamily="2" charset="2"/>
              <a:buNone/>
            </a:pPr>
            <a:r>
              <a:rPr lang="en-US" sz="3600" dirty="0" smtClean="0"/>
              <a:t>D) none of the above</a:t>
            </a: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2"/>
          <p:cNvSpPr>
            <a:spLocks noGrp="1" noRot="1" noChangeArrowheads="1"/>
          </p:cNvSpPr>
          <p:nvPr>
            <p:ph type="title" idx="4294967295"/>
          </p:nvPr>
        </p:nvSpPr>
        <p:spPr/>
        <p:txBody>
          <a:bodyPr>
            <a:normAutofit fontScale="90000"/>
          </a:bodyPr>
          <a:lstStyle/>
          <a:p>
            <a:pPr algn="l" eaLnBrk="1" hangingPunct="1"/>
            <a:r>
              <a:rPr lang="en-US" sz="3600" smtClean="0">
                <a:solidFill>
                  <a:schemeClr val="tx1"/>
                </a:solidFill>
              </a:rPr>
              <a:t>2. Choose the correct subordinating 	conjunction to complete the 	sentence.</a:t>
            </a:r>
            <a:r>
              <a:rPr lang="en-US" smtClean="0"/>
              <a:t> </a:t>
            </a:r>
          </a:p>
        </p:txBody>
      </p:sp>
      <p:sp>
        <p:nvSpPr>
          <p:cNvPr id="115715" name="Rectangle 3"/>
          <p:cNvSpPr>
            <a:spLocks noGrp="1" noChangeArrowheads="1"/>
          </p:cNvSpPr>
          <p:nvPr>
            <p:ph type="body" idx="4294967295"/>
          </p:nvPr>
        </p:nvSpPr>
        <p:spPr/>
        <p:txBody>
          <a:bodyPr/>
          <a:lstStyle/>
          <a:p>
            <a:pPr eaLnBrk="1" hangingPunct="1">
              <a:buFont typeface="Wingdings" pitchFamily="2" charset="2"/>
              <a:buNone/>
            </a:pPr>
            <a:r>
              <a:rPr lang="en-US" sz="3600" smtClean="0"/>
              <a:t>________ you go to the party, make sure 	you let them know you’re coming. </a:t>
            </a:r>
          </a:p>
          <a:p>
            <a:pPr eaLnBrk="1" hangingPunct="1">
              <a:buFont typeface="Wingdings" pitchFamily="2" charset="2"/>
              <a:buNone/>
            </a:pPr>
            <a:r>
              <a:rPr lang="en-US" sz="3600" b="1" smtClean="0"/>
              <a:t>ANSWER:</a:t>
            </a:r>
          </a:p>
          <a:p>
            <a:pPr eaLnBrk="1" hangingPunct="1">
              <a:buFont typeface="Wingdings" pitchFamily="2" charset="2"/>
              <a:buNone/>
            </a:pPr>
            <a:r>
              <a:rPr lang="en-US" sz="3600" b="1" smtClean="0">
                <a:solidFill>
                  <a:srgbClr val="FFFF00"/>
                </a:solidFill>
              </a:rPr>
              <a:t>A) Before</a:t>
            </a:r>
          </a:p>
          <a:p>
            <a:pPr eaLnBrk="1" hangingPunct="1">
              <a:buFont typeface="Wingdings" pitchFamily="2" charset="2"/>
              <a:buNone/>
            </a:pPr>
            <a:r>
              <a:rPr lang="en-US" sz="3600" smtClean="0"/>
              <a:t>B) Even though</a:t>
            </a:r>
          </a:p>
          <a:p>
            <a:pPr eaLnBrk="1" hangingPunct="1">
              <a:buFont typeface="Wingdings" pitchFamily="2" charset="2"/>
              <a:buNone/>
            </a:pPr>
            <a:r>
              <a:rPr lang="en-US" sz="3600" smtClean="0"/>
              <a:t>C) Where</a:t>
            </a:r>
          </a:p>
          <a:p>
            <a:pPr eaLnBrk="1" hangingPunct="1">
              <a:buFont typeface="Wingdings" pitchFamily="2" charset="2"/>
              <a:buNone/>
            </a:pPr>
            <a:r>
              <a:rPr lang="en-US" sz="3600" smtClean="0"/>
              <a:t>D) none of the above</a:t>
            </a: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2"/>
          <p:cNvSpPr>
            <a:spLocks noGrp="1" noRot="1" noChangeArrowheads="1"/>
          </p:cNvSpPr>
          <p:nvPr>
            <p:ph type="title"/>
          </p:nvPr>
        </p:nvSpPr>
        <p:spPr>
          <a:xfrm>
            <a:off x="457200" y="155448"/>
            <a:ext cx="8229600" cy="1139952"/>
          </a:xfrm>
        </p:spPr>
        <p:txBody>
          <a:bodyPr>
            <a:normAutofit fontScale="90000"/>
          </a:bodyPr>
          <a:lstStyle/>
          <a:p>
            <a:pPr algn="l" eaLnBrk="1" hangingPunct="1"/>
            <a:r>
              <a:rPr lang="en-US" sz="3600" dirty="0" smtClean="0">
                <a:solidFill>
                  <a:schemeClr val="tx1"/>
                </a:solidFill>
              </a:rPr>
              <a:t>3. </a:t>
            </a:r>
            <a:r>
              <a:rPr lang="en-US" sz="3600" dirty="0" smtClean="0">
                <a:solidFill>
                  <a:schemeClr val="accent5">
                    <a:lumMod val="75000"/>
                  </a:schemeClr>
                </a:solidFill>
              </a:rPr>
              <a:t>Choose the correct subordinating 	conjunction to complete the 	sentence.</a:t>
            </a:r>
            <a:r>
              <a:rPr lang="en-US" dirty="0" smtClean="0">
                <a:solidFill>
                  <a:schemeClr val="accent5">
                    <a:lumMod val="75000"/>
                  </a:schemeClr>
                </a:solidFill>
              </a:rPr>
              <a:t> </a:t>
            </a:r>
          </a:p>
        </p:txBody>
      </p:sp>
      <p:sp>
        <p:nvSpPr>
          <p:cNvPr id="117763" name="Rectangle 3"/>
          <p:cNvSpPr>
            <a:spLocks noGrp="1" noChangeArrowheads="1"/>
          </p:cNvSpPr>
          <p:nvPr>
            <p:ph type="body" idx="1"/>
          </p:nvPr>
        </p:nvSpPr>
        <p:spPr/>
        <p:txBody>
          <a:bodyPr/>
          <a:lstStyle/>
          <a:p>
            <a:pPr marL="609600" indent="-609600" eaLnBrk="1" hangingPunct="1">
              <a:buFont typeface="Wingdings" pitchFamily="2" charset="2"/>
              <a:buNone/>
            </a:pPr>
            <a:r>
              <a:rPr lang="en-US" sz="3600" smtClean="0"/>
              <a:t>We will have classes tomorrow ______ it 	snows in the morning. </a:t>
            </a:r>
          </a:p>
          <a:p>
            <a:pPr marL="609600" indent="-609600" eaLnBrk="1" hangingPunct="1">
              <a:buFont typeface="Wingdings" pitchFamily="2" charset="2"/>
              <a:buNone/>
            </a:pPr>
            <a:r>
              <a:rPr lang="en-US" sz="3600" smtClean="0"/>
              <a:t>A) as if</a:t>
            </a:r>
          </a:p>
          <a:p>
            <a:pPr marL="609600" indent="-609600" eaLnBrk="1" hangingPunct="1">
              <a:buFont typeface="Wingdings" pitchFamily="2" charset="2"/>
              <a:buNone/>
            </a:pPr>
            <a:r>
              <a:rPr lang="en-US" sz="3600" smtClean="0"/>
              <a:t>B) so that </a:t>
            </a:r>
          </a:p>
          <a:p>
            <a:pPr marL="609600" indent="-609600" eaLnBrk="1" hangingPunct="1">
              <a:buFont typeface="Wingdings" pitchFamily="2" charset="2"/>
              <a:buNone/>
            </a:pPr>
            <a:r>
              <a:rPr lang="en-US" sz="3600" smtClean="0"/>
              <a:t>C) unless</a:t>
            </a:r>
          </a:p>
          <a:p>
            <a:pPr marL="609600" indent="-609600" eaLnBrk="1" hangingPunct="1">
              <a:buFont typeface="Wingdings" pitchFamily="2" charset="2"/>
              <a:buNone/>
            </a:pPr>
            <a:r>
              <a:rPr lang="en-US" sz="3600" smtClean="0"/>
              <a:t>D) none of the above</a:t>
            </a:r>
          </a:p>
          <a:p>
            <a:pPr marL="609600" indent="-609600" eaLnBrk="1" hangingPunct="1">
              <a:buFont typeface="Wingdings" pitchFamily="2" charset="2"/>
              <a:buNone/>
            </a:pPr>
            <a:endParaRPr lang="en-US" sz="3600" smtClean="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2"/>
          <p:cNvSpPr>
            <a:spLocks noGrp="1" noRot="1" noChangeArrowheads="1"/>
          </p:cNvSpPr>
          <p:nvPr>
            <p:ph type="title" idx="4294967295"/>
          </p:nvPr>
        </p:nvSpPr>
        <p:spPr/>
        <p:txBody>
          <a:bodyPr>
            <a:normAutofit fontScale="90000"/>
          </a:bodyPr>
          <a:lstStyle/>
          <a:p>
            <a:pPr algn="l" eaLnBrk="1" hangingPunct="1"/>
            <a:r>
              <a:rPr lang="en-US" sz="3600" smtClean="0">
                <a:solidFill>
                  <a:schemeClr val="tx1"/>
                </a:solidFill>
              </a:rPr>
              <a:t>3. Choose the correct subordinating 	conjunction to complete the 	sentence.</a:t>
            </a:r>
            <a:r>
              <a:rPr lang="en-US" smtClean="0"/>
              <a:t> </a:t>
            </a:r>
          </a:p>
        </p:txBody>
      </p:sp>
      <p:sp>
        <p:nvSpPr>
          <p:cNvPr id="117763" name="Rectangle 3"/>
          <p:cNvSpPr>
            <a:spLocks noGrp="1" noChangeArrowheads="1"/>
          </p:cNvSpPr>
          <p:nvPr>
            <p:ph type="body" idx="4294967295"/>
          </p:nvPr>
        </p:nvSpPr>
        <p:spPr/>
        <p:txBody>
          <a:bodyPr/>
          <a:lstStyle/>
          <a:p>
            <a:pPr marL="609600" indent="-609600" eaLnBrk="1" hangingPunct="1">
              <a:buFont typeface="Wingdings" pitchFamily="2" charset="2"/>
              <a:buNone/>
            </a:pPr>
            <a:r>
              <a:rPr lang="en-US" sz="3600" smtClean="0"/>
              <a:t>We will have classes tomorrow ______ it 	snows in the morning. </a:t>
            </a:r>
          </a:p>
          <a:p>
            <a:pPr marL="609600" indent="-609600" eaLnBrk="1" hangingPunct="1">
              <a:buFont typeface="Wingdings" pitchFamily="2" charset="2"/>
              <a:buNone/>
            </a:pPr>
            <a:r>
              <a:rPr lang="en-US" sz="3600" b="1" smtClean="0"/>
              <a:t>ANSWER:</a:t>
            </a:r>
          </a:p>
          <a:p>
            <a:pPr marL="609600" indent="-609600" eaLnBrk="1" hangingPunct="1">
              <a:buFont typeface="Wingdings" pitchFamily="2" charset="2"/>
              <a:buNone/>
            </a:pPr>
            <a:r>
              <a:rPr lang="en-US" sz="3600" smtClean="0"/>
              <a:t>A) as if</a:t>
            </a:r>
          </a:p>
          <a:p>
            <a:pPr marL="609600" indent="-609600" eaLnBrk="1" hangingPunct="1">
              <a:buFont typeface="Wingdings" pitchFamily="2" charset="2"/>
              <a:buNone/>
            </a:pPr>
            <a:r>
              <a:rPr lang="en-US" sz="3600" smtClean="0"/>
              <a:t>B) so that </a:t>
            </a:r>
          </a:p>
          <a:p>
            <a:pPr marL="609600" indent="-609600" eaLnBrk="1" hangingPunct="1">
              <a:buFont typeface="Wingdings" pitchFamily="2" charset="2"/>
              <a:buNone/>
            </a:pPr>
            <a:r>
              <a:rPr lang="en-US" sz="3600" b="1" smtClean="0">
                <a:solidFill>
                  <a:srgbClr val="FFFF00"/>
                </a:solidFill>
              </a:rPr>
              <a:t>C) unless</a:t>
            </a:r>
          </a:p>
          <a:p>
            <a:pPr marL="609600" indent="-609600" eaLnBrk="1" hangingPunct="1">
              <a:buFont typeface="Wingdings" pitchFamily="2" charset="2"/>
              <a:buNone/>
            </a:pPr>
            <a:r>
              <a:rPr lang="en-US" sz="3600" smtClean="0"/>
              <a:t>D) none of the above</a:t>
            </a:r>
          </a:p>
          <a:p>
            <a:pPr marL="609600" indent="-609600" eaLnBrk="1" hangingPunct="1">
              <a:buFont typeface="Wingdings" pitchFamily="2" charset="2"/>
              <a:buNone/>
            </a:pPr>
            <a:endParaRPr lang="en-US" sz="3600" smtClean="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2"/>
          <p:cNvSpPr>
            <a:spLocks noGrp="1" noRot="1" noChangeArrowheads="1"/>
          </p:cNvSpPr>
          <p:nvPr>
            <p:ph type="title"/>
          </p:nvPr>
        </p:nvSpPr>
        <p:spPr>
          <a:xfrm>
            <a:off x="0" y="228600"/>
            <a:ext cx="8229600" cy="990600"/>
          </a:xfrm>
        </p:spPr>
        <p:txBody>
          <a:bodyPr>
            <a:normAutofit fontScale="90000"/>
          </a:bodyPr>
          <a:lstStyle/>
          <a:p>
            <a:pPr algn="l" eaLnBrk="1" hangingPunct="1"/>
            <a:r>
              <a:rPr lang="en-US" sz="3600" dirty="0" smtClean="0">
                <a:solidFill>
                  <a:schemeClr val="tx1"/>
                </a:solidFill>
              </a:rPr>
              <a:t>4. </a:t>
            </a:r>
            <a:r>
              <a:rPr lang="en-US" sz="3600" dirty="0" smtClean="0">
                <a:solidFill>
                  <a:schemeClr val="accent5">
                    <a:lumMod val="75000"/>
                  </a:schemeClr>
                </a:solidFill>
              </a:rPr>
              <a:t>Choose the correct subordinating 	conjunction to complete the 	sentence.</a:t>
            </a:r>
            <a:r>
              <a:rPr lang="en-US" dirty="0" smtClean="0">
                <a:solidFill>
                  <a:schemeClr val="accent5">
                    <a:lumMod val="75000"/>
                  </a:schemeClr>
                </a:solidFill>
              </a:rPr>
              <a:t> </a:t>
            </a:r>
          </a:p>
        </p:txBody>
      </p:sp>
      <p:sp>
        <p:nvSpPr>
          <p:cNvPr id="119811" name="Rectangle 3"/>
          <p:cNvSpPr>
            <a:spLocks noGrp="1" noChangeArrowheads="1"/>
          </p:cNvSpPr>
          <p:nvPr>
            <p:ph type="body" idx="1"/>
          </p:nvPr>
        </p:nvSpPr>
        <p:spPr/>
        <p:txBody>
          <a:bodyPr/>
          <a:lstStyle/>
          <a:p>
            <a:pPr eaLnBrk="1" hangingPunct="1">
              <a:buFont typeface="Wingdings" pitchFamily="2" charset="2"/>
              <a:buNone/>
            </a:pPr>
            <a:r>
              <a:rPr lang="en-US" sz="3600" smtClean="0"/>
              <a:t>We like Professor Garcia _____ she presents 	information clearly. </a:t>
            </a:r>
          </a:p>
          <a:p>
            <a:pPr eaLnBrk="1" hangingPunct="1">
              <a:buFont typeface="Wingdings" pitchFamily="2" charset="2"/>
              <a:buNone/>
            </a:pPr>
            <a:endParaRPr lang="en-US" sz="2400" smtClean="0"/>
          </a:p>
          <a:p>
            <a:pPr eaLnBrk="1" hangingPunct="1">
              <a:buFont typeface="Wingdings" pitchFamily="2" charset="2"/>
              <a:buNone/>
            </a:pPr>
            <a:r>
              <a:rPr lang="en-US" sz="3600" smtClean="0"/>
              <a:t>A) even though</a:t>
            </a:r>
          </a:p>
          <a:p>
            <a:pPr eaLnBrk="1" hangingPunct="1">
              <a:buFont typeface="Wingdings" pitchFamily="2" charset="2"/>
              <a:buNone/>
            </a:pPr>
            <a:r>
              <a:rPr lang="en-US" sz="3600" smtClean="0"/>
              <a:t>B) because</a:t>
            </a:r>
          </a:p>
          <a:p>
            <a:pPr eaLnBrk="1" hangingPunct="1">
              <a:buFont typeface="Wingdings" pitchFamily="2" charset="2"/>
              <a:buNone/>
            </a:pPr>
            <a:r>
              <a:rPr lang="en-US" sz="3600" smtClean="0"/>
              <a:t>C) although</a:t>
            </a:r>
          </a:p>
          <a:p>
            <a:pPr eaLnBrk="1" hangingPunct="1">
              <a:buFont typeface="Wingdings" pitchFamily="2" charset="2"/>
              <a:buNone/>
            </a:pPr>
            <a:r>
              <a:rPr lang="en-US" sz="3600" smtClean="0"/>
              <a:t>D) none of the above</a:t>
            </a: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2"/>
          <p:cNvSpPr>
            <a:spLocks noGrp="1" noRot="1" noChangeArrowheads="1"/>
          </p:cNvSpPr>
          <p:nvPr>
            <p:ph type="title" idx="4294967295"/>
          </p:nvPr>
        </p:nvSpPr>
        <p:spPr/>
        <p:txBody>
          <a:bodyPr>
            <a:normAutofit fontScale="90000"/>
          </a:bodyPr>
          <a:lstStyle/>
          <a:p>
            <a:pPr algn="l" eaLnBrk="1" hangingPunct="1"/>
            <a:r>
              <a:rPr lang="en-US" sz="3600" smtClean="0">
                <a:solidFill>
                  <a:schemeClr val="tx1"/>
                </a:solidFill>
              </a:rPr>
              <a:t>4. Choose the correct subordinating 	conjunction to complete the 	sentence.</a:t>
            </a:r>
            <a:r>
              <a:rPr lang="en-US" smtClean="0"/>
              <a:t> </a:t>
            </a:r>
          </a:p>
        </p:txBody>
      </p:sp>
      <p:sp>
        <p:nvSpPr>
          <p:cNvPr id="119811" name="Rectangle 3"/>
          <p:cNvSpPr>
            <a:spLocks noGrp="1" noChangeArrowheads="1"/>
          </p:cNvSpPr>
          <p:nvPr>
            <p:ph type="body" idx="4294967295"/>
          </p:nvPr>
        </p:nvSpPr>
        <p:spPr/>
        <p:txBody>
          <a:bodyPr/>
          <a:lstStyle/>
          <a:p>
            <a:pPr eaLnBrk="1" hangingPunct="1">
              <a:buFont typeface="Wingdings" pitchFamily="2" charset="2"/>
              <a:buNone/>
            </a:pPr>
            <a:r>
              <a:rPr lang="en-US" sz="3600" smtClean="0"/>
              <a:t>We like Professor Garcia _____ she presents 	information clearly. </a:t>
            </a:r>
          </a:p>
          <a:p>
            <a:pPr eaLnBrk="1" hangingPunct="1">
              <a:buFont typeface="Wingdings" pitchFamily="2" charset="2"/>
              <a:buNone/>
            </a:pPr>
            <a:r>
              <a:rPr lang="en-US" sz="3600" b="1" smtClean="0"/>
              <a:t>ANSWER:</a:t>
            </a:r>
          </a:p>
          <a:p>
            <a:pPr eaLnBrk="1" hangingPunct="1">
              <a:buFont typeface="Wingdings" pitchFamily="2" charset="2"/>
              <a:buNone/>
            </a:pPr>
            <a:r>
              <a:rPr lang="en-US" sz="3600" smtClean="0"/>
              <a:t>A) even though</a:t>
            </a:r>
          </a:p>
          <a:p>
            <a:pPr eaLnBrk="1" hangingPunct="1">
              <a:buFont typeface="Wingdings" pitchFamily="2" charset="2"/>
              <a:buNone/>
            </a:pPr>
            <a:r>
              <a:rPr lang="en-US" sz="3600" b="1" smtClean="0">
                <a:solidFill>
                  <a:srgbClr val="FFFF00"/>
                </a:solidFill>
              </a:rPr>
              <a:t>B) because</a:t>
            </a:r>
          </a:p>
          <a:p>
            <a:pPr eaLnBrk="1" hangingPunct="1">
              <a:buFont typeface="Wingdings" pitchFamily="2" charset="2"/>
              <a:buNone/>
            </a:pPr>
            <a:r>
              <a:rPr lang="en-US" sz="3600" smtClean="0"/>
              <a:t>C) although</a:t>
            </a:r>
          </a:p>
          <a:p>
            <a:pPr eaLnBrk="1" hangingPunct="1">
              <a:buFont typeface="Wingdings" pitchFamily="2" charset="2"/>
              <a:buNone/>
            </a:pPr>
            <a:r>
              <a:rPr lang="en-US" sz="3600" smtClean="0"/>
              <a:t>D) none of the above</a:t>
            </a: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2"/>
          <p:cNvSpPr>
            <a:spLocks noGrp="1" noRot="1" noChangeArrowheads="1"/>
          </p:cNvSpPr>
          <p:nvPr>
            <p:ph type="title"/>
          </p:nvPr>
        </p:nvSpPr>
        <p:spPr/>
        <p:txBody>
          <a:bodyPr>
            <a:normAutofit fontScale="90000"/>
          </a:bodyPr>
          <a:lstStyle/>
          <a:p>
            <a:pPr algn="l" eaLnBrk="1" hangingPunct="1"/>
            <a:r>
              <a:rPr lang="en-US" sz="3600" dirty="0" smtClean="0">
                <a:solidFill>
                  <a:schemeClr val="tx1"/>
                </a:solidFill>
              </a:rPr>
              <a:t>5. </a:t>
            </a:r>
            <a:r>
              <a:rPr lang="en-US" sz="3600" dirty="0" smtClean="0">
                <a:solidFill>
                  <a:schemeClr val="accent5">
                    <a:lumMod val="75000"/>
                  </a:schemeClr>
                </a:solidFill>
              </a:rPr>
              <a:t>Choose the correct subordinating 	conjunction to complete the 	sentence.</a:t>
            </a:r>
            <a:r>
              <a:rPr lang="en-US" dirty="0" smtClean="0">
                <a:solidFill>
                  <a:schemeClr val="accent5">
                    <a:lumMod val="75000"/>
                  </a:schemeClr>
                </a:solidFill>
              </a:rPr>
              <a:t> </a:t>
            </a:r>
          </a:p>
        </p:txBody>
      </p:sp>
      <p:sp>
        <p:nvSpPr>
          <p:cNvPr id="121859" name="Rectangle 3"/>
          <p:cNvSpPr>
            <a:spLocks noGrp="1" noChangeArrowheads="1"/>
          </p:cNvSpPr>
          <p:nvPr>
            <p:ph type="body" idx="1"/>
          </p:nvPr>
        </p:nvSpPr>
        <p:spPr/>
        <p:txBody>
          <a:bodyPr/>
          <a:lstStyle/>
          <a:p>
            <a:pPr eaLnBrk="1" hangingPunct="1">
              <a:buFont typeface="Wingdings" pitchFamily="2" charset="2"/>
              <a:buNone/>
            </a:pPr>
            <a:r>
              <a:rPr lang="en-US" sz="3600" smtClean="0"/>
              <a:t>My nephews and nieces are fun to baby sit 	_______ they’re awfully noisy. </a:t>
            </a:r>
          </a:p>
          <a:p>
            <a:pPr eaLnBrk="1" hangingPunct="1">
              <a:buFont typeface="Wingdings" pitchFamily="2" charset="2"/>
              <a:buNone/>
            </a:pPr>
            <a:r>
              <a:rPr lang="en-US" sz="3600" smtClean="0"/>
              <a:t>A) if</a:t>
            </a:r>
          </a:p>
          <a:p>
            <a:pPr eaLnBrk="1" hangingPunct="1">
              <a:buFont typeface="Wingdings" pitchFamily="2" charset="2"/>
              <a:buNone/>
            </a:pPr>
            <a:r>
              <a:rPr lang="en-US" sz="3600" smtClean="0"/>
              <a:t>B) as</a:t>
            </a:r>
          </a:p>
          <a:p>
            <a:pPr eaLnBrk="1" hangingPunct="1">
              <a:buFont typeface="Wingdings" pitchFamily="2" charset="2"/>
              <a:buNone/>
            </a:pPr>
            <a:r>
              <a:rPr lang="en-US" sz="3600" smtClean="0"/>
              <a:t>C) even though</a:t>
            </a:r>
          </a:p>
          <a:p>
            <a:pPr eaLnBrk="1" hangingPunct="1">
              <a:buFont typeface="Wingdings" pitchFamily="2" charset="2"/>
              <a:buNone/>
            </a:pPr>
            <a:r>
              <a:rPr lang="en-US" sz="3600" smtClean="0"/>
              <a:t>D) none of the above</a:t>
            </a: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2"/>
          <p:cNvSpPr>
            <a:spLocks noGrp="1" noRot="1" noChangeArrowheads="1"/>
          </p:cNvSpPr>
          <p:nvPr>
            <p:ph type="title" idx="4294967295"/>
          </p:nvPr>
        </p:nvSpPr>
        <p:spPr/>
        <p:txBody>
          <a:bodyPr>
            <a:normAutofit fontScale="90000"/>
          </a:bodyPr>
          <a:lstStyle/>
          <a:p>
            <a:pPr algn="l" eaLnBrk="1" hangingPunct="1"/>
            <a:r>
              <a:rPr lang="en-US" sz="3600" smtClean="0">
                <a:solidFill>
                  <a:schemeClr val="tx1"/>
                </a:solidFill>
              </a:rPr>
              <a:t>5. Choose the correct subordinating 	conjunction to complete the 	sentence.</a:t>
            </a:r>
            <a:r>
              <a:rPr lang="en-US" smtClean="0"/>
              <a:t> </a:t>
            </a:r>
          </a:p>
        </p:txBody>
      </p:sp>
      <p:sp>
        <p:nvSpPr>
          <p:cNvPr id="121859" name="Rectangle 3"/>
          <p:cNvSpPr>
            <a:spLocks noGrp="1" noChangeArrowheads="1"/>
          </p:cNvSpPr>
          <p:nvPr>
            <p:ph type="body" idx="4294967295"/>
          </p:nvPr>
        </p:nvSpPr>
        <p:spPr/>
        <p:txBody>
          <a:bodyPr/>
          <a:lstStyle/>
          <a:p>
            <a:pPr eaLnBrk="1" hangingPunct="1">
              <a:buFont typeface="Wingdings" pitchFamily="2" charset="2"/>
              <a:buNone/>
            </a:pPr>
            <a:r>
              <a:rPr lang="en-US" sz="3600" smtClean="0"/>
              <a:t>My nephews and nieces are fun to baby sit 	_______ they’re awfully noisy. </a:t>
            </a:r>
          </a:p>
          <a:p>
            <a:pPr eaLnBrk="1" hangingPunct="1">
              <a:buFont typeface="Wingdings" pitchFamily="2" charset="2"/>
              <a:buNone/>
            </a:pPr>
            <a:r>
              <a:rPr lang="en-US" sz="3600" b="1" smtClean="0"/>
              <a:t>ANSWER:</a:t>
            </a:r>
            <a:endParaRPr lang="en-US" sz="3600" smtClean="0"/>
          </a:p>
          <a:p>
            <a:pPr eaLnBrk="1" hangingPunct="1">
              <a:buFont typeface="Wingdings" pitchFamily="2" charset="2"/>
              <a:buNone/>
            </a:pPr>
            <a:r>
              <a:rPr lang="en-US" sz="3600" smtClean="0"/>
              <a:t>A) if</a:t>
            </a:r>
          </a:p>
          <a:p>
            <a:pPr eaLnBrk="1" hangingPunct="1">
              <a:buFont typeface="Wingdings" pitchFamily="2" charset="2"/>
              <a:buNone/>
            </a:pPr>
            <a:r>
              <a:rPr lang="en-US" sz="3600" smtClean="0"/>
              <a:t>B) as</a:t>
            </a:r>
          </a:p>
          <a:p>
            <a:pPr eaLnBrk="1" hangingPunct="1">
              <a:buFont typeface="Wingdings" pitchFamily="2" charset="2"/>
              <a:buNone/>
            </a:pPr>
            <a:r>
              <a:rPr lang="en-US" sz="3600" b="1" smtClean="0">
                <a:solidFill>
                  <a:srgbClr val="FFFF00"/>
                </a:solidFill>
              </a:rPr>
              <a:t>C) even though</a:t>
            </a:r>
          </a:p>
          <a:p>
            <a:pPr eaLnBrk="1" hangingPunct="1">
              <a:buFont typeface="Wingdings" pitchFamily="2" charset="2"/>
              <a:buNone/>
            </a:pPr>
            <a:r>
              <a:rPr lang="en-US" sz="3600" smtClean="0"/>
              <a:t>D) none of the above</a:t>
            </a: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2"/>
          <p:cNvSpPr>
            <a:spLocks noGrp="1" noRot="1" noChangeArrowheads="1"/>
          </p:cNvSpPr>
          <p:nvPr>
            <p:ph type="title"/>
          </p:nvPr>
        </p:nvSpPr>
        <p:spPr/>
        <p:txBody>
          <a:bodyPr>
            <a:normAutofit fontScale="90000"/>
          </a:bodyPr>
          <a:lstStyle/>
          <a:p>
            <a:pPr algn="l" eaLnBrk="1" hangingPunct="1"/>
            <a:r>
              <a:rPr lang="en-US" sz="3600" dirty="0" smtClean="0">
                <a:solidFill>
                  <a:schemeClr val="tx1"/>
                </a:solidFill>
              </a:rPr>
              <a:t>6. </a:t>
            </a:r>
            <a:r>
              <a:rPr lang="en-US" sz="3600" dirty="0" smtClean="0">
                <a:solidFill>
                  <a:schemeClr val="accent5">
                    <a:lumMod val="75000"/>
                  </a:schemeClr>
                </a:solidFill>
              </a:rPr>
              <a:t>Choose the correct subordinating 	conjunction to complete the 	sentence.</a:t>
            </a:r>
            <a:r>
              <a:rPr lang="en-US" dirty="0" smtClean="0">
                <a:solidFill>
                  <a:schemeClr val="accent5">
                    <a:lumMod val="75000"/>
                  </a:schemeClr>
                </a:solidFill>
              </a:rPr>
              <a:t> </a:t>
            </a:r>
          </a:p>
        </p:txBody>
      </p:sp>
      <p:sp>
        <p:nvSpPr>
          <p:cNvPr id="123907" name="Rectangle 3"/>
          <p:cNvSpPr>
            <a:spLocks noGrp="1" noChangeArrowheads="1"/>
          </p:cNvSpPr>
          <p:nvPr>
            <p:ph type="body" idx="1"/>
          </p:nvPr>
        </p:nvSpPr>
        <p:spPr/>
        <p:txBody>
          <a:bodyPr/>
          <a:lstStyle/>
          <a:p>
            <a:pPr marL="609600" indent="-609600" eaLnBrk="1" hangingPunct="1">
              <a:buFont typeface="Wingdings" pitchFamily="2" charset="2"/>
              <a:buNone/>
            </a:pPr>
            <a:r>
              <a:rPr lang="en-US" sz="3600" smtClean="0"/>
              <a:t>________ you were napping, the dogs got 	into the garbage cans. </a:t>
            </a:r>
          </a:p>
          <a:p>
            <a:pPr marL="609600" indent="-609600" eaLnBrk="1" hangingPunct="1">
              <a:buFont typeface="Wingdings" pitchFamily="2" charset="2"/>
              <a:buNone/>
            </a:pPr>
            <a:r>
              <a:rPr lang="en-US" sz="3600" smtClean="0"/>
              <a:t>A) While</a:t>
            </a:r>
          </a:p>
          <a:p>
            <a:pPr marL="609600" indent="-609600" eaLnBrk="1" hangingPunct="1">
              <a:buFont typeface="Wingdings" pitchFamily="2" charset="2"/>
              <a:buNone/>
            </a:pPr>
            <a:r>
              <a:rPr lang="en-US" sz="3600" smtClean="0"/>
              <a:t>B) Where</a:t>
            </a:r>
          </a:p>
          <a:p>
            <a:pPr marL="609600" indent="-609600" eaLnBrk="1" hangingPunct="1">
              <a:buFont typeface="Wingdings" pitchFamily="2" charset="2"/>
              <a:buNone/>
            </a:pPr>
            <a:r>
              <a:rPr lang="en-US" sz="3600" smtClean="0"/>
              <a:t>C) So that</a:t>
            </a:r>
          </a:p>
          <a:p>
            <a:pPr marL="609600" indent="-609600" eaLnBrk="1" hangingPunct="1">
              <a:buFont typeface="Wingdings" pitchFamily="2" charset="2"/>
              <a:buNone/>
            </a:pPr>
            <a:r>
              <a:rPr lang="en-US" sz="3600" smtClean="0"/>
              <a:t>D) none of the above</a:t>
            </a: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2"/>
          <p:cNvSpPr>
            <a:spLocks noGrp="1" noRot="1" noChangeArrowheads="1"/>
          </p:cNvSpPr>
          <p:nvPr>
            <p:ph type="title" idx="4294967295"/>
          </p:nvPr>
        </p:nvSpPr>
        <p:spPr/>
        <p:txBody>
          <a:bodyPr>
            <a:normAutofit fontScale="90000"/>
          </a:bodyPr>
          <a:lstStyle/>
          <a:p>
            <a:pPr algn="l" eaLnBrk="1" hangingPunct="1"/>
            <a:r>
              <a:rPr lang="en-US" sz="3600" smtClean="0">
                <a:solidFill>
                  <a:schemeClr val="tx1"/>
                </a:solidFill>
              </a:rPr>
              <a:t>6. Choose the correct subordinating 	conjunction to complete the 	sentence.</a:t>
            </a:r>
            <a:r>
              <a:rPr lang="en-US" smtClean="0"/>
              <a:t> </a:t>
            </a:r>
          </a:p>
        </p:txBody>
      </p:sp>
      <p:sp>
        <p:nvSpPr>
          <p:cNvPr id="123907" name="Rectangle 3"/>
          <p:cNvSpPr>
            <a:spLocks noGrp="1" noChangeArrowheads="1"/>
          </p:cNvSpPr>
          <p:nvPr>
            <p:ph type="body" idx="4294967295"/>
          </p:nvPr>
        </p:nvSpPr>
        <p:spPr/>
        <p:txBody>
          <a:bodyPr/>
          <a:lstStyle/>
          <a:p>
            <a:pPr marL="609600" indent="-609600" eaLnBrk="1" hangingPunct="1">
              <a:buFont typeface="Wingdings" pitchFamily="2" charset="2"/>
              <a:buNone/>
            </a:pPr>
            <a:r>
              <a:rPr lang="en-US" sz="3600" smtClean="0"/>
              <a:t>________ you were napping, the dogs got 	into the garbage cans. </a:t>
            </a:r>
          </a:p>
          <a:p>
            <a:pPr marL="609600" indent="-609600" eaLnBrk="1" hangingPunct="1">
              <a:buFont typeface="Wingdings" pitchFamily="2" charset="2"/>
              <a:buNone/>
            </a:pPr>
            <a:r>
              <a:rPr lang="en-US" sz="3600" b="1" smtClean="0"/>
              <a:t>ANSWER:</a:t>
            </a:r>
          </a:p>
          <a:p>
            <a:pPr marL="609600" indent="-609600" eaLnBrk="1" hangingPunct="1">
              <a:buFont typeface="Wingdings" pitchFamily="2" charset="2"/>
              <a:buNone/>
            </a:pPr>
            <a:r>
              <a:rPr lang="en-US" sz="3600" b="1" smtClean="0">
                <a:solidFill>
                  <a:srgbClr val="FFFF00"/>
                </a:solidFill>
              </a:rPr>
              <a:t>A) While</a:t>
            </a:r>
          </a:p>
          <a:p>
            <a:pPr marL="609600" indent="-609600" eaLnBrk="1" hangingPunct="1">
              <a:buFont typeface="Wingdings" pitchFamily="2" charset="2"/>
              <a:buNone/>
            </a:pPr>
            <a:r>
              <a:rPr lang="en-US" sz="3600" smtClean="0"/>
              <a:t>B) Where</a:t>
            </a:r>
          </a:p>
          <a:p>
            <a:pPr marL="609600" indent="-609600" eaLnBrk="1" hangingPunct="1">
              <a:buFont typeface="Wingdings" pitchFamily="2" charset="2"/>
              <a:buNone/>
            </a:pPr>
            <a:r>
              <a:rPr lang="en-US" sz="3600" smtClean="0"/>
              <a:t>C) So that</a:t>
            </a:r>
          </a:p>
          <a:p>
            <a:pPr marL="609600" indent="-609600" eaLnBrk="1" hangingPunct="1">
              <a:buFont typeface="Wingdings" pitchFamily="2" charset="2"/>
              <a:buNone/>
            </a:pPr>
            <a:r>
              <a:rPr lang="en-US" sz="3600" smtClean="0"/>
              <a:t>D) none of the above</a:t>
            </a: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2"/>
          <p:cNvSpPr>
            <a:spLocks noGrp="1" noRot="1" noChangeArrowheads="1"/>
          </p:cNvSpPr>
          <p:nvPr>
            <p:ph type="title"/>
          </p:nvPr>
        </p:nvSpPr>
        <p:spPr/>
        <p:txBody>
          <a:bodyPr>
            <a:normAutofit fontScale="90000"/>
          </a:bodyPr>
          <a:lstStyle/>
          <a:p>
            <a:pPr algn="l" eaLnBrk="1" hangingPunct="1"/>
            <a:r>
              <a:rPr lang="en-US" sz="3600" dirty="0" smtClean="0">
                <a:solidFill>
                  <a:schemeClr val="tx1"/>
                </a:solidFill>
              </a:rPr>
              <a:t>7. </a:t>
            </a:r>
            <a:r>
              <a:rPr lang="en-US" sz="3600" dirty="0" smtClean="0">
                <a:solidFill>
                  <a:schemeClr val="accent5">
                    <a:lumMod val="75000"/>
                  </a:schemeClr>
                </a:solidFill>
              </a:rPr>
              <a:t>Choose the correct subordinating 	conjunction to complete the 	sentence.</a:t>
            </a:r>
            <a:r>
              <a:rPr lang="en-US" dirty="0" smtClean="0">
                <a:solidFill>
                  <a:schemeClr val="accent5">
                    <a:lumMod val="75000"/>
                  </a:schemeClr>
                </a:solidFill>
              </a:rPr>
              <a:t> </a:t>
            </a:r>
          </a:p>
        </p:txBody>
      </p:sp>
      <p:sp>
        <p:nvSpPr>
          <p:cNvPr id="125955" name="Rectangle 3"/>
          <p:cNvSpPr>
            <a:spLocks noGrp="1" noChangeArrowheads="1"/>
          </p:cNvSpPr>
          <p:nvPr>
            <p:ph type="body" idx="1"/>
          </p:nvPr>
        </p:nvSpPr>
        <p:spPr/>
        <p:txBody>
          <a:bodyPr/>
          <a:lstStyle/>
          <a:p>
            <a:pPr eaLnBrk="1" hangingPunct="1">
              <a:lnSpc>
                <a:spcPct val="90000"/>
              </a:lnSpc>
              <a:buFont typeface="Wingdings" pitchFamily="2" charset="2"/>
              <a:buNone/>
            </a:pPr>
            <a:r>
              <a:rPr lang="en-US" sz="3600" smtClean="0"/>
              <a:t>_______ we moved to this neighborhood, 	our car has been broken into three 	times. </a:t>
            </a:r>
          </a:p>
          <a:p>
            <a:pPr eaLnBrk="1" hangingPunct="1">
              <a:lnSpc>
                <a:spcPct val="90000"/>
              </a:lnSpc>
              <a:buFont typeface="Wingdings" pitchFamily="2" charset="2"/>
              <a:buNone/>
            </a:pPr>
            <a:endParaRPr lang="en-US" sz="3600" smtClean="0"/>
          </a:p>
          <a:p>
            <a:pPr eaLnBrk="1" hangingPunct="1">
              <a:lnSpc>
                <a:spcPct val="90000"/>
              </a:lnSpc>
              <a:buFont typeface="Wingdings" pitchFamily="2" charset="2"/>
              <a:buNone/>
            </a:pPr>
            <a:r>
              <a:rPr lang="en-US" sz="3600" smtClean="0"/>
              <a:t>A) Since</a:t>
            </a:r>
          </a:p>
          <a:p>
            <a:pPr eaLnBrk="1" hangingPunct="1">
              <a:lnSpc>
                <a:spcPct val="90000"/>
              </a:lnSpc>
              <a:buFont typeface="Wingdings" pitchFamily="2" charset="2"/>
              <a:buNone/>
            </a:pPr>
            <a:r>
              <a:rPr lang="en-US" sz="3600" smtClean="0"/>
              <a:t>B) Before</a:t>
            </a:r>
          </a:p>
          <a:p>
            <a:pPr eaLnBrk="1" hangingPunct="1">
              <a:lnSpc>
                <a:spcPct val="90000"/>
              </a:lnSpc>
              <a:buFont typeface="Wingdings" pitchFamily="2" charset="2"/>
              <a:buNone/>
            </a:pPr>
            <a:r>
              <a:rPr lang="en-US" sz="3600" smtClean="0"/>
              <a:t>C) As</a:t>
            </a:r>
          </a:p>
          <a:p>
            <a:pPr eaLnBrk="1" hangingPunct="1">
              <a:lnSpc>
                <a:spcPct val="90000"/>
              </a:lnSpc>
              <a:buFont typeface="Wingdings" pitchFamily="2" charset="2"/>
              <a:buNone/>
            </a:pPr>
            <a:r>
              <a:rPr lang="en-US" sz="3600" smtClean="0"/>
              <a:t>D) none of the above</a:t>
            </a:r>
          </a:p>
          <a:p>
            <a:pPr eaLnBrk="1" hangingPunct="1">
              <a:lnSpc>
                <a:spcPct val="90000"/>
              </a:lnSpc>
              <a:buFont typeface="Wingdings" pitchFamily="2" charset="2"/>
              <a:buNone/>
            </a:pPr>
            <a:r>
              <a:rPr lang="en-US" sz="2800" smtClean="0"/>
              <a:t> </a:t>
            </a: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2"/>
          <p:cNvSpPr>
            <a:spLocks noGrp="1" noRot="1" noChangeArrowheads="1"/>
          </p:cNvSpPr>
          <p:nvPr>
            <p:ph type="title" idx="4294967295"/>
          </p:nvPr>
        </p:nvSpPr>
        <p:spPr/>
        <p:txBody>
          <a:bodyPr>
            <a:normAutofit fontScale="90000"/>
          </a:bodyPr>
          <a:lstStyle/>
          <a:p>
            <a:pPr algn="l" eaLnBrk="1" hangingPunct="1"/>
            <a:r>
              <a:rPr lang="en-US" sz="3600" smtClean="0">
                <a:solidFill>
                  <a:schemeClr val="tx1"/>
                </a:solidFill>
              </a:rPr>
              <a:t>7. Choose the correct subordinating 	conjunction to complete the 	sentence.</a:t>
            </a:r>
            <a:r>
              <a:rPr lang="en-US" smtClean="0"/>
              <a:t> </a:t>
            </a:r>
          </a:p>
        </p:txBody>
      </p:sp>
      <p:sp>
        <p:nvSpPr>
          <p:cNvPr id="125955" name="Rectangle 3"/>
          <p:cNvSpPr>
            <a:spLocks noGrp="1" noChangeArrowheads="1"/>
          </p:cNvSpPr>
          <p:nvPr>
            <p:ph type="body" idx="4294967295"/>
          </p:nvPr>
        </p:nvSpPr>
        <p:spPr/>
        <p:txBody>
          <a:bodyPr/>
          <a:lstStyle/>
          <a:p>
            <a:pPr eaLnBrk="1" hangingPunct="1">
              <a:lnSpc>
                <a:spcPct val="90000"/>
              </a:lnSpc>
              <a:buFont typeface="Wingdings" pitchFamily="2" charset="2"/>
              <a:buNone/>
            </a:pPr>
            <a:r>
              <a:rPr lang="en-US" sz="3600" smtClean="0"/>
              <a:t>_______ we moved to this neighborhood, 	our car has been broken into three 	times. </a:t>
            </a:r>
          </a:p>
          <a:p>
            <a:pPr eaLnBrk="1" hangingPunct="1">
              <a:lnSpc>
                <a:spcPct val="90000"/>
              </a:lnSpc>
              <a:buFont typeface="Wingdings" pitchFamily="2" charset="2"/>
              <a:buNone/>
            </a:pPr>
            <a:r>
              <a:rPr lang="en-US" sz="3600" b="1" smtClean="0"/>
              <a:t>ANSWER:</a:t>
            </a:r>
          </a:p>
          <a:p>
            <a:pPr eaLnBrk="1" hangingPunct="1">
              <a:lnSpc>
                <a:spcPct val="90000"/>
              </a:lnSpc>
              <a:buFont typeface="Wingdings" pitchFamily="2" charset="2"/>
              <a:buNone/>
            </a:pPr>
            <a:r>
              <a:rPr lang="en-US" sz="3600" b="1" smtClean="0">
                <a:solidFill>
                  <a:srgbClr val="FFFF00"/>
                </a:solidFill>
              </a:rPr>
              <a:t>A) Since</a:t>
            </a:r>
          </a:p>
          <a:p>
            <a:pPr eaLnBrk="1" hangingPunct="1">
              <a:lnSpc>
                <a:spcPct val="90000"/>
              </a:lnSpc>
              <a:buFont typeface="Wingdings" pitchFamily="2" charset="2"/>
              <a:buNone/>
            </a:pPr>
            <a:r>
              <a:rPr lang="en-US" sz="3600" smtClean="0"/>
              <a:t>B) Before</a:t>
            </a:r>
          </a:p>
          <a:p>
            <a:pPr eaLnBrk="1" hangingPunct="1">
              <a:lnSpc>
                <a:spcPct val="90000"/>
              </a:lnSpc>
              <a:buFont typeface="Wingdings" pitchFamily="2" charset="2"/>
              <a:buNone/>
            </a:pPr>
            <a:r>
              <a:rPr lang="en-US" sz="3600" smtClean="0"/>
              <a:t>C) As</a:t>
            </a:r>
          </a:p>
          <a:p>
            <a:pPr eaLnBrk="1" hangingPunct="1">
              <a:lnSpc>
                <a:spcPct val="90000"/>
              </a:lnSpc>
              <a:buFont typeface="Wingdings" pitchFamily="2" charset="2"/>
              <a:buNone/>
            </a:pPr>
            <a:r>
              <a:rPr lang="en-US" sz="3600" smtClean="0"/>
              <a:t>D) none of the above</a:t>
            </a:r>
          </a:p>
          <a:p>
            <a:pPr eaLnBrk="1" hangingPunct="1">
              <a:lnSpc>
                <a:spcPct val="90000"/>
              </a:lnSpc>
              <a:buFont typeface="Wingdings" pitchFamily="2" charset="2"/>
              <a:buNone/>
            </a:pPr>
            <a:r>
              <a:rPr lang="en-US" sz="2800" smtClean="0"/>
              <a:t> </a:t>
            </a: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2"/>
          <p:cNvSpPr>
            <a:spLocks noGrp="1" noRot="1" noChangeArrowheads="1"/>
          </p:cNvSpPr>
          <p:nvPr>
            <p:ph type="title"/>
          </p:nvPr>
        </p:nvSpPr>
        <p:spPr/>
        <p:txBody>
          <a:bodyPr>
            <a:normAutofit fontScale="90000"/>
          </a:bodyPr>
          <a:lstStyle/>
          <a:p>
            <a:pPr algn="l" eaLnBrk="1" hangingPunct="1"/>
            <a:r>
              <a:rPr lang="en-US" sz="3600" dirty="0" smtClean="0">
                <a:solidFill>
                  <a:schemeClr val="tx1"/>
                </a:solidFill>
              </a:rPr>
              <a:t>8. </a:t>
            </a:r>
            <a:r>
              <a:rPr lang="en-US" sz="3600" dirty="0" smtClean="0">
                <a:solidFill>
                  <a:schemeClr val="accent5">
                    <a:lumMod val="75000"/>
                  </a:schemeClr>
                </a:solidFill>
              </a:rPr>
              <a:t>Choose the correct subordinating 	conjunction to complete the 	sentence.</a:t>
            </a:r>
            <a:r>
              <a:rPr lang="en-US" dirty="0" smtClean="0">
                <a:solidFill>
                  <a:schemeClr val="accent5">
                    <a:lumMod val="75000"/>
                  </a:schemeClr>
                </a:solidFill>
              </a:rPr>
              <a:t> </a:t>
            </a:r>
          </a:p>
        </p:txBody>
      </p:sp>
      <p:sp>
        <p:nvSpPr>
          <p:cNvPr id="128003" name="Rectangle 3"/>
          <p:cNvSpPr>
            <a:spLocks noGrp="1" noChangeArrowheads="1"/>
          </p:cNvSpPr>
          <p:nvPr>
            <p:ph type="body" idx="1"/>
          </p:nvPr>
        </p:nvSpPr>
        <p:spPr/>
        <p:txBody>
          <a:bodyPr/>
          <a:lstStyle/>
          <a:p>
            <a:pPr eaLnBrk="1" hangingPunct="1">
              <a:buFont typeface="Wingdings" pitchFamily="2" charset="2"/>
              <a:buNone/>
            </a:pPr>
            <a:r>
              <a:rPr lang="en-US" sz="3600" smtClean="0"/>
              <a:t>I want to go to Hollywood _______ I can 	fulfill my dream of being a movie star. </a:t>
            </a:r>
          </a:p>
          <a:p>
            <a:pPr eaLnBrk="1" hangingPunct="1">
              <a:buFont typeface="Wingdings" pitchFamily="2" charset="2"/>
              <a:buNone/>
            </a:pPr>
            <a:r>
              <a:rPr lang="en-US" sz="3600" smtClean="0"/>
              <a:t>A) although</a:t>
            </a:r>
          </a:p>
          <a:p>
            <a:pPr eaLnBrk="1" hangingPunct="1">
              <a:buFont typeface="Wingdings" pitchFamily="2" charset="2"/>
              <a:buNone/>
            </a:pPr>
            <a:r>
              <a:rPr lang="en-US" sz="3600" smtClean="0"/>
              <a:t>B) unless</a:t>
            </a:r>
          </a:p>
          <a:p>
            <a:pPr eaLnBrk="1" hangingPunct="1">
              <a:buFont typeface="Wingdings" pitchFamily="2" charset="2"/>
              <a:buNone/>
            </a:pPr>
            <a:r>
              <a:rPr lang="en-US" sz="3600" smtClean="0"/>
              <a:t>C) so that</a:t>
            </a:r>
          </a:p>
          <a:p>
            <a:pPr eaLnBrk="1" hangingPunct="1">
              <a:buFont typeface="Wingdings" pitchFamily="2" charset="2"/>
              <a:buNone/>
            </a:pPr>
            <a:r>
              <a:rPr lang="en-US" sz="3600" smtClean="0"/>
              <a:t>D) none of the above </a:t>
            </a: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2"/>
          <p:cNvSpPr>
            <a:spLocks noGrp="1" noRot="1" noChangeArrowheads="1"/>
          </p:cNvSpPr>
          <p:nvPr>
            <p:ph type="title" idx="4294967295"/>
          </p:nvPr>
        </p:nvSpPr>
        <p:spPr/>
        <p:txBody>
          <a:bodyPr>
            <a:normAutofit fontScale="90000"/>
          </a:bodyPr>
          <a:lstStyle/>
          <a:p>
            <a:pPr algn="l" eaLnBrk="1" hangingPunct="1"/>
            <a:r>
              <a:rPr lang="en-US" sz="3600" smtClean="0">
                <a:solidFill>
                  <a:schemeClr val="tx1"/>
                </a:solidFill>
              </a:rPr>
              <a:t>8. Choose the correct subordinating 	conjunction to complete the 	sentence.</a:t>
            </a:r>
            <a:r>
              <a:rPr lang="en-US" smtClean="0"/>
              <a:t> </a:t>
            </a:r>
          </a:p>
        </p:txBody>
      </p:sp>
      <p:sp>
        <p:nvSpPr>
          <p:cNvPr id="128003" name="Rectangle 3"/>
          <p:cNvSpPr>
            <a:spLocks noGrp="1" noChangeArrowheads="1"/>
          </p:cNvSpPr>
          <p:nvPr>
            <p:ph type="body" idx="4294967295"/>
          </p:nvPr>
        </p:nvSpPr>
        <p:spPr/>
        <p:txBody>
          <a:bodyPr/>
          <a:lstStyle/>
          <a:p>
            <a:pPr eaLnBrk="1" hangingPunct="1">
              <a:buFont typeface="Wingdings" pitchFamily="2" charset="2"/>
              <a:buNone/>
            </a:pPr>
            <a:r>
              <a:rPr lang="en-US" sz="3600" smtClean="0"/>
              <a:t>I want to go to Hollywood _______ I can 	fulfill my dream of being a movie star. </a:t>
            </a:r>
          </a:p>
          <a:p>
            <a:pPr eaLnBrk="1" hangingPunct="1">
              <a:buFont typeface="Wingdings" pitchFamily="2" charset="2"/>
              <a:buNone/>
            </a:pPr>
            <a:r>
              <a:rPr lang="en-US" sz="3600" b="1" smtClean="0"/>
              <a:t>ANSWER:</a:t>
            </a:r>
          </a:p>
          <a:p>
            <a:pPr eaLnBrk="1" hangingPunct="1">
              <a:buFont typeface="Wingdings" pitchFamily="2" charset="2"/>
              <a:buNone/>
            </a:pPr>
            <a:r>
              <a:rPr lang="en-US" sz="3600" smtClean="0"/>
              <a:t>A) although</a:t>
            </a:r>
          </a:p>
          <a:p>
            <a:pPr eaLnBrk="1" hangingPunct="1">
              <a:buFont typeface="Wingdings" pitchFamily="2" charset="2"/>
              <a:buNone/>
            </a:pPr>
            <a:r>
              <a:rPr lang="en-US" sz="3600" smtClean="0"/>
              <a:t>B) unless</a:t>
            </a:r>
          </a:p>
          <a:p>
            <a:pPr eaLnBrk="1" hangingPunct="1">
              <a:buFont typeface="Wingdings" pitchFamily="2" charset="2"/>
              <a:buNone/>
            </a:pPr>
            <a:r>
              <a:rPr lang="en-US" sz="3600" b="1" smtClean="0">
                <a:solidFill>
                  <a:srgbClr val="FFFF00"/>
                </a:solidFill>
              </a:rPr>
              <a:t>C) so that</a:t>
            </a:r>
          </a:p>
          <a:p>
            <a:pPr eaLnBrk="1" hangingPunct="1">
              <a:buFont typeface="Wingdings" pitchFamily="2" charset="2"/>
              <a:buNone/>
            </a:pPr>
            <a:r>
              <a:rPr lang="en-US" sz="3600" smtClean="0"/>
              <a:t>D) none of the above </a:t>
            </a: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2"/>
          <p:cNvSpPr>
            <a:spLocks noGrp="1" noRot="1" noChangeArrowheads="1"/>
          </p:cNvSpPr>
          <p:nvPr>
            <p:ph type="title"/>
          </p:nvPr>
        </p:nvSpPr>
        <p:spPr>
          <a:xfrm>
            <a:off x="381000" y="304800"/>
            <a:ext cx="8229600" cy="947928"/>
          </a:xfrm>
        </p:spPr>
        <p:txBody>
          <a:bodyPr>
            <a:normAutofit fontScale="90000"/>
          </a:bodyPr>
          <a:lstStyle/>
          <a:p>
            <a:pPr algn="l" eaLnBrk="1" hangingPunct="1"/>
            <a:r>
              <a:rPr lang="en-US" sz="3600" dirty="0" smtClean="0">
                <a:solidFill>
                  <a:schemeClr val="tx1"/>
                </a:solidFill>
              </a:rPr>
              <a:t>9. </a:t>
            </a:r>
            <a:r>
              <a:rPr lang="en-US" sz="3600" dirty="0" smtClean="0">
                <a:solidFill>
                  <a:schemeClr val="accent5">
                    <a:lumMod val="75000"/>
                  </a:schemeClr>
                </a:solidFill>
              </a:rPr>
              <a:t>Choose the correct subordinating 	conjunction to complete the 	sentence.</a:t>
            </a:r>
            <a:r>
              <a:rPr lang="en-US" dirty="0" smtClean="0">
                <a:solidFill>
                  <a:schemeClr val="accent5">
                    <a:lumMod val="75000"/>
                  </a:schemeClr>
                </a:solidFill>
              </a:rPr>
              <a:t> </a:t>
            </a:r>
          </a:p>
        </p:txBody>
      </p:sp>
      <p:sp>
        <p:nvSpPr>
          <p:cNvPr id="130051" name="Rectangle 3"/>
          <p:cNvSpPr>
            <a:spLocks noGrp="1" noChangeArrowheads="1"/>
          </p:cNvSpPr>
          <p:nvPr>
            <p:ph type="body" idx="1"/>
          </p:nvPr>
        </p:nvSpPr>
        <p:spPr/>
        <p:txBody>
          <a:bodyPr/>
          <a:lstStyle/>
          <a:p>
            <a:pPr eaLnBrk="1" hangingPunct="1">
              <a:buFont typeface="Wingdings" pitchFamily="2" charset="2"/>
              <a:buNone/>
            </a:pPr>
            <a:r>
              <a:rPr lang="en-US" sz="3600" smtClean="0"/>
              <a:t>_______ I see a good opportunity, I try to 	take advantage of it. </a:t>
            </a:r>
          </a:p>
          <a:p>
            <a:pPr eaLnBrk="1" hangingPunct="1">
              <a:buFont typeface="Wingdings" pitchFamily="2" charset="2"/>
              <a:buNone/>
            </a:pPr>
            <a:r>
              <a:rPr lang="en-US" sz="3600" smtClean="0"/>
              <a:t>A) Although</a:t>
            </a:r>
          </a:p>
          <a:p>
            <a:pPr eaLnBrk="1" hangingPunct="1">
              <a:buFont typeface="Wingdings" pitchFamily="2" charset="2"/>
              <a:buNone/>
            </a:pPr>
            <a:r>
              <a:rPr lang="en-US" sz="3600" smtClean="0"/>
              <a:t>B) When</a:t>
            </a:r>
          </a:p>
          <a:p>
            <a:pPr eaLnBrk="1" hangingPunct="1">
              <a:buFont typeface="Wingdings" pitchFamily="2" charset="2"/>
              <a:buNone/>
            </a:pPr>
            <a:r>
              <a:rPr lang="en-US" sz="3600" smtClean="0"/>
              <a:t>C) Unless</a:t>
            </a:r>
          </a:p>
          <a:p>
            <a:pPr eaLnBrk="1" hangingPunct="1">
              <a:buFont typeface="Wingdings" pitchFamily="2" charset="2"/>
              <a:buNone/>
            </a:pPr>
            <a:r>
              <a:rPr lang="en-US" sz="3600" smtClean="0"/>
              <a:t>D) none of the above</a:t>
            </a: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2"/>
          <p:cNvSpPr>
            <a:spLocks noGrp="1" noRot="1" noChangeArrowheads="1"/>
          </p:cNvSpPr>
          <p:nvPr>
            <p:ph type="title" idx="4294967295"/>
          </p:nvPr>
        </p:nvSpPr>
        <p:spPr/>
        <p:txBody>
          <a:bodyPr>
            <a:normAutofit fontScale="90000"/>
          </a:bodyPr>
          <a:lstStyle/>
          <a:p>
            <a:pPr algn="l" eaLnBrk="1" hangingPunct="1"/>
            <a:r>
              <a:rPr lang="en-US" sz="3600" smtClean="0">
                <a:solidFill>
                  <a:schemeClr val="tx1"/>
                </a:solidFill>
              </a:rPr>
              <a:t>9. Choose the correct subordinating 	conjunction to complete the 	sentence.</a:t>
            </a:r>
            <a:r>
              <a:rPr lang="en-US" smtClean="0"/>
              <a:t> </a:t>
            </a:r>
          </a:p>
        </p:txBody>
      </p:sp>
      <p:sp>
        <p:nvSpPr>
          <p:cNvPr id="130051" name="Rectangle 3"/>
          <p:cNvSpPr>
            <a:spLocks noGrp="1" noChangeArrowheads="1"/>
          </p:cNvSpPr>
          <p:nvPr>
            <p:ph type="body" idx="4294967295"/>
          </p:nvPr>
        </p:nvSpPr>
        <p:spPr/>
        <p:txBody>
          <a:bodyPr/>
          <a:lstStyle/>
          <a:p>
            <a:pPr eaLnBrk="1" hangingPunct="1">
              <a:buFont typeface="Wingdings" pitchFamily="2" charset="2"/>
              <a:buNone/>
            </a:pPr>
            <a:r>
              <a:rPr lang="en-US" sz="3600" smtClean="0"/>
              <a:t>_______ I see a good opportunity, I try to 	take advantage of it. </a:t>
            </a:r>
          </a:p>
          <a:p>
            <a:pPr eaLnBrk="1" hangingPunct="1">
              <a:buFont typeface="Wingdings" pitchFamily="2" charset="2"/>
              <a:buNone/>
            </a:pPr>
            <a:r>
              <a:rPr lang="en-US" sz="3600" b="1" smtClean="0"/>
              <a:t>ANSWER:</a:t>
            </a:r>
          </a:p>
          <a:p>
            <a:pPr eaLnBrk="1" hangingPunct="1">
              <a:buFont typeface="Wingdings" pitchFamily="2" charset="2"/>
              <a:buNone/>
            </a:pPr>
            <a:r>
              <a:rPr lang="en-US" sz="3600" smtClean="0"/>
              <a:t>A) Although</a:t>
            </a:r>
          </a:p>
          <a:p>
            <a:pPr eaLnBrk="1" hangingPunct="1">
              <a:buFont typeface="Wingdings" pitchFamily="2" charset="2"/>
              <a:buNone/>
            </a:pPr>
            <a:r>
              <a:rPr lang="en-US" sz="3600" b="1" smtClean="0">
                <a:solidFill>
                  <a:srgbClr val="FFFF00"/>
                </a:solidFill>
              </a:rPr>
              <a:t>B) When</a:t>
            </a:r>
          </a:p>
          <a:p>
            <a:pPr eaLnBrk="1" hangingPunct="1">
              <a:buFont typeface="Wingdings" pitchFamily="2" charset="2"/>
              <a:buNone/>
            </a:pPr>
            <a:r>
              <a:rPr lang="en-US" sz="3600" smtClean="0"/>
              <a:t>C) Unless</a:t>
            </a:r>
          </a:p>
          <a:p>
            <a:pPr eaLnBrk="1" hangingPunct="1">
              <a:buFont typeface="Wingdings" pitchFamily="2" charset="2"/>
              <a:buNone/>
            </a:pPr>
            <a:r>
              <a:rPr lang="en-US" sz="3600" smtClean="0"/>
              <a:t>D) none of the above</a:t>
            </a: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100" name="Rectangle 4"/>
          <p:cNvSpPr>
            <a:spLocks noGrp="1" noRot="1" noChangeArrowheads="1"/>
          </p:cNvSpPr>
          <p:nvPr>
            <p:ph type="title"/>
          </p:nvPr>
        </p:nvSpPr>
        <p:spPr/>
        <p:txBody>
          <a:bodyPr>
            <a:normAutofit fontScale="90000"/>
          </a:bodyPr>
          <a:lstStyle/>
          <a:p>
            <a:pPr algn="l" eaLnBrk="1" hangingPunct="1"/>
            <a:r>
              <a:rPr lang="en-US" sz="3600" dirty="0" smtClean="0">
                <a:solidFill>
                  <a:schemeClr val="tx1"/>
                </a:solidFill>
              </a:rPr>
              <a:t>10</a:t>
            </a:r>
            <a:r>
              <a:rPr lang="en-US" sz="3600" dirty="0" smtClean="0">
                <a:solidFill>
                  <a:schemeClr val="accent5">
                    <a:lumMod val="75000"/>
                  </a:schemeClr>
                </a:solidFill>
              </a:rPr>
              <a:t>. Choose the correct subordinating 	conjunction to complete the 	sentence</a:t>
            </a:r>
            <a:r>
              <a:rPr lang="en-US" sz="3600" dirty="0" smtClean="0">
                <a:solidFill>
                  <a:schemeClr val="tx1"/>
                </a:solidFill>
              </a:rPr>
              <a:t>.</a:t>
            </a:r>
            <a:r>
              <a:rPr lang="en-US" dirty="0" smtClean="0"/>
              <a:t> </a:t>
            </a:r>
          </a:p>
        </p:txBody>
      </p:sp>
      <p:sp>
        <p:nvSpPr>
          <p:cNvPr id="132101" name="Rectangle 5"/>
          <p:cNvSpPr>
            <a:spLocks noGrp="1" noChangeArrowheads="1"/>
          </p:cNvSpPr>
          <p:nvPr>
            <p:ph type="body" idx="1"/>
          </p:nvPr>
        </p:nvSpPr>
        <p:spPr/>
        <p:txBody>
          <a:bodyPr/>
          <a:lstStyle/>
          <a:p>
            <a:pPr eaLnBrk="1" hangingPunct="1">
              <a:buFont typeface="Wingdings" pitchFamily="2" charset="2"/>
              <a:buNone/>
            </a:pPr>
            <a:r>
              <a:rPr lang="en-US" sz="3600" smtClean="0"/>
              <a:t>____ you apologize, Danielle probably will 	forgive you. </a:t>
            </a:r>
          </a:p>
          <a:p>
            <a:pPr eaLnBrk="1" hangingPunct="1">
              <a:buFont typeface="Wingdings" pitchFamily="2" charset="2"/>
              <a:buNone/>
            </a:pPr>
            <a:r>
              <a:rPr lang="en-US" sz="3600" smtClean="0"/>
              <a:t>A) So that</a:t>
            </a:r>
          </a:p>
          <a:p>
            <a:pPr eaLnBrk="1" hangingPunct="1">
              <a:buFont typeface="Wingdings" pitchFamily="2" charset="2"/>
              <a:buNone/>
            </a:pPr>
            <a:r>
              <a:rPr lang="en-US" sz="3600" smtClean="0"/>
              <a:t>B) As</a:t>
            </a:r>
          </a:p>
          <a:p>
            <a:pPr eaLnBrk="1" hangingPunct="1">
              <a:buFont typeface="Wingdings" pitchFamily="2" charset="2"/>
              <a:buNone/>
            </a:pPr>
            <a:r>
              <a:rPr lang="en-US" sz="3600" smtClean="0"/>
              <a:t>C) If</a:t>
            </a:r>
          </a:p>
          <a:p>
            <a:pPr eaLnBrk="1" hangingPunct="1">
              <a:buFont typeface="Wingdings" pitchFamily="2" charset="2"/>
              <a:buNone/>
            </a:pPr>
            <a:r>
              <a:rPr lang="en-US" sz="3600" smtClean="0"/>
              <a:t>D) none of the above</a:t>
            </a: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100" name="Rectangle 4"/>
          <p:cNvSpPr>
            <a:spLocks noGrp="1" noRot="1" noChangeArrowheads="1"/>
          </p:cNvSpPr>
          <p:nvPr>
            <p:ph type="title" idx="4294967295"/>
          </p:nvPr>
        </p:nvSpPr>
        <p:spPr/>
        <p:txBody>
          <a:bodyPr>
            <a:normAutofit fontScale="90000"/>
          </a:bodyPr>
          <a:lstStyle/>
          <a:p>
            <a:pPr algn="l" eaLnBrk="1" hangingPunct="1"/>
            <a:r>
              <a:rPr lang="en-US" sz="3600" smtClean="0">
                <a:solidFill>
                  <a:schemeClr val="tx1"/>
                </a:solidFill>
              </a:rPr>
              <a:t>10. Choose the correct subordinating 	conjunction to complete the 	sentence.</a:t>
            </a:r>
            <a:r>
              <a:rPr lang="en-US" smtClean="0"/>
              <a:t> </a:t>
            </a:r>
          </a:p>
        </p:txBody>
      </p:sp>
      <p:sp>
        <p:nvSpPr>
          <p:cNvPr id="132101" name="Rectangle 5"/>
          <p:cNvSpPr>
            <a:spLocks noGrp="1" noChangeArrowheads="1"/>
          </p:cNvSpPr>
          <p:nvPr>
            <p:ph type="body" idx="4294967295"/>
          </p:nvPr>
        </p:nvSpPr>
        <p:spPr/>
        <p:txBody>
          <a:bodyPr/>
          <a:lstStyle/>
          <a:p>
            <a:pPr eaLnBrk="1" hangingPunct="1">
              <a:buFont typeface="Wingdings" pitchFamily="2" charset="2"/>
              <a:buNone/>
            </a:pPr>
            <a:r>
              <a:rPr lang="en-US" sz="3600" smtClean="0"/>
              <a:t>____ you apologize, Danielle probably will 	forgive you. </a:t>
            </a:r>
          </a:p>
          <a:p>
            <a:pPr eaLnBrk="1" hangingPunct="1">
              <a:buFont typeface="Wingdings" pitchFamily="2" charset="2"/>
              <a:buNone/>
            </a:pPr>
            <a:r>
              <a:rPr lang="en-US" sz="3600" b="1" smtClean="0"/>
              <a:t>ANSWER:</a:t>
            </a:r>
          </a:p>
          <a:p>
            <a:pPr eaLnBrk="1" hangingPunct="1">
              <a:buFont typeface="Wingdings" pitchFamily="2" charset="2"/>
              <a:buNone/>
            </a:pPr>
            <a:r>
              <a:rPr lang="en-US" sz="3600" smtClean="0"/>
              <a:t>A) So that</a:t>
            </a:r>
          </a:p>
          <a:p>
            <a:pPr eaLnBrk="1" hangingPunct="1">
              <a:buFont typeface="Wingdings" pitchFamily="2" charset="2"/>
              <a:buNone/>
            </a:pPr>
            <a:r>
              <a:rPr lang="en-US" sz="3600" smtClean="0"/>
              <a:t>B) As</a:t>
            </a:r>
          </a:p>
          <a:p>
            <a:pPr eaLnBrk="1" hangingPunct="1">
              <a:buFont typeface="Wingdings" pitchFamily="2" charset="2"/>
              <a:buNone/>
            </a:pPr>
            <a:r>
              <a:rPr lang="en-US" sz="3600" b="1" smtClean="0">
                <a:solidFill>
                  <a:srgbClr val="FFFF00"/>
                </a:solidFill>
              </a:rPr>
              <a:t>C) If</a:t>
            </a:r>
          </a:p>
          <a:p>
            <a:pPr eaLnBrk="1" hangingPunct="1">
              <a:buFont typeface="Wingdings" pitchFamily="2" charset="2"/>
              <a:buNone/>
            </a:pPr>
            <a:r>
              <a:rPr lang="en-US" sz="3600" smtClean="0"/>
              <a:t>D) none of the above</a:t>
            </a: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6000" b="1" dirty="0" smtClean="0"/>
              <a:t>EXAMPLES</a:t>
            </a:r>
            <a:endParaRPr lang="en-US" sz="6000" b="1" dirty="0"/>
          </a:p>
        </p:txBody>
      </p:sp>
      <p:sp>
        <p:nvSpPr>
          <p:cNvPr id="2" name="Content Placeholder 1"/>
          <p:cNvSpPr>
            <a:spLocks noGrp="1"/>
          </p:cNvSpPr>
          <p:nvPr>
            <p:ph idx="1"/>
          </p:nvPr>
        </p:nvSpPr>
        <p:spPr>
          <a:xfrm>
            <a:off x="457200" y="1524000"/>
            <a:ext cx="8229600" cy="5029200"/>
          </a:xfrm>
        </p:spPr>
        <p:txBody>
          <a:bodyPr>
            <a:normAutofit fontScale="92500" lnSpcReduction="20000"/>
          </a:bodyPr>
          <a:lstStyle/>
          <a:p>
            <a:pPr>
              <a:buNone/>
            </a:pPr>
            <a:r>
              <a:rPr lang="en-US" dirty="0" smtClean="0"/>
              <a:t>                                                        </a:t>
            </a:r>
            <a:r>
              <a:rPr lang="en-US" dirty="0" smtClean="0">
                <a:solidFill>
                  <a:srgbClr val="FF0000"/>
                </a:solidFill>
              </a:rPr>
              <a:t>emphasis on the pay</a:t>
            </a:r>
          </a:p>
          <a:p>
            <a:r>
              <a:rPr lang="en-US" dirty="0" smtClean="0"/>
              <a:t>Although the work is dangerous </a:t>
            </a:r>
            <a:r>
              <a:rPr lang="en-US" dirty="0" smtClean="0">
                <a:solidFill>
                  <a:schemeClr val="accent2">
                    <a:lumMod val="75000"/>
                  </a:schemeClr>
                </a:solidFill>
              </a:rPr>
              <a:t>the job pays well.</a:t>
            </a:r>
          </a:p>
          <a:p>
            <a:pPr>
              <a:buNone/>
            </a:pPr>
            <a:r>
              <a:rPr lang="en-US" dirty="0" smtClean="0">
                <a:solidFill>
                  <a:srgbClr val="FF0000"/>
                </a:solidFill>
              </a:rPr>
              <a:t>                                                emphasis on the danger</a:t>
            </a:r>
          </a:p>
          <a:p>
            <a:r>
              <a:rPr lang="en-US" dirty="0" smtClean="0"/>
              <a:t>Although the job pays well, </a:t>
            </a:r>
            <a:r>
              <a:rPr lang="en-US" dirty="0" smtClean="0">
                <a:solidFill>
                  <a:schemeClr val="accent2">
                    <a:lumMod val="75000"/>
                  </a:schemeClr>
                </a:solidFill>
              </a:rPr>
              <a:t>the work is dangerous.</a:t>
            </a:r>
          </a:p>
          <a:p>
            <a:pPr>
              <a:buNone/>
            </a:pPr>
            <a:endParaRPr lang="en-US" dirty="0" smtClean="0"/>
          </a:p>
          <a:p>
            <a:pPr>
              <a:buNone/>
            </a:pPr>
            <a:r>
              <a:rPr lang="en-US" dirty="0" smtClean="0">
                <a:solidFill>
                  <a:srgbClr val="FF0000"/>
                </a:solidFill>
              </a:rPr>
              <a:t>    emphasis on the cheer</a:t>
            </a:r>
          </a:p>
          <a:p>
            <a:r>
              <a:rPr lang="en-US" dirty="0" smtClean="0">
                <a:solidFill>
                  <a:schemeClr val="accent2">
                    <a:lumMod val="75000"/>
                  </a:schemeClr>
                </a:solidFill>
              </a:rPr>
              <a:t>A cheer went up from the crowd </a:t>
            </a:r>
            <a:r>
              <a:rPr lang="en-US" dirty="0" smtClean="0"/>
              <a:t>as the home team scored the winning run.</a:t>
            </a:r>
          </a:p>
          <a:p>
            <a:pPr>
              <a:buNone/>
            </a:pPr>
            <a:r>
              <a:rPr lang="en-US" dirty="0" smtClean="0"/>
              <a:t>     </a:t>
            </a:r>
            <a:r>
              <a:rPr lang="en-US" dirty="0" smtClean="0">
                <a:solidFill>
                  <a:srgbClr val="FF0000"/>
                </a:solidFill>
              </a:rPr>
              <a:t>emphasis on the run</a:t>
            </a:r>
          </a:p>
          <a:p>
            <a:r>
              <a:rPr lang="en-US" dirty="0" smtClean="0">
                <a:solidFill>
                  <a:schemeClr val="accent2">
                    <a:lumMod val="75000"/>
                  </a:schemeClr>
                </a:solidFill>
              </a:rPr>
              <a:t>The home team scored the winning run </a:t>
            </a:r>
            <a:r>
              <a:rPr lang="en-US" dirty="0" smtClean="0"/>
              <a:t>as a cheer went up from the crowd.</a:t>
            </a:r>
          </a:p>
          <a:p>
            <a:pPr>
              <a:buNone/>
            </a:pP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2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2">
                                            <p:txEl>
                                              <p:pRg st="0" end="0"/>
                                            </p:txEl>
                                          </p:spTgt>
                                        </p:tgtEl>
                                        <p:attrNameLst>
                                          <p:attrName>style.visibility</p:attrName>
                                        </p:attrNameLst>
                                      </p:cBhvr>
                                      <p:to>
                                        <p:strVal val="visible"/>
                                      </p:to>
                                    </p:set>
                                    <p:animEffect transition="in" filter="wipe(down)">
                                      <p:cBhvr>
                                        <p:cTn id="12" dur="500"/>
                                        <p:tgtEl>
                                          <p:spTgt spid="2">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2">
                                            <p:txEl>
                                              <p:pRg st="1" end="1"/>
                                            </p:txEl>
                                          </p:spTgt>
                                        </p:tgtEl>
                                        <p:attrNameLst>
                                          <p:attrName>style.visibility</p:attrName>
                                        </p:attrNameLst>
                                      </p:cBhvr>
                                      <p:to>
                                        <p:strVal val="visible"/>
                                      </p:to>
                                    </p:set>
                                    <p:animEffect transition="in" filter="wipe(down)">
                                      <p:cBhvr>
                                        <p:cTn id="17" dur="500"/>
                                        <p:tgtEl>
                                          <p:spTgt spid="2">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2">
                                            <p:txEl>
                                              <p:pRg st="2" end="2"/>
                                            </p:txEl>
                                          </p:spTgt>
                                        </p:tgtEl>
                                        <p:attrNameLst>
                                          <p:attrName>style.visibility</p:attrName>
                                        </p:attrNameLst>
                                      </p:cBhvr>
                                      <p:to>
                                        <p:strVal val="visible"/>
                                      </p:to>
                                    </p:set>
                                    <p:animEffect transition="in" filter="wipe(down)">
                                      <p:cBhvr>
                                        <p:cTn id="22" dur="500"/>
                                        <p:tgtEl>
                                          <p:spTgt spid="2">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2">
                                            <p:txEl>
                                              <p:pRg st="3" end="3"/>
                                            </p:txEl>
                                          </p:spTgt>
                                        </p:tgtEl>
                                        <p:attrNameLst>
                                          <p:attrName>style.visibility</p:attrName>
                                        </p:attrNameLst>
                                      </p:cBhvr>
                                      <p:to>
                                        <p:strVal val="visible"/>
                                      </p:to>
                                    </p:set>
                                    <p:animEffect transition="in" filter="wipe(down)">
                                      <p:cBhvr>
                                        <p:cTn id="27" dur="500"/>
                                        <p:tgtEl>
                                          <p:spTgt spid="2">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2">
                                            <p:txEl>
                                              <p:pRg st="5" end="5"/>
                                            </p:txEl>
                                          </p:spTgt>
                                        </p:tgtEl>
                                        <p:attrNameLst>
                                          <p:attrName>style.visibility</p:attrName>
                                        </p:attrNameLst>
                                      </p:cBhvr>
                                      <p:to>
                                        <p:strVal val="visible"/>
                                      </p:to>
                                    </p:set>
                                    <p:animEffect transition="in" filter="wipe(down)">
                                      <p:cBhvr>
                                        <p:cTn id="32" dur="500"/>
                                        <p:tgtEl>
                                          <p:spTgt spid="2">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2">
                                            <p:txEl>
                                              <p:pRg st="6" end="6"/>
                                            </p:txEl>
                                          </p:spTgt>
                                        </p:tgtEl>
                                        <p:attrNameLst>
                                          <p:attrName>style.visibility</p:attrName>
                                        </p:attrNameLst>
                                      </p:cBhvr>
                                      <p:to>
                                        <p:strVal val="visible"/>
                                      </p:to>
                                    </p:set>
                                    <p:animEffect transition="in" filter="wipe(down)">
                                      <p:cBhvr>
                                        <p:cTn id="37" dur="500"/>
                                        <p:tgtEl>
                                          <p:spTgt spid="2">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grpId="0" nodeType="clickEffect">
                                  <p:stCondLst>
                                    <p:cond delay="0"/>
                                  </p:stCondLst>
                                  <p:childTnLst>
                                    <p:set>
                                      <p:cBhvr>
                                        <p:cTn id="41" dur="1" fill="hold">
                                          <p:stCondLst>
                                            <p:cond delay="0"/>
                                          </p:stCondLst>
                                        </p:cTn>
                                        <p:tgtEl>
                                          <p:spTgt spid="2">
                                            <p:txEl>
                                              <p:pRg st="7" end="7"/>
                                            </p:txEl>
                                          </p:spTgt>
                                        </p:tgtEl>
                                        <p:attrNameLst>
                                          <p:attrName>style.visibility</p:attrName>
                                        </p:attrNameLst>
                                      </p:cBhvr>
                                      <p:to>
                                        <p:strVal val="visible"/>
                                      </p:to>
                                    </p:set>
                                    <p:animEffect transition="in" filter="wipe(down)">
                                      <p:cBhvr>
                                        <p:cTn id="42" dur="500"/>
                                        <p:tgtEl>
                                          <p:spTgt spid="2">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grpId="0" nodeType="clickEffect">
                                  <p:stCondLst>
                                    <p:cond delay="0"/>
                                  </p:stCondLst>
                                  <p:childTnLst>
                                    <p:set>
                                      <p:cBhvr>
                                        <p:cTn id="46" dur="1" fill="hold">
                                          <p:stCondLst>
                                            <p:cond delay="0"/>
                                          </p:stCondLst>
                                        </p:cTn>
                                        <p:tgtEl>
                                          <p:spTgt spid="2">
                                            <p:txEl>
                                              <p:pRg st="8" end="8"/>
                                            </p:txEl>
                                          </p:spTgt>
                                        </p:tgtEl>
                                        <p:attrNameLst>
                                          <p:attrName>style.visibility</p:attrName>
                                        </p:attrNameLst>
                                      </p:cBhvr>
                                      <p:to>
                                        <p:strVal val="visible"/>
                                      </p:to>
                                    </p:set>
                                    <p:animEffect transition="in" filter="wipe(down)">
                                      <p:cBhvr>
                                        <p:cTn id="47" dur="500"/>
                                        <p:tgtEl>
                                          <p:spTgt spid="2">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2" grpId="0" build="p"/>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odule">
  <a:themeElements>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fontScheme name="Module">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Modul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7500"/>
                <a:satMod val="137000"/>
              </a:schemeClr>
            </a:gs>
            <a:gs pos="55000">
              <a:schemeClr val="phClr">
                <a:shade val="69000"/>
                <a:satMod val="137000"/>
              </a:schemeClr>
            </a:gs>
            <a:gs pos="100000">
              <a:schemeClr val="phClr">
                <a:shade val="98000"/>
                <a:satMod val="137000"/>
              </a:schemeClr>
            </a:gs>
          </a:gsLst>
          <a:lin ang="16200000" scaled="0"/>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48000"/>
                <a:satMod val="300000"/>
              </a:schemeClr>
            </a:gs>
            <a:gs pos="12000">
              <a:schemeClr val="phClr">
                <a:tint val="48000"/>
                <a:satMod val="300000"/>
              </a:schemeClr>
            </a:gs>
            <a:gs pos="20000">
              <a:schemeClr val="phClr">
                <a:tint val="49000"/>
                <a:satMod val="300000"/>
              </a:schemeClr>
            </a:gs>
            <a:gs pos="100000">
              <a:schemeClr val="phClr">
                <a:shade val="30000"/>
              </a:schemeClr>
            </a:gs>
          </a:gsLst>
          <a:path path="circle">
            <a:fillToRect l="10000" t="-25000" r="10000" b="125000"/>
          </a:path>
        </a:gradFill>
        <a:blipFill>
          <a:blip xmlns:r="http://schemas.openxmlformats.org/officeDocument/2006/relationships" r:embed="rId1">
            <a:duotone>
              <a:schemeClr val="phClr">
                <a:shade val="75000"/>
                <a:satMod val="105000"/>
              </a:schemeClr>
              <a:schemeClr val="phClr">
                <a:tint val="95000"/>
                <a:satMod val="105000"/>
              </a:schemeClr>
            </a:duotone>
          </a:blip>
          <a:tile tx="0" ty="0" sx="38000" sy="38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Aspect</Template>
  <TotalTime>467</TotalTime>
  <Words>1236</Words>
  <Application>Microsoft Office PowerPoint</Application>
  <PresentationFormat>عرض على الشاشة (3:4)‏</PresentationFormat>
  <Paragraphs>262</Paragraphs>
  <Slides>46</Slides>
  <Notes>0</Notes>
  <HiddenSlides>0</HiddenSlides>
  <MMClips>0</MMClips>
  <ScaleCrop>false</ScaleCrop>
  <HeadingPairs>
    <vt:vector size="4" baseType="variant">
      <vt:variant>
        <vt:lpstr>سمة</vt:lpstr>
      </vt:variant>
      <vt:variant>
        <vt:i4>1</vt:i4>
      </vt:variant>
      <vt:variant>
        <vt:lpstr>عناوين الشرائح</vt:lpstr>
      </vt:variant>
      <vt:variant>
        <vt:i4>46</vt:i4>
      </vt:variant>
    </vt:vector>
  </HeadingPairs>
  <TitlesOfParts>
    <vt:vector size="47" baseType="lpstr">
      <vt:lpstr>Module</vt:lpstr>
      <vt:lpstr>الشريحة 1</vt:lpstr>
      <vt:lpstr>Connecting Ideas  Through Coordination</vt:lpstr>
      <vt:lpstr>Coordination: Combining ideas within a sentence in ways that give the ideas equal importance and emphasis.  Coordination uses coordinating conjunctions to join clauses—independent/independent &amp; independent/dependent.  For And Nor But Or.      Yet So  </vt:lpstr>
      <vt:lpstr>Coordination can be used to logical relationships  Accumulation (using and, or, or nor)  The boys worked hard to earn money, and they wanted to spend it on candy.   Contrast (using but and yet) The boys worked hard to earn money but felt they weren’t paid well for their effort.  Cause and effect (so and for) The boys worked hard to earn money, so they could all buy something special. </vt:lpstr>
      <vt:lpstr> Some key subornation concepts  An independent clause is a group of words that can stand on its own as a sentence.  It is the “strongest” part of a sentence.  Independent clause: The students howled in disapproval.  A dependent clause is a group of words that cannot stand on its own as a sentence.  It is a fragment.  When combined with an independent clause, the dependent clause is the “weakest” part of the sentence.  Dependent clause: When the college president announced a 50% increase in tuition.    </vt:lpstr>
      <vt:lpstr>Combining Independent and Dependent Clauses  When the college president announced a 50% increase in tuition, the students howled in disapproval.    The students howled in disapproval when the college president announced a 50% increase in tuition.    Dependent clause Independent clause  </vt:lpstr>
      <vt:lpstr>Most dependent clauses begin with subordinating conjunctions.  </vt:lpstr>
      <vt:lpstr>The storm had subsided, and the roads were still flooded.  Although the storm had subsided, the roads were still flooded.   Go to the store, and buy some milk.  Please buy some milk if you go to the store.   The townspeople heard there was an approaching storm, and they stocked up on supplies.  The townspeople, when they learned there was an approaching blizzard,  stocked up on supplies. </vt:lpstr>
      <vt:lpstr>Use subordination not just to combine ideas and create “flow” but also to emphasize your most important ideas.    Put the most important ideas in the strongest part of the sentence—the independent clause.  Although the storm had subsided, the roads were still flooded.    Despite the fact that the roads were still flooded, the storm had subsided.</vt:lpstr>
      <vt:lpstr>الشريحة 10</vt:lpstr>
      <vt:lpstr>The hamburger patties sizzled.  They were in the pan.  They were greasy and grainy with oatmeal.  They reminded me of bubbling calf brains.   Emphasize that the patties sizzled.  Emphasize that the patties were in the pan.  Emphasize that the patties were greasy and grainy with oatmeal.  Emphasize that they reminded me of bubbling brains.</vt:lpstr>
      <vt:lpstr> </vt:lpstr>
      <vt:lpstr>Commas and FANBOYS</vt:lpstr>
      <vt:lpstr>Formula Independent clause, and independent clause</vt:lpstr>
      <vt:lpstr>Semicolon and Joining Word</vt:lpstr>
      <vt:lpstr>Another Way Connecting Ideas Through Subordination</vt:lpstr>
      <vt:lpstr>Here are some examples.</vt:lpstr>
      <vt:lpstr>The Alternate Method.</vt:lpstr>
      <vt:lpstr>Subordination</vt:lpstr>
      <vt:lpstr>Preliminaries</vt:lpstr>
      <vt:lpstr>Coordination vs. Subordination  </vt:lpstr>
      <vt:lpstr>Creating  Emphasis through Subordination</vt:lpstr>
      <vt:lpstr>What is subordination?</vt:lpstr>
      <vt:lpstr>Common Subordinating Conjunctions</vt:lpstr>
      <vt:lpstr>What else can subordination do? </vt:lpstr>
      <vt:lpstr>الشريحة 26</vt:lpstr>
      <vt:lpstr>الشريحة 27</vt:lpstr>
      <vt:lpstr>2. Choose the correct subordinating  conjunction to complete the   sentence. </vt:lpstr>
      <vt:lpstr>2. Choose the correct subordinating  conjunction to complete the  sentence. </vt:lpstr>
      <vt:lpstr>3. Choose the correct subordinating  conjunction to complete the  sentence. </vt:lpstr>
      <vt:lpstr>3. Choose the correct subordinating  conjunction to complete the  sentence. </vt:lpstr>
      <vt:lpstr>4. Choose the correct subordinating  conjunction to complete the  sentence. </vt:lpstr>
      <vt:lpstr>4. Choose the correct subordinating  conjunction to complete the  sentence. </vt:lpstr>
      <vt:lpstr>5. Choose the correct subordinating  conjunction to complete the  sentence. </vt:lpstr>
      <vt:lpstr>5. Choose the correct subordinating  conjunction to complete the  sentence. </vt:lpstr>
      <vt:lpstr>6. Choose the correct subordinating  conjunction to complete the  sentence. </vt:lpstr>
      <vt:lpstr>6. Choose the correct subordinating  conjunction to complete the  sentence. </vt:lpstr>
      <vt:lpstr>7. Choose the correct subordinating  conjunction to complete the  sentence. </vt:lpstr>
      <vt:lpstr>7. Choose the correct subordinating  conjunction to complete the  sentence. </vt:lpstr>
      <vt:lpstr>8. Choose the correct subordinating  conjunction to complete the  sentence. </vt:lpstr>
      <vt:lpstr>8. Choose the correct subordinating  conjunction to complete the  sentence. </vt:lpstr>
      <vt:lpstr>9. Choose the correct subordinating  conjunction to complete the  sentence. </vt:lpstr>
      <vt:lpstr>9. Choose the correct subordinating  conjunction to complete the  sentence. </vt:lpstr>
      <vt:lpstr>10. Choose the correct subordinating  conjunction to complete the  sentence. </vt:lpstr>
      <vt:lpstr>10. Choose the correct subordinating  conjunction to complete the  sentence. </vt:lpstr>
      <vt:lpstr>EXAMPLES</vt:lpstr>
    </vt:vector>
  </TitlesOfParts>
  <Company>FTCC</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Coordination and Subordination</dc:title>
  <dc:creator>computer labs</dc:creator>
  <cp:lastModifiedBy>AbnAlQudaih</cp:lastModifiedBy>
  <cp:revision>46</cp:revision>
  <dcterms:created xsi:type="dcterms:W3CDTF">2010-06-17T16:10:04Z</dcterms:created>
  <dcterms:modified xsi:type="dcterms:W3CDTF">2013-02-26T17:02:41Z</dcterms:modified>
</cp:coreProperties>
</file>