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90" r:id="rId2"/>
    <p:sldId id="289" r:id="rId3"/>
    <p:sldId id="286" r:id="rId4"/>
    <p:sldId id="282" r:id="rId5"/>
    <p:sldId id="283" r:id="rId6"/>
    <p:sldId id="284" r:id="rId7"/>
    <p:sldId id="257" r:id="rId8"/>
    <p:sldId id="260" r:id="rId9"/>
    <p:sldId id="261" r:id="rId10"/>
    <p:sldId id="262" r:id="rId11"/>
    <p:sldId id="280" r:id="rId12"/>
    <p:sldId id="263" r:id="rId13"/>
    <p:sldId id="264" r:id="rId14"/>
    <p:sldId id="265" r:id="rId15"/>
    <p:sldId id="268" r:id="rId16"/>
    <p:sldId id="266" r:id="rId17"/>
    <p:sldId id="269" r:id="rId18"/>
    <p:sldId id="267" r:id="rId19"/>
    <p:sldId id="270" r:id="rId20"/>
    <p:sldId id="271" r:id="rId21"/>
    <p:sldId id="272" r:id="rId22"/>
    <p:sldId id="278" r:id="rId23"/>
    <p:sldId id="279" r:id="rId24"/>
    <p:sldId id="275" r:id="rId25"/>
    <p:sldId id="273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2064C-A41B-4DBA-9205-0A5D0D78D0FF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D3F92-A9D9-4B7B-BB5C-593565990EB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DED2C-2685-4792-A8A8-CD320EAC60D7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EEE1E-E3FB-4ED2-892D-A91A5E29F4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8727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EE1E-E3FB-4ED2-892D-A91A5E29F41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46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ar-SA" noProof="0" smtClean="0"/>
              <a:t>انقر لتحرير نمط العنوان الرئيسي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ar-SA" noProof="0" smtClean="0"/>
              <a:t>انقر لتحرير نمط العنوان الثانوي الرئيسي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2C5F5AD-A5BD-44B5-A021-FD48A10E09B6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5848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5849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852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5853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4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5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6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7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5858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5859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862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5863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4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5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6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7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5868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9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CDB4B-29AB-479A-8D5F-5D4E3FBFE9F9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986758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42887D-DDEE-4451-88B3-E324BC3129AA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4950743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5BD39C-5012-4C2C-8F45-8265F9DC641C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2579287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A1C233-240F-4DBB-98D9-4651854556AC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2277908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00A1F-6663-470D-9D54-268179EE734D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3283041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AB633E-02A7-4BB7-9FFA-9D158F609DAD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2324170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2358CD-1EBA-4C02-9AD6-788C6B27E9E8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2520104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301FE5-2C9B-4ED3-A286-8E0D63DA9F41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6177572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C6A496-32B9-45A8-A270-2F9681A1852B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3968589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C5DEF4-E5CC-4139-BD30-D316D5678A7B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6355155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957B90-C0A7-4DC9-A933-92104C8B24E1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7126202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/>
            </a:lvl1pPr>
          </a:lstStyle>
          <a:p>
            <a:fld id="{8EC51D81-3196-4188-9E08-8013F4839386}" type="datetime1">
              <a:rPr lang="en-US" smtClean="0"/>
              <a:pPr/>
              <a:t>9/24/2012</a:t>
            </a:fld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/>
            </a:lvl1pPr>
          </a:lstStyle>
          <a:p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/>
            </a:lvl1pPr>
          </a:lstStyle>
          <a:p>
            <a:fld id="{31C3CBC8-B73A-4BED-8C13-169F2C141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82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82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482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83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483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483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3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84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484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484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5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5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5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485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485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5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485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485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485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486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486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wipe dir="d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971600" y="1005696"/>
            <a:ext cx="68008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Computer Application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تطبيقات الحاسب في التعليم 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0" y="2420888"/>
            <a:ext cx="9036496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نظري+1عملي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الرمز:301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المتطلبات:لايوجد </a:t>
            </a:r>
            <a:endParaRPr lang="en-CA" sz="4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</a:pPr>
            <a:r>
              <a:rPr lang="ar-SA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ar-SA" sz="2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</a:pP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م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نجلاء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حسن  -   م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لندا عمر البدري -  م.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منى الغامدي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974081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الثالثة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نظم التشغيل </a:t>
            </a:r>
          </a:p>
          <a:p>
            <a:r>
              <a:rPr lang="ar-SA" dirty="0" smtClean="0"/>
              <a:t>نظري + عملي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35252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>
                <a:solidFill>
                  <a:srgbClr val="002060"/>
                </a:solidFill>
                <a:cs typeface="Simplified Arabic" pitchFamily="2" charset="-78"/>
              </a:rPr>
              <a:t>نظم التشغيل</a:t>
            </a:r>
            <a:r>
              <a:rPr lang="ar-SA" sz="4000" b="1" dirty="0">
                <a:solidFill>
                  <a:srgbClr val="002060"/>
                </a:solidFill>
              </a:rPr>
              <a:t/>
            </a:r>
            <a:br>
              <a:rPr lang="ar-SA" sz="40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Operating Systems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28800"/>
            <a:ext cx="7770440" cy="4264496"/>
          </a:xfrm>
        </p:spPr>
        <p:txBody>
          <a:bodyPr/>
          <a:lstStyle/>
          <a:p>
            <a:pPr algn="just" rtl="1">
              <a:lnSpc>
                <a:spcPct val="90000"/>
              </a:lnSpc>
              <a:buFontTx/>
              <a:buNone/>
            </a:pPr>
            <a:r>
              <a:rPr lang="ar-SA" dirty="0"/>
              <a:t>نظام التشغيل :هو مجموعه من البرامج التي تتحكم وتشرف وتدعم معدات الحاسوب والحزم التطبيقية.</a:t>
            </a:r>
          </a:p>
          <a:p>
            <a:pPr algn="r" rtl="1">
              <a:lnSpc>
                <a:spcPct val="90000"/>
              </a:lnSpc>
              <a:buFontTx/>
              <a:buNone/>
            </a:pPr>
            <a:r>
              <a:rPr lang="ar-SA" sz="2800" b="1" u="sng" dirty="0"/>
              <a:t>من الأمثلة على أنظمة التشغيل:</a:t>
            </a:r>
          </a:p>
          <a:p>
            <a:pPr algn="r" rtl="1">
              <a:lnSpc>
                <a:spcPct val="90000"/>
              </a:lnSpc>
            </a:pPr>
            <a:r>
              <a:rPr lang="ar-SA" sz="2800" dirty="0"/>
              <a:t>دوس</a:t>
            </a:r>
            <a:r>
              <a:rPr lang="en-US" sz="2800" dirty="0"/>
              <a:t>Dos </a:t>
            </a:r>
            <a:endParaRPr lang="ar-SA" sz="2800" dirty="0"/>
          </a:p>
          <a:p>
            <a:pPr algn="r" rtl="1">
              <a:lnSpc>
                <a:spcPct val="90000"/>
              </a:lnSpc>
            </a:pPr>
            <a:r>
              <a:rPr lang="ar-SA" sz="2800" dirty="0"/>
              <a:t>ويندوز </a:t>
            </a:r>
            <a:r>
              <a:rPr lang="en-US" sz="2800" dirty="0"/>
              <a:t>Windows</a:t>
            </a:r>
            <a:r>
              <a:rPr lang="ar-SA" sz="2800" dirty="0"/>
              <a:t>.</a:t>
            </a:r>
          </a:p>
          <a:p>
            <a:pPr algn="r" rtl="1">
              <a:lnSpc>
                <a:spcPct val="90000"/>
              </a:lnSpc>
            </a:pPr>
            <a:r>
              <a:rPr lang="en-US" sz="2800" dirty="0" smtClean="0"/>
              <a:t>Linux</a:t>
            </a:r>
            <a:endParaRPr lang="ar-SA" sz="2800" dirty="0"/>
          </a:p>
          <a:p>
            <a:pPr algn="r" rtl="1">
              <a:lnSpc>
                <a:spcPct val="90000"/>
              </a:lnSpc>
            </a:pPr>
            <a:r>
              <a:rPr lang="en-US" sz="2800" dirty="0" smtClean="0"/>
              <a:t>Unix</a:t>
            </a:r>
            <a:r>
              <a:rPr lang="ar-SA" sz="2800" dirty="0" smtClean="0"/>
              <a:t>.</a:t>
            </a:r>
            <a:endParaRPr lang="ar-SA" sz="2800" dirty="0"/>
          </a:p>
          <a:p>
            <a:pPr algn="r" rtl="1">
              <a:lnSpc>
                <a:spcPct val="90000"/>
              </a:lnSpc>
            </a:pPr>
            <a:r>
              <a:rPr lang="en-US" sz="2800" dirty="0"/>
              <a:t>.IBM Os/2</a:t>
            </a:r>
            <a:endParaRPr lang="ar-SA" sz="2800" dirty="0"/>
          </a:p>
          <a:p>
            <a:pPr algn="r" rtl="1">
              <a:lnSpc>
                <a:spcPct val="90000"/>
              </a:lnSpc>
            </a:pPr>
            <a:r>
              <a:rPr lang="ar-SA" sz="2800" dirty="0"/>
              <a:t>ماكنتوش </a:t>
            </a:r>
            <a:r>
              <a:rPr lang="en-US" sz="2800" dirty="0"/>
              <a:t>.</a:t>
            </a:r>
            <a:r>
              <a:rPr lang="en-US" sz="2800" dirty="0" err="1"/>
              <a:t>MacOs</a:t>
            </a:r>
            <a:r>
              <a:rPr lang="ar-SA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4289098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6870700" cy="771525"/>
          </a:xfrm>
        </p:spPr>
        <p:txBody>
          <a:bodyPr/>
          <a:lstStyle/>
          <a:p>
            <a:r>
              <a:rPr lang="ar-SA" b="1" dirty="0">
                <a:solidFill>
                  <a:srgbClr val="002060"/>
                </a:solidFill>
              </a:rPr>
              <a:t>وظائف نظم التشغيل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980728"/>
            <a:ext cx="7984877" cy="5445695"/>
          </a:xfrm>
        </p:spPr>
        <p:txBody>
          <a:bodyPr/>
          <a:lstStyle/>
          <a:p>
            <a:pPr algn="r" rtl="1"/>
            <a:r>
              <a:rPr lang="ar-SA" sz="2800" dirty="0"/>
              <a:t>تشغيل الحاسوب والاستعداد للعمل.</a:t>
            </a:r>
          </a:p>
          <a:p>
            <a:pPr algn="r" rtl="1"/>
            <a:r>
              <a:rPr lang="ar-SA" sz="2800" dirty="0"/>
              <a:t>يمثل واجهة ربط مع المستخدم تمكنه من تشغيل البرمجيات الأخرى.</a:t>
            </a:r>
          </a:p>
          <a:p>
            <a:pPr algn="r" rtl="1"/>
            <a:r>
              <a:rPr lang="ar-SA" sz="2800" dirty="0"/>
              <a:t>أدارة المصادر والمهام مثل (أدارة الذاكرة الرئيسية ووحدات الإدخال / الإخراج وإدارة وحدة </a:t>
            </a:r>
            <a:r>
              <a:rPr lang="ar-SA" sz="2800" dirty="0" smtClean="0"/>
              <a:t>المعالجة المركزية </a:t>
            </a:r>
            <a:r>
              <a:rPr lang="ar-SA" sz="2800" dirty="0"/>
              <a:t>وإدارة وحدات التخزين الثانوي.</a:t>
            </a:r>
          </a:p>
          <a:p>
            <a:pPr algn="r" rtl="1"/>
            <a:r>
              <a:rPr lang="ar-SA" sz="2800" dirty="0"/>
              <a:t>مراقبة النظام بأكمله وإعاقة العمليات غير المسموح بها.</a:t>
            </a:r>
          </a:p>
          <a:p>
            <a:pPr algn="r" rtl="1"/>
            <a:r>
              <a:rPr lang="ar-SA" sz="2800" dirty="0"/>
              <a:t>إدارة الملفات وتنظيمها في المجلدات والفهارس ونسخها ونقلها...</a:t>
            </a:r>
            <a:r>
              <a:rPr lang="ar-SA" sz="2800" dirty="0" err="1"/>
              <a:t>ألخ</a:t>
            </a:r>
            <a:endParaRPr lang="ar-SA" sz="2800" dirty="0"/>
          </a:p>
          <a:p>
            <a:pPr algn="r" rtl="1"/>
            <a:r>
              <a:rPr lang="ar-SA" sz="2800" dirty="0"/>
              <a:t>المحافظة على سرية النظام والوصول غير المخول لبيانات وبرمجيات الجهاز.</a:t>
            </a:r>
          </a:p>
          <a:p>
            <a:pPr algn="r" rtl="1">
              <a:buFontTx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6419473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4448"/>
            <a:ext cx="6870700" cy="180256"/>
          </a:xfrm>
        </p:spPr>
        <p:txBody>
          <a:bodyPr/>
          <a:lstStyle/>
          <a:p>
            <a:r>
              <a:rPr lang="ar-SA" b="1" dirty="0">
                <a:solidFill>
                  <a:srgbClr val="002060"/>
                </a:solidFill>
              </a:rPr>
              <a:t>أنواع نظم التشغيل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17984" y="764704"/>
            <a:ext cx="7986464" cy="4289648"/>
          </a:xfrm>
        </p:spPr>
        <p:txBody>
          <a:bodyPr/>
          <a:lstStyle/>
          <a:p>
            <a:pPr algn="r" rtl="1"/>
            <a:r>
              <a:rPr lang="ar-SA" dirty="0"/>
              <a:t>متعدد المهام مثل:</a:t>
            </a:r>
            <a:r>
              <a:rPr lang="en-US" dirty="0" smtClean="0"/>
              <a:t>windows</a:t>
            </a:r>
            <a:endParaRPr lang="ar-SA" dirty="0" smtClean="0"/>
          </a:p>
          <a:p>
            <a:pPr marL="0" indent="0" algn="r" rtl="1">
              <a:buNone/>
            </a:pPr>
            <a:r>
              <a:rPr lang="ar-SA" dirty="0"/>
              <a:t> </a:t>
            </a:r>
            <a:r>
              <a:rPr lang="ar-SA" dirty="0" smtClean="0"/>
              <a:t>يمكن من تنفيذ أكثر من مهمة في نفس الوقت .</a:t>
            </a:r>
            <a:endParaRPr lang="ar-SA" dirty="0"/>
          </a:p>
          <a:p>
            <a:pPr algn="r" rtl="1"/>
            <a:r>
              <a:rPr lang="ar-SA" dirty="0"/>
              <a:t>متعدد </a:t>
            </a:r>
            <a:r>
              <a:rPr lang="ar-SA" dirty="0" smtClean="0"/>
              <a:t>المعالجة:</a:t>
            </a:r>
          </a:p>
          <a:p>
            <a:pPr marL="0" indent="0" algn="r" rtl="1">
              <a:buNone/>
            </a:pPr>
            <a:r>
              <a:rPr lang="ar-SA" dirty="0"/>
              <a:t> </a:t>
            </a:r>
            <a:r>
              <a:rPr lang="ar-SA" dirty="0" smtClean="0"/>
              <a:t>يستخدم في الحواسيب التي تحتوي أكثر من </a:t>
            </a:r>
            <a:r>
              <a:rPr lang="en-US" dirty="0" smtClean="0"/>
              <a:t>CPU</a:t>
            </a:r>
            <a:r>
              <a:rPr lang="ar-SA" dirty="0" smtClean="0"/>
              <a:t> لتوزيع وادارة العمل بين هذه الوحدات.</a:t>
            </a:r>
            <a:endParaRPr lang="ar-SA" dirty="0"/>
          </a:p>
          <a:p>
            <a:pPr algn="r" rtl="1"/>
            <a:r>
              <a:rPr lang="ar-SA" dirty="0"/>
              <a:t>المشاركة </a:t>
            </a:r>
            <a:r>
              <a:rPr lang="ar-SA" dirty="0" smtClean="0"/>
              <a:t>الزمنية:</a:t>
            </a:r>
          </a:p>
          <a:p>
            <a:pPr marL="0" indent="0" algn="r" rtl="1">
              <a:buNone/>
            </a:pPr>
            <a:r>
              <a:rPr lang="ar-SA" dirty="0"/>
              <a:t> </a:t>
            </a:r>
            <a:r>
              <a:rPr lang="ar-SA" dirty="0" smtClean="0"/>
              <a:t>يستخدم عندما يكون أكثر من مستخدم (</a:t>
            </a:r>
            <a:r>
              <a:rPr lang="en-US" dirty="0" smtClean="0"/>
              <a:t>Multi user</a:t>
            </a:r>
            <a:r>
              <a:rPr lang="ar-SA" dirty="0" smtClean="0"/>
              <a:t>) يتصل كل من طرفيته مع نفس الجهاز.</a:t>
            </a:r>
            <a:endParaRPr lang="ar-SA" dirty="0"/>
          </a:p>
          <a:p>
            <a:pPr algn="r" rtl="1"/>
            <a:r>
              <a:rPr lang="ar-SA" dirty="0"/>
              <a:t>نظام تشغيل شبكات الحاسوب.</a:t>
            </a:r>
          </a:p>
          <a:p>
            <a:pPr algn="r" rtl="1"/>
            <a:r>
              <a:rPr lang="ar-SA" dirty="0"/>
              <a:t>نظام تشغيل أجهزة الوقت الحقيقي مثل:(الأجهزة الطبية).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21532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764704"/>
            <a:ext cx="850582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687332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548680"/>
            <a:ext cx="876300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1916832"/>
            <a:ext cx="8943975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89750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609600"/>
            <a:ext cx="81153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56822672"/>
      </p:ext>
    </p:extLst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05" y="548680"/>
            <a:ext cx="8240035" cy="522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30548613"/>
      </p:ext>
    </p:extLst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02191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74879362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900238"/>
            <a:ext cx="8905875" cy="3616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4" y="836712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 smtClean="0"/>
              <a:t>أزرار التحكم في النافذة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167180444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44624"/>
            <a:ext cx="8810625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0" y="5301208"/>
            <a:ext cx="87630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7461305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88640"/>
            <a:ext cx="91344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061" y="2769516"/>
            <a:ext cx="6590307" cy="404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087082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4624"/>
            <a:ext cx="90868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3694534" cy="3418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5157192"/>
            <a:ext cx="896302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6114782"/>
            <a:ext cx="7200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SA" sz="1600" b="1" dirty="0" smtClean="0"/>
              <a:t>الحاسب</a:t>
            </a:r>
            <a:endParaRPr lang="en-US" sz="1600" b="1" dirty="0"/>
          </a:p>
        </p:txBody>
      </p:sp>
    </p:spTree>
    <p:extLst>
      <p:ext uri="{BB962C8B-B14F-4D97-AF65-F5344CB8AC3E}">
        <p14:creationId xmlns="" xmlns:p14="http://schemas.microsoft.com/office/powerpoint/2010/main" val="37559316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332656"/>
            <a:ext cx="867645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1156682"/>
            <a:ext cx="5040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إما</a:t>
            </a:r>
            <a:endParaRPr lang="en-US" sz="24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14775"/>
            <a:ext cx="7903071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37553910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70745"/>
            <a:ext cx="5904656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332631"/>
            <a:ext cx="89058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73093937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476672"/>
            <a:ext cx="8629650" cy="558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07015987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16632"/>
            <a:ext cx="902017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" y="2636912"/>
            <a:ext cx="9020175" cy="350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66765692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" y="332656"/>
            <a:ext cx="910590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60634486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260648"/>
            <a:ext cx="8820472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9091090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404664"/>
            <a:ext cx="882047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64440707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80" y="188640"/>
            <a:ext cx="8430716" cy="2888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19958"/>
            <a:ext cx="5806749" cy="3477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5290621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833438"/>
            <a:ext cx="902017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79894394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08920"/>
            <a:ext cx="4248472" cy="390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89" y="332656"/>
            <a:ext cx="3952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764704"/>
            <a:ext cx="74888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 smtClean="0"/>
              <a:t>للوصول الى ملف أو برنامج مخزن في الحاسب ولا نتذكر موقع الخزن نتبع الآتي:</a:t>
            </a:r>
          </a:p>
          <a:p>
            <a:pPr algn="r" rtl="1"/>
            <a:r>
              <a:rPr lang="ar-SA" sz="2000" b="1" dirty="0" smtClean="0"/>
              <a:t>- انقر ابدأ  وفي المربع </a:t>
            </a:r>
            <a:r>
              <a:rPr lang="en-US" sz="2000" b="1" dirty="0" smtClean="0"/>
              <a:t>Search Programs and Files </a:t>
            </a:r>
            <a:r>
              <a:rPr lang="ar-SA" sz="2000" b="1" dirty="0" smtClean="0"/>
              <a:t> نكتب اسم الملف أو البرنامج كما في الشكل التالي :</a:t>
            </a:r>
            <a:endParaRPr lang="en-US" sz="2000" b="1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398145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1907704" y="5949280"/>
            <a:ext cx="3049835" cy="144016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32403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7" y="2852936"/>
            <a:ext cx="9039223" cy="385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" y="180201"/>
            <a:ext cx="8796336" cy="267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236523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2492896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28157571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rial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</TotalTime>
  <Words>264</Words>
  <Application>Microsoft Office PowerPoint</Application>
  <PresentationFormat>On-screen Show (4:3)</PresentationFormat>
  <Paragraphs>42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Crayons</vt:lpstr>
      <vt:lpstr>Computer Application تطبيقات الحاسب في التعليم </vt:lpstr>
      <vt:lpstr>المحاضرة الثالثة </vt:lpstr>
      <vt:lpstr>نظم التشغيل Operating Systems</vt:lpstr>
      <vt:lpstr>وظائف نظم التشغيل</vt:lpstr>
      <vt:lpstr>أنواع نظم التشغيل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PC World</cp:lastModifiedBy>
  <cp:revision>34</cp:revision>
  <dcterms:created xsi:type="dcterms:W3CDTF">2012-09-23T07:55:35Z</dcterms:created>
  <dcterms:modified xsi:type="dcterms:W3CDTF">2012-09-24T17:28:05Z</dcterms:modified>
</cp:coreProperties>
</file>