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256" r:id="rId2"/>
    <p:sldId id="265" r:id="rId3"/>
    <p:sldId id="276" r:id="rId4"/>
    <p:sldId id="258" r:id="rId5"/>
    <p:sldId id="273" r:id="rId6"/>
    <p:sldId id="266" r:id="rId7"/>
    <p:sldId id="268" r:id="rId8"/>
    <p:sldId id="278" r:id="rId9"/>
    <p:sldId id="269" r:id="rId10"/>
    <p:sldId id="270" r:id="rId11"/>
    <p:sldId id="271" r:id="rId12"/>
    <p:sldId id="272" r:id="rId13"/>
    <p:sldId id="274" r:id="rId14"/>
    <p:sldId id="280" r:id="rId15"/>
    <p:sldId id="264" r:id="rId16"/>
    <p:sldId id="279" r:id="rId17"/>
  </p:sldIdLst>
  <p:sldSz cx="10287000" cy="6858000" type="35mm"/>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8" d="100"/>
          <a:sy n="88" d="100"/>
        </p:scale>
        <p:origin x="-750" y="-96"/>
      </p:cViewPr>
      <p:guideLst>
        <p:guide orient="horz" pos="2160"/>
        <p:guide pos="324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51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r>
              <a:rPr lang="en-GB"/>
              <a:t>Reading 4</a:t>
            </a:r>
          </a:p>
        </p:txBody>
      </p:sp>
      <p:sp>
        <p:nvSpPr>
          <p:cNvPr id="51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51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FE57626-000E-4229-8982-0C6791488B3D}" type="slidenum">
              <a:rPr lang="en-GB"/>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r>
              <a:rPr lang="en-GB"/>
              <a:t>Reading 4</a:t>
            </a:r>
          </a:p>
        </p:txBody>
      </p:sp>
      <p:sp>
        <p:nvSpPr>
          <p:cNvPr id="3076" name="Rectangle 4"/>
          <p:cNvSpPr>
            <a:spLocks noGrp="1" noRot="1" noChangeAspect="1" noChangeArrowheads="1" noTextEdit="1"/>
          </p:cNvSpPr>
          <p:nvPr>
            <p:ph type="sldImg" idx="2"/>
          </p:nvPr>
        </p:nvSpPr>
        <p:spPr bwMode="auto">
          <a:xfrm>
            <a:off x="857250" y="685800"/>
            <a:ext cx="51435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DFD0B08-7A40-4766-BDD9-2198B66C01D0}" type="slidenum">
              <a:rPr lang="en-GB"/>
              <a:pPr/>
              <a:t>‹#›</a:t>
            </a:fld>
            <a:endParaRPr lang="en-GB"/>
          </a:p>
        </p:txBody>
      </p:sp>
    </p:spTree>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Date Placeholder 3"/>
          <p:cNvSpPr>
            <a:spLocks noGrp="1"/>
          </p:cNvSpPr>
          <p:nvPr>
            <p:ph type="dt" idx="10"/>
          </p:nvPr>
        </p:nvSpPr>
        <p:spPr/>
        <p:txBody>
          <a:bodyPr/>
          <a:lstStyle/>
          <a:p>
            <a:r>
              <a:rPr lang="en-GB" smtClean="0"/>
              <a:t>Reading 4</a:t>
            </a:r>
            <a:endParaRPr lang="en-GB"/>
          </a:p>
        </p:txBody>
      </p:sp>
      <p:sp>
        <p:nvSpPr>
          <p:cNvPr id="5" name="Slide Number Placeholder 4"/>
          <p:cNvSpPr>
            <a:spLocks noGrp="1"/>
          </p:cNvSpPr>
          <p:nvPr>
            <p:ph type="sldNum" sz="quarter" idx="11"/>
          </p:nvPr>
        </p:nvSpPr>
        <p:spPr/>
        <p:txBody>
          <a:bodyPr/>
          <a:lstStyle/>
          <a:p>
            <a:fld id="{3DFD0B08-7A40-4766-BDD9-2198B66C01D0}" type="slidenum">
              <a:rPr lang="en-GB" smtClean="0"/>
              <a:pPr/>
              <a:t>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0178" name="Rectangle 2"/>
          <p:cNvSpPr>
            <a:spLocks noGrp="1" noChangeArrowheads="1"/>
          </p:cNvSpPr>
          <p:nvPr>
            <p:ph type="ctrTitle"/>
          </p:nvPr>
        </p:nvSpPr>
        <p:spPr>
          <a:xfrm>
            <a:off x="771525" y="2130425"/>
            <a:ext cx="8743950" cy="1470025"/>
          </a:xfrm>
        </p:spPr>
        <p:txBody>
          <a:bodyPr/>
          <a:lstStyle>
            <a:lvl1pPr>
              <a:defRPr/>
            </a:lvl1pPr>
          </a:lstStyle>
          <a:p>
            <a:r>
              <a:rPr lang="en-GB"/>
              <a:t>Click to edit Master title style</a:t>
            </a:r>
          </a:p>
        </p:txBody>
      </p:sp>
      <p:sp>
        <p:nvSpPr>
          <p:cNvPr id="50179" name="Rectangle 3"/>
          <p:cNvSpPr>
            <a:spLocks noGrp="1" noChangeArrowheads="1"/>
          </p:cNvSpPr>
          <p:nvPr>
            <p:ph type="subTitle" idx="1"/>
          </p:nvPr>
        </p:nvSpPr>
        <p:spPr>
          <a:xfrm>
            <a:off x="1543050" y="3886200"/>
            <a:ext cx="7200900" cy="1752600"/>
          </a:xfrm>
        </p:spPr>
        <p:txBody>
          <a:bodyPr/>
          <a:lstStyle>
            <a:lvl1pPr marL="0" indent="0" algn="ctr">
              <a:defRPr/>
            </a:lvl1pPr>
          </a:lstStyle>
          <a:p>
            <a:r>
              <a:rPr lang="en-GB"/>
              <a:t>Click to edit Master subtitle style</a:t>
            </a:r>
          </a:p>
        </p:txBody>
      </p:sp>
      <p:sp>
        <p:nvSpPr>
          <p:cNvPr id="50180" name="Rectangle 4"/>
          <p:cNvSpPr>
            <a:spLocks noGrp="1" noChangeArrowheads="1"/>
          </p:cNvSpPr>
          <p:nvPr>
            <p:ph type="sldNum" sz="quarter" idx="4"/>
          </p:nvPr>
        </p:nvSpPr>
        <p:spPr>
          <a:xfrm>
            <a:off x="7372350" y="6245225"/>
            <a:ext cx="2400300" cy="476250"/>
          </a:xfrm>
        </p:spPr>
        <p:txBody>
          <a:bodyPr/>
          <a:lstStyle>
            <a:lvl1pPr>
              <a:defRPr/>
            </a:lvl1pPr>
          </a:lstStyle>
          <a:p>
            <a:r>
              <a:rPr lang="en-GB"/>
              <a:t>Department of English                                                                                                                                 Sameera Sultan Baloch</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r>
              <a:rPr lang="en-GB"/>
              <a:t>Department of English                                                                                                                                 Sameera Sultan Baloch</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r>
              <a:rPr lang="en-GB"/>
              <a:t>Department of English                                                                                                                                 Sameera Sultan Baloch</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3550" y="1557338"/>
            <a:ext cx="45529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68900" y="1557338"/>
            <a:ext cx="45529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r>
              <a:rPr lang="en-GB"/>
              <a:t>Department of English                                                                                                                                 Sameera Sultan Baloch</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r>
              <a:rPr lang="en-GB"/>
              <a:t>Department of English                                                                                                                                 Sameera Sultan Baloch</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r>
              <a:rPr lang="en-GB"/>
              <a:t>Department of English                                                                                                                                 Sameera Sultan Baloch</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a:t>Department of English                                                                                                                                 Sameera Sultan Baloch</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r>
              <a:rPr lang="en-GB"/>
              <a:t>Department of English                                                                                                                                 Sameera Sultan Baloch</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r>
              <a:rPr lang="en-GB"/>
              <a:t>Department of English                                                                                                                                 Sameera Sultan Baloch</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r>
              <a:rPr lang="en-GB"/>
              <a:t>Department of English                                                                                                                                 Sameera Sultan Baloch</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5375" y="274638"/>
            <a:ext cx="2327275" cy="5808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63550" y="274638"/>
            <a:ext cx="6829425" cy="5808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r>
              <a:rPr lang="en-GB"/>
              <a:t>Department of English                                                                                                                                 Sameera Sultan Baloch</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274638"/>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63550" y="1557338"/>
            <a:ext cx="9258300" cy="4525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1"/>
            <a:r>
              <a:rPr lang="en-GB" smtClean="0"/>
              <a:t>Third level</a:t>
            </a:r>
          </a:p>
          <a:p>
            <a:pPr lvl="1"/>
            <a:r>
              <a:rPr lang="en-GB" smtClean="0"/>
              <a:t>Fourth level</a:t>
            </a:r>
          </a:p>
          <a:p>
            <a:pPr lvl="1"/>
            <a:r>
              <a:rPr lang="en-GB" smtClean="0"/>
              <a:t>Fifth level</a:t>
            </a:r>
          </a:p>
        </p:txBody>
      </p:sp>
      <p:sp>
        <p:nvSpPr>
          <p:cNvPr id="1030" name="Rectangle 6"/>
          <p:cNvSpPr>
            <a:spLocks noGrp="1" noChangeArrowheads="1"/>
          </p:cNvSpPr>
          <p:nvPr>
            <p:ph type="sldNum" sz="quarter" idx="4"/>
          </p:nvPr>
        </p:nvSpPr>
        <p:spPr bwMode="auto">
          <a:xfrm>
            <a:off x="319088" y="6165850"/>
            <a:ext cx="9426575" cy="474663"/>
          </a:xfrm>
          <a:prstGeom prst="rect">
            <a:avLst/>
          </a:prstGeom>
          <a:noFill/>
          <a:ln w="9525">
            <a:solidFill>
              <a:schemeClr val="bg1"/>
            </a:solidFill>
            <a:miter lim="800000"/>
            <a:headEnd/>
            <a:tailEnd/>
          </a:ln>
          <a:effectLst/>
        </p:spPr>
        <p:txBody>
          <a:bodyPr vert="horz" wrap="square" lIns="90000" tIns="46800" rIns="90000" bIns="46800" numCol="1" anchor="t" anchorCtr="0" compatLnSpc="1">
            <a:prstTxWarp prst="textNoShape">
              <a:avLst/>
            </a:prstTxWarp>
          </a:bodyPr>
          <a:lstStyle>
            <a:lvl1pPr algn="r">
              <a:defRPr sz="1400" b="1">
                <a:latin typeface="+mn-lt"/>
                <a:cs typeface="+mn-cs"/>
              </a:defRPr>
            </a:lvl1pPr>
          </a:lstStyle>
          <a:p>
            <a:r>
              <a:rPr lang="en-GB"/>
              <a:t>Department of English                                                                                                                                 Sameera Sultan Baloch</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sz="4000" b="1">
          <a:solidFill>
            <a:schemeClr val="tx2"/>
          </a:solidFill>
          <a:latin typeface="+mj-lt"/>
          <a:ea typeface="+mj-ea"/>
          <a:cs typeface="+mj-cs"/>
        </a:defRPr>
      </a:lvl1pPr>
      <a:lvl2pPr algn="ctr" rtl="0" fontAlgn="base">
        <a:spcBef>
          <a:spcPct val="0"/>
        </a:spcBef>
        <a:spcAft>
          <a:spcPct val="0"/>
        </a:spcAft>
        <a:defRPr sz="4000" b="1">
          <a:solidFill>
            <a:schemeClr val="tx2"/>
          </a:solidFill>
          <a:latin typeface="Times New Roman" pitchFamily="18" charset="0"/>
          <a:cs typeface="Times New Roman" pitchFamily="18" charset="0"/>
        </a:defRPr>
      </a:lvl2pPr>
      <a:lvl3pPr algn="ctr" rtl="0" fontAlgn="base">
        <a:spcBef>
          <a:spcPct val="0"/>
        </a:spcBef>
        <a:spcAft>
          <a:spcPct val="0"/>
        </a:spcAft>
        <a:defRPr sz="4000" b="1">
          <a:solidFill>
            <a:schemeClr val="tx2"/>
          </a:solidFill>
          <a:latin typeface="Times New Roman" pitchFamily="18" charset="0"/>
          <a:cs typeface="Times New Roman" pitchFamily="18" charset="0"/>
        </a:defRPr>
      </a:lvl3pPr>
      <a:lvl4pPr algn="ctr" rtl="0" fontAlgn="base">
        <a:spcBef>
          <a:spcPct val="0"/>
        </a:spcBef>
        <a:spcAft>
          <a:spcPct val="0"/>
        </a:spcAft>
        <a:defRPr sz="4000" b="1">
          <a:solidFill>
            <a:schemeClr val="tx2"/>
          </a:solidFill>
          <a:latin typeface="Times New Roman" pitchFamily="18" charset="0"/>
          <a:cs typeface="Times New Roman" pitchFamily="18" charset="0"/>
        </a:defRPr>
      </a:lvl4pPr>
      <a:lvl5pPr algn="ctr" rtl="0" fontAlgn="base">
        <a:spcBef>
          <a:spcPct val="0"/>
        </a:spcBef>
        <a:spcAft>
          <a:spcPct val="0"/>
        </a:spcAft>
        <a:defRPr sz="4000" b="1">
          <a:solidFill>
            <a:schemeClr val="tx2"/>
          </a:solidFill>
          <a:latin typeface="Times New Roman" pitchFamily="18" charset="0"/>
          <a:cs typeface="Times New Roman" pitchFamily="18" charset="0"/>
        </a:defRPr>
      </a:lvl5pPr>
      <a:lvl6pPr marL="457200" algn="ctr" rtl="0" fontAlgn="base">
        <a:spcBef>
          <a:spcPct val="0"/>
        </a:spcBef>
        <a:spcAft>
          <a:spcPct val="0"/>
        </a:spcAft>
        <a:defRPr sz="4000" b="1">
          <a:solidFill>
            <a:schemeClr val="tx2"/>
          </a:solidFill>
          <a:latin typeface="Times New Roman" pitchFamily="18" charset="0"/>
          <a:cs typeface="Times New Roman" pitchFamily="18" charset="0"/>
        </a:defRPr>
      </a:lvl6pPr>
      <a:lvl7pPr marL="914400" algn="ctr" rtl="0" fontAlgn="base">
        <a:spcBef>
          <a:spcPct val="0"/>
        </a:spcBef>
        <a:spcAft>
          <a:spcPct val="0"/>
        </a:spcAft>
        <a:defRPr sz="4000" b="1">
          <a:solidFill>
            <a:schemeClr val="tx2"/>
          </a:solidFill>
          <a:latin typeface="Times New Roman" pitchFamily="18" charset="0"/>
          <a:cs typeface="Times New Roman" pitchFamily="18" charset="0"/>
        </a:defRPr>
      </a:lvl7pPr>
      <a:lvl8pPr marL="1371600" algn="ctr" rtl="0" fontAlgn="base">
        <a:spcBef>
          <a:spcPct val="0"/>
        </a:spcBef>
        <a:spcAft>
          <a:spcPct val="0"/>
        </a:spcAft>
        <a:defRPr sz="4000" b="1">
          <a:solidFill>
            <a:schemeClr val="tx2"/>
          </a:solidFill>
          <a:latin typeface="Times New Roman" pitchFamily="18" charset="0"/>
          <a:cs typeface="Times New Roman" pitchFamily="18" charset="0"/>
        </a:defRPr>
      </a:lvl8pPr>
      <a:lvl9pPr marL="1828800" algn="ctr" rtl="0" fontAlgn="base">
        <a:spcBef>
          <a:spcPct val="0"/>
        </a:spcBef>
        <a:spcAft>
          <a:spcPct val="0"/>
        </a:spcAft>
        <a:defRPr sz="4000" b="1">
          <a:solidFill>
            <a:schemeClr val="tx2"/>
          </a:solidFill>
          <a:latin typeface="Times New Roman" pitchFamily="18" charset="0"/>
          <a:cs typeface="Times New Roman" pitchFamily="18" charset="0"/>
        </a:defRPr>
      </a:lvl9pPr>
    </p:titleStyle>
    <p:bodyStyle>
      <a:lvl1pPr marL="342900" indent="-342900" algn="l" rtl="0" fontAlgn="base">
        <a:spcBef>
          <a:spcPct val="20000"/>
        </a:spcBef>
        <a:spcAft>
          <a:spcPct val="0"/>
        </a:spcAft>
        <a:defRPr sz="3600">
          <a:solidFill>
            <a:schemeClr val="tx1"/>
          </a:solidFill>
          <a:latin typeface="+mn-lt"/>
          <a:ea typeface="+mn-ea"/>
          <a:cs typeface="+mn-cs"/>
        </a:defRPr>
      </a:lvl1pPr>
      <a:lvl2pPr marL="742950" indent="-285750" algn="l" rtl="0" fontAlgn="base">
        <a:spcBef>
          <a:spcPct val="20000"/>
        </a:spcBef>
        <a:spcAft>
          <a:spcPct val="0"/>
        </a:spcAft>
        <a:defRPr sz="2800">
          <a:solidFill>
            <a:schemeClr val="tx1"/>
          </a:solidFill>
          <a:latin typeface="Arial" charset="0"/>
          <a:cs typeface="Arial" charset="0"/>
        </a:defRPr>
      </a:lvl2pPr>
      <a:lvl3pPr marL="1143000" indent="-228600" algn="l" rtl="0" fontAlgn="base">
        <a:spcBef>
          <a:spcPct val="20000"/>
        </a:spcBef>
        <a:spcAft>
          <a:spcPct val="0"/>
        </a:spcAft>
        <a:defRPr sz="2400">
          <a:solidFill>
            <a:schemeClr val="tx1"/>
          </a:solidFill>
          <a:latin typeface="+mn-lt"/>
          <a:cs typeface="+mn-cs"/>
        </a:defRPr>
      </a:lvl3pPr>
      <a:lvl4pPr marL="1600200" indent="-228600" algn="l" rtl="0" fontAlgn="base">
        <a:spcBef>
          <a:spcPct val="20000"/>
        </a:spcBef>
        <a:spcAft>
          <a:spcPct val="0"/>
        </a:spcAft>
        <a:defRPr sz="2000">
          <a:solidFill>
            <a:schemeClr val="tx1"/>
          </a:solidFill>
          <a:latin typeface="+mn-lt"/>
          <a:cs typeface="+mn-cs"/>
        </a:defRPr>
      </a:lvl4pPr>
      <a:lvl5pPr marL="2057400" indent="-228600" algn="l" rtl="0" fontAlgn="base">
        <a:spcBef>
          <a:spcPct val="20000"/>
        </a:spcBef>
        <a:spcAft>
          <a:spcPct val="0"/>
        </a:spcAft>
        <a:defRPr sz="2000">
          <a:solidFill>
            <a:schemeClr val="tx1"/>
          </a:solidFill>
          <a:latin typeface="+mn-lt"/>
          <a:cs typeface="+mn-cs"/>
        </a:defRPr>
      </a:lvl5pPr>
      <a:lvl6pPr marL="2514600" indent="-228600" algn="l" rtl="0" fontAlgn="base">
        <a:spcBef>
          <a:spcPct val="20000"/>
        </a:spcBef>
        <a:spcAft>
          <a:spcPct val="0"/>
        </a:spcAft>
        <a:defRPr sz="2000">
          <a:solidFill>
            <a:schemeClr val="tx1"/>
          </a:solidFill>
          <a:latin typeface="+mn-lt"/>
          <a:cs typeface="+mn-cs"/>
        </a:defRPr>
      </a:lvl6pPr>
      <a:lvl7pPr marL="2971800" indent="-228600" algn="l" rtl="0" fontAlgn="base">
        <a:spcBef>
          <a:spcPct val="20000"/>
        </a:spcBef>
        <a:spcAft>
          <a:spcPct val="0"/>
        </a:spcAft>
        <a:defRPr sz="2000">
          <a:solidFill>
            <a:schemeClr val="tx1"/>
          </a:solidFill>
          <a:latin typeface="+mn-lt"/>
          <a:cs typeface="+mn-cs"/>
        </a:defRPr>
      </a:lvl7pPr>
      <a:lvl8pPr marL="3429000" indent="-228600" algn="l" rtl="0" fontAlgn="base">
        <a:spcBef>
          <a:spcPct val="20000"/>
        </a:spcBef>
        <a:spcAft>
          <a:spcPct val="0"/>
        </a:spcAft>
        <a:defRPr sz="2000">
          <a:solidFill>
            <a:schemeClr val="tx1"/>
          </a:solidFill>
          <a:latin typeface="+mn-lt"/>
          <a:cs typeface="+mn-cs"/>
        </a:defRPr>
      </a:lvl8pPr>
      <a:lvl9pPr marL="3886200" indent="-228600" algn="l" rtl="0" fontAlgn="base">
        <a:spcBef>
          <a:spcPct val="20000"/>
        </a:spcBef>
        <a:spcAft>
          <a:spcPct val="0"/>
        </a:spcAft>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pPr algn="l"/>
            <a:r>
              <a:rPr lang="en-GB" dirty="0"/>
              <a:t>Department of English                                                                                                                            </a:t>
            </a:r>
            <a:r>
              <a:rPr lang="en-GB" dirty="0" smtClean="0"/>
              <a:t>Meraj Tabassum Syed &amp;       </a:t>
            </a:r>
          </a:p>
          <a:p>
            <a:pPr algn="l"/>
            <a:r>
              <a:rPr lang="en-GB" dirty="0" smtClean="0"/>
              <a:t>                                                                                                                                                                    Sameera </a:t>
            </a:r>
            <a:r>
              <a:rPr lang="en-GB" dirty="0"/>
              <a:t>Sultan Baloch</a:t>
            </a:r>
          </a:p>
        </p:txBody>
      </p:sp>
      <p:pic>
        <p:nvPicPr>
          <p:cNvPr id="3"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1204" name="Rectangle 4"/>
          <p:cNvSpPr>
            <a:spLocks noGrp="1" noChangeArrowheads="1"/>
          </p:cNvSpPr>
          <p:nvPr>
            <p:ph type="title"/>
          </p:nvPr>
        </p:nvSpPr>
        <p:spPr>
          <a:xfrm>
            <a:off x="514350" y="274638"/>
            <a:ext cx="9258300" cy="5026025"/>
          </a:xfrm>
        </p:spPr>
        <p:txBody>
          <a:bodyPr/>
          <a:lstStyle/>
          <a:p>
            <a:r>
              <a:rPr lang="en-GB" sz="4800" dirty="0"/>
              <a:t/>
            </a:r>
            <a:br>
              <a:rPr lang="en-GB" sz="4800" dirty="0"/>
            </a:br>
            <a:r>
              <a:rPr lang="en-GB" sz="4800" dirty="0" smtClean="0"/>
              <a:t>Writing 1</a:t>
            </a:r>
            <a:endParaRPr lang="en-GB" sz="4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5458618"/>
          </a:xfrm>
        </p:spPr>
        <p:txBody>
          <a:bodyPr/>
          <a:lstStyle/>
          <a:p>
            <a:r>
              <a:rPr lang="en-GB" dirty="0" smtClean="0"/>
              <a:t>Letter Writing</a:t>
            </a:r>
            <a:endParaRPr lang="en-GB" dirty="0"/>
          </a:p>
        </p:txBody>
      </p:sp>
      <p:sp>
        <p:nvSpPr>
          <p:cNvPr id="3" name="Slide Number Placeholder 2"/>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p>
          <a:p>
            <a:endParaRPr lang="en-GB" dirty="0"/>
          </a:p>
        </p:txBody>
      </p:sp>
      <p:pic>
        <p:nvPicPr>
          <p:cNvPr id="4"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4274" name="Rectangle 2"/>
          <p:cNvSpPr>
            <a:spLocks noGrp="1" noChangeArrowheads="1"/>
          </p:cNvSpPr>
          <p:nvPr>
            <p:ph type="title"/>
          </p:nvPr>
        </p:nvSpPr>
        <p:spPr>
          <a:xfrm>
            <a:off x="428592" y="285728"/>
            <a:ext cx="9258300" cy="571504"/>
          </a:xfrm>
        </p:spPr>
        <p:txBody>
          <a:bodyPr/>
          <a:lstStyle/>
          <a:p>
            <a:r>
              <a:rPr lang="en-GB" dirty="0" smtClean="0"/>
              <a:t>Objectives</a:t>
            </a:r>
            <a:endParaRPr lang="en-GB" dirty="0"/>
          </a:p>
        </p:txBody>
      </p:sp>
      <p:sp>
        <p:nvSpPr>
          <p:cNvPr id="54275" name="Rectangle 3"/>
          <p:cNvSpPr>
            <a:spLocks noGrp="1" noChangeArrowheads="1"/>
          </p:cNvSpPr>
          <p:nvPr>
            <p:ph type="body" idx="1"/>
          </p:nvPr>
        </p:nvSpPr>
        <p:spPr>
          <a:xfrm>
            <a:off x="463550" y="1340768"/>
            <a:ext cx="8856414" cy="4742532"/>
          </a:xfrm>
        </p:spPr>
        <p:txBody>
          <a:bodyPr numCol="1"/>
          <a:lstStyle/>
          <a:p>
            <a:pPr marL="742950" indent="-742950" algn="just"/>
            <a:endParaRPr lang="en-US" sz="4000" dirty="0" smtClean="0"/>
          </a:p>
          <a:p>
            <a:pPr marL="742950" indent="-742950" algn="just"/>
            <a:r>
              <a:rPr lang="en-US" sz="4000" dirty="0" smtClean="0"/>
              <a:t>1.  Enabling students to write personal / friendly letters.</a:t>
            </a:r>
          </a:p>
          <a:p>
            <a:pPr marL="742950" indent="-742950" algn="just"/>
            <a:r>
              <a:rPr lang="en-US" sz="4000" dirty="0" smtClean="0"/>
              <a:t>2. A detailed discussion on the mechanism involved in letter writing. </a:t>
            </a:r>
          </a:p>
          <a:p>
            <a:pPr marL="742950" indent="-742950" algn="just"/>
            <a:endParaRPr lang="en-GB" sz="4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p>
          <a:p>
            <a:endParaRPr lang="en-GB" dirty="0"/>
          </a:p>
        </p:txBody>
      </p:sp>
      <p:pic>
        <p:nvPicPr>
          <p:cNvPr id="4" name="Picture 7" descr="شعار%20الدمام"/>
          <p:cNvPicPr>
            <a:picLocks noGrp="1" noChangeAspect="1" noChangeArrowheads="1"/>
          </p:cNvPicPr>
          <p:nvPr/>
        </p:nvPicPr>
        <p:blipFill>
          <a:blip r:embed="rId3"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4274" name="Rectangle 2"/>
          <p:cNvSpPr>
            <a:spLocks noGrp="1" noChangeArrowheads="1"/>
          </p:cNvSpPr>
          <p:nvPr>
            <p:ph type="title"/>
          </p:nvPr>
        </p:nvSpPr>
        <p:spPr>
          <a:xfrm>
            <a:off x="428592" y="188640"/>
            <a:ext cx="9258300" cy="576064"/>
          </a:xfrm>
        </p:spPr>
        <p:txBody>
          <a:bodyPr/>
          <a:lstStyle/>
          <a:p>
            <a:r>
              <a:rPr lang="en-GB" dirty="0" smtClean="0"/>
              <a:t>Kinds </a:t>
            </a:r>
            <a:r>
              <a:rPr lang="en-GB" sz="3600" dirty="0" smtClean="0"/>
              <a:t>of</a:t>
            </a:r>
            <a:r>
              <a:rPr lang="en-GB" dirty="0" smtClean="0"/>
              <a:t> letters</a:t>
            </a:r>
            <a:endParaRPr lang="en-GB" dirty="0"/>
          </a:p>
        </p:txBody>
      </p:sp>
      <p:sp>
        <p:nvSpPr>
          <p:cNvPr id="54275" name="Rectangle 3"/>
          <p:cNvSpPr>
            <a:spLocks noGrp="1" noChangeArrowheads="1"/>
          </p:cNvSpPr>
          <p:nvPr>
            <p:ph type="body" idx="1"/>
          </p:nvPr>
        </p:nvSpPr>
        <p:spPr>
          <a:xfrm>
            <a:off x="679574" y="908720"/>
            <a:ext cx="8856414" cy="5174580"/>
          </a:xfrm>
        </p:spPr>
        <p:txBody>
          <a:bodyPr numCol="1"/>
          <a:lstStyle/>
          <a:p>
            <a:pPr marL="742950" indent="-742950" algn="just">
              <a:buFont typeface="Wingdings" pitchFamily="2" charset="2"/>
              <a:buChar char="Ø"/>
            </a:pPr>
            <a:r>
              <a:rPr lang="en-US" sz="2400" b="1" dirty="0" smtClean="0"/>
              <a:t>Informal Letters</a:t>
            </a:r>
          </a:p>
          <a:p>
            <a:pPr marL="742950" indent="-742950" algn="just">
              <a:buAutoNum type="arabicPeriod"/>
            </a:pPr>
            <a:r>
              <a:rPr lang="en-US" sz="2400" dirty="0" smtClean="0"/>
              <a:t>Personal Letters / Social Letters – Relatives and Friends</a:t>
            </a:r>
          </a:p>
          <a:p>
            <a:pPr marL="742950" indent="-742950" algn="just">
              <a:buFont typeface="Wingdings" pitchFamily="2" charset="2"/>
              <a:buChar char="Ø"/>
            </a:pPr>
            <a:r>
              <a:rPr lang="en-US" sz="2400" b="1" dirty="0" smtClean="0"/>
              <a:t>Formal Letters</a:t>
            </a:r>
          </a:p>
          <a:p>
            <a:pPr marL="742950" indent="-742950" algn="just">
              <a:buAutoNum type="arabicPeriod"/>
            </a:pPr>
            <a:r>
              <a:rPr lang="en-US" sz="2400" dirty="0" smtClean="0"/>
              <a:t>Business Letters – Traders / Firms and companies for business purposes</a:t>
            </a:r>
          </a:p>
          <a:p>
            <a:pPr marL="742950" indent="-742950" algn="just">
              <a:buAutoNum type="arabicPeriod"/>
            </a:pPr>
            <a:r>
              <a:rPr lang="en-US" sz="2400" dirty="0" smtClean="0"/>
              <a:t> Official Letters – Letter of Application / Letter to Government officials and Newspaper, Termination Letters, Job Letters, Recommendation / Reference Letters</a:t>
            </a:r>
          </a:p>
          <a:p>
            <a:pPr marL="742950" indent="-742950" algn="just">
              <a:buAutoNum type="arabicPeriod"/>
            </a:pPr>
            <a:r>
              <a:rPr lang="en-US" sz="2400" dirty="0" smtClean="0"/>
              <a:t>Complaint Letter</a:t>
            </a:r>
          </a:p>
          <a:p>
            <a:pPr marL="742950" indent="-742950" algn="just">
              <a:buAutoNum type="arabicPeriod"/>
            </a:pPr>
            <a:r>
              <a:rPr lang="en-US" sz="2400" dirty="0" smtClean="0"/>
              <a:t>Request Letter</a:t>
            </a:r>
          </a:p>
          <a:p>
            <a:pPr marL="742950" indent="-742950" algn="just">
              <a:buAutoNum type="arabicPeriod"/>
            </a:pPr>
            <a:r>
              <a:rPr lang="en-US" sz="2400" dirty="0" smtClean="0"/>
              <a:t>Enquiry Letter</a:t>
            </a:r>
          </a:p>
          <a:p>
            <a:pPr marL="742950" indent="-742950" algn="just">
              <a:buAutoNum type="arabicPeriod"/>
            </a:pPr>
            <a:endParaRPr lang="en-US" sz="4000" dirty="0" smtClean="0"/>
          </a:p>
          <a:p>
            <a:pPr marL="742950" indent="-742950" algn="just">
              <a:buFont typeface="Wingdings" pitchFamily="2" charset="2"/>
              <a:buChar char="Ø"/>
            </a:pPr>
            <a:endParaRPr lang="en-GB" sz="4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endParaRPr lang="en-GB" dirty="0"/>
          </a:p>
        </p:txBody>
      </p:sp>
      <p:pic>
        <p:nvPicPr>
          <p:cNvPr id="4"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4275" name="Rectangle 3"/>
          <p:cNvSpPr>
            <a:spLocks noGrp="1" noChangeArrowheads="1"/>
          </p:cNvSpPr>
          <p:nvPr>
            <p:ph type="body" idx="1"/>
          </p:nvPr>
        </p:nvSpPr>
        <p:spPr>
          <a:xfrm>
            <a:off x="318964" y="142852"/>
            <a:ext cx="9649072" cy="5940448"/>
          </a:xfrm>
        </p:spPr>
        <p:txBody>
          <a:bodyPr numCol="1"/>
          <a:lstStyle/>
          <a:p>
            <a:pPr algn="ctr"/>
            <a:r>
              <a:rPr lang="en-US" b="1" dirty="0" smtClean="0"/>
              <a:t>Parts of a Letter</a:t>
            </a:r>
            <a:endParaRPr lang="en-US" dirty="0" smtClean="0"/>
          </a:p>
          <a:p>
            <a:r>
              <a:rPr lang="en-US" dirty="0" smtClean="0"/>
              <a:t>Irrespective of the type of letter there is certain </a:t>
            </a:r>
          </a:p>
          <a:p>
            <a:r>
              <a:rPr lang="en-US" dirty="0" smtClean="0"/>
              <a:t>matter of forms, which are applicable to all letters.</a:t>
            </a:r>
          </a:p>
          <a:p>
            <a:r>
              <a:rPr lang="en-US" dirty="0" smtClean="0"/>
              <a:t>1. Heading</a:t>
            </a:r>
          </a:p>
          <a:p>
            <a:r>
              <a:rPr lang="en-US" dirty="0" smtClean="0"/>
              <a:t>2. The Salutation--------Greetings</a:t>
            </a:r>
          </a:p>
          <a:p>
            <a:r>
              <a:rPr lang="en-US" dirty="0" smtClean="0"/>
              <a:t>3. Body---------Communication /Message</a:t>
            </a:r>
          </a:p>
          <a:p>
            <a:r>
              <a:rPr lang="en-US" dirty="0" smtClean="0"/>
              <a:t>4. Subscription ----Leave taking/conclusion</a:t>
            </a:r>
          </a:p>
          <a:p>
            <a:r>
              <a:rPr lang="en-US" dirty="0" smtClean="0"/>
              <a:t>5. Signature-------Name of the writer</a:t>
            </a:r>
          </a:p>
          <a:p>
            <a:r>
              <a:rPr lang="en-US" dirty="0" smtClean="0"/>
              <a:t>6. Address </a:t>
            </a:r>
          </a:p>
          <a:p>
            <a:pPr marL="742950" indent="-742950" algn="just"/>
            <a:endParaRPr lang="en-GB" sz="4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p>
          <a:p>
            <a:endParaRPr lang="en-GB" dirty="0"/>
          </a:p>
        </p:txBody>
      </p:sp>
      <p:pic>
        <p:nvPicPr>
          <p:cNvPr id="4"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4274" name="Rectangle 2"/>
          <p:cNvSpPr>
            <a:spLocks noGrp="1" noChangeArrowheads="1"/>
          </p:cNvSpPr>
          <p:nvPr>
            <p:ph type="title"/>
          </p:nvPr>
        </p:nvSpPr>
        <p:spPr>
          <a:xfrm>
            <a:off x="428592" y="188640"/>
            <a:ext cx="9258300" cy="454278"/>
          </a:xfrm>
        </p:spPr>
        <p:txBody>
          <a:bodyPr/>
          <a:lstStyle/>
          <a:p>
            <a:r>
              <a:rPr lang="en-GB" sz="3200" dirty="0" smtClean="0"/>
              <a:t>1. Heading</a:t>
            </a:r>
            <a:endParaRPr lang="en-GB" sz="3200" dirty="0"/>
          </a:p>
        </p:txBody>
      </p:sp>
      <p:sp>
        <p:nvSpPr>
          <p:cNvPr id="54275" name="Rectangle 3"/>
          <p:cNvSpPr>
            <a:spLocks noGrp="1" noChangeArrowheads="1"/>
          </p:cNvSpPr>
          <p:nvPr>
            <p:ph type="body" idx="1"/>
          </p:nvPr>
        </p:nvSpPr>
        <p:spPr>
          <a:xfrm>
            <a:off x="463550" y="980728"/>
            <a:ext cx="9258300" cy="5102572"/>
          </a:xfrm>
        </p:spPr>
        <p:txBody>
          <a:bodyPr numCol="1"/>
          <a:lstStyle/>
          <a:p>
            <a:r>
              <a:rPr lang="en-US" sz="2400" dirty="0" smtClean="0"/>
              <a:t>    </a:t>
            </a:r>
          </a:p>
          <a:p>
            <a:endParaRPr lang="en-GB" sz="2400" dirty="0"/>
          </a:p>
        </p:txBody>
      </p:sp>
      <p:pic>
        <p:nvPicPr>
          <p:cNvPr id="8" name="Picture 7"/>
          <p:cNvPicPr/>
          <p:nvPr/>
        </p:nvPicPr>
        <p:blipFill>
          <a:blip r:embed="rId3" cstate="print"/>
          <a:srcRect/>
          <a:stretch>
            <a:fillRect/>
          </a:stretch>
        </p:blipFill>
        <p:spPr bwMode="auto">
          <a:xfrm>
            <a:off x="642906" y="908720"/>
            <a:ext cx="9001188" cy="51845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endParaRPr lang="en-GB" dirty="0"/>
          </a:p>
        </p:txBody>
      </p:sp>
      <p:pic>
        <p:nvPicPr>
          <p:cNvPr id="4"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4275" name="Rectangle 3"/>
          <p:cNvSpPr>
            <a:spLocks noGrp="1" noChangeArrowheads="1"/>
          </p:cNvSpPr>
          <p:nvPr>
            <p:ph type="body" idx="1"/>
          </p:nvPr>
        </p:nvSpPr>
        <p:spPr>
          <a:xfrm>
            <a:off x="967036" y="142852"/>
            <a:ext cx="7920880" cy="6166468"/>
          </a:xfrm>
        </p:spPr>
        <p:txBody>
          <a:bodyPr numCol="1"/>
          <a:lstStyle/>
          <a:p>
            <a:pPr algn="ctr"/>
            <a:r>
              <a:rPr lang="en-US" sz="3200" b="1" dirty="0" smtClean="0"/>
              <a:t>2. Salutation</a:t>
            </a:r>
          </a:p>
          <a:p>
            <a:endParaRPr lang="en-GB" sz="2400" dirty="0"/>
          </a:p>
        </p:txBody>
      </p:sp>
      <p:pic>
        <p:nvPicPr>
          <p:cNvPr id="6" name="Picture 5"/>
          <p:cNvPicPr/>
          <p:nvPr/>
        </p:nvPicPr>
        <p:blipFill>
          <a:blip r:embed="rId3" cstate="print"/>
          <a:srcRect/>
          <a:stretch>
            <a:fillRect/>
          </a:stretch>
        </p:blipFill>
        <p:spPr bwMode="auto">
          <a:xfrm>
            <a:off x="857220" y="857232"/>
            <a:ext cx="8643998" cy="50006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9258300" cy="597154"/>
          </a:xfrm>
        </p:spPr>
        <p:txBody>
          <a:bodyPr/>
          <a:lstStyle/>
          <a:p>
            <a:r>
              <a:rPr lang="en-GB" sz="3600" dirty="0" smtClean="0"/>
              <a:t>3</a:t>
            </a:r>
            <a:r>
              <a:rPr lang="en-GB" sz="3600" b="0" dirty="0" smtClean="0"/>
              <a:t>. Body</a:t>
            </a:r>
            <a:endParaRPr lang="en-GB" sz="3600" b="0" dirty="0"/>
          </a:p>
        </p:txBody>
      </p:sp>
      <p:sp>
        <p:nvSpPr>
          <p:cNvPr id="4"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endParaRPr lang="en-GB" dirty="0"/>
          </a:p>
        </p:txBody>
      </p:sp>
      <p:pic>
        <p:nvPicPr>
          <p:cNvPr id="5" name="Picture 7" descr="شعار%20الدمام"/>
          <p:cNvPicPr>
            <a:picLocks noGrp="1" noChangeAspect="1" noChangeArrowheads="1"/>
          </p:cNvPicPr>
          <p:nvPr/>
        </p:nvPicPr>
        <p:blipFill>
          <a:blip r:embed="rId2" cstate="print">
            <a:grayscl/>
          </a:blip>
          <a:srcRect b="7559"/>
          <a:stretch>
            <a:fillRect/>
          </a:stretch>
        </p:blipFill>
        <p:spPr bwMode="auto">
          <a:xfrm>
            <a:off x="9175750" y="304800"/>
            <a:ext cx="769938" cy="476250"/>
          </a:xfrm>
          <a:prstGeom prst="rect">
            <a:avLst/>
          </a:prstGeom>
          <a:noFill/>
          <a:ln w="9525">
            <a:noFill/>
            <a:miter lim="800000"/>
            <a:headEnd/>
            <a:tailEnd/>
          </a:ln>
          <a:effectLst/>
        </p:spPr>
      </p:pic>
      <p:pic>
        <p:nvPicPr>
          <p:cNvPr id="6" name="Content Placeholder 5"/>
          <p:cNvPicPr>
            <a:picLocks noGrp="1"/>
          </p:cNvPicPr>
          <p:nvPr>
            <p:ph idx="1"/>
          </p:nvPr>
        </p:nvPicPr>
        <p:blipFill>
          <a:blip r:embed="rId3" cstate="print"/>
          <a:srcRect/>
          <a:stretch>
            <a:fillRect/>
          </a:stretch>
        </p:blipFill>
        <p:spPr bwMode="auto">
          <a:xfrm>
            <a:off x="823020" y="857232"/>
            <a:ext cx="8712968" cy="514353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p>
          <a:p>
            <a:endParaRPr lang="en-GB" dirty="0"/>
          </a:p>
        </p:txBody>
      </p:sp>
      <p:pic>
        <p:nvPicPr>
          <p:cNvPr id="4"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4274" name="Rectangle 2"/>
          <p:cNvSpPr>
            <a:spLocks noGrp="1" noChangeArrowheads="1"/>
          </p:cNvSpPr>
          <p:nvPr>
            <p:ph type="title"/>
          </p:nvPr>
        </p:nvSpPr>
        <p:spPr>
          <a:xfrm>
            <a:off x="428592" y="285728"/>
            <a:ext cx="9258300" cy="642942"/>
          </a:xfrm>
        </p:spPr>
        <p:txBody>
          <a:bodyPr/>
          <a:lstStyle/>
          <a:p>
            <a:r>
              <a:rPr lang="en-US" sz="2800" dirty="0" smtClean="0"/>
              <a:t>4. Starting / Endings</a:t>
            </a:r>
            <a:br>
              <a:rPr lang="en-US" sz="2800" dirty="0" smtClean="0"/>
            </a:br>
            <a:endParaRPr lang="en-GB" sz="2800" dirty="0"/>
          </a:p>
        </p:txBody>
      </p:sp>
      <p:pic>
        <p:nvPicPr>
          <p:cNvPr id="7" name="Picture 6"/>
          <p:cNvPicPr/>
          <p:nvPr/>
        </p:nvPicPr>
        <p:blipFill>
          <a:blip r:embed="rId3" cstate="print"/>
          <a:srcRect/>
          <a:stretch>
            <a:fillRect/>
          </a:stretch>
        </p:blipFill>
        <p:spPr bwMode="auto">
          <a:xfrm>
            <a:off x="857220" y="1000108"/>
            <a:ext cx="8501122" cy="48577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p>
          <a:p>
            <a:endParaRPr lang="en-GB" dirty="0"/>
          </a:p>
        </p:txBody>
      </p:sp>
      <p:pic>
        <p:nvPicPr>
          <p:cNvPr id="4"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pic>
        <p:nvPicPr>
          <p:cNvPr id="6" name="Picture 5"/>
          <p:cNvPicPr/>
          <p:nvPr/>
        </p:nvPicPr>
        <p:blipFill>
          <a:blip r:embed="rId3" cstate="print"/>
          <a:srcRect/>
          <a:stretch>
            <a:fillRect/>
          </a:stretch>
        </p:blipFill>
        <p:spPr bwMode="auto">
          <a:xfrm>
            <a:off x="642906" y="714356"/>
            <a:ext cx="9001188" cy="51435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p>
          <a:p>
            <a:endParaRPr lang="en-GB" dirty="0"/>
          </a:p>
        </p:txBody>
      </p:sp>
      <p:pic>
        <p:nvPicPr>
          <p:cNvPr id="4"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4274" name="Rectangle 2"/>
          <p:cNvSpPr>
            <a:spLocks noGrp="1" noChangeArrowheads="1"/>
          </p:cNvSpPr>
          <p:nvPr>
            <p:ph type="title"/>
          </p:nvPr>
        </p:nvSpPr>
        <p:spPr>
          <a:xfrm>
            <a:off x="428592" y="188640"/>
            <a:ext cx="9258300" cy="597154"/>
          </a:xfrm>
        </p:spPr>
        <p:txBody>
          <a:bodyPr/>
          <a:lstStyle/>
          <a:p>
            <a:r>
              <a:rPr lang="en-US" sz="3600" b="0" dirty="0" smtClean="0"/>
              <a:t>5. Subscriptions</a:t>
            </a:r>
            <a:endParaRPr lang="en-US" sz="3600" b="0" dirty="0"/>
          </a:p>
        </p:txBody>
      </p:sp>
      <p:pic>
        <p:nvPicPr>
          <p:cNvPr id="7" name="Picture 6"/>
          <p:cNvPicPr/>
          <p:nvPr/>
        </p:nvPicPr>
        <p:blipFill>
          <a:blip r:embed="rId3" cstate="print"/>
          <a:srcRect/>
          <a:stretch>
            <a:fillRect/>
          </a:stretch>
        </p:blipFill>
        <p:spPr bwMode="auto">
          <a:xfrm>
            <a:off x="785782" y="1000108"/>
            <a:ext cx="8715436" cy="49292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p>
          <a:p>
            <a:endParaRPr lang="en-GB" dirty="0"/>
          </a:p>
        </p:txBody>
      </p:sp>
      <p:pic>
        <p:nvPicPr>
          <p:cNvPr id="4"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4274" name="Rectangle 2"/>
          <p:cNvSpPr>
            <a:spLocks noGrp="1" noChangeArrowheads="1"/>
          </p:cNvSpPr>
          <p:nvPr>
            <p:ph type="title"/>
          </p:nvPr>
        </p:nvSpPr>
        <p:spPr>
          <a:xfrm>
            <a:off x="428592" y="188640"/>
            <a:ext cx="9258300" cy="382840"/>
          </a:xfrm>
        </p:spPr>
        <p:txBody>
          <a:bodyPr/>
          <a:lstStyle/>
          <a:p>
            <a:r>
              <a:rPr lang="en-GB" sz="3200" dirty="0" smtClean="0"/>
              <a:t>Friendly Letter Writing</a:t>
            </a:r>
            <a:endParaRPr lang="en-GB" sz="3200" dirty="0"/>
          </a:p>
        </p:txBody>
      </p:sp>
      <p:sp>
        <p:nvSpPr>
          <p:cNvPr id="6" name="Content Placeholder 5"/>
          <p:cNvSpPr>
            <a:spLocks noGrp="1"/>
          </p:cNvSpPr>
          <p:nvPr>
            <p:ph idx="1"/>
          </p:nvPr>
        </p:nvSpPr>
        <p:spPr>
          <a:xfrm>
            <a:off x="463550" y="785794"/>
            <a:ext cx="9258300" cy="5297506"/>
          </a:xfrm>
        </p:spPr>
        <p:txBody>
          <a:bodyPr/>
          <a:lstStyle/>
          <a:p>
            <a:r>
              <a:rPr lang="en-US" sz="2000" b="1" dirty="0" smtClean="0"/>
              <a:t>Purpose of a Friendly Letter</a:t>
            </a:r>
            <a:r>
              <a:rPr lang="en-US" sz="2000" dirty="0" smtClean="0"/>
              <a:t/>
            </a:r>
            <a:br>
              <a:rPr lang="en-US" sz="2000" dirty="0" smtClean="0"/>
            </a:br>
            <a:r>
              <a:rPr lang="en-US" sz="1800" dirty="0" smtClean="0"/>
              <a:t>A friendly letter (or informal letter) is a way of communicating between two people (sometimes more) who are usually well acquainted. There are many uses and reasons for writing a friendly letter but friendly letters will usually consist of topics on a personal level. Friendly letters can either be printed or hand-written. </a:t>
            </a:r>
          </a:p>
          <a:p>
            <a:r>
              <a:rPr lang="en-US" sz="2000" b="1" dirty="0" smtClean="0"/>
              <a:t>Friendly Letter Writing</a:t>
            </a:r>
          </a:p>
          <a:p>
            <a:pPr>
              <a:buFont typeface="Wingdings" pitchFamily="2" charset="2"/>
              <a:buChar char="Ø"/>
            </a:pPr>
            <a:r>
              <a:rPr lang="en-US" sz="1800" dirty="0" smtClean="0"/>
              <a:t>The friendly letter is typically less formal than that of a business letter. Usually the first paragraph of the body will consist of an introduction which will give the recipient an idea about why you're writing to them with a short summary of the main topic of your letter. If you don't know the person you are writing to, you may want to introduce yourself in this introductory paragraph as well. </a:t>
            </a:r>
          </a:p>
          <a:p>
            <a:pPr>
              <a:buFont typeface="Wingdings" pitchFamily="2" charset="2"/>
              <a:buChar char="Ø"/>
            </a:pPr>
            <a:r>
              <a:rPr lang="en-US" sz="1800" dirty="0" smtClean="0"/>
              <a:t> The next few paragraphs will usually consist of the message you want to get across along with any details you may want to convey. </a:t>
            </a:r>
          </a:p>
          <a:p>
            <a:pPr>
              <a:buFont typeface="Wingdings" pitchFamily="2" charset="2"/>
              <a:buChar char="Ø"/>
            </a:pPr>
            <a:r>
              <a:rPr lang="en-US" sz="1800" dirty="0" smtClean="0"/>
              <a:t>The last paragraph will usually be the conclusion where you wrap everything up. You can sum up your main idea in this paragraph, thank the recipient for their time, wish the recipient well, and/or ask any questions. </a:t>
            </a:r>
          </a:p>
          <a:p>
            <a:pPr>
              <a:buFont typeface="Wingdings" pitchFamily="2" charset="2"/>
              <a:buChar char="Ø"/>
            </a:pPr>
            <a:r>
              <a:rPr lang="en-US" sz="1800" dirty="0" smtClean="0"/>
              <a:t>Since friendly letters are less formal, you can feel free to write it however you like, but the above format is fairly common.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endParaRPr lang="en-GB" dirty="0"/>
          </a:p>
        </p:txBody>
      </p:sp>
      <p:pic>
        <p:nvPicPr>
          <p:cNvPr id="4"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4275" name="Rectangle 3"/>
          <p:cNvSpPr>
            <a:spLocks noGrp="1" noChangeArrowheads="1"/>
          </p:cNvSpPr>
          <p:nvPr>
            <p:ph type="body" idx="1"/>
          </p:nvPr>
        </p:nvSpPr>
        <p:spPr>
          <a:xfrm>
            <a:off x="463550" y="214290"/>
            <a:ext cx="9258300" cy="5869010"/>
          </a:xfrm>
        </p:spPr>
        <p:txBody>
          <a:bodyPr numCol="1"/>
          <a:lstStyle/>
          <a:p>
            <a:pPr algn="ctr"/>
            <a:r>
              <a:rPr lang="en-US" sz="1600" b="1" dirty="0" smtClean="0"/>
              <a:t>Friendly Letter Format</a:t>
            </a:r>
          </a:p>
          <a:p>
            <a:endParaRPr lang="en-US" sz="1600" dirty="0" smtClean="0"/>
          </a:p>
          <a:p>
            <a:r>
              <a:rPr lang="en-US" sz="1600" dirty="0" smtClean="0"/>
              <a:t>Return Address Line 1 </a:t>
            </a:r>
          </a:p>
          <a:p>
            <a:r>
              <a:rPr lang="en-US" sz="1600" dirty="0" smtClean="0"/>
              <a:t>Return Address Line </a:t>
            </a:r>
          </a:p>
          <a:p>
            <a:r>
              <a:rPr lang="en-US" sz="1600" dirty="0" smtClean="0"/>
              <a:t>Date (Month Day, Year) </a:t>
            </a:r>
            <a:r>
              <a:rPr lang="en-US" sz="1600" b="1" dirty="0" smtClean="0"/>
              <a:t>2</a:t>
            </a:r>
            <a:r>
              <a:rPr lang="en-US" sz="1600" dirty="0" smtClean="0"/>
              <a:t> </a:t>
            </a:r>
          </a:p>
          <a:p>
            <a:endParaRPr lang="en-US" sz="1600" dirty="0" smtClean="0"/>
          </a:p>
          <a:p>
            <a:r>
              <a:rPr lang="en-US" sz="1600" dirty="0" smtClean="0"/>
              <a:t>Dear Name of Recipient, </a:t>
            </a:r>
            <a:r>
              <a:rPr lang="en-US" sz="1600" b="1" dirty="0" smtClean="0"/>
              <a:t>3</a:t>
            </a:r>
            <a:r>
              <a:rPr lang="en-US" sz="1600" dirty="0" smtClean="0"/>
              <a:t> </a:t>
            </a:r>
          </a:p>
          <a:p>
            <a:endParaRPr lang="en-US" sz="1600" dirty="0" smtClean="0"/>
          </a:p>
          <a:p>
            <a:r>
              <a:rPr lang="en-US" sz="1600" dirty="0" smtClean="0"/>
              <a:t>Body Paragraph 1</a:t>
            </a:r>
          </a:p>
          <a:p>
            <a:r>
              <a:rPr lang="en-US" sz="1600" dirty="0" smtClean="0"/>
              <a:t>. . . . . . . . . . . . . . . . . . . . . . . . . . . . . . . . . . . . . . . . . . . . . . . . . . . . . . . . . . . . . . . . . . . . . . . </a:t>
            </a:r>
          </a:p>
          <a:p>
            <a:r>
              <a:rPr lang="en-US" sz="1600" dirty="0" smtClean="0"/>
              <a:t>. . . . . . . . . . . . . . . . . . . . . . . . . . . . . . . . . . . . . . . . . . . . . . . . . . . . . . . . . . . . . . . . . . . . . . .  </a:t>
            </a:r>
          </a:p>
          <a:p>
            <a:r>
              <a:rPr lang="en-US" sz="1600" dirty="0" smtClean="0"/>
              <a:t>Body Paragraph 2</a:t>
            </a:r>
          </a:p>
          <a:p>
            <a:r>
              <a:rPr lang="en-US" sz="1600" dirty="0" smtClean="0"/>
              <a:t> . . . . . . . . . . . . . . . . . . . . . . . . . . . . . . . . . . . . . . . . . . . . . . . . . . . . . . . . . . . . . . . . . . . . . . . </a:t>
            </a:r>
          </a:p>
          <a:p>
            <a:r>
              <a:rPr lang="en-US" sz="1600" dirty="0" smtClean="0"/>
              <a:t>. . . . . . . . . . . . . . . . . . . . . . . . . . . . . . . . . . . . . . . . . . . . . . . . . . . . . . . . . . . . . . . . . . . . . . . </a:t>
            </a:r>
          </a:p>
          <a:p>
            <a:r>
              <a:rPr lang="en-US" sz="1600" dirty="0" smtClean="0"/>
              <a:t>Body Paragraph 3</a:t>
            </a:r>
          </a:p>
          <a:p>
            <a:r>
              <a:rPr lang="en-US" sz="1600" dirty="0" smtClean="0"/>
              <a:t> . . . . . . . . . . . . . . . . . . . . . . . . . . . . . . . . . . . . . . . . . . . . . . . . . . . . . . . . . . . . . . . . . . . . . . . </a:t>
            </a:r>
          </a:p>
          <a:p>
            <a:r>
              <a:rPr lang="en-US" sz="1600" dirty="0" smtClean="0"/>
              <a:t>. . . . . . . . . . . . . . . . . . . . . . . . . . . . . . . . . . . . . . . . . . . . . . . . . . . . . . . . . . . . . . . . . . . . . . . </a:t>
            </a:r>
          </a:p>
          <a:p>
            <a:endParaRPr lang="en-US" sz="1600" dirty="0" smtClean="0"/>
          </a:p>
          <a:p>
            <a:r>
              <a:rPr lang="en-US" sz="1600" dirty="0" smtClean="0"/>
              <a:t>Closing (Sincerely...), </a:t>
            </a:r>
            <a:r>
              <a:rPr lang="en-US" sz="1600" b="1" dirty="0" smtClean="0"/>
              <a:t>5</a:t>
            </a:r>
            <a:r>
              <a:rPr lang="en-US" sz="1600" dirty="0" smtClean="0"/>
              <a:t> </a:t>
            </a:r>
          </a:p>
          <a:p>
            <a:r>
              <a:rPr lang="en-US" sz="1600" dirty="0" smtClean="0"/>
              <a:t>Signature </a:t>
            </a:r>
            <a:r>
              <a:rPr lang="en-US" sz="1600" b="1" dirty="0" smtClean="0"/>
              <a:t>6</a:t>
            </a:r>
            <a:r>
              <a:rPr lang="en-US" sz="1600" dirty="0" smtClean="0"/>
              <a:t> </a:t>
            </a:r>
            <a:endParaRPr lang="en-GB" sz="16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endParaRPr lang="en-GB" dirty="0"/>
          </a:p>
        </p:txBody>
      </p:sp>
      <p:pic>
        <p:nvPicPr>
          <p:cNvPr id="4"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4275" name="Rectangle 3"/>
          <p:cNvSpPr>
            <a:spLocks noGrp="1" noChangeArrowheads="1"/>
          </p:cNvSpPr>
          <p:nvPr>
            <p:ph type="body" idx="1"/>
          </p:nvPr>
        </p:nvSpPr>
        <p:spPr>
          <a:xfrm>
            <a:off x="463550" y="214290"/>
            <a:ext cx="9258300" cy="5869010"/>
          </a:xfrm>
        </p:spPr>
        <p:txBody>
          <a:bodyPr numCol="1"/>
          <a:lstStyle/>
          <a:p>
            <a:pPr algn="ctr"/>
            <a:r>
              <a:rPr lang="en-US" sz="1600" b="1" dirty="0" smtClean="0"/>
              <a:t>A letter to a friend, stating your first impression of college</a:t>
            </a:r>
          </a:p>
          <a:p>
            <a:r>
              <a:rPr lang="en-US" sz="1600" dirty="0" smtClean="0"/>
              <a:t>Baloch House, Street 6 </a:t>
            </a:r>
          </a:p>
          <a:p>
            <a:r>
              <a:rPr lang="en-US" sz="1600" dirty="0" smtClean="0"/>
              <a:t>Jubail</a:t>
            </a:r>
          </a:p>
          <a:p>
            <a:r>
              <a:rPr lang="en-US" sz="1600" dirty="0" smtClean="0"/>
              <a:t>March 4, 2013 </a:t>
            </a:r>
          </a:p>
          <a:p>
            <a:endParaRPr lang="en-US" sz="1600" dirty="0" smtClean="0"/>
          </a:p>
          <a:p>
            <a:r>
              <a:rPr lang="en-US" sz="1600" dirty="0" smtClean="0"/>
              <a:t>Dear Samahir, </a:t>
            </a:r>
          </a:p>
          <a:p>
            <a:endParaRPr lang="en-US" sz="1600" dirty="0" smtClean="0"/>
          </a:p>
          <a:p>
            <a:r>
              <a:rPr lang="en-US" sz="1600" dirty="0" smtClean="0"/>
              <a:t>I have been attending college for the last few days. Indeed it is a new experience for me. I feel quite a change </a:t>
            </a:r>
          </a:p>
          <a:p>
            <a:r>
              <a:rPr lang="en-US" sz="1600" dirty="0" smtClean="0"/>
              <a:t>in me. The college has played a great role in it. </a:t>
            </a:r>
          </a:p>
          <a:p>
            <a:endParaRPr lang="en-US" sz="1600" dirty="0" smtClean="0"/>
          </a:p>
          <a:p>
            <a:pPr algn="just"/>
            <a:r>
              <a:rPr lang="en-US" sz="1600" dirty="0" smtClean="0"/>
              <a:t>College has a peculiar charm. It greets the newcomers with open arms. It makes them conscious of their </a:t>
            </a:r>
          </a:p>
          <a:p>
            <a:pPr algn="just"/>
            <a:r>
              <a:rPr lang="en-US" sz="1600" dirty="0" smtClean="0"/>
              <a:t>hidden qualities. It teaches them to act and behave as honorable young individuals. It gives them freedom of </a:t>
            </a:r>
          </a:p>
          <a:p>
            <a:pPr algn="just"/>
            <a:r>
              <a:rPr lang="en-US" sz="1600" dirty="0" smtClean="0"/>
              <a:t>thought and action.  </a:t>
            </a:r>
          </a:p>
          <a:p>
            <a:endParaRPr lang="en-US" sz="1600" dirty="0" smtClean="0"/>
          </a:p>
          <a:p>
            <a:r>
              <a:rPr lang="en-US" sz="1600" dirty="0" smtClean="0"/>
              <a:t>College has offered me a chance to develop my personality in every aspect – social, moral and intellectual.</a:t>
            </a:r>
          </a:p>
          <a:p>
            <a:r>
              <a:rPr lang="en-US" sz="1600" dirty="0" smtClean="0"/>
              <a:t>Pay my </a:t>
            </a:r>
            <a:r>
              <a:rPr lang="en-US" sz="1600" dirty="0" smtClean="0"/>
              <a:t>best regard to your dear parents.</a:t>
            </a:r>
            <a:endParaRPr lang="en-US" sz="1600" dirty="0" smtClean="0"/>
          </a:p>
          <a:p>
            <a:endParaRPr lang="en-US" sz="1600" dirty="0" smtClean="0"/>
          </a:p>
          <a:p>
            <a:r>
              <a:rPr lang="en-US" sz="1600" dirty="0" smtClean="0"/>
              <a:t>Yours Sincerely, </a:t>
            </a:r>
          </a:p>
          <a:p>
            <a:r>
              <a:rPr lang="en-US" sz="1600" dirty="0" smtClean="0"/>
              <a:t>Amal</a:t>
            </a:r>
            <a:endParaRPr lang="en-GB" sz="16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endParaRPr lang="en-GB" dirty="0"/>
          </a:p>
        </p:txBody>
      </p:sp>
      <p:pic>
        <p:nvPicPr>
          <p:cNvPr id="4"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4275" name="Rectangle 3"/>
          <p:cNvSpPr>
            <a:spLocks noGrp="1" noChangeArrowheads="1"/>
          </p:cNvSpPr>
          <p:nvPr>
            <p:ph type="body" idx="1"/>
          </p:nvPr>
        </p:nvSpPr>
        <p:spPr>
          <a:xfrm>
            <a:off x="500030" y="857232"/>
            <a:ext cx="9258300" cy="5368944"/>
          </a:xfrm>
          <a:noFill/>
        </p:spPr>
        <p:txBody>
          <a:bodyPr numCol="1"/>
          <a:lstStyle/>
          <a:p>
            <a:pPr algn="ctr"/>
            <a:endParaRPr lang="en-GB" sz="2400" dirty="0" smtClean="0">
              <a:latin typeface="Times New Roman" pitchFamily="18" charset="0"/>
              <a:cs typeface="Times New Roman" pitchFamily="18" charset="0"/>
            </a:endParaRPr>
          </a:p>
          <a:p>
            <a:pPr algn="ctr"/>
            <a:endParaRPr lang="en-GB" sz="2400" dirty="0" smtClean="0">
              <a:latin typeface="Times New Roman" pitchFamily="18" charset="0"/>
              <a:cs typeface="Times New Roman" pitchFamily="18" charset="0"/>
            </a:endParaRPr>
          </a:p>
          <a:p>
            <a:pPr algn="ctr"/>
            <a:endParaRPr lang="en-GB" sz="2400" dirty="0">
              <a:latin typeface="Times New Roman" pitchFamily="18" charset="0"/>
              <a:cs typeface="Times New Roman" pitchFamily="18" charset="0"/>
            </a:endParaRPr>
          </a:p>
          <a:p>
            <a:pPr algn="ctr"/>
            <a:endParaRPr lang="en-GB" sz="2400" dirty="0" smtClean="0">
              <a:latin typeface="Times New Roman" pitchFamily="18" charset="0"/>
              <a:cs typeface="Times New Roman" pitchFamily="18" charset="0"/>
            </a:endParaRPr>
          </a:p>
          <a:p>
            <a:pPr algn="ctr"/>
            <a:r>
              <a:rPr lang="en-GB" b="1" dirty="0" smtClean="0">
                <a:latin typeface="Times New Roman" pitchFamily="18" charset="0"/>
                <a:cs typeface="Times New Roman" pitchFamily="18" charset="0"/>
              </a:rPr>
              <a:t>Write a letter to your friend inviting her to attend your sister’s wedding.</a:t>
            </a:r>
            <a:endParaRPr lang="en-GB"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lgn="l"/>
            <a:r>
              <a:rPr lang="en-GB" dirty="0" smtClean="0"/>
              <a:t>Department of English                                                                                                                             Meraj Tabassum Syed &amp;       </a:t>
            </a:r>
          </a:p>
          <a:p>
            <a:pPr algn="l"/>
            <a:r>
              <a:rPr lang="en-GB" dirty="0" smtClean="0"/>
              <a:t>                                                                                                                                                                    Sameera Sultan Baloch</a:t>
            </a:r>
            <a:endParaRPr lang="en-GB" dirty="0"/>
          </a:p>
        </p:txBody>
      </p:sp>
      <p:pic>
        <p:nvPicPr>
          <p:cNvPr id="4" name="Picture 7" descr="شعار%20الدمام"/>
          <p:cNvPicPr>
            <a:picLocks noGrp="1" noChangeAspect="1" noChangeArrowheads="1"/>
          </p:cNvPicPr>
          <p:nvPr/>
        </p:nvPicPr>
        <p:blipFill>
          <a:blip r:embed="rId2" cstate="print">
            <a:grayscl/>
          </a:blip>
          <a:srcRect b="7559"/>
          <a:stretch>
            <a:fillRect/>
          </a:stretch>
        </p:blipFill>
        <p:spPr bwMode="auto">
          <a:xfrm>
            <a:off x="9175750" y="333375"/>
            <a:ext cx="769938" cy="476250"/>
          </a:xfrm>
          <a:prstGeom prst="rect">
            <a:avLst/>
          </a:prstGeom>
          <a:noFill/>
          <a:ln w="9525">
            <a:noFill/>
            <a:miter lim="800000"/>
            <a:headEnd/>
            <a:tailEnd/>
          </a:ln>
          <a:effectLst/>
        </p:spPr>
      </p:pic>
      <p:sp>
        <p:nvSpPr>
          <p:cNvPr id="54275" name="Rectangle 3"/>
          <p:cNvSpPr>
            <a:spLocks noGrp="1" noChangeArrowheads="1"/>
          </p:cNvSpPr>
          <p:nvPr>
            <p:ph type="body" idx="1"/>
          </p:nvPr>
        </p:nvSpPr>
        <p:spPr>
          <a:xfrm>
            <a:off x="500030" y="857232"/>
            <a:ext cx="9258300" cy="5368944"/>
          </a:xfrm>
          <a:noFill/>
        </p:spPr>
        <p:txBody>
          <a:bodyPr numCol="1"/>
          <a:lstStyle/>
          <a:p>
            <a:pPr algn="ctr"/>
            <a:endParaRPr lang="en-GB" sz="2400" dirty="0" smtClean="0">
              <a:latin typeface="Times New Roman" pitchFamily="18" charset="0"/>
              <a:cs typeface="Times New Roman" pitchFamily="18" charset="0"/>
            </a:endParaRPr>
          </a:p>
          <a:p>
            <a:pPr algn="ctr"/>
            <a:endParaRPr lang="en-GB" sz="2400" dirty="0" smtClean="0">
              <a:latin typeface="Times New Roman" pitchFamily="18" charset="0"/>
              <a:cs typeface="Times New Roman" pitchFamily="18" charset="0"/>
            </a:endParaRPr>
          </a:p>
          <a:p>
            <a:pPr algn="ctr"/>
            <a:endParaRPr lang="en-GB" sz="2400" dirty="0">
              <a:latin typeface="Times New Roman" pitchFamily="18" charset="0"/>
              <a:cs typeface="Times New Roman" pitchFamily="18" charset="0"/>
            </a:endParaRPr>
          </a:p>
          <a:p>
            <a:pPr algn="ctr"/>
            <a:endParaRPr lang="en-GB" sz="2400" dirty="0" smtClean="0">
              <a:latin typeface="Times New Roman" pitchFamily="18" charset="0"/>
              <a:cs typeface="Times New Roman" pitchFamily="18" charset="0"/>
            </a:endParaRPr>
          </a:p>
          <a:p>
            <a:pPr algn="ctr"/>
            <a:r>
              <a:rPr lang="en-GB" sz="6600" dirty="0" smtClean="0">
                <a:latin typeface="Times New Roman" pitchFamily="18" charset="0"/>
                <a:cs typeface="Times New Roman" pitchFamily="18" charset="0"/>
              </a:rPr>
              <a:t>Thank you☺</a:t>
            </a:r>
            <a:endParaRPr lang="en-GB" sz="6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bg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solidFill>
            <a:schemeClr val="bg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496</TotalTime>
  <Words>972</Words>
  <Application>Microsoft Office PowerPoint</Application>
  <PresentationFormat>35mm Slides</PresentationFormat>
  <Paragraphs>120</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Default Design</vt:lpstr>
      <vt:lpstr> Writing 1</vt:lpstr>
      <vt:lpstr>Letter Writing</vt:lpstr>
      <vt:lpstr>Objectives</vt:lpstr>
      <vt:lpstr>Kinds of letters</vt:lpstr>
      <vt:lpstr>Slide 5</vt:lpstr>
      <vt:lpstr>1. Heading</vt:lpstr>
      <vt:lpstr>Slide 7</vt:lpstr>
      <vt:lpstr>3. Body</vt:lpstr>
      <vt:lpstr>4. Starting / Endings </vt:lpstr>
      <vt:lpstr>Slide 10</vt:lpstr>
      <vt:lpstr>5. Subscriptions</vt:lpstr>
      <vt:lpstr>Friendly Letter Writing</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meer</dc:creator>
  <cp:lastModifiedBy>sbaloch</cp:lastModifiedBy>
  <cp:revision>84</cp:revision>
  <dcterms:created xsi:type="dcterms:W3CDTF">2011-01-24T05:50:03Z</dcterms:created>
  <dcterms:modified xsi:type="dcterms:W3CDTF">2013-03-05T06:57:28Z</dcterms:modified>
</cp:coreProperties>
</file>