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6" r:id="rId4"/>
    <p:sldId id="257" r:id="rId5"/>
    <p:sldId id="258" r:id="rId6"/>
    <p:sldId id="260" r:id="rId7"/>
    <p:sldId id="267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EC782CF-5E0C-4600-A7DC-952247DDEAB5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FF69EF6-506C-4F75-961E-4394B535E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to Translation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Translation, Translator &amp; Translation Theories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Translation?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Translation: a rendering of a text from one language into another.  Also, the product is called “Translation”.</a:t>
            </a:r>
          </a:p>
          <a:p>
            <a:endParaRPr lang="en-US" dirty="0" smtClean="0"/>
          </a:p>
          <a:p>
            <a:r>
              <a:rPr lang="en-US" dirty="0" smtClean="0"/>
              <a:t>Translation is considered a bilingual or multilingual process.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Translation?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Translation can be written or oral. Oral Translation is called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Interpretation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Interpretation is divided into two types: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1- Consecutive Interpretation: the interpreter waits the speaker to stop then starts translating.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2- Simultaneous Interpretation: the interpreter and the speaker talk at the same time.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a Translator?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Communicators are translators. Discuss.</a:t>
            </a:r>
          </a:p>
          <a:p>
            <a:pPr>
              <a:buNone/>
            </a:pPr>
            <a:r>
              <a:rPr lang="en-US" dirty="0" smtClean="0"/>
              <a:t>	Communicators </a:t>
            </a:r>
            <a:r>
              <a:rPr lang="en-US" dirty="0" smtClean="0"/>
              <a:t>(readers, listeners, monolinguals or bilinguals) receive signals containing messages encoded in a communication system which is not identical with their own. They try to analyze and deconstruct the signals in order to reconstruct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a Translator?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Communicator Vs. Translator</a:t>
            </a:r>
            <a:r>
              <a:rPr lang="en-US" dirty="0" smtClean="0"/>
              <a:t>!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1- </a:t>
            </a:r>
            <a:r>
              <a:rPr lang="en-US" dirty="0" smtClean="0"/>
              <a:t>Translator</a:t>
            </a:r>
            <a:r>
              <a:rPr lang="en-US" dirty="0" smtClean="0"/>
              <a:t>: a bilingual mediating agent between monolingual communication participants in two different communities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2- </a:t>
            </a:r>
            <a:r>
              <a:rPr lang="en-US" dirty="0" smtClean="0"/>
              <a:t>S/he </a:t>
            </a:r>
            <a:r>
              <a:rPr lang="en-US" dirty="0" smtClean="0"/>
              <a:t>decodes a message in one language and re-encodes it in another.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a Translator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S/he must, first of all, be a subject specialist so that the content of the original text is communicated accurately, clearly and naturally.</a:t>
            </a:r>
          </a:p>
          <a:p>
            <a:r>
              <a:rPr lang="en-US" dirty="0" smtClean="0"/>
              <a:t>A translator must be very proficient in both the source and target languages.</a:t>
            </a:r>
          </a:p>
          <a:p>
            <a:r>
              <a:rPr lang="en-US" dirty="0" smtClean="0"/>
              <a:t>A translator must be familiar with the basic principles of translation theory and practice.</a:t>
            </a:r>
          </a:p>
          <a:p>
            <a:r>
              <a:rPr lang="en-US" dirty="0" smtClean="0"/>
              <a:t>A good translator must have empathy for his or her target readers.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a Translator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translator must be committed and disciplined.</a:t>
            </a:r>
          </a:p>
          <a:p>
            <a:r>
              <a:rPr lang="en-US" dirty="0" smtClean="0"/>
              <a:t>A good translator must be aware of the culture of both the source and target language readers. </a:t>
            </a:r>
          </a:p>
          <a:p>
            <a:r>
              <a:rPr lang="en-US" dirty="0" smtClean="0"/>
              <a:t>An effective translator should have all the necessary translation tools such as monolingual, bilingual and subject dictionaries, thesauri, terminology lists, a computer, a printer etc.</a:t>
            </a:r>
          </a:p>
          <a:p>
            <a:r>
              <a:rPr lang="en-US" dirty="0" smtClean="0"/>
              <a:t>An effective translator must be aware that writing and translating involve similar features.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General Definition: The study of proper principle of translation.</a:t>
            </a:r>
          </a:p>
          <a:p>
            <a:endParaRPr lang="en-US" dirty="0" smtClean="0"/>
          </a:p>
          <a:p>
            <a:r>
              <a:rPr lang="en-US" dirty="0" smtClean="0"/>
              <a:t>Translation theory recognizes that different languages encode meaning in differing forms, yet guides translators to find appropriate ways of preserving meaning, while using the most appropriate forms of each language.</a:t>
            </a:r>
          </a:p>
          <a:p>
            <a:endParaRPr lang="en-US" dirty="0" smtClean="0"/>
          </a:p>
          <a:p>
            <a:r>
              <a:rPr lang="en-US" dirty="0" smtClean="0"/>
              <a:t>Translation theory includes principles for translating figurative language, dealing with lexical mismatches, rhetorical questions, inclusion of cohesion markers, and many other topics crucial to good translation.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Form Vs. Meaning</a:t>
            </a:r>
          </a:p>
          <a:p>
            <a:pPr>
              <a:buNone/>
            </a:pPr>
            <a:r>
              <a:rPr lang="en-US" dirty="0" smtClean="0"/>
              <a:t>There are two competing theories: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1- The predominant purpose is to express as exactly as possible the full force and meaning of every word and turn of phrase in the original. This theory is called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Formal Equivalence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2- The predominant purpose is to produce a result that does not read like a translation at all, but rather moves in its new dress with the same ease as in its native rendering. This is called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Dynamic Equivalence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Vs. Formal 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Dynamic </a:t>
            </a:r>
            <a:r>
              <a:rPr lang="en-US" dirty="0" smtClean="0"/>
              <a:t>equivalence: sometimes </a:t>
            </a:r>
            <a:r>
              <a:rPr lang="en-US" dirty="0" smtClean="0"/>
              <a:t>used when the readability of the translation is more important than the preservation of the original grammatical structure. Used mostly in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literature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Formal </a:t>
            </a:r>
            <a:r>
              <a:rPr lang="en-US" dirty="0" smtClean="0"/>
              <a:t>equivalence: fidelity </a:t>
            </a:r>
            <a:r>
              <a:rPr lang="en-US" dirty="0" smtClean="0"/>
              <a:t>to the grammatical structure of the language equals greater accuracy. Used in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diplomatic and business setting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However, both equivalences should generate an effect on the reader of the target text similar to the effect on the source text reader. It should appear like a writing rather than a translation.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have a proper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724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translator should understand perfectly the content and intention of the author whom he is translating.</a:t>
            </a:r>
          </a:p>
          <a:p>
            <a:endParaRPr lang="en-US" dirty="0" smtClean="0"/>
          </a:p>
          <a:p>
            <a:r>
              <a:rPr lang="en-US" dirty="0" smtClean="0"/>
              <a:t>Read </a:t>
            </a:r>
            <a:r>
              <a:rPr lang="en-US" dirty="0" smtClean="0"/>
              <a:t>all the sentences or the text completely </a:t>
            </a:r>
            <a:r>
              <a:rPr lang="en-US" dirty="0" smtClean="0"/>
              <a:t>to give</a:t>
            </a:r>
            <a:r>
              <a:rPr lang="en-US" dirty="0" smtClean="0"/>
              <a:t> the idea that you want to say in the target </a:t>
            </a:r>
            <a:r>
              <a:rPr lang="en-US" dirty="0" smtClean="0"/>
              <a:t>language.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translator should use the cultural words of the country he’s translating for.</a:t>
            </a:r>
          </a:p>
          <a:p>
            <a:endParaRPr lang="en-US" dirty="0" smtClean="0"/>
          </a:p>
          <a:p>
            <a:r>
              <a:rPr lang="en-US" dirty="0" smtClean="0"/>
              <a:t>The translator should avoid the tendency to translate word by word, because </a:t>
            </a:r>
            <a:r>
              <a:rPr lang="en-US" dirty="0" smtClean="0"/>
              <a:t>it would destroy </a:t>
            </a:r>
            <a:r>
              <a:rPr lang="en-US" dirty="0" smtClean="0"/>
              <a:t>the meaning of the original and </a:t>
            </a:r>
            <a:r>
              <a:rPr lang="en-US" dirty="0" smtClean="0"/>
              <a:t>ruin </a:t>
            </a:r>
            <a:r>
              <a:rPr lang="en-US" dirty="0" smtClean="0"/>
              <a:t>the beauty of the expression.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translator should bear in mind the people to whom the translation will be addressed and use words that can be easily understood.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722</TotalTime>
  <Words>542</Words>
  <Application>Microsoft Office PowerPoint</Application>
  <PresentationFormat>On-screen Show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Verve</vt:lpstr>
      <vt:lpstr>Introduction to Translation </vt:lpstr>
      <vt:lpstr>What is Translation?</vt:lpstr>
      <vt:lpstr>What is Translation?</vt:lpstr>
      <vt:lpstr>Who is a Translator?</vt:lpstr>
      <vt:lpstr>Who is a Translator?</vt:lpstr>
      <vt:lpstr>Features of a Translator</vt:lpstr>
      <vt:lpstr>Features of a Translator</vt:lpstr>
      <vt:lpstr>Translation Theory</vt:lpstr>
      <vt:lpstr>Translation Theory</vt:lpstr>
      <vt:lpstr>Dynamic Vs. Formal Equivalence</vt:lpstr>
      <vt:lpstr>How to have a proper translation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Translation Theories ENGL 225</dc:title>
  <dc:creator>Rula</dc:creator>
  <cp:lastModifiedBy>Rula</cp:lastModifiedBy>
  <cp:revision>24</cp:revision>
  <dcterms:created xsi:type="dcterms:W3CDTF">2012-10-08T20:18:44Z</dcterms:created>
  <dcterms:modified xsi:type="dcterms:W3CDTF">2013-02-27T06:56:52Z</dcterms:modified>
</cp:coreProperties>
</file>