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242ACB95-68B8-41CB-BFDB-2D5EC983D0D3}" type="datetimeFigureOut">
              <a:rPr lang="en-US" smtClean="0"/>
              <a:t>3/4/2013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2F5AFE28-07BC-4AD8-AF72-FE1188F383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242ACB95-68B8-41CB-BFDB-2D5EC983D0D3}" type="datetimeFigureOut">
              <a:rPr lang="en-US" smtClean="0"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AFE28-07BC-4AD8-AF72-FE1188F383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242ACB95-68B8-41CB-BFDB-2D5EC983D0D3}" type="datetimeFigureOut">
              <a:rPr lang="en-US" smtClean="0"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2F5AFE28-07BC-4AD8-AF72-FE1188F38319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42ACB95-68B8-41CB-BFDB-2D5EC983D0D3}" type="datetimeFigureOut">
              <a:rPr lang="en-US" smtClean="0"/>
              <a:t>3/4/2013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F5AFE28-07BC-4AD8-AF72-FE1188F383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242ACB95-68B8-41CB-BFDB-2D5EC983D0D3}" type="datetimeFigureOut">
              <a:rPr lang="en-US" smtClean="0"/>
              <a:t>3/4/2013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2F5AFE28-07BC-4AD8-AF72-FE1188F3831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ACB95-68B8-41CB-BFDB-2D5EC983D0D3}" type="datetimeFigureOut">
              <a:rPr lang="en-US" smtClean="0"/>
              <a:t>3/4/2013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AFE28-07BC-4AD8-AF72-FE1188F383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42ACB95-68B8-41CB-BFDB-2D5EC983D0D3}" type="datetimeFigureOut">
              <a:rPr lang="en-US" smtClean="0"/>
              <a:t>3/4/2013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F5AFE28-07BC-4AD8-AF72-FE1188F383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242ACB95-68B8-41CB-BFDB-2D5EC983D0D3}" type="datetimeFigureOut">
              <a:rPr lang="en-US" smtClean="0"/>
              <a:t>3/4/2013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2F5AFE28-07BC-4AD8-AF72-FE1188F3831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242ACB95-68B8-41CB-BFDB-2D5EC983D0D3}" type="datetimeFigureOut">
              <a:rPr lang="en-US" smtClean="0"/>
              <a:t>3/4/2013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2F5AFE28-07BC-4AD8-AF72-FE1188F3831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ACB95-68B8-41CB-BFDB-2D5EC983D0D3}" type="datetimeFigureOut">
              <a:rPr lang="en-US" smtClean="0"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AFE28-07BC-4AD8-AF72-FE1188F383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ACB95-68B8-41CB-BFDB-2D5EC983D0D3}" type="datetimeFigureOut">
              <a:rPr lang="en-US" smtClean="0"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AFE28-07BC-4AD8-AF72-FE1188F383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42ACB95-68B8-41CB-BFDB-2D5EC983D0D3}" type="datetimeFigureOut">
              <a:rPr lang="en-US" smtClean="0"/>
              <a:t>3/4/2013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F5AFE28-07BC-4AD8-AF72-FE1188F38319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Translation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Equivalence at Word Level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“word”?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word  is the smallest unit of language that can be used by itself.</a:t>
            </a:r>
          </a:p>
          <a:p>
            <a:endParaRPr lang="en-US" dirty="0" smtClean="0"/>
          </a:p>
          <a:p>
            <a:r>
              <a:rPr lang="en-US" dirty="0" smtClean="0"/>
              <a:t>Written Word: any sequence of letters with an orthographic space on either side.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– Meaning Relation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Is there a one-to-one relation between word and meaning? </a:t>
            </a:r>
          </a:p>
          <a:p>
            <a:endParaRPr lang="en-US" dirty="0" smtClean="0"/>
          </a:p>
          <a:p>
            <a:r>
              <a:rPr lang="en-US" dirty="0" smtClean="0"/>
              <a:t>There is no one-to-one correspondence between orthographic words and elements of meaning within or across languages.</a:t>
            </a:r>
          </a:p>
          <a:p>
            <a:endParaRPr lang="en-US" dirty="0" smtClean="0"/>
          </a:p>
          <a:p>
            <a:r>
              <a:rPr lang="en-US" dirty="0" smtClean="0"/>
              <a:t>Elements of meaning which are represented by one orthographic word may be represented by more than one on another language.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E.g. rebuild, disbelieve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Lexical Meaning of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Lexical meaning: the specific value of a word or lexical unit in a particular system.</a:t>
            </a:r>
          </a:p>
          <a:p>
            <a:endParaRPr lang="en-US" dirty="0" smtClean="0"/>
          </a:p>
          <a:p>
            <a:r>
              <a:rPr lang="en-US" dirty="0" smtClean="0"/>
              <a:t>There are four types of lexical meaning: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1- Propositional Meaning.</a:t>
            </a:r>
          </a:p>
          <a:p>
            <a:pPr>
              <a:buNone/>
            </a:pPr>
            <a:r>
              <a:rPr lang="en-US" dirty="0" smtClean="0"/>
              <a:t>2- Expressive Meaning.</a:t>
            </a:r>
          </a:p>
          <a:p>
            <a:pPr>
              <a:buNone/>
            </a:pPr>
            <a:r>
              <a:rPr lang="en-US" dirty="0" smtClean="0"/>
              <a:t>3- Presupposed Meaning.</a:t>
            </a:r>
          </a:p>
          <a:p>
            <a:pPr>
              <a:buNone/>
            </a:pPr>
            <a:r>
              <a:rPr lang="en-US" dirty="0" smtClean="0"/>
              <a:t>4- Evoked Meaning.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Propositional Meaning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relation between the word and what it refers to or describes in a real or imaginative world. Through this meaning, we can decide whether the word is true or false.</a:t>
            </a:r>
          </a:p>
          <a:p>
            <a:endParaRPr lang="en-US" dirty="0" smtClean="0"/>
          </a:p>
          <a:p>
            <a:r>
              <a:rPr lang="en-US" dirty="0" smtClean="0"/>
              <a:t>E.g.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Shirt</a:t>
            </a:r>
            <a:r>
              <a:rPr lang="en-US" dirty="0" smtClean="0"/>
              <a:t>: a piece of clothing worn on the upper part of the body. Not worn in foot (socks)</a:t>
            </a:r>
          </a:p>
          <a:p>
            <a:endParaRPr lang="en-US" dirty="0" smtClean="0"/>
          </a:p>
          <a:p>
            <a:r>
              <a:rPr lang="en-US" dirty="0" smtClean="0"/>
              <a:t>A translation is  inaccurate because of mistakes in propositional meanings.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Expressive Meaning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It is related to the speaker’s feeling or attitude. Can’t judge (true or false)</a:t>
            </a:r>
          </a:p>
          <a:p>
            <a:endParaRPr lang="en-US" dirty="0" smtClean="0"/>
          </a:p>
          <a:p>
            <a:r>
              <a:rPr lang="en-US" dirty="0" smtClean="0"/>
              <a:t>Two or more words can have the same propositional meaning but with different expressive meaning.</a:t>
            </a:r>
          </a:p>
          <a:p>
            <a:endParaRPr lang="en-US" dirty="0" smtClean="0"/>
          </a:p>
          <a:p>
            <a:r>
              <a:rPr lang="en-US" dirty="0" smtClean="0"/>
              <a:t>E.g.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don’t complain – don’t </a:t>
            </a:r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whinge</a:t>
            </a:r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dirty="0" smtClean="0"/>
              <a:t>	- Expressive meaning: “</a:t>
            </a:r>
            <a:r>
              <a:rPr lang="en-US" dirty="0" err="1" smtClean="0"/>
              <a:t>whinge</a:t>
            </a:r>
            <a:r>
              <a:rPr lang="en-US" dirty="0" smtClean="0"/>
              <a:t>” the speaker finds the action annoying.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-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Famous</a:t>
            </a:r>
            <a:r>
              <a:rPr lang="en-US" dirty="0" smtClean="0"/>
              <a:t>: it means “well-known” in English and French. But in French it has a negative meaning.</a:t>
            </a:r>
          </a:p>
          <a:p>
            <a:pPr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Presupposed Meaning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It is related to the co-occurrence of restrictions (what to expect to see before or after a word).</a:t>
            </a:r>
          </a:p>
          <a:p>
            <a:endParaRPr lang="en-US" dirty="0" smtClean="0"/>
          </a:p>
          <a:p>
            <a:r>
              <a:rPr lang="en-US" dirty="0" smtClean="0"/>
              <a:t>Two types of restrictions: </a:t>
            </a:r>
          </a:p>
          <a:p>
            <a:pPr>
              <a:buNone/>
            </a:pPr>
            <a:r>
              <a:rPr lang="en-US" dirty="0" smtClean="0"/>
              <a:t>1- </a:t>
            </a:r>
            <a:r>
              <a:rPr lang="en-US" dirty="0" err="1" smtClean="0"/>
              <a:t>Selectional</a:t>
            </a:r>
            <a:r>
              <a:rPr lang="en-US" dirty="0" smtClean="0"/>
              <a:t>: related to propositional meaning.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</a:p>
          <a:p>
            <a:r>
              <a:rPr lang="en-US" dirty="0" smtClean="0"/>
              <a:t>E.g.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Studious</a:t>
            </a:r>
            <a:r>
              <a:rPr lang="en-US" dirty="0" smtClean="0"/>
              <a:t>: we expect human subject.</a:t>
            </a:r>
          </a:p>
          <a:p>
            <a:pPr>
              <a:buNone/>
            </a:pPr>
            <a:r>
              <a:rPr lang="en-US" dirty="0" smtClean="0"/>
              <a:t>		 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Geometrical</a:t>
            </a:r>
            <a:r>
              <a:rPr lang="en-US" dirty="0" smtClean="0"/>
              <a:t>: we expect an inanimate subject.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Presupposed Meaning –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2- </a:t>
            </a:r>
            <a:r>
              <a:rPr lang="en-US" dirty="0" err="1" smtClean="0"/>
              <a:t>Collocational</a:t>
            </a:r>
            <a:r>
              <a:rPr lang="en-US" dirty="0" smtClean="0"/>
              <a:t>: arbitrary restrictions. They don’t follow the logic of propositional meaning.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E.g.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English</a:t>
            </a:r>
            <a:r>
              <a:rPr lang="en-US" dirty="0" smtClean="0"/>
              <a:t>: Laws are </a:t>
            </a:r>
            <a:r>
              <a:rPr lang="en-US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broken</a:t>
            </a:r>
          </a:p>
          <a:p>
            <a:pPr>
              <a:buNone/>
            </a:pPr>
            <a:r>
              <a:rPr lang="ar-SA" dirty="0" smtClean="0"/>
              <a:t>	  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Arabic</a:t>
            </a:r>
            <a:r>
              <a:rPr lang="en-US" dirty="0" smtClean="0"/>
              <a:t>: Laws are </a:t>
            </a:r>
            <a:r>
              <a:rPr lang="en-US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contradicted</a:t>
            </a:r>
            <a:r>
              <a:rPr lang="en-US" dirty="0" smtClean="0"/>
              <a:t> </a:t>
            </a:r>
            <a:r>
              <a:rPr lang="ar-SA" dirty="0" smtClean="0"/>
              <a:t>(</a:t>
            </a:r>
            <a:r>
              <a:rPr lang="ar-SA" i="1" dirty="0" smtClean="0"/>
              <a:t>يخالف</a:t>
            </a:r>
            <a:r>
              <a:rPr lang="ar-SA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Evoked Meaning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 is related to language variation; </a:t>
            </a:r>
            <a:r>
              <a:rPr lang="en-US" u="sng" dirty="0" smtClean="0"/>
              <a:t>dialect</a:t>
            </a:r>
            <a:r>
              <a:rPr lang="en-US" dirty="0" smtClean="0"/>
              <a:t> and </a:t>
            </a:r>
            <a:r>
              <a:rPr lang="en-US" u="sng" dirty="0" smtClean="0"/>
              <a:t>register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1- Dialect: variety of language within a specific group of speakers or community.</a:t>
            </a:r>
          </a:p>
          <a:p>
            <a:endParaRPr lang="en-US" dirty="0" smtClean="0"/>
          </a:p>
          <a:p>
            <a:r>
              <a:rPr lang="en-US" dirty="0" smtClean="0"/>
              <a:t>E.g.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Left – Elevator </a:t>
            </a:r>
            <a:r>
              <a:rPr lang="en-US" dirty="0" smtClean="0"/>
              <a:t>(American – British)</a:t>
            </a:r>
          </a:p>
          <a:p>
            <a:pPr>
              <a:buNone/>
            </a:pPr>
            <a:r>
              <a:rPr lang="en-US" dirty="0" smtClean="0"/>
              <a:t>		  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Verily – really </a:t>
            </a:r>
            <a:r>
              <a:rPr lang="en-US" dirty="0" smtClean="0"/>
              <a:t>(old – new)</a:t>
            </a:r>
          </a:p>
          <a:p>
            <a:pPr>
              <a:buNone/>
            </a:pPr>
            <a:r>
              <a:rPr lang="en-US" dirty="0" smtClean="0"/>
              <a:t>		  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Scent – perfume </a:t>
            </a:r>
            <a:r>
              <a:rPr lang="en-US" dirty="0" smtClean="0"/>
              <a:t>(social classes)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Evoked Meaning –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2- Register: variety of language that a language user considered appropriate to a specific situation.</a:t>
            </a:r>
          </a:p>
          <a:p>
            <a:r>
              <a:rPr lang="en-US" dirty="0" smtClean="0"/>
              <a:t>E.g.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-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Field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:</a:t>
            </a:r>
            <a:r>
              <a:rPr lang="en-US" dirty="0" smtClean="0"/>
              <a:t> what is going on. Football game – talking about football.</a:t>
            </a:r>
          </a:p>
          <a:p>
            <a:pPr>
              <a:buNone/>
            </a:pPr>
            <a:r>
              <a:rPr lang="en-US" dirty="0" smtClean="0"/>
              <a:t>	-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Tenor:</a:t>
            </a:r>
            <a:r>
              <a:rPr lang="en-US" dirty="0" smtClean="0"/>
              <a:t> relation between speakers. Parents and son – teacher and student.</a:t>
            </a:r>
          </a:p>
          <a:p>
            <a:pPr>
              <a:buNone/>
            </a:pPr>
            <a:r>
              <a:rPr lang="en-US" dirty="0" smtClean="0"/>
              <a:t>	-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Mode:</a:t>
            </a:r>
            <a:r>
              <a:rPr lang="en-US" dirty="0" smtClean="0"/>
              <a:t> the role of language and medium of transmission. Speech – essay, spoken – written.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Register in Translation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translator must ensure that his translation doesn’t get ridiculed by the receiver and that it matches their register expectations, unless, the purpose of the translation is to give a flavor of the source culture.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of Non-equivalence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Choosing the suitable equivalent depends on a wide variety of factors ; some are linguistic and some are extra-linguistic.</a:t>
            </a:r>
          </a:p>
          <a:p>
            <a:endParaRPr lang="en-US" dirty="0" smtClean="0"/>
          </a:p>
          <a:p>
            <a:r>
              <a:rPr lang="en-US" dirty="0" smtClean="0"/>
              <a:t>Before choosing the suitable equivalent, we must know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semantic fields </a:t>
            </a:r>
            <a:r>
              <a:rPr lang="en-US" dirty="0" smtClean="0"/>
              <a:t>and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lexical sets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Fields and Lexical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Language is usually divided into semantic fields (divisions) and lexical sets (sub-divisions).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Semantic </a:t>
            </a:r>
            <a:r>
              <a:rPr lang="en-US" dirty="0" smtClean="0"/>
              <a:t>fields refer to abstract concepts, while the actual expression under the field is called 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lexical set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Fields and Lexical </a:t>
            </a:r>
            <a:r>
              <a:rPr lang="en-US" dirty="0" smtClean="0"/>
              <a:t>Sets –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3048000" y="2057400"/>
            <a:ext cx="3352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Speech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rot="5400000">
            <a:off x="3353594" y="3352006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5220494" y="3313906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2971800" y="3886200"/>
            <a:ext cx="13716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speak</a:t>
            </a:r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4876800" y="3886200"/>
            <a:ext cx="13716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say</a:t>
            </a:r>
            <a:endParaRPr lang="en-US" dirty="0"/>
          </a:p>
        </p:txBody>
      </p:sp>
      <p:cxnSp>
        <p:nvCxnSpPr>
          <p:cNvPr id="35" name="Elbow Connector 34"/>
          <p:cNvCxnSpPr/>
          <p:nvPr/>
        </p:nvCxnSpPr>
        <p:spPr>
          <a:xfrm rot="5400000">
            <a:off x="2209800" y="4572000"/>
            <a:ext cx="1066800" cy="10668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/>
          <p:nvPr/>
        </p:nvCxnSpPr>
        <p:spPr>
          <a:xfrm rot="16200000" flipH="1">
            <a:off x="5867400" y="4572000"/>
            <a:ext cx="1143000" cy="11430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3620294" y="5066506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5400000">
            <a:off x="4534694" y="5066506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1600200" y="5715000"/>
            <a:ext cx="1219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mumble</a:t>
            </a:r>
            <a:endParaRPr lang="en-US" dirty="0"/>
          </a:p>
        </p:txBody>
      </p:sp>
      <p:sp>
        <p:nvSpPr>
          <p:cNvPr id="51" name="Rectangle 50"/>
          <p:cNvSpPr/>
          <p:nvPr/>
        </p:nvSpPr>
        <p:spPr>
          <a:xfrm>
            <a:off x="6629400" y="5715000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whisper</a:t>
            </a: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4953000" y="5715000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mutter</a:t>
            </a:r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3352800" y="5715000"/>
            <a:ext cx="1219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murmur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5" grpId="0" animBg="1"/>
      <p:bldP spid="30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Fields and Lexical Sets –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Among languages, there is agreement on the larger headings (semantic fields) more than the sub-fields.</a:t>
            </a:r>
          </a:p>
          <a:p>
            <a:endParaRPr lang="en-US" dirty="0" smtClean="0"/>
          </a:p>
          <a:p>
            <a:r>
              <a:rPr lang="en-US" dirty="0" smtClean="0"/>
              <a:t>E.g. </a:t>
            </a:r>
            <a:r>
              <a:rPr lang="en-US" dirty="0" err="1" smtClean="0"/>
              <a:t>Temeprature</a:t>
            </a:r>
            <a:endParaRPr lang="en-US" dirty="0" smtClean="0"/>
          </a:p>
          <a:p>
            <a:pPr>
              <a:buFontTx/>
              <a:buChar char="-"/>
            </a:pP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English</a:t>
            </a:r>
            <a:r>
              <a:rPr lang="en-US" dirty="0" smtClean="0"/>
              <a:t>: cold, cool, warm, hot</a:t>
            </a:r>
          </a:p>
          <a:p>
            <a:pPr>
              <a:buFontTx/>
              <a:buChar char="-"/>
            </a:pP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Arabic</a:t>
            </a:r>
            <a:r>
              <a:rPr lang="en-US" dirty="0" smtClean="0"/>
              <a:t>: </a:t>
            </a:r>
            <a:r>
              <a:rPr lang="ar-SA" dirty="0" smtClean="0"/>
              <a:t>بارد، حار، ساخن، دافئ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Non-equivalence and its reasons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Non-equivalence mean that the target language has no direct equivalent for a word which occurs in the source text.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There are many types of non-equivalence which can cause problems to the translator.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of Non-equivalence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8358" indent="-514350">
              <a:buNone/>
            </a:pPr>
            <a:r>
              <a:rPr lang="en-US" dirty="0" smtClean="0"/>
              <a:t>1. Culture-specific concepts: the source language word may express a concept which is totally unknown to the target culture.</a:t>
            </a:r>
          </a:p>
          <a:p>
            <a:endParaRPr lang="en-US" dirty="0" smtClean="0"/>
          </a:p>
          <a:p>
            <a:r>
              <a:rPr lang="en-US" dirty="0" smtClean="0"/>
              <a:t>E.g.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airing cupboard</a:t>
            </a:r>
            <a:r>
              <a:rPr lang="en-US" dirty="0" smtClean="0"/>
              <a:t>.  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3733800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of Non-equivalence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8358" indent="-514350">
              <a:buNone/>
            </a:pPr>
            <a:r>
              <a:rPr lang="en-US" dirty="0" smtClean="0"/>
              <a:t>2. The source language concept is not lexicalized in the target language: the source word may express a concept which is known in the target culture but simple not lexicalized.</a:t>
            </a:r>
          </a:p>
          <a:p>
            <a:endParaRPr lang="en-US" dirty="0" smtClean="0"/>
          </a:p>
          <a:p>
            <a:r>
              <a:rPr lang="en-US" dirty="0" smtClean="0"/>
              <a:t>E.g. </a:t>
            </a:r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savoury</a:t>
            </a:r>
            <a:r>
              <a:rPr lang="en-US" dirty="0" smtClean="0"/>
              <a:t>: </a:t>
            </a:r>
            <a:r>
              <a:rPr lang="en-US" dirty="0" smtClean="0"/>
              <a:t>attractive to the sense of taste or smell.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of Non-equivalence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3. The source language word is semantically complex: a single word which consists of a single word can sometimes express a more complex set of meanings than a whole sentence.</a:t>
            </a:r>
          </a:p>
          <a:p>
            <a:endParaRPr lang="en-US" dirty="0" smtClean="0"/>
          </a:p>
          <a:p>
            <a:r>
              <a:rPr lang="en-US" dirty="0" smtClean="0"/>
              <a:t>E.g. </a:t>
            </a:r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arruacao</a:t>
            </a:r>
            <a:r>
              <a:rPr lang="en-US" dirty="0" smtClean="0"/>
              <a:t>:  a word in Brazilian: clearing the ground under coffee trees of rubbish and piling it in the middle of the row to aid in the recovery of beans dropped during harvesting.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of Non-equivalence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4. The source and target languages make different distinctions: the target language has an equivalent but with different distinctions than the source language.</a:t>
            </a:r>
          </a:p>
          <a:p>
            <a:endParaRPr lang="en-US" dirty="0" smtClean="0"/>
          </a:p>
          <a:p>
            <a:r>
              <a:rPr lang="en-US" dirty="0" smtClean="0"/>
              <a:t>E.g. Indonesian:</a:t>
            </a:r>
            <a:endParaRPr lang="en-US" dirty="0" smtClean="0"/>
          </a:p>
          <a:p>
            <a:pPr>
              <a:buFontTx/>
              <a:buChar char="-"/>
            </a:pPr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Kehujana</a:t>
            </a:r>
            <a:r>
              <a:rPr lang="en-US" dirty="0" smtClean="0"/>
              <a:t>: going out in the rain with the knowledge that it is raining.</a:t>
            </a:r>
          </a:p>
          <a:p>
            <a:pPr>
              <a:buFontTx/>
              <a:buChar char="-"/>
            </a:pPr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Hujanhujanan</a:t>
            </a:r>
            <a:r>
              <a:rPr lang="en-US" dirty="0" smtClean="0"/>
              <a:t>: </a:t>
            </a:r>
            <a:r>
              <a:rPr lang="en-US" dirty="0" smtClean="0"/>
              <a:t>going out in the rain </a:t>
            </a:r>
            <a:r>
              <a:rPr lang="en-US" dirty="0" smtClean="0"/>
              <a:t>without </a:t>
            </a:r>
            <a:r>
              <a:rPr lang="en-US" dirty="0" smtClean="0"/>
              <a:t>the knowledge that it is raining.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of Non-equivalence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5. The target language lacks a </a:t>
            </a:r>
            <a:r>
              <a:rPr lang="en-US" dirty="0" err="1" smtClean="0"/>
              <a:t>superordinate</a:t>
            </a:r>
            <a:r>
              <a:rPr lang="en-US" dirty="0" smtClean="0"/>
              <a:t>: the target language may have specific words but no general word to head the semantic field.</a:t>
            </a:r>
          </a:p>
          <a:p>
            <a:endParaRPr lang="en-US" dirty="0" smtClean="0"/>
          </a:p>
          <a:p>
            <a:r>
              <a:rPr lang="en-US" dirty="0" smtClean="0"/>
              <a:t>E.g. Russian: it doesn’t include an general equivalent for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facilities</a:t>
            </a:r>
            <a:r>
              <a:rPr lang="en-US" dirty="0" smtClean="0"/>
              <a:t>, it has only types of facilities.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of Non-equivalence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6. The target language lacks a specific term: the target language has a </a:t>
            </a:r>
            <a:r>
              <a:rPr lang="en-US" dirty="0" err="1" smtClean="0"/>
              <a:t>superordinate</a:t>
            </a:r>
            <a:r>
              <a:rPr lang="en-US" dirty="0" smtClean="0"/>
              <a:t> but not a specific word.</a:t>
            </a:r>
          </a:p>
          <a:p>
            <a:endParaRPr lang="en-US" dirty="0" smtClean="0"/>
          </a:p>
          <a:p>
            <a:r>
              <a:rPr lang="en-US" dirty="0" smtClean="0"/>
              <a:t>E.g. English:</a:t>
            </a:r>
          </a:p>
          <a:p>
            <a:pPr>
              <a:buNone/>
            </a:pPr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Superordinate</a:t>
            </a:r>
            <a:r>
              <a:rPr lang="en-US" dirty="0" smtClean="0"/>
              <a:t>: House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Specific words</a:t>
            </a:r>
            <a:r>
              <a:rPr lang="en-US" dirty="0" smtClean="0"/>
              <a:t>: bungalow, cottage, chalet, hut, lodge, mansion, manor, villa, croft and hall.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of Non-equivalence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7. Difference in form: there is often no equivalence in the target language for a particular form in the source text.</a:t>
            </a:r>
          </a:p>
          <a:p>
            <a:endParaRPr lang="en-US" dirty="0" smtClean="0"/>
          </a:p>
          <a:p>
            <a:r>
              <a:rPr lang="en-US" dirty="0" smtClean="0"/>
              <a:t>E.g. English uses affixes to produce words, while Arabic does not have this mechanism, so we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paraphrase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-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drinkable, conceivable, retrievable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of Non-equivalence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8. The use of loan words in the source text: using loan words in the source text creates a special problem in translation, because they are used for prestige value and sophistication. </a:t>
            </a:r>
          </a:p>
          <a:p>
            <a:endParaRPr lang="en-US" dirty="0" smtClean="0"/>
          </a:p>
          <a:p>
            <a:r>
              <a:rPr lang="en-US" dirty="0" smtClean="0"/>
              <a:t>This is often lost in translation, because we cannot always find loan words in the target language with the same meaning.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E.g.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Dilettante</a:t>
            </a:r>
            <a:r>
              <a:rPr lang="en-US" dirty="0" smtClean="0"/>
              <a:t> – loan word in English. Only propositional meaning can be rendered in Arabic.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to solve non-equivalence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1. Translation by a more general word (</a:t>
            </a:r>
            <a:r>
              <a:rPr lang="en-US" dirty="0" err="1" smtClean="0"/>
              <a:t>superordinate</a:t>
            </a:r>
            <a:r>
              <a:rPr lang="en-US" dirty="0" smtClean="0"/>
              <a:t>): one of the commonest strategies. It is used to overcome the lack of specificity in the TL compared to the SL.</a:t>
            </a:r>
            <a:endParaRPr lang="ar-SA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E.g. </a:t>
            </a:r>
          </a:p>
          <a:p>
            <a:pPr>
              <a:buNone/>
            </a:pPr>
            <a:r>
              <a:rPr lang="en-US" dirty="0" smtClean="0"/>
              <a:t>	(ST) The rich and creamy </a:t>
            </a:r>
            <a:r>
              <a:rPr lang="en-US" dirty="0" err="1" smtClean="0"/>
              <a:t>Kolestral</a:t>
            </a:r>
            <a:r>
              <a:rPr lang="en-US" dirty="0" smtClean="0"/>
              <a:t>-Super is easy to apply and has a pleasant fragrance.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(TT) </a:t>
            </a:r>
            <a:r>
              <a:rPr lang="ar-SA" dirty="0" err="1" smtClean="0"/>
              <a:t>كولسترال</a:t>
            </a:r>
            <a:r>
              <a:rPr lang="ar-SA" dirty="0" smtClean="0"/>
              <a:t> سوبر غني ومكثف في تركيبته التي تمنح مستحضرا يشبه </a:t>
            </a:r>
            <a:r>
              <a:rPr lang="ar-SA" dirty="0" err="1" smtClean="0"/>
              <a:t>الكريما</a:t>
            </a:r>
            <a:r>
              <a:rPr lang="ar-SA" dirty="0" smtClean="0"/>
              <a:t>، مما يجعله في منتهى السهولة </a:t>
            </a:r>
            <a:r>
              <a:rPr lang="ar-SA" b="1" u="sng" dirty="0" smtClean="0"/>
              <a:t>لوضعه</a:t>
            </a:r>
            <a:r>
              <a:rPr lang="ar-SA" dirty="0" smtClean="0"/>
              <a:t> على الشعر...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to solve non-equivalence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 </a:t>
            </a:r>
            <a:r>
              <a:rPr lang="en-US" dirty="0" smtClean="0"/>
              <a:t>(ST) Shampoo the hair with a mild </a:t>
            </a:r>
            <a:r>
              <a:rPr lang="en-US" dirty="0" err="1" smtClean="0"/>
              <a:t>Wella</a:t>
            </a:r>
            <a:r>
              <a:rPr lang="en-US" dirty="0" smtClean="0"/>
              <a:t> </a:t>
            </a:r>
            <a:r>
              <a:rPr lang="en-US" dirty="0" smtClean="0"/>
              <a:t>Shampoo and lightly towel dry.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(TT) </a:t>
            </a:r>
            <a:r>
              <a:rPr lang="ar-SA" b="1" u="sng" dirty="0" smtClean="0"/>
              <a:t>يغسل</a:t>
            </a:r>
            <a:r>
              <a:rPr lang="ar-SA" dirty="0" smtClean="0"/>
              <a:t> الشعر بشامبو من ”</a:t>
            </a:r>
            <a:r>
              <a:rPr lang="ar-SA" dirty="0" err="1" smtClean="0"/>
              <a:t>ويللا</a:t>
            </a:r>
            <a:r>
              <a:rPr lang="ar-SA" dirty="0" smtClean="0"/>
              <a:t>“ على أن يكون من نوع ملطف...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to solve non-equivalence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2. Translation by more neutral/less expressive word.</a:t>
            </a:r>
          </a:p>
          <a:p>
            <a:endParaRPr lang="en-US" dirty="0" smtClean="0"/>
          </a:p>
          <a:p>
            <a:r>
              <a:rPr lang="en-US" dirty="0" smtClean="0"/>
              <a:t>E.g.</a:t>
            </a:r>
          </a:p>
          <a:p>
            <a:pPr>
              <a:buNone/>
            </a:pPr>
            <a:r>
              <a:rPr lang="en-US" dirty="0" smtClean="0"/>
              <a:t>	(ST) The panda is something of a zoological mystery.</a:t>
            </a:r>
          </a:p>
          <a:p>
            <a:pPr>
              <a:buNone/>
            </a:pPr>
            <a:r>
              <a:rPr lang="en-US" dirty="0" smtClean="0"/>
              <a:t>	(TT) (Back translated from Chinese) The panda may be called a </a:t>
            </a:r>
            <a:r>
              <a:rPr lang="en-US" b="1" u="sng" dirty="0" smtClean="0"/>
              <a:t>riddle</a:t>
            </a:r>
            <a:r>
              <a:rPr lang="en-US" dirty="0" smtClean="0"/>
              <a:t> in zoology.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to solve non-equivalence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3. Translation by Cultural Substitution: replacing a culture-specific item or expression with a TL item which doesn’t have the same propositional meaning but has a similar impact on the target reader.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to solve non-equivalence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E.g. </a:t>
            </a:r>
          </a:p>
          <a:p>
            <a:pPr>
              <a:buNone/>
            </a:pPr>
            <a:r>
              <a:rPr lang="en-US" dirty="0" smtClean="0"/>
              <a:t>(ST) The Patrick Collection has restaurant facilities to suit every taste – from the discerning gourmet, to the Cream Tea expert.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(TT) (back-translated from Italian) …to satisfy all tastes: from those of the demanding gastronomist to those of the expert in </a:t>
            </a:r>
            <a:r>
              <a:rPr lang="en-US" b="1" u="sng" dirty="0" smtClean="0"/>
              <a:t>pastry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to solve non-equivalence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4. Translation using a loan word or loan word/explanation:</a:t>
            </a:r>
          </a:p>
          <a:p>
            <a:endParaRPr lang="en-US" dirty="0" smtClean="0"/>
          </a:p>
          <a:p>
            <a:r>
              <a:rPr lang="en-US" dirty="0" smtClean="0"/>
              <a:t>E.g.</a:t>
            </a:r>
          </a:p>
          <a:p>
            <a:pPr>
              <a:buNone/>
            </a:pPr>
            <a:r>
              <a:rPr lang="en-US" dirty="0" smtClean="0"/>
              <a:t>(ST) For maximum effect, cover the hair with a plastic cap or towel.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(TT) </a:t>
            </a:r>
            <a:r>
              <a:rPr lang="ar-SA" dirty="0" smtClean="0"/>
              <a:t>للحصول على فعالية مطلقة، يغطى الشعر بواسطة </a:t>
            </a:r>
            <a:r>
              <a:rPr lang="ar-SA" b="1" u="sng" dirty="0" smtClean="0"/>
              <a:t>”كاب“ أي قبعة بلاستيكية تغطي الشعر </a:t>
            </a:r>
            <a:r>
              <a:rPr lang="ar-SA" dirty="0" smtClean="0"/>
              <a:t>أو بواسطة  منشفة.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to solve non-equivalence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5. Translation by paraphrase using a related word: the concept is lexicalized in the TL but in a different form.</a:t>
            </a:r>
          </a:p>
          <a:p>
            <a:endParaRPr lang="en-US" dirty="0" smtClean="0"/>
          </a:p>
          <a:p>
            <a:r>
              <a:rPr lang="en-US" dirty="0" smtClean="0"/>
              <a:t>E.g. </a:t>
            </a:r>
            <a:endParaRPr lang="en-US" dirty="0" smtClean="0"/>
          </a:p>
          <a:p>
            <a:pPr>
              <a:buNone/>
            </a:pPr>
            <a:r>
              <a:rPr lang="ar-SA" dirty="0" smtClean="0"/>
              <a:t>	</a:t>
            </a:r>
            <a:r>
              <a:rPr lang="en-US" dirty="0" smtClean="0"/>
              <a:t>(ST) The rich and creamy </a:t>
            </a:r>
            <a:r>
              <a:rPr lang="en-US" dirty="0" err="1" smtClean="0"/>
              <a:t>Kolestral</a:t>
            </a:r>
            <a:r>
              <a:rPr lang="en-US" dirty="0" smtClean="0"/>
              <a:t>-Super is easy to apply and has a pleasant fragrance.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ar-SA" dirty="0" smtClean="0"/>
              <a:t>	</a:t>
            </a:r>
            <a:r>
              <a:rPr lang="en-US" dirty="0" smtClean="0"/>
              <a:t>(TT)</a:t>
            </a:r>
            <a:r>
              <a:rPr lang="ar-SA" dirty="0" smtClean="0"/>
              <a:t> </a:t>
            </a:r>
            <a:r>
              <a:rPr lang="ar-SA" dirty="0" err="1" smtClean="0"/>
              <a:t>كوليسترال</a:t>
            </a:r>
            <a:r>
              <a:rPr lang="ar-SA" dirty="0" smtClean="0"/>
              <a:t>-سوبر غني وكثيف في تركيبته التي تمنح مستحضرا </a:t>
            </a:r>
            <a:r>
              <a:rPr lang="ar-SA" b="1" u="sng" dirty="0" smtClean="0"/>
              <a:t>يشبه </a:t>
            </a:r>
            <a:r>
              <a:rPr lang="ar-SA" b="1" u="sng" dirty="0" err="1" smtClean="0"/>
              <a:t>الكريما</a:t>
            </a:r>
            <a:r>
              <a:rPr lang="ar-SA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to solve non-equivalence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6. Translation by paraphrase using unrelated words: the concept is not lexicalized in the TL. We paraphrase using modifiers.</a:t>
            </a:r>
          </a:p>
          <a:p>
            <a:endParaRPr lang="en-US" dirty="0" smtClean="0"/>
          </a:p>
          <a:p>
            <a:r>
              <a:rPr lang="en-US" dirty="0" smtClean="0"/>
              <a:t>E.g.</a:t>
            </a:r>
          </a:p>
          <a:p>
            <a:pPr>
              <a:buNone/>
            </a:pPr>
            <a:r>
              <a:rPr lang="ar-SA" dirty="0" smtClean="0"/>
              <a:t>	</a:t>
            </a:r>
            <a:r>
              <a:rPr lang="en-US" dirty="0" smtClean="0"/>
              <a:t>(ST) In the words of a </a:t>
            </a:r>
            <a:r>
              <a:rPr lang="en-US" dirty="0" err="1" smtClean="0"/>
              <a:t>Lonrho</a:t>
            </a:r>
            <a:r>
              <a:rPr lang="en-US" dirty="0" smtClean="0"/>
              <a:t> affidavit dated 2 November 1988, the allegations …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ar-SA" dirty="0" smtClean="0"/>
              <a:t>	</a:t>
            </a:r>
            <a:r>
              <a:rPr lang="en-US" dirty="0" smtClean="0"/>
              <a:t>(TT) </a:t>
            </a:r>
            <a:r>
              <a:rPr lang="ar-SA" dirty="0" smtClean="0"/>
              <a:t>وحسب النص الوارد في </a:t>
            </a:r>
            <a:r>
              <a:rPr lang="ar-SA" b="1" u="sng" dirty="0" smtClean="0"/>
              <a:t>إفادة كتابية مشفوعة بيمين</a:t>
            </a:r>
            <a:r>
              <a:rPr lang="ar-SA" dirty="0" smtClean="0"/>
              <a:t> قدمتها مؤسسة </a:t>
            </a:r>
            <a:r>
              <a:rPr lang="ar-SA" dirty="0" err="1" smtClean="0"/>
              <a:t>لونرو</a:t>
            </a:r>
            <a:r>
              <a:rPr lang="ar-SA" dirty="0" smtClean="0"/>
              <a:t> بتاريخ 2 نوفمبر 19888، فإن الادعاءات ...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to solve non-equivalence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7. Translation by Omission: if the meaning expressed in the ST is not vital, it can be omitted from the TT and spare the lengthy explanations. (LAST RESORT)</a:t>
            </a:r>
          </a:p>
          <a:p>
            <a:endParaRPr lang="en-US" dirty="0" smtClean="0"/>
          </a:p>
          <a:p>
            <a:r>
              <a:rPr lang="en-US" dirty="0" smtClean="0"/>
              <a:t>E.g. </a:t>
            </a:r>
          </a:p>
          <a:p>
            <a:pPr>
              <a:buNone/>
            </a:pPr>
            <a:r>
              <a:rPr lang="en-US" dirty="0" smtClean="0"/>
              <a:t>	(ST) The recently introduced New Tradition </a:t>
            </a:r>
            <a:r>
              <a:rPr lang="en-US" dirty="0" err="1" smtClean="0"/>
              <a:t>Axminster</a:t>
            </a:r>
            <a:r>
              <a:rPr lang="en-US" dirty="0" smtClean="0"/>
              <a:t> range is already creating great interest and will be on display at the Exhibition.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(TT) </a:t>
            </a:r>
            <a:r>
              <a:rPr lang="ar-SA" dirty="0" smtClean="0"/>
              <a:t>أثارت مجموعة ”</a:t>
            </a:r>
            <a:r>
              <a:rPr lang="ar-SA" dirty="0" err="1" smtClean="0"/>
              <a:t>نيو</a:t>
            </a:r>
            <a:r>
              <a:rPr lang="ar-SA" dirty="0" smtClean="0"/>
              <a:t> </a:t>
            </a:r>
            <a:r>
              <a:rPr lang="ar-SA" dirty="0" err="1" smtClean="0"/>
              <a:t>تراديشن</a:t>
            </a:r>
            <a:r>
              <a:rPr lang="ar-SA" dirty="0" smtClean="0"/>
              <a:t> </a:t>
            </a:r>
            <a:r>
              <a:rPr lang="ar-SA" dirty="0" err="1" smtClean="0"/>
              <a:t>أكمنستر</a:t>
            </a:r>
            <a:r>
              <a:rPr lang="ar-SA" dirty="0" smtClean="0"/>
              <a:t>“ درجة عالية من الاهتمام منذ أن قامت الشركة بتقديمها حديثا، وهي من ضمن أنواع السجاد التي سيتم عرضها في المعرض.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to solve non-equivalence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8. Translation by Illustration: this is a useful option if the TL lacks an equivalent refers to a physical entity, especially if there are restrictions on space and if the text must remain short and </a:t>
            </a:r>
            <a:r>
              <a:rPr lang="en-US" dirty="0" err="1" smtClean="0"/>
              <a:t>consice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to solve non-equivalence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E.g. Lipton Yellow Label tea packet.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(ST) Tagged Teabags</a:t>
            </a:r>
            <a:r>
              <a:rPr lang="en-US" i="1" dirty="0" smtClean="0"/>
              <a:t>. (It needs a lengthy explanation and there is no space.)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3657600"/>
            <a:ext cx="4419600" cy="2967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2209800" y="4495800"/>
            <a:ext cx="1295400" cy="2133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Choose two translation strategies and find two examples on them.</a:t>
            </a:r>
          </a:p>
          <a:p>
            <a:endParaRPr lang="en-US" dirty="0" smtClean="0"/>
          </a:p>
          <a:p>
            <a:r>
              <a:rPr lang="en-US" dirty="0" smtClean="0"/>
              <a:t>Deadline: </a:t>
            </a:r>
            <a:r>
              <a:rPr lang="en-US" smtClean="0"/>
              <a:t>Next Lecture.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481</TotalTime>
  <Words>1471</Words>
  <Application>Microsoft Office PowerPoint</Application>
  <PresentationFormat>On-screen Show (4:3)</PresentationFormat>
  <Paragraphs>191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Verve</vt:lpstr>
      <vt:lpstr>Introduction to Translation</vt:lpstr>
      <vt:lpstr>What is a “word”?</vt:lpstr>
      <vt:lpstr>Word – Meaning Relation</vt:lpstr>
      <vt:lpstr>Lexical Meaning of Words</vt:lpstr>
      <vt:lpstr>Propositional Meaning</vt:lpstr>
      <vt:lpstr>Expressive Meaning</vt:lpstr>
      <vt:lpstr>Presupposed Meaning</vt:lpstr>
      <vt:lpstr>Presupposed Meaning – Cont’d</vt:lpstr>
      <vt:lpstr>Evoked Meaning</vt:lpstr>
      <vt:lpstr>Evoked Meaning – Cont’d</vt:lpstr>
      <vt:lpstr>Register in Translation</vt:lpstr>
      <vt:lpstr>Problems of Non-equivalence</vt:lpstr>
      <vt:lpstr>Semantic Fields and Lexical Sets</vt:lpstr>
      <vt:lpstr>Semantic Fields and Lexical Sets – Cont’d</vt:lpstr>
      <vt:lpstr>Semantic Fields and Lexical Sets – Cont’d</vt:lpstr>
      <vt:lpstr>Non-equivalence and its reasons</vt:lpstr>
      <vt:lpstr>Problems of Non-equivalence</vt:lpstr>
      <vt:lpstr>Problems of Non-equivalence</vt:lpstr>
      <vt:lpstr>Problems of Non-equivalence</vt:lpstr>
      <vt:lpstr>Problems of Non-equivalence</vt:lpstr>
      <vt:lpstr>Problems of Non-equivalence</vt:lpstr>
      <vt:lpstr>Problems of Non-equivalence</vt:lpstr>
      <vt:lpstr>Problems of Non-equivalence</vt:lpstr>
      <vt:lpstr>Problems of Non-equivalence</vt:lpstr>
      <vt:lpstr>Strategies to solve non-equivalence</vt:lpstr>
      <vt:lpstr>Strategies to solve non-equivalence</vt:lpstr>
      <vt:lpstr>Strategies to solve non-equivalence</vt:lpstr>
      <vt:lpstr>Strategies to solve non-equivalence</vt:lpstr>
      <vt:lpstr>Strategies to solve non-equivalence</vt:lpstr>
      <vt:lpstr>Strategies to solve non-equivalence</vt:lpstr>
      <vt:lpstr>Strategies to solve non-equivalence</vt:lpstr>
      <vt:lpstr>Strategies to solve non-equivalence</vt:lpstr>
      <vt:lpstr>Strategies to solve non-equivalence</vt:lpstr>
      <vt:lpstr>Strategies to solve non-equivalence</vt:lpstr>
      <vt:lpstr>Strategies to solve non-equivalence</vt:lpstr>
      <vt:lpstr>Assignment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Translation</dc:title>
  <dc:creator>Rula</dc:creator>
  <cp:lastModifiedBy>Rula</cp:lastModifiedBy>
  <cp:revision>32</cp:revision>
  <dcterms:created xsi:type="dcterms:W3CDTF">2013-03-04T19:59:05Z</dcterms:created>
  <dcterms:modified xsi:type="dcterms:W3CDTF">2013-03-05T04:00:45Z</dcterms:modified>
</cp:coreProperties>
</file>