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277" r:id="rId3"/>
    <p:sldId id="278" r:id="rId4"/>
    <p:sldId id="279" r:id="rId5"/>
    <p:sldId id="280" r:id="rId6"/>
    <p:sldId id="281" r:id="rId7"/>
    <p:sldId id="282" r:id="rId8"/>
    <p:sldId id="283" r:id="rId9"/>
    <p:sldId id="284" r:id="rId10"/>
    <p:sldId id="297" r:id="rId11"/>
    <p:sldId id="285" r:id="rId12"/>
    <p:sldId id="298" r:id="rId13"/>
    <p:sldId id="286" r:id="rId14"/>
    <p:sldId id="28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B302A2-1713-42AF-A16D-57E024543F2C}" type="datetimeFigureOut">
              <a:rPr lang="en-US" smtClean="0"/>
              <a:t>3/7/2013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F69022-9B90-409A-AF48-FC3C0B32F58D}" type="slidenum">
              <a:rPr lang="en-US" smtClean="0"/>
              <a:t>‹#›</a:t>
            </a:fld>
            <a:endParaRPr lang="en-US"/>
          </a:p>
        </p:txBody>
      </p:sp>
    </p:spTree>
    <p:extLst>
      <p:ext uri="{BB962C8B-B14F-4D97-AF65-F5344CB8AC3E}">
        <p14:creationId xmlns:p14="http://schemas.microsoft.com/office/powerpoint/2010/main" val="2451928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2EF1340-6463-4061-9B8A-4C66E8C7BCD4}" type="datetime1">
              <a:rPr lang="en-US" smtClean="0"/>
              <a:t>3/7/2013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963A5F8-312A-4F0F-B0D4-0D2C756222E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D39228A-E4F0-4D2E-AAA3-3156D364DFC6}" type="datetime1">
              <a:rPr lang="en-US" smtClean="0"/>
              <a:t>3/7/2013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963A5F8-312A-4F0F-B0D4-0D2C756222EE}"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6FC9B79-7930-4948-A621-4B4347FBD78A}" type="datetime1">
              <a:rPr lang="en-US" smtClean="0"/>
              <a:t>3/7/2013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963A5F8-312A-4F0F-B0D4-0D2C756222EE}"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0827DC6-B9A9-4690-917D-571F8EF77751}" type="datetime1">
              <a:rPr lang="en-US" smtClean="0"/>
              <a:t>3/7/2013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963A5F8-312A-4F0F-B0D4-0D2C756222EE}"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2757A3F-1709-4C84-A321-3B3EFA9477FE}" type="datetime1">
              <a:rPr lang="en-US" smtClean="0"/>
              <a:t>3/7/2013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963A5F8-312A-4F0F-B0D4-0D2C756222E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0A6DB9A-748E-4127-82AD-AAD4983DB611}" type="datetime1">
              <a:rPr lang="en-US" smtClean="0"/>
              <a:t>3/7/2013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963A5F8-312A-4F0F-B0D4-0D2C756222EE}"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4B0CF8F-D61D-4787-8E42-52C2824BBB2C}" type="datetime1">
              <a:rPr lang="en-US" smtClean="0"/>
              <a:t>3/7/2013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963A5F8-312A-4F0F-B0D4-0D2C756222E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6BB20F5D-DE3D-44C8-8D95-81633906E7E5}" type="datetime1">
              <a:rPr lang="en-US" smtClean="0"/>
              <a:t>3/7/2013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963A5F8-312A-4F0F-B0D4-0D2C756222E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D4308CA-5A62-43E4-9464-B819743F78ED}" type="datetime1">
              <a:rPr lang="en-US" smtClean="0"/>
              <a:t>3/7/2013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963A5F8-312A-4F0F-B0D4-0D2C756222EE}"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DA35EB-58AD-4EFA-BBC5-14D0CD1A70FF}" type="datetime1">
              <a:rPr lang="en-US" smtClean="0"/>
              <a:t>3/7/2013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963A5F8-312A-4F0F-B0D4-0D2C756222E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2F3B2CC-456C-4580-80B1-BE20089A69EC}" type="datetime1">
              <a:rPr lang="en-US" smtClean="0"/>
              <a:t>3/7/2013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963A5F8-312A-4F0F-B0D4-0D2C756222E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72E0AF9-EDD0-495A-A69A-5BC4FF5DDA26}" type="datetime1">
              <a:rPr lang="en-US" smtClean="0"/>
              <a:t>3/7/2013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963A5F8-312A-4F0F-B0D4-0D2C756222E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عنصر نائب للمحتوى 2"/>
          <p:cNvSpPr txBox="1">
            <a:spLocks/>
          </p:cNvSpPr>
          <p:nvPr/>
        </p:nvSpPr>
        <p:spPr>
          <a:xfrm>
            <a:off x="467544" y="1196752"/>
            <a:ext cx="8362176" cy="2664296"/>
          </a:xfrm>
          <a:prstGeom prst="rect">
            <a:avLst/>
          </a:prstGeom>
        </p:spPr>
        <p:txBody>
          <a:bodyPr>
            <a:normAutofit/>
          </a:bodyPr>
          <a:lstStyle/>
          <a:p>
            <a:pPr marL="82296" marR="0" lvl="0" algn="r" defTabSz="914400" rtl="1" eaLnBrk="1" fontAlgn="auto" latinLnBrk="0" hangingPunct="1">
              <a:lnSpc>
                <a:spcPct val="100000"/>
              </a:lnSpc>
              <a:spcBef>
                <a:spcPts val="600"/>
              </a:spcBef>
              <a:spcAft>
                <a:spcPts val="0"/>
              </a:spcAft>
              <a:buClr>
                <a:schemeClr val="accent1"/>
              </a:buClr>
              <a:buSzPct val="80000"/>
              <a:tabLst/>
              <a:defRPr/>
            </a:pPr>
            <a:r>
              <a:rPr lang="ar-SA" sz="3200" noProof="0" dirty="0" smtClean="0"/>
              <a:t>-</a:t>
            </a:r>
            <a:endParaRPr kumimoji="0" lang="ar-SA"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lstStyle/>
          <a:p>
            <a:fld id="{3963A5F8-312A-4F0F-B0D4-0D2C756222EE}" type="slidenum">
              <a:rPr lang="en-US" smtClean="0"/>
              <a:t>1</a:t>
            </a:fld>
            <a:endParaRPr lang="en-US"/>
          </a:p>
        </p:txBody>
      </p:sp>
      <p:sp>
        <p:nvSpPr>
          <p:cNvPr id="6" name="TextBox 5"/>
          <p:cNvSpPr txBox="1"/>
          <p:nvPr/>
        </p:nvSpPr>
        <p:spPr>
          <a:xfrm>
            <a:off x="1052424" y="2420888"/>
            <a:ext cx="7192416" cy="646331"/>
          </a:xfrm>
          <a:prstGeom prst="rect">
            <a:avLst/>
          </a:prstGeom>
          <a:noFill/>
        </p:spPr>
        <p:txBody>
          <a:bodyPr wrap="square" rtlCol="0">
            <a:spAutoFit/>
          </a:bodyPr>
          <a:lstStyle/>
          <a:p>
            <a:pPr algn="r" rtl="1"/>
            <a:r>
              <a:rPr lang="ar-SA" sz="3600" dirty="0" smtClean="0"/>
              <a:t> تذكير فقط ومراجعة للدوال:</a:t>
            </a:r>
            <a:endParaRPr lang="en-US" sz="3600" dirty="0"/>
          </a:p>
        </p:txBody>
      </p:sp>
    </p:spTree>
    <p:extLst>
      <p:ext uri="{BB962C8B-B14F-4D97-AF65-F5344CB8AC3E}">
        <p14:creationId xmlns:p14="http://schemas.microsoft.com/office/powerpoint/2010/main" val="152742320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p:cNvSpPr txBox="1"/>
          <p:nvPr/>
        </p:nvSpPr>
        <p:spPr>
          <a:xfrm>
            <a:off x="6300192" y="1435423"/>
            <a:ext cx="2448272" cy="769441"/>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ctr"/>
            <a:r>
              <a:rPr lang="ar-SA" sz="4400" dirty="0" err="1" smtClean="0">
                <a:ln>
                  <a:solidFill>
                    <a:schemeClr val="bg1">
                      <a:lumMod val="75000"/>
                    </a:schemeClr>
                  </a:solidFill>
                </a:ln>
                <a:effectLst>
                  <a:outerShdw blurRad="38100" dist="38100" dir="2700000" algn="tl">
                    <a:srgbClr val="000000">
                      <a:alpha val="43137"/>
                    </a:srgbClr>
                  </a:outerShdw>
                </a:effectLst>
                <a:latin typeface="Arabic Typesetting" pitchFamily="66" charset="-78"/>
                <a:cs typeface="Arabic Typesetting" pitchFamily="66" charset="-78"/>
              </a:rPr>
              <a:t>انواع</a:t>
            </a:r>
            <a:r>
              <a:rPr lang="ar-SA" sz="4400" dirty="0" smtClean="0">
                <a:ln>
                  <a:solidFill>
                    <a:schemeClr val="bg1">
                      <a:lumMod val="75000"/>
                    </a:schemeClr>
                  </a:solidFill>
                </a:ln>
                <a:effectLst>
                  <a:outerShdw blurRad="38100" dist="38100" dir="2700000" algn="tl">
                    <a:srgbClr val="000000">
                      <a:alpha val="43137"/>
                    </a:srgbClr>
                  </a:outerShdw>
                </a:effectLst>
                <a:latin typeface="Arabic Typesetting" pitchFamily="66" charset="-78"/>
                <a:cs typeface="Arabic Typesetting" pitchFamily="66" charset="-78"/>
              </a:rPr>
              <a:t> الدوال</a:t>
            </a:r>
          </a:p>
        </p:txBody>
      </p:sp>
      <p:sp>
        <p:nvSpPr>
          <p:cNvPr id="17" name="TextBox 16"/>
          <p:cNvSpPr txBox="1"/>
          <p:nvPr/>
        </p:nvSpPr>
        <p:spPr>
          <a:xfrm>
            <a:off x="1187624" y="2060848"/>
            <a:ext cx="7560840" cy="1938992"/>
          </a:xfrm>
          <a:prstGeom prst="rect">
            <a:avLst/>
          </a:prstGeom>
          <a:noFill/>
        </p:spPr>
        <p:txBody>
          <a:bodyPr wrap="square" rtlCol="1">
            <a:spAutoFit/>
          </a:bodyPr>
          <a:lstStyle/>
          <a:p>
            <a:pPr algn="ctr">
              <a:buClr>
                <a:schemeClr val="accent1">
                  <a:lumMod val="75000"/>
                </a:schemeClr>
              </a:buClr>
            </a:pPr>
            <a:endParaRPr lang="en-US" sz="2400" dirty="0" smtClean="0">
              <a:solidFill>
                <a:srgbClr val="92D050"/>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p>
            <a:pPr>
              <a:buClr>
                <a:schemeClr val="accent1">
                  <a:lumMod val="75000"/>
                </a:schemeClr>
              </a:buClr>
              <a:buFont typeface="Wingdings" pitchFamily="2" charset="2"/>
              <a:buChar char="v"/>
            </a:pPr>
            <a:r>
              <a:rPr lang="en-US"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Built – in</a:t>
            </a:r>
            <a:endPar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p>
            <a:pPr>
              <a:buClr>
                <a:schemeClr val="accent1">
                  <a:lumMod val="75000"/>
                </a:schemeClr>
              </a:buClr>
            </a:pPr>
            <a:r>
              <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en-US" sz="2400" dirty="0" err="1"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sqrt</a:t>
            </a:r>
            <a:r>
              <a:rPr lang="en-US"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 rand(),…..</a:t>
            </a:r>
          </a:p>
          <a:p>
            <a:pPr>
              <a:buClr>
                <a:schemeClr val="accent1">
                  <a:lumMod val="75000"/>
                </a:schemeClr>
              </a:buClr>
            </a:pPr>
            <a:endParaRPr lang="en-US"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p>
            <a:pPr>
              <a:buClr>
                <a:schemeClr val="accent1">
                  <a:lumMod val="75000"/>
                </a:schemeClr>
              </a:buClr>
              <a:buFont typeface="Wingdings" pitchFamily="2" charset="2"/>
              <a:buChar char="v"/>
            </a:pPr>
            <a:r>
              <a:rPr lang="en-US"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User - defined</a:t>
            </a:r>
            <a:endParaRPr lang="ar-SA" sz="2400" dirty="0" smtClean="0">
              <a:solidFill>
                <a:srgbClr val="FF0066"/>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p:txBody>
      </p:sp>
      <p:sp>
        <p:nvSpPr>
          <p:cNvPr id="11" name="TextBox 10"/>
          <p:cNvSpPr txBox="1"/>
          <p:nvPr/>
        </p:nvSpPr>
        <p:spPr>
          <a:xfrm>
            <a:off x="7236296" y="4077072"/>
            <a:ext cx="1512168" cy="769441"/>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sz="4400" dirty="0" smtClean="0">
                <a:ln>
                  <a:solidFill>
                    <a:schemeClr val="bg1">
                      <a:lumMod val="75000"/>
                    </a:schemeClr>
                  </a:solidFill>
                </a:ln>
                <a:effectLst>
                  <a:outerShdw blurRad="38100" dist="38100" dir="2700000" algn="tl">
                    <a:srgbClr val="000000">
                      <a:alpha val="43137"/>
                    </a:srgbClr>
                  </a:outerShdw>
                </a:effectLst>
                <a:latin typeface="Arabic Typesetting" pitchFamily="66" charset="-78"/>
                <a:cs typeface="Arabic Typesetting" pitchFamily="66" charset="-78"/>
              </a:rPr>
              <a:t>مثال:</a:t>
            </a:r>
            <a:endParaRPr lang="en-US" sz="4400" dirty="0" smtClean="0">
              <a:ln>
                <a:solidFill>
                  <a:schemeClr val="bg1">
                    <a:lumMod val="75000"/>
                  </a:schemeClr>
                </a:solidFill>
              </a:ln>
              <a:effectLst>
                <a:outerShdw blurRad="38100" dist="38100" dir="2700000" algn="tl">
                  <a:srgbClr val="000000">
                    <a:alpha val="43137"/>
                  </a:srgbClr>
                </a:outerShdw>
              </a:effectLst>
              <a:latin typeface="Arabic Typesetting" pitchFamily="66" charset="-78"/>
              <a:cs typeface="Arabic Typesetting" pitchFamily="66" charset="-78"/>
            </a:endParaRPr>
          </a:p>
        </p:txBody>
      </p:sp>
      <p:sp>
        <p:nvSpPr>
          <p:cNvPr id="6" name="مستطيل 5"/>
          <p:cNvSpPr/>
          <p:nvPr/>
        </p:nvSpPr>
        <p:spPr>
          <a:xfrm>
            <a:off x="395536" y="476672"/>
            <a:ext cx="8352928" cy="830997"/>
          </a:xfrm>
          <a:prstGeom prst="rect">
            <a:avLst/>
          </a:prstGeom>
        </p:spPr>
        <p:txBody>
          <a:bodyPr wrap="square">
            <a:spAutoFit/>
          </a:bodyPr>
          <a:lstStyle/>
          <a:p>
            <a:pPr algn="ctr"/>
            <a:r>
              <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المكتبات </a:t>
            </a:r>
            <a:r>
              <a:rPr lang="ar-SA" sz="2400" dirty="0" err="1"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فى</a:t>
            </a:r>
            <a:r>
              <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en-US"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C++</a:t>
            </a:r>
            <a:r>
              <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ar-SA" sz="2400" dirty="0" err="1"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هى</a:t>
            </a:r>
            <a:r>
              <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تجمع من الدوال + جمل برمجية داخل ملف رأس </a:t>
            </a:r>
            <a:r>
              <a:rPr lang="en-US"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header file</a:t>
            </a:r>
            <a:endPar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p:txBody>
      </p:sp>
      <p:sp>
        <p:nvSpPr>
          <p:cNvPr id="7" name="مستطيل 6"/>
          <p:cNvSpPr/>
          <p:nvPr/>
        </p:nvSpPr>
        <p:spPr>
          <a:xfrm>
            <a:off x="547936" y="4974267"/>
            <a:ext cx="8352928" cy="461665"/>
          </a:xfrm>
          <a:prstGeom prst="rect">
            <a:avLst/>
          </a:prstGeom>
          <a:solidFill>
            <a:schemeClr val="bg1"/>
          </a:solidFill>
        </p:spPr>
        <p:txBody>
          <a:bodyPr wrap="square">
            <a:spAutoFit/>
          </a:bodyPr>
          <a:lstStyle/>
          <a:p>
            <a:pPr algn="ctr"/>
            <a:r>
              <a:rPr lang="ar-SA" sz="2400" dirty="0" err="1"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ايجاد</a:t>
            </a:r>
            <a:r>
              <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الجزر </a:t>
            </a:r>
            <a:r>
              <a:rPr lang="ar-SA" sz="2400" dirty="0" err="1"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التربيعى</a:t>
            </a:r>
            <a:r>
              <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لعدد مع طباعة العدد </a:t>
            </a:r>
            <a:r>
              <a:rPr lang="ar-SA" sz="2400" dirty="0" err="1"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و</a:t>
            </a:r>
            <a:r>
              <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الجذر </a:t>
            </a:r>
            <a:r>
              <a:rPr lang="ar-SA" sz="2400" dirty="0" err="1"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التربيعى</a:t>
            </a:r>
            <a:r>
              <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له</a:t>
            </a:r>
          </a:p>
        </p:txBody>
      </p:sp>
      <p:sp>
        <p:nvSpPr>
          <p:cNvPr id="2" name="Slide Number Placeholder 1"/>
          <p:cNvSpPr>
            <a:spLocks noGrp="1"/>
          </p:cNvSpPr>
          <p:nvPr>
            <p:ph type="sldNum" sz="quarter" idx="12"/>
          </p:nvPr>
        </p:nvSpPr>
        <p:spPr/>
        <p:txBody>
          <a:bodyPr/>
          <a:lstStyle/>
          <a:p>
            <a:fld id="{E0C783EF-A1DB-49F2-BEC9-6AE828683A87}" type="slidenum">
              <a:rPr lang="ar-SA" smtClean="0"/>
              <a:pPr/>
              <a:t>2</a:t>
            </a:fld>
            <a:endParaRPr lang="ar-SA"/>
          </a:p>
        </p:txBody>
      </p:sp>
    </p:spTree>
    <p:extLst>
      <p:ext uri="{BB962C8B-B14F-4D97-AF65-F5344CB8AC3E}">
        <p14:creationId xmlns:p14="http://schemas.microsoft.com/office/powerpoint/2010/main" val="2490837041"/>
      </p:ext>
    </p:extLst>
  </p:cSld>
  <p:clrMapOvr>
    <a:overrideClrMapping bg1="lt1" tx1="dk1" bg2="lt2" tx2="dk2" accent1="accent1" accent2="accent2" accent3="accent3" accent4="accent4" accent5="accent5" accent6="accent6" hlink="hlink" folHlink="folHlink"/>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7">
                                            <p:txEl>
                                              <p:pRg st="1" end="1"/>
                                            </p:txEl>
                                          </p:spTgt>
                                        </p:tgtEl>
                                        <p:attrNameLst>
                                          <p:attrName>style.visibility</p:attrName>
                                        </p:attrNameLst>
                                      </p:cBhvr>
                                      <p:to>
                                        <p:strVal val="visible"/>
                                      </p:to>
                                    </p:set>
                                    <p:anim calcmode="lin" valueType="num">
                                      <p:cBhvr>
                                        <p:cTn id="14" dur="1000" fill="hold"/>
                                        <p:tgtEl>
                                          <p:spTgt spid="17">
                                            <p:txEl>
                                              <p:pRg st="1" end="1"/>
                                            </p:txEl>
                                          </p:spTgt>
                                        </p:tgtEl>
                                        <p:attrNameLst>
                                          <p:attrName>ppt_w</p:attrName>
                                        </p:attrNameLst>
                                      </p:cBhvr>
                                      <p:tavLst>
                                        <p:tav tm="0">
                                          <p:val>
                                            <p:strVal val="#ppt_w+.3"/>
                                          </p:val>
                                        </p:tav>
                                        <p:tav tm="100000">
                                          <p:val>
                                            <p:strVal val="#ppt_w"/>
                                          </p:val>
                                        </p:tav>
                                      </p:tavLst>
                                    </p:anim>
                                    <p:anim calcmode="lin" valueType="num">
                                      <p:cBhvr>
                                        <p:cTn id="15" dur="1000" fill="hold"/>
                                        <p:tgtEl>
                                          <p:spTgt spid="17">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7">
                                            <p:txEl>
                                              <p:pRg st="1" end="1"/>
                                            </p:txEl>
                                          </p:spTgt>
                                        </p:tgtEl>
                                      </p:cBhvr>
                                    </p:animEffect>
                                  </p:childTnLst>
                                </p:cTn>
                              </p:par>
                              <p:par>
                                <p:cTn id="17" presetID="50" presetClass="entr" presetSubtype="0" decel="100000" fill="hold" grpId="0" nodeType="with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 calcmode="lin" valueType="num">
                                      <p:cBhvr>
                                        <p:cTn id="19" dur="1000" fill="hold"/>
                                        <p:tgtEl>
                                          <p:spTgt spid="17">
                                            <p:txEl>
                                              <p:pRg st="2" end="2"/>
                                            </p:txEl>
                                          </p:spTgt>
                                        </p:tgtEl>
                                        <p:attrNameLst>
                                          <p:attrName>ppt_w</p:attrName>
                                        </p:attrNameLst>
                                      </p:cBhvr>
                                      <p:tavLst>
                                        <p:tav tm="0">
                                          <p:val>
                                            <p:strVal val="#ppt_w+.3"/>
                                          </p:val>
                                        </p:tav>
                                        <p:tav tm="100000">
                                          <p:val>
                                            <p:strVal val="#ppt_w"/>
                                          </p:val>
                                        </p:tav>
                                      </p:tavLst>
                                    </p:anim>
                                    <p:anim calcmode="lin" valueType="num">
                                      <p:cBhvr>
                                        <p:cTn id="20" dur="1000" fill="hold"/>
                                        <p:tgtEl>
                                          <p:spTgt spid="17">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17">
                                            <p:txEl>
                                              <p:pRg st="2" end="2"/>
                                            </p:txEl>
                                          </p:spTgt>
                                        </p:tgtEl>
                                      </p:cBhvr>
                                    </p:animEffect>
                                  </p:childTnLst>
                                </p:cTn>
                              </p:par>
                              <p:par>
                                <p:cTn id="22" presetID="50" presetClass="entr" presetSubtype="0" decel="100000" fill="hold" grpId="0" nodeType="withEffect">
                                  <p:stCondLst>
                                    <p:cond delay="0"/>
                                  </p:stCondLst>
                                  <p:childTnLst>
                                    <p:set>
                                      <p:cBhvr>
                                        <p:cTn id="23" dur="1" fill="hold">
                                          <p:stCondLst>
                                            <p:cond delay="0"/>
                                          </p:stCondLst>
                                        </p:cTn>
                                        <p:tgtEl>
                                          <p:spTgt spid="17">
                                            <p:txEl>
                                              <p:pRg st="4" end="4"/>
                                            </p:txEl>
                                          </p:spTgt>
                                        </p:tgtEl>
                                        <p:attrNameLst>
                                          <p:attrName>style.visibility</p:attrName>
                                        </p:attrNameLst>
                                      </p:cBhvr>
                                      <p:to>
                                        <p:strVal val="visible"/>
                                      </p:to>
                                    </p:set>
                                    <p:anim calcmode="lin" valueType="num">
                                      <p:cBhvr>
                                        <p:cTn id="24" dur="1000" fill="hold"/>
                                        <p:tgtEl>
                                          <p:spTgt spid="17">
                                            <p:txEl>
                                              <p:pRg st="4" end="4"/>
                                            </p:txEl>
                                          </p:spTgt>
                                        </p:tgtEl>
                                        <p:attrNameLst>
                                          <p:attrName>ppt_w</p:attrName>
                                        </p:attrNameLst>
                                      </p:cBhvr>
                                      <p:tavLst>
                                        <p:tav tm="0">
                                          <p:val>
                                            <p:strVal val="#ppt_w+.3"/>
                                          </p:val>
                                        </p:tav>
                                        <p:tav tm="100000">
                                          <p:val>
                                            <p:strVal val="#ppt_w"/>
                                          </p:val>
                                        </p:tav>
                                      </p:tavLst>
                                    </p:anim>
                                    <p:anim calcmode="lin" valueType="num">
                                      <p:cBhvr>
                                        <p:cTn id="25" dur="1000" fill="hold"/>
                                        <p:tgtEl>
                                          <p:spTgt spid="17">
                                            <p:txEl>
                                              <p:pRg st="4" end="4"/>
                                            </p:txEl>
                                          </p:spTgt>
                                        </p:tgtEl>
                                        <p:attrNameLst>
                                          <p:attrName>ppt_h</p:attrName>
                                        </p:attrNameLst>
                                      </p:cBhvr>
                                      <p:tavLst>
                                        <p:tav tm="0">
                                          <p:val>
                                            <p:strVal val="#ppt_h"/>
                                          </p:val>
                                        </p:tav>
                                        <p:tav tm="100000">
                                          <p:val>
                                            <p:strVal val="#ppt_h"/>
                                          </p:val>
                                        </p:tav>
                                      </p:tavLst>
                                    </p:anim>
                                    <p:animEffect transition="in" filter="fade">
                                      <p:cBhvr>
                                        <p:cTn id="26" dur="1000"/>
                                        <p:tgtEl>
                                          <p:spTgt spid="17">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iterate type="lt">
                                    <p:tmPct val="10000"/>
                                  </p:iterate>
                                  <p:childTnLst>
                                    <p:set>
                                      <p:cBhvr>
                                        <p:cTn id="30" dur="1" fill="hold">
                                          <p:stCondLst>
                                            <p:cond delay="0"/>
                                          </p:stCondLst>
                                        </p:cTn>
                                        <p:tgtEl>
                                          <p:spTgt spid="11"/>
                                        </p:tgtEl>
                                        <p:attrNameLst>
                                          <p:attrName>style.visibility</p:attrName>
                                        </p:attrNameLst>
                                      </p:cBhvr>
                                      <p:to>
                                        <p:strVal val="visible"/>
                                      </p:to>
                                    </p:set>
                                    <p:animEffect transition="in" filter="fade">
                                      <p:cBhvr>
                                        <p:cTn id="31" dur="2000"/>
                                        <p:tgtEl>
                                          <p:spTgt spid="11"/>
                                        </p:tgtEl>
                                      </p:cBhvr>
                                    </p:animEffect>
                                    <p:anim calcmode="lin" valueType="num">
                                      <p:cBhvr>
                                        <p:cTn id="32" dur="2000" fill="hold"/>
                                        <p:tgtEl>
                                          <p:spTgt spid="11"/>
                                        </p:tgtEl>
                                        <p:attrNameLst>
                                          <p:attrName>ppt_w</p:attrName>
                                        </p:attrNameLst>
                                      </p:cBhvr>
                                      <p:tavLst>
                                        <p:tav tm="0" fmla="#ppt_w*sin(2.5*pi*$)">
                                          <p:val>
                                            <p:fltVal val="0"/>
                                          </p:val>
                                        </p:tav>
                                        <p:tav tm="100000">
                                          <p:val>
                                            <p:fltVal val="1"/>
                                          </p:val>
                                        </p:tav>
                                      </p:tavLst>
                                    </p:anim>
                                    <p:anim calcmode="lin" valueType="num">
                                      <p:cBhvr>
                                        <p:cTn id="33"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7" grpId="0" build="allAtOnce"/>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356592"/>
            <a:ext cx="7498080" cy="4800600"/>
          </a:xfrm>
        </p:spPr>
        <p:txBody>
          <a:bodyPr/>
          <a:lstStyle/>
          <a:p>
            <a:pPr algn="l">
              <a:buNone/>
            </a:pPr>
            <a:r>
              <a:rPr lang="en-US" dirty="0" smtClean="0"/>
              <a:t># include&lt;</a:t>
            </a:r>
            <a:r>
              <a:rPr lang="en-US" dirty="0" err="1" smtClean="0"/>
              <a:t>iostream.h</a:t>
            </a:r>
            <a:r>
              <a:rPr lang="en-US" dirty="0" smtClean="0"/>
              <a:t>&gt;</a:t>
            </a:r>
          </a:p>
          <a:p>
            <a:pPr algn="l">
              <a:buNone/>
            </a:pPr>
            <a:r>
              <a:rPr lang="en-US" dirty="0" smtClean="0"/>
              <a:t># include&lt;</a:t>
            </a:r>
            <a:r>
              <a:rPr lang="en-US" dirty="0" err="1" smtClean="0"/>
              <a:t>math.h</a:t>
            </a:r>
            <a:r>
              <a:rPr lang="en-US" dirty="0" smtClean="0"/>
              <a:t>&gt;</a:t>
            </a:r>
          </a:p>
          <a:p>
            <a:pPr algn="l">
              <a:buNone/>
            </a:pPr>
            <a:r>
              <a:rPr lang="en-US" dirty="0" smtClean="0"/>
              <a:t>Void main()</a:t>
            </a:r>
          </a:p>
          <a:p>
            <a:pPr algn="l">
              <a:buNone/>
            </a:pPr>
            <a:r>
              <a:rPr lang="en-US" dirty="0" smtClean="0"/>
              <a:t>{</a:t>
            </a:r>
          </a:p>
          <a:p>
            <a:pPr algn="l">
              <a:buNone/>
            </a:pPr>
            <a:r>
              <a:rPr lang="en-US" dirty="0" smtClean="0"/>
              <a:t>     </a:t>
            </a:r>
            <a:r>
              <a:rPr lang="en-US" dirty="0" err="1" smtClean="0"/>
              <a:t>int</a:t>
            </a:r>
            <a:r>
              <a:rPr lang="en-US" dirty="0" smtClean="0"/>
              <a:t> x;</a:t>
            </a:r>
          </a:p>
          <a:p>
            <a:pPr algn="l">
              <a:buNone/>
            </a:pPr>
            <a:r>
              <a:rPr lang="en-US" dirty="0" smtClean="0"/>
              <a:t>     </a:t>
            </a:r>
            <a:r>
              <a:rPr lang="en-US" dirty="0" err="1" smtClean="0"/>
              <a:t>cin</a:t>
            </a:r>
            <a:r>
              <a:rPr lang="en-US" dirty="0" smtClean="0"/>
              <a:t>&gt;&gt;x;</a:t>
            </a:r>
          </a:p>
          <a:p>
            <a:pPr algn="l">
              <a:buNone/>
            </a:pPr>
            <a:r>
              <a:rPr lang="en-US" dirty="0" smtClean="0"/>
              <a:t>     </a:t>
            </a:r>
            <a:r>
              <a:rPr lang="en-US" dirty="0" err="1" smtClean="0"/>
              <a:t>cout</a:t>
            </a:r>
            <a:r>
              <a:rPr lang="en-US" dirty="0" smtClean="0"/>
              <a:t>&lt;&lt;“\t”&lt;&lt;x&lt;&lt;“\t”&lt;&lt;</a:t>
            </a:r>
            <a:r>
              <a:rPr lang="en-US" dirty="0" err="1" smtClean="0"/>
              <a:t>sqrt</a:t>
            </a:r>
            <a:r>
              <a:rPr lang="en-US" dirty="0" smtClean="0"/>
              <a:t>(x)&lt;&lt;</a:t>
            </a:r>
            <a:r>
              <a:rPr lang="en-US" dirty="0" err="1" smtClean="0"/>
              <a:t>endl</a:t>
            </a:r>
            <a:r>
              <a:rPr lang="en-US" dirty="0" smtClean="0"/>
              <a:t>;</a:t>
            </a:r>
          </a:p>
          <a:p>
            <a:pPr algn="l">
              <a:buNone/>
            </a:pPr>
            <a:r>
              <a:rPr lang="en-US" dirty="0" smtClean="0"/>
              <a:t>}</a:t>
            </a:r>
            <a:endParaRPr lang="ar-SA" dirty="0"/>
          </a:p>
        </p:txBody>
      </p:sp>
      <p:sp>
        <p:nvSpPr>
          <p:cNvPr id="4" name="TextBox 11"/>
          <p:cNvSpPr txBox="1"/>
          <p:nvPr/>
        </p:nvSpPr>
        <p:spPr>
          <a:xfrm>
            <a:off x="611560" y="5013176"/>
            <a:ext cx="8208912" cy="830997"/>
          </a:xfrm>
          <a:prstGeom prst="rect">
            <a:avLst/>
          </a:prstGeom>
          <a:noFill/>
        </p:spPr>
        <p:txBody>
          <a:bodyPr wrap="square" rtlCol="1">
            <a:spAutoFit/>
          </a:bodyPr>
          <a:lstStyle/>
          <a:p>
            <a:pPr algn="r" rtl="1">
              <a:buClr>
                <a:schemeClr val="accent1">
                  <a:lumMod val="75000"/>
                </a:schemeClr>
              </a:buClr>
              <a:buFont typeface="Wingdings" pitchFamily="2" charset="2"/>
              <a:buChar char="v"/>
            </a:pPr>
            <a:r>
              <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الدالة </a:t>
            </a:r>
            <a:r>
              <a:rPr lang="en-US" sz="2400" dirty="0" err="1"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sqrt</a:t>
            </a:r>
            <a:r>
              <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تشبه الصندوق </a:t>
            </a:r>
            <a:r>
              <a:rPr lang="ar-SA" sz="2400" dirty="0" err="1"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الاسود</a:t>
            </a:r>
            <a:r>
              <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ندخل فيه العدد يخرج منه الجذر </a:t>
            </a:r>
            <a:r>
              <a:rPr lang="ar-SA" sz="2400" dirty="0" err="1"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التربيعى</a:t>
            </a:r>
            <a:r>
              <a:rPr lang="ar-SA" sz="2400" dirty="0" smtClean="0">
                <a:solidFill>
                  <a:schemeClr val="tx2">
                    <a:lumMod val="50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له.</a:t>
            </a:r>
          </a:p>
        </p:txBody>
      </p:sp>
      <p:sp>
        <p:nvSpPr>
          <p:cNvPr id="2" name="Slide Number Placeholder 1"/>
          <p:cNvSpPr>
            <a:spLocks noGrp="1"/>
          </p:cNvSpPr>
          <p:nvPr>
            <p:ph type="sldNum" sz="quarter" idx="12"/>
          </p:nvPr>
        </p:nvSpPr>
        <p:spPr/>
        <p:txBody>
          <a:bodyPr/>
          <a:lstStyle/>
          <a:p>
            <a:fld id="{E0C783EF-A1DB-49F2-BEC9-6AE828683A87}" type="slidenum">
              <a:rPr lang="ar-SA" smtClean="0"/>
              <a:pPr/>
              <a:t>3</a:t>
            </a:fld>
            <a:endParaRPr lang="ar-SA"/>
          </a:p>
        </p:txBody>
      </p:sp>
    </p:spTree>
    <p:extLst>
      <p:ext uri="{BB962C8B-B14F-4D97-AF65-F5344CB8AC3E}">
        <p14:creationId xmlns:p14="http://schemas.microsoft.com/office/powerpoint/2010/main" val="1980358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1268760"/>
            <a:ext cx="7498080" cy="2485256"/>
          </a:xfrm>
        </p:spPr>
        <p:txBody>
          <a:bodyPr/>
          <a:lstStyle/>
          <a:p>
            <a:pPr algn="r" rtl="1"/>
            <a:r>
              <a:rPr lang="ar-SA" dirty="0" smtClean="0"/>
              <a:t>دالة لا يمرر </a:t>
            </a:r>
            <a:r>
              <a:rPr lang="ar-SA" dirty="0" err="1" smtClean="0"/>
              <a:t>اليها</a:t>
            </a:r>
            <a:r>
              <a:rPr lang="ar-SA" dirty="0" smtClean="0"/>
              <a:t> قيم </a:t>
            </a:r>
            <a:r>
              <a:rPr lang="ar-SA" dirty="0" err="1" smtClean="0"/>
              <a:t>و</a:t>
            </a:r>
            <a:r>
              <a:rPr lang="ar-SA" dirty="0" smtClean="0"/>
              <a:t> لا تعود بنتيجة</a:t>
            </a:r>
          </a:p>
          <a:p>
            <a:pPr algn="r" rtl="1"/>
            <a:r>
              <a:rPr lang="ar-SA" dirty="0" smtClean="0"/>
              <a:t>دالة لا يمرر </a:t>
            </a:r>
            <a:r>
              <a:rPr lang="ar-SA" dirty="0" err="1" smtClean="0"/>
              <a:t>اليها</a:t>
            </a:r>
            <a:r>
              <a:rPr lang="ar-SA" dirty="0" smtClean="0"/>
              <a:t> قيم </a:t>
            </a:r>
            <a:r>
              <a:rPr lang="ar-SA" dirty="0" err="1" smtClean="0"/>
              <a:t>و</a:t>
            </a:r>
            <a:r>
              <a:rPr lang="ar-SA" dirty="0" smtClean="0"/>
              <a:t> تعود بنتيجة</a:t>
            </a:r>
          </a:p>
          <a:p>
            <a:pPr algn="r" rtl="1"/>
            <a:r>
              <a:rPr lang="ar-SA" dirty="0" smtClean="0"/>
              <a:t>دالة يمرر </a:t>
            </a:r>
            <a:r>
              <a:rPr lang="ar-SA" dirty="0" err="1" smtClean="0"/>
              <a:t>اليها</a:t>
            </a:r>
            <a:r>
              <a:rPr lang="ar-SA" dirty="0" smtClean="0"/>
              <a:t> قيم </a:t>
            </a:r>
            <a:r>
              <a:rPr lang="ar-SA" dirty="0" err="1" smtClean="0"/>
              <a:t>و</a:t>
            </a:r>
            <a:r>
              <a:rPr lang="ar-SA" dirty="0" smtClean="0"/>
              <a:t> تعود بنتيجة</a:t>
            </a:r>
          </a:p>
          <a:p>
            <a:pPr algn="r" rtl="1"/>
            <a:r>
              <a:rPr lang="ar-SA" dirty="0" smtClean="0"/>
              <a:t>دالة يمرر </a:t>
            </a:r>
            <a:r>
              <a:rPr lang="ar-SA" dirty="0" err="1" smtClean="0"/>
              <a:t>اليها</a:t>
            </a:r>
            <a:r>
              <a:rPr lang="ar-SA" dirty="0" smtClean="0"/>
              <a:t> قيم </a:t>
            </a:r>
            <a:r>
              <a:rPr lang="ar-SA" dirty="0" err="1" smtClean="0"/>
              <a:t>و</a:t>
            </a:r>
            <a:r>
              <a:rPr lang="ar-SA" dirty="0" smtClean="0"/>
              <a:t> لا تعود بنتيجة</a:t>
            </a:r>
          </a:p>
        </p:txBody>
      </p:sp>
      <p:sp>
        <p:nvSpPr>
          <p:cNvPr id="4" name="TextBox 4"/>
          <p:cNvSpPr txBox="1"/>
          <p:nvPr/>
        </p:nvSpPr>
        <p:spPr>
          <a:xfrm>
            <a:off x="4139952" y="332656"/>
            <a:ext cx="4752528" cy="769441"/>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ctr"/>
            <a:r>
              <a:rPr lang="en-US" sz="4400" dirty="0" smtClean="0">
                <a:ln>
                  <a:solidFill>
                    <a:schemeClr val="bg1">
                      <a:lumMod val="75000"/>
                    </a:schemeClr>
                  </a:solidFill>
                </a:ln>
                <a:effectLst>
                  <a:outerShdw blurRad="38100" dist="38100" dir="2700000" algn="tl">
                    <a:srgbClr val="000000">
                      <a:alpha val="43137"/>
                    </a:srgbClr>
                  </a:outerShdw>
                </a:effectLst>
                <a:latin typeface="Arabic Typesetting" pitchFamily="66" charset="-78"/>
                <a:cs typeface="Arabic Typesetting" pitchFamily="66" charset="-78"/>
              </a:rPr>
              <a:t>User – defined functions</a:t>
            </a:r>
            <a:endParaRPr lang="ar-SA" sz="4400" dirty="0" smtClean="0">
              <a:ln>
                <a:solidFill>
                  <a:schemeClr val="bg1">
                    <a:lumMod val="75000"/>
                  </a:schemeClr>
                </a:solidFill>
              </a:ln>
              <a:effectLst>
                <a:outerShdw blurRad="38100" dist="38100" dir="2700000" algn="tl">
                  <a:srgbClr val="000000">
                    <a:alpha val="43137"/>
                  </a:srgbClr>
                </a:outerShdw>
              </a:effectLst>
              <a:latin typeface="Arabic Typesetting" pitchFamily="66" charset="-78"/>
              <a:cs typeface="Arabic Typesetting" pitchFamily="66" charset="-78"/>
            </a:endParaRPr>
          </a:p>
        </p:txBody>
      </p:sp>
      <p:sp>
        <p:nvSpPr>
          <p:cNvPr id="5" name="TextBox 4"/>
          <p:cNvSpPr txBox="1"/>
          <p:nvPr/>
        </p:nvSpPr>
        <p:spPr>
          <a:xfrm>
            <a:off x="6372200" y="3789040"/>
            <a:ext cx="2520280" cy="769441"/>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ctr"/>
            <a:r>
              <a:rPr lang="ar-SA" sz="4400" dirty="0" err="1" smtClean="0">
                <a:ln>
                  <a:solidFill>
                    <a:schemeClr val="bg1">
                      <a:lumMod val="75000"/>
                    </a:schemeClr>
                  </a:solidFill>
                </a:ln>
                <a:effectLst>
                  <a:outerShdw blurRad="38100" dist="38100" dir="2700000" algn="tl">
                    <a:srgbClr val="000000">
                      <a:alpha val="43137"/>
                    </a:srgbClr>
                  </a:outerShdw>
                </a:effectLst>
                <a:latin typeface="Arabic Typesetting" pitchFamily="66" charset="-78"/>
                <a:cs typeface="Arabic Typesetting" pitchFamily="66" charset="-78"/>
              </a:rPr>
              <a:t>اقسام</a:t>
            </a:r>
            <a:r>
              <a:rPr lang="ar-SA" sz="4400" dirty="0" smtClean="0">
                <a:ln>
                  <a:solidFill>
                    <a:schemeClr val="bg1">
                      <a:lumMod val="75000"/>
                    </a:schemeClr>
                  </a:solidFill>
                </a:ln>
                <a:effectLst>
                  <a:outerShdw blurRad="38100" dist="38100" dir="2700000" algn="tl">
                    <a:srgbClr val="000000">
                      <a:alpha val="43137"/>
                    </a:srgbClr>
                  </a:outerShdw>
                </a:effectLst>
                <a:latin typeface="Arabic Typesetting" pitchFamily="66" charset="-78"/>
                <a:cs typeface="Arabic Typesetting" pitchFamily="66" charset="-78"/>
              </a:rPr>
              <a:t> الدالة</a:t>
            </a:r>
          </a:p>
        </p:txBody>
      </p:sp>
      <p:sp>
        <p:nvSpPr>
          <p:cNvPr id="6" name="عنصر نائب للمحتوى 2"/>
          <p:cNvSpPr txBox="1">
            <a:spLocks/>
          </p:cNvSpPr>
          <p:nvPr/>
        </p:nvSpPr>
        <p:spPr>
          <a:xfrm>
            <a:off x="1466408" y="4688160"/>
            <a:ext cx="7498080" cy="1837184"/>
          </a:xfrm>
          <a:prstGeom prst="rect">
            <a:avLst/>
          </a:prstGeom>
        </p:spPr>
        <p:txBody>
          <a:bodyPr>
            <a:normAutofit/>
          </a:bodyPr>
          <a:lstStyle/>
          <a:p>
            <a:pPr marL="365760" indent="-283464" algn="r" rtl="1">
              <a:spcBef>
                <a:spcPts val="600"/>
              </a:spcBef>
              <a:buClr>
                <a:schemeClr val="accent1"/>
              </a:buClr>
              <a:buSzPct val="80000"/>
              <a:buFont typeface="Wingdings 2"/>
              <a:buChar char=""/>
              <a:defRPr/>
            </a:pPr>
            <a:r>
              <a:rPr kumimoji="0" lang="ar-SA" sz="3200" b="0" i="0" u="none" strike="noStrike" kern="1200" cap="none" spc="0" normalizeH="0" baseline="0" noProof="0" dirty="0" smtClean="0">
                <a:ln>
                  <a:noFill/>
                </a:ln>
                <a:solidFill>
                  <a:schemeClr val="tx1"/>
                </a:solidFill>
                <a:effectLst/>
                <a:uLnTx/>
                <a:uFillTx/>
                <a:latin typeface="+mn-lt"/>
                <a:ea typeface="+mn-ea"/>
                <a:cs typeface="+mn-cs"/>
              </a:rPr>
              <a:t>الاعلان عن الدالة </a:t>
            </a:r>
            <a:r>
              <a:rPr lang="en-US" sz="3200" dirty="0" smtClean="0"/>
              <a:t>declaration</a:t>
            </a:r>
            <a:endParaRPr lang="ar-SA" sz="3200" dirty="0"/>
          </a:p>
          <a:p>
            <a:pPr marL="365760" lvl="0" indent="-283464" algn="r" rtl="1">
              <a:spcBef>
                <a:spcPts val="600"/>
              </a:spcBef>
              <a:buClr>
                <a:schemeClr val="accent1"/>
              </a:buClr>
              <a:buSzPct val="80000"/>
              <a:buFont typeface="Wingdings 2"/>
              <a:buChar char=""/>
              <a:defRPr/>
            </a:pPr>
            <a:r>
              <a:rPr kumimoji="0" lang="ar-SA" sz="3200" b="0" i="0" u="none" strike="noStrike" kern="1200" cap="none" spc="0" normalizeH="0" baseline="0" noProof="0" dirty="0" smtClean="0">
                <a:ln>
                  <a:noFill/>
                </a:ln>
                <a:solidFill>
                  <a:schemeClr val="tx1"/>
                </a:solidFill>
                <a:effectLst/>
                <a:uLnTx/>
                <a:uFillTx/>
                <a:latin typeface="+mn-lt"/>
                <a:ea typeface="+mn-ea"/>
                <a:cs typeface="+mn-cs"/>
              </a:rPr>
              <a:t>تعريف الدالة </a:t>
            </a:r>
            <a:r>
              <a:rPr lang="en-US" sz="3200" dirty="0"/>
              <a:t>definition</a:t>
            </a:r>
            <a:endParaRPr kumimoji="0" lang="ar-SA" sz="3200" b="0" i="0" u="none" strike="noStrike" kern="1200" cap="none" spc="0" normalizeH="0" baseline="0" noProof="0" dirty="0" smtClean="0">
              <a:ln>
                <a:noFill/>
              </a:ln>
              <a:solidFill>
                <a:schemeClr val="tx1"/>
              </a:solidFill>
              <a:effectLst/>
              <a:uLnTx/>
              <a:uFillTx/>
              <a:latin typeface="+mn-lt"/>
              <a:ea typeface="+mn-ea"/>
              <a:cs typeface="+mn-cs"/>
            </a:endParaRPr>
          </a:p>
          <a:p>
            <a:pPr marL="82296" marR="0" lvl="0" algn="r" defTabSz="914400" rtl="1" eaLnBrk="1" fontAlgn="auto" latinLnBrk="0" hangingPunct="1">
              <a:lnSpc>
                <a:spcPct val="100000"/>
              </a:lnSpc>
              <a:spcBef>
                <a:spcPts val="600"/>
              </a:spcBef>
              <a:spcAft>
                <a:spcPts val="0"/>
              </a:spcAft>
              <a:buClr>
                <a:schemeClr val="accent1"/>
              </a:buClr>
              <a:buSzPct val="80000"/>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mn-cs"/>
              </a:rPr>
              <a:t> استدعاء الدالة </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calling</a:t>
            </a:r>
            <a:endParaRPr kumimoji="0" lang="ar-SA"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 name="Slide Number Placeholder 1"/>
          <p:cNvSpPr>
            <a:spLocks noGrp="1"/>
          </p:cNvSpPr>
          <p:nvPr>
            <p:ph type="sldNum" sz="quarter" idx="12"/>
          </p:nvPr>
        </p:nvSpPr>
        <p:spPr/>
        <p:txBody>
          <a:bodyPr/>
          <a:lstStyle/>
          <a:p>
            <a:fld id="{E0C783EF-A1DB-49F2-BEC9-6AE828683A87}" type="slidenum">
              <a:rPr lang="ar-SA" smtClean="0"/>
              <a:pPr/>
              <a:t>4</a:t>
            </a:fld>
            <a:endParaRPr lang="ar-SA"/>
          </a:p>
        </p:txBody>
      </p:sp>
    </p:spTree>
    <p:extLst>
      <p:ext uri="{BB962C8B-B14F-4D97-AF65-F5344CB8AC3E}">
        <p14:creationId xmlns:p14="http://schemas.microsoft.com/office/powerpoint/2010/main" val="332073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0C783EF-A1DB-49F2-BEC9-6AE828683A87}" type="slidenum">
              <a:rPr lang="ar-SA" smtClean="0"/>
              <a:pPr/>
              <a:t>5</a:t>
            </a:fld>
            <a:endParaRPr lang="ar-SA"/>
          </a:p>
        </p:txBody>
      </p:sp>
      <p:sp>
        <p:nvSpPr>
          <p:cNvPr id="3" name="Rectangle 2"/>
          <p:cNvSpPr/>
          <p:nvPr/>
        </p:nvSpPr>
        <p:spPr>
          <a:xfrm>
            <a:off x="539552" y="692696"/>
            <a:ext cx="7992888" cy="4832092"/>
          </a:xfrm>
          <a:prstGeom prst="rect">
            <a:avLst/>
          </a:prstGeom>
        </p:spPr>
        <p:txBody>
          <a:bodyPr wrap="square">
            <a:spAutoFit/>
          </a:bodyPr>
          <a:lstStyle/>
          <a:p>
            <a:pPr algn="r" rtl="1"/>
            <a:r>
              <a:rPr lang="ar-SA" sz="2800" dirty="0"/>
              <a:t>عندما يولد المصرف تعليمات لاستدعاء دالة، ما فإنه يحتاج إلى معرفة اسم الدالة وعدد وسيطاتها وأنواعها ونوع قيمة الإعادة، لذا علينا كتابة نموذج أو (تصريح) للدالة قبل إجراء أي استدعاء لها وتصريح الدالة هو سطر واحد يبلغ المصرف عن اسم الدالة وعدد وسيطاتها وأنواعها ونوع القيمة المعادة بواسطة الدالة. يشبه تصريح الدالة، السطر الأول في تعريف الدالة، لكن تليه فاصلة منقوطة.</a:t>
            </a:r>
            <a:endParaRPr lang="en-US" sz="2800" dirty="0"/>
          </a:p>
          <a:p>
            <a:pPr algn="r" rtl="1"/>
            <a:r>
              <a:rPr lang="ar-SA" sz="2800" dirty="0"/>
              <a:t>فمثلا في تصريح الدالة التالي:-</a:t>
            </a:r>
            <a:endParaRPr lang="en-US" sz="2800" dirty="0"/>
          </a:p>
          <a:p>
            <a:pPr algn="r" rtl="1"/>
            <a:r>
              <a:rPr lang="en-US" sz="2800" dirty="0" err="1"/>
              <a:t>int</a:t>
            </a:r>
            <a:r>
              <a:rPr lang="en-US" sz="2800" dirty="0"/>
              <a:t> </a:t>
            </a:r>
            <a:r>
              <a:rPr lang="en-US" sz="2800" dirty="0" err="1"/>
              <a:t>anyfunc</a:t>
            </a:r>
            <a:r>
              <a:rPr lang="en-US" sz="2800" dirty="0"/>
              <a:t>(</a:t>
            </a:r>
            <a:r>
              <a:rPr lang="en-US" sz="2800" dirty="0" err="1"/>
              <a:t>int</a:t>
            </a:r>
            <a:r>
              <a:rPr lang="en-US" sz="2800" dirty="0"/>
              <a:t>);</a:t>
            </a:r>
          </a:p>
          <a:p>
            <a:pPr algn="r" rtl="1"/>
            <a:r>
              <a:rPr lang="ar-SA" sz="2800" dirty="0"/>
              <a:t>النوع </a:t>
            </a:r>
            <a:r>
              <a:rPr lang="en-US" sz="2800" dirty="0" err="1"/>
              <a:t>int</a:t>
            </a:r>
            <a:r>
              <a:rPr lang="ar-SA" sz="2800" dirty="0"/>
              <a:t> بين القوسين يخبر المصرف بأن الوسيط الذي سيتم تمريره إلى الدالة سيكون من النوع </a:t>
            </a:r>
            <a:r>
              <a:rPr lang="en-US" sz="2800" dirty="0" err="1"/>
              <a:t>int</a:t>
            </a:r>
            <a:r>
              <a:rPr lang="ar-SA" sz="2800" dirty="0"/>
              <a:t> و </a:t>
            </a:r>
            <a:r>
              <a:rPr lang="en-US" sz="2800" dirty="0" err="1"/>
              <a:t>int</a:t>
            </a:r>
            <a:r>
              <a:rPr lang="ar-SA" sz="2800" dirty="0"/>
              <a:t> التي تسبق اسم الدالة تشير إلى نوع القيمة المعادة بواسطة الدالة.</a:t>
            </a:r>
            <a:endParaRPr lang="en-US" sz="2800" dirty="0"/>
          </a:p>
        </p:txBody>
      </p:sp>
    </p:spTree>
    <p:extLst>
      <p:ext uri="{BB962C8B-B14F-4D97-AF65-F5344CB8AC3E}">
        <p14:creationId xmlns:p14="http://schemas.microsoft.com/office/powerpoint/2010/main" val="9941030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0C783EF-A1DB-49F2-BEC9-6AE828683A87}" type="slidenum">
              <a:rPr lang="ar-SA" smtClean="0"/>
              <a:pPr/>
              <a:t>6</a:t>
            </a:fld>
            <a:endParaRPr lang="ar-SA"/>
          </a:p>
        </p:txBody>
      </p:sp>
      <p:sp>
        <p:nvSpPr>
          <p:cNvPr id="3" name="Rectangle 2"/>
          <p:cNvSpPr/>
          <p:nvPr/>
        </p:nvSpPr>
        <p:spPr>
          <a:xfrm>
            <a:off x="395536" y="548680"/>
            <a:ext cx="8424936" cy="5016758"/>
          </a:xfrm>
          <a:prstGeom prst="rect">
            <a:avLst/>
          </a:prstGeom>
        </p:spPr>
        <p:txBody>
          <a:bodyPr wrap="square">
            <a:spAutoFit/>
          </a:bodyPr>
          <a:lstStyle/>
          <a:p>
            <a:pPr algn="r" rtl="1"/>
            <a:r>
              <a:rPr lang="ar-SA" sz="2000" b="1" dirty="0"/>
              <a:t>يأخذ تعريف الدوال في </a:t>
            </a:r>
            <a:r>
              <a:rPr lang="en-US" sz="2000" b="1" dirty="0"/>
              <a:t>C++</a:t>
            </a:r>
            <a:r>
              <a:rPr lang="ar-SA" sz="2000" b="1" dirty="0"/>
              <a:t> الشكل العام التالي:</a:t>
            </a:r>
            <a:endParaRPr lang="en-US" sz="2000" b="1" dirty="0"/>
          </a:p>
          <a:p>
            <a:pPr algn="ctr"/>
            <a:r>
              <a:rPr lang="en-US" sz="2000" b="1" dirty="0"/>
              <a:t>return-value-type  function-name (parameter </a:t>
            </a:r>
            <a:r>
              <a:rPr lang="en-US" sz="2000" b="1" dirty="0" err="1" smtClean="0"/>
              <a:t>lis</a:t>
            </a:r>
            <a:r>
              <a:rPr lang="ar-SA" sz="2000" b="1" dirty="0" smtClean="0"/>
              <a:t>(</a:t>
            </a:r>
          </a:p>
          <a:p>
            <a:pPr algn="l"/>
            <a:r>
              <a:rPr lang="ar-SA" sz="2000" b="1" dirty="0"/>
              <a:t> </a:t>
            </a:r>
            <a:r>
              <a:rPr lang="ar-SA" sz="2000" b="1" dirty="0" smtClean="0"/>
              <a:t>                 </a:t>
            </a:r>
            <a:r>
              <a:rPr lang="en-US" sz="2000" b="1" dirty="0" smtClean="0"/>
              <a:t>{</a:t>
            </a:r>
            <a:endParaRPr lang="en-US" sz="2000" b="1" dirty="0"/>
          </a:p>
          <a:p>
            <a:pPr algn="ctr"/>
            <a:r>
              <a:rPr lang="en-US" sz="2000" b="1" dirty="0"/>
              <a:t>		declarations and statements</a:t>
            </a:r>
          </a:p>
          <a:p>
            <a:pPr algn="l"/>
            <a:r>
              <a:rPr lang="en-US" sz="2000" b="1" dirty="0"/>
              <a:t>	</a:t>
            </a:r>
            <a:r>
              <a:rPr lang="ar-SA" sz="2000" b="1" dirty="0" smtClean="0"/>
              <a:t>    </a:t>
            </a:r>
            <a:r>
              <a:rPr lang="en-US" sz="2000" b="1" dirty="0" smtClean="0"/>
              <a:t>}</a:t>
            </a:r>
            <a:endParaRPr lang="en-US" sz="2000" b="1" dirty="0"/>
          </a:p>
          <a:p>
            <a:pPr algn="r" rtl="1"/>
            <a:r>
              <a:rPr lang="ar-SA" sz="2000" b="1" dirty="0"/>
              <a:t>حيث: </a:t>
            </a:r>
            <a:endParaRPr lang="en-US" sz="2000" b="1" dirty="0"/>
          </a:p>
          <a:p>
            <a:pPr algn="r" rtl="1"/>
            <a:r>
              <a:rPr lang="en-US" sz="2000" b="1" dirty="0"/>
              <a:t>:return-value-type</a:t>
            </a:r>
            <a:r>
              <a:rPr lang="ar-SA" sz="2000" b="1" dirty="0"/>
              <a:t>  نوع القيمة المعادة بواسطة الدالة والذي يمكن أن يكون أي نوع من أنواع بيانات </a:t>
            </a:r>
            <a:r>
              <a:rPr lang="en-US" sz="2000" b="1" dirty="0"/>
              <a:t>C++</a:t>
            </a:r>
            <a:r>
              <a:rPr lang="ar-SA" sz="2000" b="1" dirty="0"/>
              <a:t>. وإذا كانت الدالة لا ترجع أي قيمة يكون نوع إعادتها </a:t>
            </a:r>
            <a:r>
              <a:rPr lang="en-US" sz="2000" b="1" dirty="0"/>
              <a:t>void</a:t>
            </a:r>
            <a:r>
              <a:rPr lang="ar-SA" sz="2000" b="1" dirty="0"/>
              <a:t>.</a:t>
            </a:r>
            <a:endParaRPr lang="en-US" sz="2000" b="1" dirty="0"/>
          </a:p>
          <a:p>
            <a:pPr algn="r" rtl="1"/>
            <a:r>
              <a:rPr lang="en-US" sz="2000" b="1" dirty="0"/>
              <a:t>function-name</a:t>
            </a:r>
            <a:r>
              <a:rPr lang="ar-SA" sz="2000" b="1" dirty="0"/>
              <a:t>: اسم الدالة والذي يتبع في تسميته  قواعد تسمية المعرفات </a:t>
            </a:r>
            <a:r>
              <a:rPr lang="en-US" sz="2000" b="1" dirty="0"/>
              <a:t>(</a:t>
            </a:r>
            <a:r>
              <a:rPr lang="en-US" sz="2000" b="1" dirty="0" err="1"/>
              <a:t>identefiers</a:t>
            </a:r>
            <a:r>
              <a:rPr lang="en-US" sz="2000" b="1" dirty="0"/>
              <a:t>)</a:t>
            </a:r>
            <a:r>
              <a:rPr lang="ar-SA" sz="2000" b="1" dirty="0"/>
              <a:t>.</a:t>
            </a:r>
            <a:endParaRPr lang="en-US" sz="2000" b="1" dirty="0"/>
          </a:p>
          <a:p>
            <a:pPr algn="r" rtl="1"/>
            <a:r>
              <a:rPr lang="en-US" sz="2000" b="1" dirty="0"/>
              <a:t>parameter list</a:t>
            </a:r>
            <a:r>
              <a:rPr lang="ar-SA" sz="2000" b="1" dirty="0"/>
              <a:t>: هي لائحة الوسيطات </a:t>
            </a:r>
            <a:r>
              <a:rPr lang="ar-SA" sz="2000" b="1" dirty="0" err="1"/>
              <a:t>الممرة</a:t>
            </a:r>
            <a:r>
              <a:rPr lang="ar-SA" sz="2000" b="1" dirty="0"/>
              <a:t> إلى الدالة وهي يمكن أن تكون خالية </a:t>
            </a:r>
            <a:r>
              <a:rPr lang="en-US" sz="2000" b="1" dirty="0"/>
              <a:t>(void)</a:t>
            </a:r>
            <a:r>
              <a:rPr lang="ar-SA" sz="2000" b="1" dirty="0"/>
              <a:t> أو تحتوى على وسيطة واحدة أو عدة وسائط تفصل بينها فاصلة ويجب ذكر كل وسيطة على حدة.</a:t>
            </a:r>
            <a:endParaRPr lang="en-US" sz="2000" b="1" dirty="0"/>
          </a:p>
          <a:p>
            <a:pPr algn="r" rtl="1"/>
            <a:r>
              <a:rPr lang="en-US" sz="2000" b="1" dirty="0"/>
              <a:t>declarations and statements</a:t>
            </a:r>
            <a:r>
              <a:rPr lang="ar-SA" sz="2000" b="1" dirty="0"/>
              <a:t>: تمثل جسم الدالة والذي يطلق عليه في بعض الأحيان </a:t>
            </a:r>
            <a:r>
              <a:rPr lang="en-US" sz="2000" b="1" dirty="0"/>
              <a:t>block</a:t>
            </a:r>
            <a:r>
              <a:rPr lang="ar-SA" sz="2000" b="1" dirty="0"/>
              <a:t> . يمكن أن يحتوى الـ </a:t>
            </a:r>
            <a:r>
              <a:rPr lang="en-US" sz="2000" b="1" dirty="0"/>
              <a:t>block</a:t>
            </a:r>
            <a:r>
              <a:rPr lang="ar-SA" sz="2000" b="1" dirty="0"/>
              <a:t> على إعلانات </a:t>
            </a:r>
            <a:r>
              <a:rPr lang="ar-SA" sz="2000" b="1" dirty="0" smtClean="0"/>
              <a:t>المتغيرات. </a:t>
            </a:r>
            <a:r>
              <a:rPr lang="ar-SA" sz="2000" b="1" dirty="0"/>
              <a:t>السطر الأول في تعريف الدالة يدعى المصرح </a:t>
            </a:r>
            <a:r>
              <a:rPr lang="en-US" sz="2000" b="1" dirty="0" err="1"/>
              <a:t>declarator</a:t>
            </a:r>
            <a:r>
              <a:rPr lang="en-US" sz="2000" b="1" dirty="0"/>
              <a:t> </a:t>
            </a:r>
            <a:r>
              <a:rPr lang="ar-SA" sz="2000" b="1" dirty="0"/>
              <a:t>والذي يحدد اسم الدالة ونوع البيانات التي تعيدها الدالة وأسماء وأنواع وسيطاتها.</a:t>
            </a:r>
            <a:endParaRPr lang="en-US" sz="2000" b="1" dirty="0"/>
          </a:p>
        </p:txBody>
      </p:sp>
    </p:spTree>
    <p:extLst>
      <p:ext uri="{BB962C8B-B14F-4D97-AF65-F5344CB8AC3E}">
        <p14:creationId xmlns:p14="http://schemas.microsoft.com/office/powerpoint/2010/main" val="159374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0C783EF-A1DB-49F2-BEC9-6AE828683A87}" type="slidenum">
              <a:rPr lang="ar-SA" smtClean="0"/>
              <a:pPr/>
              <a:t>7</a:t>
            </a:fld>
            <a:endParaRPr lang="ar-SA"/>
          </a:p>
        </p:txBody>
      </p:sp>
      <p:sp>
        <p:nvSpPr>
          <p:cNvPr id="3" name="Rectangle 2"/>
          <p:cNvSpPr/>
          <p:nvPr/>
        </p:nvSpPr>
        <p:spPr>
          <a:xfrm>
            <a:off x="971600" y="836712"/>
            <a:ext cx="7560840" cy="2862322"/>
          </a:xfrm>
          <a:prstGeom prst="rect">
            <a:avLst/>
          </a:prstGeom>
        </p:spPr>
        <p:txBody>
          <a:bodyPr wrap="square">
            <a:spAutoFit/>
          </a:bodyPr>
          <a:lstStyle/>
          <a:p>
            <a:pPr algn="r" rtl="1"/>
            <a:r>
              <a:rPr lang="ar-SA" sz="3600" dirty="0"/>
              <a:t>يؤدى استدعاء الدالة إلي انتقال التنفيذ إلي بداية الدالة.</a:t>
            </a:r>
            <a:endParaRPr lang="en-US" sz="3600" dirty="0"/>
          </a:p>
          <a:p>
            <a:pPr algn="r" rtl="1"/>
            <a:r>
              <a:rPr lang="ar-SA" sz="3600" dirty="0"/>
              <a:t>يمكن تمرير بعض الوسيطات إلى الدالة عند </a:t>
            </a:r>
            <a:r>
              <a:rPr lang="ar-SA" sz="3600" dirty="0" smtClean="0"/>
              <a:t>استدعائها. </a:t>
            </a:r>
            <a:r>
              <a:rPr lang="ar-SA" sz="3600" dirty="0"/>
              <a:t>وبعد تنفيذ الدالة يعود التنفيذ للعبارة التي تلي استدعاء الدالة.</a:t>
            </a:r>
            <a:endParaRPr lang="en-US" sz="3600" dirty="0"/>
          </a:p>
        </p:txBody>
      </p:sp>
    </p:spTree>
    <p:extLst>
      <p:ext uri="{BB962C8B-B14F-4D97-AF65-F5344CB8AC3E}">
        <p14:creationId xmlns:p14="http://schemas.microsoft.com/office/powerpoint/2010/main" val="1249433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908720"/>
            <a:ext cx="8682168" cy="720080"/>
          </a:xfrm>
        </p:spPr>
        <p:txBody>
          <a:bodyPr>
            <a:normAutofit/>
          </a:bodyPr>
          <a:lstStyle/>
          <a:p>
            <a:pPr algn="r" rtl="1"/>
            <a:r>
              <a:rPr lang="ar-SA" sz="2800" dirty="0" smtClean="0"/>
              <a:t>يسمى رأس الدالة و موقعه قبل الدالة الرئيسية و ينتهى بــ </a:t>
            </a:r>
            <a:r>
              <a:rPr lang="en-US" sz="2800" dirty="0" smtClean="0"/>
              <a:t>;</a:t>
            </a:r>
            <a:endParaRPr lang="ar-SA" sz="2800" dirty="0" smtClean="0"/>
          </a:p>
        </p:txBody>
      </p:sp>
      <p:sp>
        <p:nvSpPr>
          <p:cNvPr id="4" name="TextBox 4"/>
          <p:cNvSpPr txBox="1"/>
          <p:nvPr/>
        </p:nvSpPr>
        <p:spPr>
          <a:xfrm>
            <a:off x="3347864" y="188640"/>
            <a:ext cx="5544616"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marL="365760" indent="-283464" algn="r" rtl="1">
              <a:spcBef>
                <a:spcPts val="600"/>
              </a:spcBef>
              <a:buClr>
                <a:schemeClr val="accent1"/>
              </a:buClr>
              <a:buSzPct val="80000"/>
              <a:defRPr/>
            </a:pPr>
            <a:r>
              <a:rPr lang="ar-SA" sz="3200" dirty="0" smtClean="0">
                <a:solidFill>
                  <a:schemeClr val="tx1"/>
                </a:solidFill>
              </a:rPr>
              <a:t>الاعلان عن الدالة </a:t>
            </a:r>
            <a:r>
              <a:rPr lang="en-US" sz="3200" dirty="0" smtClean="0">
                <a:solidFill>
                  <a:schemeClr val="tx1"/>
                </a:solidFill>
              </a:rPr>
              <a:t>declaration</a:t>
            </a:r>
            <a:endParaRPr lang="ar-SA" sz="3200" dirty="0">
              <a:solidFill>
                <a:schemeClr val="tx1"/>
              </a:solidFill>
            </a:endParaRPr>
          </a:p>
        </p:txBody>
      </p:sp>
      <p:sp>
        <p:nvSpPr>
          <p:cNvPr id="7" name="TextBox 4"/>
          <p:cNvSpPr txBox="1"/>
          <p:nvPr/>
        </p:nvSpPr>
        <p:spPr>
          <a:xfrm>
            <a:off x="4283968" y="1844824"/>
            <a:ext cx="4608512"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marL="365760" lvl="0" indent="-283464" algn="r" rtl="1">
              <a:spcBef>
                <a:spcPts val="600"/>
              </a:spcBef>
              <a:buClr>
                <a:schemeClr val="accent1"/>
              </a:buClr>
              <a:buSzPct val="80000"/>
              <a:defRPr/>
            </a:pPr>
            <a:r>
              <a:rPr lang="ar-SA" sz="3200" dirty="0" smtClean="0">
                <a:solidFill>
                  <a:schemeClr val="tx1"/>
                </a:solidFill>
              </a:rPr>
              <a:t>تعريف الدالة </a:t>
            </a:r>
            <a:r>
              <a:rPr lang="en-US" sz="3200" dirty="0" smtClean="0">
                <a:solidFill>
                  <a:schemeClr val="tx1"/>
                </a:solidFill>
              </a:rPr>
              <a:t>definition</a:t>
            </a:r>
            <a:endParaRPr lang="ar-SA" sz="3200" dirty="0" smtClean="0">
              <a:solidFill>
                <a:schemeClr val="tx1"/>
              </a:solidFill>
            </a:endParaRPr>
          </a:p>
        </p:txBody>
      </p:sp>
      <p:sp>
        <p:nvSpPr>
          <p:cNvPr id="8" name="عنصر نائب للمحتوى 2"/>
          <p:cNvSpPr txBox="1">
            <a:spLocks/>
          </p:cNvSpPr>
          <p:nvPr/>
        </p:nvSpPr>
        <p:spPr>
          <a:xfrm>
            <a:off x="251520" y="2492896"/>
            <a:ext cx="8682168" cy="1008112"/>
          </a:xfrm>
          <a:prstGeom prst="rect">
            <a:avLst/>
          </a:prstGeom>
        </p:spPr>
        <p:txBody>
          <a:bodyPr>
            <a:noAutofit/>
          </a:bodyPr>
          <a:lstStyle/>
          <a:p>
            <a:pPr marL="365760" lvl="0" indent="-283464" algn="r" rtl="1">
              <a:spcBef>
                <a:spcPts val="600"/>
              </a:spcBef>
              <a:buClr>
                <a:schemeClr val="accent1"/>
              </a:buClr>
              <a:buSzPct val="80000"/>
              <a:buFont typeface="Wingdings 2"/>
              <a:buChar char=""/>
            </a:pPr>
            <a:r>
              <a:rPr kumimoji="0" lang="ar-SA" sz="2800" b="0" i="0" u="none" strike="noStrike" kern="1200" cap="none" spc="0" normalizeH="0" baseline="0" noProof="0" dirty="0" smtClean="0">
                <a:ln>
                  <a:noFill/>
                </a:ln>
                <a:solidFill>
                  <a:schemeClr val="tx1"/>
                </a:solidFill>
                <a:effectLst/>
                <a:uLnTx/>
                <a:uFillTx/>
                <a:latin typeface="+mn-lt"/>
                <a:ea typeface="+mn-ea"/>
                <a:cs typeface="+mn-cs"/>
              </a:rPr>
              <a:t>يسمى جسم الدالة و موقعه قبل الدالة الرئيسية مع جملة الاعلان (مدمجا معها)</a:t>
            </a:r>
            <a:r>
              <a:rPr kumimoji="0" lang="ar-SA" sz="2800" b="0" i="0" u="none" strike="noStrike" kern="1200" cap="none" spc="0" normalizeH="0" noProof="0" dirty="0" smtClean="0">
                <a:ln>
                  <a:noFill/>
                </a:ln>
                <a:solidFill>
                  <a:schemeClr val="tx1"/>
                </a:solidFill>
                <a:effectLst/>
                <a:uLnTx/>
                <a:uFillTx/>
                <a:latin typeface="+mn-lt"/>
                <a:ea typeface="+mn-ea"/>
                <a:cs typeface="+mn-cs"/>
              </a:rPr>
              <a:t> </a:t>
            </a:r>
            <a:r>
              <a:rPr lang="ar-SA" sz="2800" dirty="0" smtClean="0"/>
              <a:t>أو بعد الدالة الرئيسية </a:t>
            </a:r>
            <a:endParaRPr kumimoji="0" lang="ar-SA"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TextBox 4"/>
          <p:cNvSpPr txBox="1"/>
          <p:nvPr/>
        </p:nvSpPr>
        <p:spPr>
          <a:xfrm>
            <a:off x="4592604" y="3789040"/>
            <a:ext cx="4299876"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marL="365760" lvl="0" indent="-283464" algn="r" rtl="1">
              <a:spcBef>
                <a:spcPts val="600"/>
              </a:spcBef>
              <a:buClr>
                <a:schemeClr val="accent1"/>
              </a:buClr>
              <a:buSzPct val="80000"/>
              <a:defRPr/>
            </a:pPr>
            <a:r>
              <a:rPr lang="ar-SA" sz="3200" dirty="0" smtClean="0">
                <a:solidFill>
                  <a:schemeClr val="tx1"/>
                </a:solidFill>
              </a:rPr>
              <a:t>استدعاء الدالة </a:t>
            </a:r>
            <a:r>
              <a:rPr lang="en-US" sz="3200" dirty="0" smtClean="0">
                <a:solidFill>
                  <a:schemeClr val="tx1"/>
                </a:solidFill>
              </a:rPr>
              <a:t>calling</a:t>
            </a:r>
            <a:endParaRPr lang="ar-SA" sz="3200" dirty="0" smtClean="0">
              <a:solidFill>
                <a:schemeClr val="tx1"/>
              </a:solidFill>
            </a:endParaRPr>
          </a:p>
        </p:txBody>
      </p:sp>
      <p:sp>
        <p:nvSpPr>
          <p:cNvPr id="10" name="عنصر نائب للمحتوى 2"/>
          <p:cNvSpPr txBox="1">
            <a:spLocks/>
          </p:cNvSpPr>
          <p:nvPr/>
        </p:nvSpPr>
        <p:spPr>
          <a:xfrm>
            <a:off x="251520" y="4509120"/>
            <a:ext cx="8682168" cy="720080"/>
          </a:xfrm>
          <a:prstGeom prst="rect">
            <a:avLst/>
          </a:prstGeom>
        </p:spPr>
        <p:txBody>
          <a:bodyPr>
            <a:normAutofit/>
          </a:bodyPr>
          <a:lstStyle/>
          <a:p>
            <a:pPr marL="365760" marR="0" lvl="0" indent="-283464" algn="r" defTabSz="914400" rtl="1" eaLnBrk="1" fontAlgn="auto" latinLnBrk="0" hangingPunct="1">
              <a:lnSpc>
                <a:spcPct val="100000"/>
              </a:lnSpc>
              <a:spcBef>
                <a:spcPts val="600"/>
              </a:spcBef>
              <a:spcAft>
                <a:spcPts val="0"/>
              </a:spcAft>
              <a:buClr>
                <a:schemeClr val="accent1"/>
              </a:buClr>
              <a:buSzPct val="80000"/>
              <a:buFont typeface="Wingdings 2"/>
              <a:buChar char=""/>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mn-cs"/>
              </a:rPr>
              <a:t>داخل الدالة الرئيسية أو داخل </a:t>
            </a:r>
            <a:r>
              <a:rPr kumimoji="0" lang="ar-SA" sz="2800" b="0" i="0" u="none" strike="noStrike" kern="1200" cap="none" spc="0" normalizeH="0" baseline="0" noProof="0" dirty="0" err="1" smtClean="0">
                <a:ln>
                  <a:noFill/>
                </a:ln>
                <a:solidFill>
                  <a:schemeClr val="tx1"/>
                </a:solidFill>
                <a:effectLst/>
                <a:uLnTx/>
                <a:uFillTx/>
                <a:latin typeface="+mn-lt"/>
                <a:ea typeface="+mn-ea"/>
                <a:cs typeface="+mn-cs"/>
              </a:rPr>
              <a:t>اى</a:t>
            </a:r>
            <a:r>
              <a:rPr kumimoji="0" lang="ar-SA" sz="2800" b="0" i="0" u="none" strike="noStrike" kern="1200" cap="none" spc="0" normalizeH="0" baseline="0" noProof="0" dirty="0" smtClean="0">
                <a:ln>
                  <a:noFill/>
                </a:ln>
                <a:solidFill>
                  <a:schemeClr val="tx1"/>
                </a:solidFill>
                <a:effectLst/>
                <a:uLnTx/>
                <a:uFillTx/>
                <a:latin typeface="+mn-lt"/>
                <a:ea typeface="+mn-ea"/>
                <a:cs typeface="+mn-cs"/>
              </a:rPr>
              <a:t> دالة </a:t>
            </a:r>
            <a:r>
              <a:rPr kumimoji="0" lang="ar-SA" sz="2800" b="0" i="0" u="none" strike="noStrike" kern="1200" cap="none" spc="0" normalizeH="0" baseline="0" noProof="0" dirty="0" err="1" smtClean="0">
                <a:ln>
                  <a:noFill/>
                </a:ln>
                <a:solidFill>
                  <a:schemeClr val="tx1"/>
                </a:solidFill>
                <a:effectLst/>
                <a:uLnTx/>
                <a:uFillTx/>
                <a:latin typeface="+mn-lt"/>
                <a:ea typeface="+mn-ea"/>
                <a:cs typeface="+mn-cs"/>
              </a:rPr>
              <a:t>اخرى</a:t>
            </a:r>
            <a:r>
              <a:rPr kumimoji="0" lang="ar-SA" sz="2800" b="0" i="0" u="none" strike="noStrike" kern="1200" cap="none" spc="0" normalizeH="0" baseline="0" noProof="0" dirty="0" smtClean="0">
                <a:ln>
                  <a:noFill/>
                </a:ln>
                <a:solidFill>
                  <a:schemeClr val="tx1"/>
                </a:solidFill>
                <a:effectLst/>
                <a:uLnTx/>
                <a:uFillTx/>
                <a:latin typeface="+mn-lt"/>
                <a:ea typeface="+mn-ea"/>
                <a:cs typeface="+mn-cs"/>
              </a:rPr>
              <a:t> حسب الحاجة</a:t>
            </a:r>
          </a:p>
        </p:txBody>
      </p:sp>
      <p:sp>
        <p:nvSpPr>
          <p:cNvPr id="11" name="TextBox 4"/>
          <p:cNvSpPr txBox="1"/>
          <p:nvPr/>
        </p:nvSpPr>
        <p:spPr>
          <a:xfrm>
            <a:off x="7884368" y="5373216"/>
            <a:ext cx="1008112"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marL="365760" lvl="0" indent="-283464">
              <a:spcBef>
                <a:spcPts val="600"/>
              </a:spcBef>
              <a:buClr>
                <a:schemeClr val="accent1"/>
              </a:buClr>
              <a:buSzPct val="80000"/>
              <a:defRPr/>
            </a:pPr>
            <a:r>
              <a:rPr lang="ar-SA" sz="3200" dirty="0" smtClean="0">
                <a:solidFill>
                  <a:schemeClr val="tx1"/>
                </a:solidFill>
              </a:rPr>
              <a:t>مثال:</a:t>
            </a:r>
          </a:p>
        </p:txBody>
      </p:sp>
      <p:sp>
        <p:nvSpPr>
          <p:cNvPr id="12" name="عنصر نائب للمحتوى 2"/>
          <p:cNvSpPr txBox="1">
            <a:spLocks/>
          </p:cNvSpPr>
          <p:nvPr/>
        </p:nvSpPr>
        <p:spPr>
          <a:xfrm>
            <a:off x="251520" y="6021288"/>
            <a:ext cx="8682168" cy="720080"/>
          </a:xfrm>
          <a:prstGeom prst="rect">
            <a:avLst/>
          </a:prstGeom>
        </p:spPr>
        <p:txBody>
          <a:bodyPr>
            <a:normAutofit/>
          </a:bodyPr>
          <a:lstStyle/>
          <a:p>
            <a:pPr marL="365760" marR="0" lvl="0" indent="-283464" algn="r" defTabSz="914400" rtl="1" eaLnBrk="1" fontAlgn="auto" latinLnBrk="0" hangingPunct="1">
              <a:lnSpc>
                <a:spcPct val="100000"/>
              </a:lnSpc>
              <a:spcBef>
                <a:spcPts val="600"/>
              </a:spcBef>
              <a:spcAft>
                <a:spcPts val="0"/>
              </a:spcAft>
              <a:buClr>
                <a:schemeClr val="accent1"/>
              </a:buClr>
              <a:buSzPct val="80000"/>
              <a:buFont typeface="Wingdings 2"/>
              <a:buChar char=""/>
              <a:tabLst/>
              <a:defRPr/>
            </a:pPr>
            <a:r>
              <a:rPr kumimoji="0" lang="ar-SA" sz="2800" b="0" i="0" u="none" strike="noStrike" kern="1200" cap="none" spc="0" normalizeH="0" baseline="0" noProof="0" dirty="0" err="1" smtClean="0">
                <a:ln>
                  <a:noFill/>
                </a:ln>
                <a:solidFill>
                  <a:schemeClr val="tx1"/>
                </a:solidFill>
                <a:effectLst/>
                <a:uLnTx/>
                <a:uFillTx/>
                <a:latin typeface="+mn-lt"/>
                <a:ea typeface="+mn-ea"/>
                <a:cs typeface="+mn-cs"/>
              </a:rPr>
              <a:t>انشئ</a:t>
            </a:r>
            <a:r>
              <a:rPr kumimoji="0" lang="ar-SA" sz="2800" b="0" i="0" u="none" strike="noStrike" kern="1200" cap="none" spc="0" normalizeH="0" baseline="0" noProof="0" dirty="0" smtClean="0">
                <a:ln>
                  <a:noFill/>
                </a:ln>
                <a:solidFill>
                  <a:schemeClr val="tx1"/>
                </a:solidFill>
                <a:effectLst/>
                <a:uLnTx/>
                <a:uFillTx/>
                <a:latin typeface="+mn-lt"/>
                <a:ea typeface="+mn-ea"/>
                <a:cs typeface="+mn-cs"/>
              </a:rPr>
              <a:t> دالة </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cube</a:t>
            </a:r>
            <a:r>
              <a:rPr kumimoji="0" lang="ar-SA" sz="2800" b="0" i="0" u="none" strike="noStrike" kern="1200" cap="none" spc="0" normalizeH="0" baseline="0" noProof="0" dirty="0" smtClean="0">
                <a:ln>
                  <a:noFill/>
                </a:ln>
                <a:solidFill>
                  <a:schemeClr val="tx1"/>
                </a:solidFill>
                <a:effectLst/>
                <a:uLnTx/>
                <a:uFillTx/>
                <a:latin typeface="+mn-lt"/>
                <a:ea typeface="+mn-ea"/>
                <a:cs typeface="+mn-cs"/>
              </a:rPr>
              <a:t> تقوم بضرب ثلاثة</a:t>
            </a:r>
            <a:r>
              <a:rPr kumimoji="0" lang="ar-SA" sz="2800" b="0" i="0" u="none" strike="noStrike" kern="1200" cap="none" spc="0" normalizeH="0" noProof="0" dirty="0" smtClean="0">
                <a:ln>
                  <a:noFill/>
                </a:ln>
                <a:solidFill>
                  <a:schemeClr val="tx1"/>
                </a:solidFill>
                <a:effectLst/>
                <a:uLnTx/>
                <a:uFillTx/>
                <a:latin typeface="+mn-lt"/>
                <a:ea typeface="+mn-ea"/>
                <a:cs typeface="+mn-cs"/>
              </a:rPr>
              <a:t> </a:t>
            </a:r>
            <a:r>
              <a:rPr kumimoji="0" lang="ar-SA" sz="2800" b="0" i="0" u="none" strike="noStrike" kern="1200" cap="none" spc="0" normalizeH="0" noProof="0" dirty="0" err="1" smtClean="0">
                <a:ln>
                  <a:noFill/>
                </a:ln>
                <a:solidFill>
                  <a:schemeClr val="tx1"/>
                </a:solidFill>
                <a:effectLst/>
                <a:uLnTx/>
                <a:uFillTx/>
                <a:latin typeface="+mn-lt"/>
                <a:ea typeface="+mn-ea"/>
                <a:cs typeface="+mn-cs"/>
              </a:rPr>
              <a:t>اع</a:t>
            </a:r>
            <a:r>
              <a:rPr kumimoji="0" lang="ar-SA" sz="2800" b="0" i="0" u="none" strike="noStrike" kern="1200" cap="none" spc="0" normalizeH="0" baseline="0" noProof="0" dirty="0" err="1" smtClean="0">
                <a:ln>
                  <a:noFill/>
                </a:ln>
                <a:solidFill>
                  <a:schemeClr val="tx1"/>
                </a:solidFill>
                <a:effectLst/>
                <a:uLnTx/>
                <a:uFillTx/>
                <a:latin typeface="+mn-lt"/>
                <a:ea typeface="+mn-ea"/>
                <a:cs typeface="+mn-cs"/>
              </a:rPr>
              <a:t>داد</a:t>
            </a:r>
            <a:r>
              <a:rPr kumimoji="0" lang="ar-SA" sz="2800" b="0" i="0" u="none" strike="noStrike" kern="1200" cap="none" spc="0" normalizeH="0" baseline="0" noProof="0" dirty="0" smtClean="0">
                <a:ln>
                  <a:noFill/>
                </a:ln>
                <a:solidFill>
                  <a:schemeClr val="tx1"/>
                </a:solidFill>
                <a:effectLst/>
                <a:uLnTx/>
                <a:uFillTx/>
                <a:latin typeface="+mn-lt"/>
                <a:ea typeface="+mn-ea"/>
                <a:cs typeface="+mn-cs"/>
              </a:rPr>
              <a:t> </a:t>
            </a:r>
            <a:r>
              <a:rPr kumimoji="0" lang="ar-SA" sz="2800" b="0" i="0" u="none" strike="noStrike" kern="1200" cap="none" spc="0" normalizeH="0" baseline="0" noProof="0" dirty="0" err="1" smtClean="0">
                <a:ln>
                  <a:noFill/>
                </a:ln>
                <a:solidFill>
                  <a:schemeClr val="tx1"/>
                </a:solidFill>
                <a:effectLst/>
                <a:uLnTx/>
                <a:uFillTx/>
                <a:latin typeface="+mn-lt"/>
                <a:ea typeface="+mn-ea"/>
                <a:cs typeface="+mn-cs"/>
              </a:rPr>
              <a:t>بالاشكال</a:t>
            </a:r>
            <a:r>
              <a:rPr kumimoji="0" lang="ar-SA" sz="2800" b="0" i="0" u="none" strike="noStrike" kern="1200" cap="none" spc="0" normalizeH="0" baseline="0" noProof="0" dirty="0" smtClean="0">
                <a:ln>
                  <a:noFill/>
                </a:ln>
                <a:solidFill>
                  <a:schemeClr val="tx1"/>
                </a:solidFill>
                <a:effectLst/>
                <a:uLnTx/>
                <a:uFillTx/>
                <a:latin typeface="+mn-lt"/>
                <a:ea typeface="+mn-ea"/>
                <a:cs typeface="+mn-cs"/>
              </a:rPr>
              <a:t> </a:t>
            </a:r>
            <a:r>
              <a:rPr kumimoji="0" lang="ar-SA" sz="2800" b="0" i="0" u="none" strike="noStrike" kern="1200" cap="none" spc="0" normalizeH="0" baseline="0" noProof="0" dirty="0" err="1" smtClean="0">
                <a:ln>
                  <a:noFill/>
                </a:ln>
                <a:solidFill>
                  <a:schemeClr val="tx1"/>
                </a:solidFill>
                <a:effectLst/>
                <a:uLnTx/>
                <a:uFillTx/>
                <a:latin typeface="+mn-lt"/>
                <a:ea typeface="+mn-ea"/>
                <a:cs typeface="+mn-cs"/>
              </a:rPr>
              <a:t>الاربعة</a:t>
            </a:r>
            <a:r>
              <a:rPr kumimoji="0" lang="ar-SA" sz="2800" b="0" i="0" u="none" strike="noStrike" kern="1200" cap="none" spc="0" normalizeH="0" baseline="0" noProof="0" dirty="0" smtClean="0">
                <a:ln>
                  <a:noFill/>
                </a:ln>
                <a:solidFill>
                  <a:schemeClr val="tx1"/>
                </a:solidFill>
                <a:effectLst/>
                <a:uLnTx/>
                <a:uFillTx/>
                <a:latin typeface="+mn-lt"/>
                <a:ea typeface="+mn-ea"/>
                <a:cs typeface="+mn-cs"/>
              </a:rPr>
              <a:t> السابقة</a:t>
            </a:r>
          </a:p>
        </p:txBody>
      </p:sp>
      <p:sp>
        <p:nvSpPr>
          <p:cNvPr id="2" name="Slide Number Placeholder 1"/>
          <p:cNvSpPr>
            <a:spLocks noGrp="1"/>
          </p:cNvSpPr>
          <p:nvPr>
            <p:ph type="sldNum" sz="quarter" idx="12"/>
          </p:nvPr>
        </p:nvSpPr>
        <p:spPr/>
        <p:txBody>
          <a:bodyPr/>
          <a:lstStyle/>
          <a:p>
            <a:fld id="{E0C783EF-A1DB-49F2-BEC9-6AE828683A87}" type="slidenum">
              <a:rPr lang="ar-SA" smtClean="0"/>
              <a:pPr/>
              <a:t>8</a:t>
            </a:fld>
            <a:endParaRPr lang="ar-SA"/>
          </a:p>
        </p:txBody>
      </p:sp>
    </p:spTree>
    <p:extLst>
      <p:ext uri="{BB962C8B-B14F-4D97-AF65-F5344CB8AC3E}">
        <p14:creationId xmlns:p14="http://schemas.microsoft.com/office/powerpoint/2010/main" val="1896889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iterate type="lt">
                                    <p:tmPct val="10000"/>
                                  </p:iterate>
                                  <p:childTnLst>
                                    <p:set>
                                      <p:cBhvr>
                                        <p:cTn id="13" dur="1" fill="hold">
                                          <p:stCondLst>
                                            <p:cond delay="0"/>
                                          </p:stCondLst>
                                        </p:cTn>
                                        <p:tgtEl>
                                          <p:spTgt spid="7"/>
                                        </p:tgtEl>
                                        <p:attrNameLst>
                                          <p:attrName>style.visibility</p:attrName>
                                        </p:attrNameLst>
                                      </p:cBhvr>
                                      <p:to>
                                        <p:strVal val="visible"/>
                                      </p:to>
                                    </p:set>
                                    <p:animEffect transition="in" filter="fade">
                                      <p:cBhvr>
                                        <p:cTn id="14" dur="2000"/>
                                        <p:tgtEl>
                                          <p:spTgt spid="7"/>
                                        </p:tgtEl>
                                      </p:cBhvr>
                                    </p:animEffect>
                                    <p:anim calcmode="lin" valueType="num">
                                      <p:cBhvr>
                                        <p:cTn id="15" dur="2000" fill="hold"/>
                                        <p:tgtEl>
                                          <p:spTgt spid="7"/>
                                        </p:tgtEl>
                                        <p:attrNameLst>
                                          <p:attrName>ppt_w</p:attrName>
                                        </p:attrNameLst>
                                      </p:cBhvr>
                                      <p:tavLst>
                                        <p:tav tm="0" fmla="#ppt_w*sin(2.5*pi*$)">
                                          <p:val>
                                            <p:fltVal val="0"/>
                                          </p:val>
                                        </p:tav>
                                        <p:tav tm="100000">
                                          <p:val>
                                            <p:fltVal val="1"/>
                                          </p:val>
                                        </p:tav>
                                      </p:tavLst>
                                    </p:anim>
                                    <p:anim calcmode="lin" valueType="num">
                                      <p:cBhvr>
                                        <p:cTn id="16"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Effect transition="in" filter="fade">
                                      <p:cBhvr>
                                        <p:cTn id="21" dur="2000"/>
                                        <p:tgtEl>
                                          <p:spTgt spid="9"/>
                                        </p:tgtEl>
                                      </p:cBhvr>
                                    </p:animEffect>
                                    <p:anim calcmode="lin" valueType="num">
                                      <p:cBhvr>
                                        <p:cTn id="22" dur="2000" fill="hold"/>
                                        <p:tgtEl>
                                          <p:spTgt spid="9"/>
                                        </p:tgtEl>
                                        <p:attrNameLst>
                                          <p:attrName>ppt_w</p:attrName>
                                        </p:attrNameLst>
                                      </p:cBhvr>
                                      <p:tavLst>
                                        <p:tav tm="0" fmla="#ppt_w*sin(2.5*pi*$)">
                                          <p:val>
                                            <p:fltVal val="0"/>
                                          </p:val>
                                        </p:tav>
                                        <p:tav tm="100000">
                                          <p:val>
                                            <p:fltVal val="1"/>
                                          </p:val>
                                        </p:tav>
                                      </p:tavLst>
                                    </p:anim>
                                    <p:anim calcmode="lin" valueType="num">
                                      <p:cBhvr>
                                        <p:cTn id="23"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Effect transition="in" filter="fade">
                                      <p:cBhvr>
                                        <p:cTn id="28" dur="2000"/>
                                        <p:tgtEl>
                                          <p:spTgt spid="11"/>
                                        </p:tgtEl>
                                      </p:cBhvr>
                                    </p:animEffect>
                                    <p:anim calcmode="lin" valueType="num">
                                      <p:cBhvr>
                                        <p:cTn id="29" dur="2000" fill="hold"/>
                                        <p:tgtEl>
                                          <p:spTgt spid="11"/>
                                        </p:tgtEl>
                                        <p:attrNameLst>
                                          <p:attrName>ppt_w</p:attrName>
                                        </p:attrNameLst>
                                      </p:cBhvr>
                                      <p:tavLst>
                                        <p:tav tm="0" fmla="#ppt_w*sin(2.5*pi*$)">
                                          <p:val>
                                            <p:fltVal val="0"/>
                                          </p:val>
                                        </p:tav>
                                        <p:tav tm="100000">
                                          <p:val>
                                            <p:fltVal val="1"/>
                                          </p:val>
                                        </p:tav>
                                      </p:tavLst>
                                    </p:anim>
                                    <p:anim calcmode="lin" valueType="num">
                                      <p:cBhvr>
                                        <p:cTn id="30"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عنصر نائب للمحتوى 2"/>
          <p:cNvSpPr txBox="1">
            <a:spLocks/>
          </p:cNvSpPr>
          <p:nvPr/>
        </p:nvSpPr>
        <p:spPr>
          <a:xfrm>
            <a:off x="467544" y="692696"/>
            <a:ext cx="7498080" cy="5976664"/>
          </a:xfrm>
          <a:prstGeom prst="rect">
            <a:avLst/>
          </a:prstGeom>
        </p:spPr>
        <p:txBody>
          <a:bodyPr>
            <a:noAutofit/>
          </a:bodyPr>
          <a:lstStyle/>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include&lt;</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iostream.h</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&gt;</a:t>
            </a:r>
          </a:p>
          <a:p>
            <a:pPr marL="365760" indent="-283464" algn="l">
              <a:spcBef>
                <a:spcPts val="600"/>
              </a:spcBef>
              <a:buClr>
                <a:schemeClr val="accent1"/>
              </a:buClr>
              <a:buSzPct val="80000"/>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void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cube (</a:t>
            </a:r>
            <a:r>
              <a:rPr kumimoji="0" lang="en-US" sz="2400" b="0" i="0" u="none" strike="noStrike" kern="1200" cap="none" spc="0" normalizeH="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rgbClr val="00B050"/>
                </a:solidFill>
                <a:effectLst/>
                <a:uLnTx/>
                <a:uFillTx/>
                <a:latin typeface="+mn-lt"/>
                <a:ea typeface="+mn-ea"/>
                <a:cs typeface="+mn-cs"/>
              </a:rPr>
              <a:t>//</a:t>
            </a:r>
            <a:r>
              <a:rPr lang="en-US" sz="2400" dirty="0">
                <a:solidFill>
                  <a:srgbClr val="00B050"/>
                </a:solidFill>
              </a:rPr>
              <a:t>declaration</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void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main()</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cube( );           </a:t>
            </a:r>
            <a:r>
              <a:rPr kumimoji="0" lang="en-US" sz="2400" b="0" i="0" u="none" strike="noStrike" kern="1200" cap="none" spc="0" normalizeH="0" baseline="0" noProof="0" dirty="0" smtClean="0">
                <a:ln>
                  <a:noFill/>
                </a:ln>
                <a:solidFill>
                  <a:srgbClr val="00B050"/>
                </a:solidFill>
                <a:effectLst/>
                <a:uLnTx/>
                <a:uFillTx/>
                <a:latin typeface="+mn-lt"/>
                <a:ea typeface="+mn-ea"/>
                <a:cs typeface="+mn-cs"/>
              </a:rPr>
              <a:t>// call</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lang="ar-SA" sz="2400" noProof="0" dirty="0" smtClean="0"/>
              <a:t>نهاية </a:t>
            </a:r>
            <a:r>
              <a:rPr lang="ar-SA" sz="2400" noProof="0" dirty="0" err="1" smtClean="0"/>
              <a:t>البرناج</a:t>
            </a:r>
            <a:r>
              <a:rPr lang="en-US" sz="2400" noProof="0" dirty="0" smtClean="0"/>
              <a:t>  }// </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65760" lvl="0" indent="-283464" algn="l">
              <a:spcBef>
                <a:spcPts val="600"/>
              </a:spcBef>
              <a:buClr>
                <a:schemeClr val="accent1"/>
              </a:buClr>
              <a:buSzPct val="80000"/>
              <a:defRPr/>
            </a:pPr>
            <a:r>
              <a:rPr lang="en-US" sz="2400" dirty="0" smtClean="0"/>
              <a:t>void </a:t>
            </a:r>
            <a:r>
              <a:rPr lang="en-US" sz="2400" dirty="0" smtClean="0"/>
              <a:t>cube ( )          </a:t>
            </a:r>
            <a:r>
              <a:rPr lang="en-US" sz="2400" dirty="0" smtClean="0">
                <a:solidFill>
                  <a:srgbClr val="00B050"/>
                </a:solidFill>
              </a:rPr>
              <a:t>// </a:t>
            </a:r>
            <a:r>
              <a:rPr lang="en-US" sz="2400" dirty="0">
                <a:solidFill>
                  <a:srgbClr val="00B050"/>
                </a:solidFill>
              </a:rPr>
              <a:t> definition</a:t>
            </a:r>
          </a:p>
          <a:p>
            <a:pPr marL="365760" indent="-283464" algn="l">
              <a:spcBef>
                <a:spcPts val="600"/>
              </a:spcBef>
              <a:buClr>
                <a:schemeClr val="accent1"/>
              </a:buClr>
              <a:buSzPct val="80000"/>
            </a:pPr>
            <a:r>
              <a:rPr lang="en-US" sz="2400" dirty="0" smtClean="0"/>
              <a:t>{</a:t>
            </a:r>
          </a:p>
          <a:p>
            <a:pPr marL="365760" indent="-283464" algn="l">
              <a:spcBef>
                <a:spcPts val="600"/>
              </a:spcBef>
              <a:buClr>
                <a:schemeClr val="accent1"/>
              </a:buClr>
              <a:buSzPct val="80000"/>
            </a:pPr>
            <a:r>
              <a:rPr lang="en-US" sz="2400" dirty="0" smtClean="0"/>
              <a:t>    </a:t>
            </a:r>
            <a:r>
              <a:rPr lang="en-US" sz="2400" dirty="0" err="1" smtClean="0"/>
              <a:t>int</a:t>
            </a:r>
            <a:r>
              <a:rPr lang="en-US" sz="2400" dirty="0" smtClean="0"/>
              <a:t> x1,x2,x3;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cin</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&gt;&gt;x1&gt;&gt;x2&gt;&gt;x3;</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cout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&lt;&lt;x1*x2*x3&lt;&lt;</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endl</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t>
            </a:r>
            <a:endParaRPr kumimoji="0" lang="ar-SA"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TextBox 4"/>
          <p:cNvSpPr txBox="1"/>
          <p:nvPr/>
        </p:nvSpPr>
        <p:spPr>
          <a:xfrm>
            <a:off x="3203848" y="188640"/>
            <a:ext cx="5688632"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r>
              <a:rPr lang="ar-SA" sz="3200" dirty="0" smtClean="0">
                <a:solidFill>
                  <a:schemeClr val="tx1"/>
                </a:solidFill>
              </a:rPr>
              <a:t>دالة لا يمرر </a:t>
            </a:r>
            <a:r>
              <a:rPr lang="ar-SA" sz="3200" dirty="0" err="1" smtClean="0">
                <a:solidFill>
                  <a:schemeClr val="tx1"/>
                </a:solidFill>
              </a:rPr>
              <a:t>اليها</a:t>
            </a:r>
            <a:r>
              <a:rPr lang="ar-SA" sz="3200" dirty="0" smtClean="0">
                <a:solidFill>
                  <a:schemeClr val="tx1"/>
                </a:solidFill>
              </a:rPr>
              <a:t> قيم </a:t>
            </a:r>
            <a:r>
              <a:rPr lang="ar-SA" sz="3200" dirty="0" err="1" smtClean="0">
                <a:solidFill>
                  <a:schemeClr val="tx1"/>
                </a:solidFill>
              </a:rPr>
              <a:t>و</a:t>
            </a:r>
            <a:r>
              <a:rPr lang="ar-SA" sz="3200" dirty="0" smtClean="0">
                <a:solidFill>
                  <a:schemeClr val="tx1"/>
                </a:solidFill>
              </a:rPr>
              <a:t> لا تعود بنتيجة</a:t>
            </a:r>
          </a:p>
        </p:txBody>
      </p:sp>
      <p:sp>
        <p:nvSpPr>
          <p:cNvPr id="2" name="Slide Number Placeholder 1"/>
          <p:cNvSpPr>
            <a:spLocks noGrp="1"/>
          </p:cNvSpPr>
          <p:nvPr>
            <p:ph type="sldNum" sz="quarter" idx="12"/>
          </p:nvPr>
        </p:nvSpPr>
        <p:spPr/>
        <p:txBody>
          <a:bodyPr/>
          <a:lstStyle/>
          <a:p>
            <a:fld id="{E0C783EF-A1DB-49F2-BEC9-6AE828683A87}" type="slidenum">
              <a:rPr lang="ar-SA" smtClean="0"/>
              <a:pPr/>
              <a:t>9</a:t>
            </a:fld>
            <a:endParaRPr lang="ar-SA"/>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29" y="5712668"/>
            <a:ext cx="9096375"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Arrow Connector 3"/>
          <p:cNvCxnSpPr/>
          <p:nvPr/>
        </p:nvCxnSpPr>
        <p:spPr>
          <a:xfrm flipH="1" flipV="1">
            <a:off x="1619672" y="5013176"/>
            <a:ext cx="2596912" cy="12138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773285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anim calcmode="lin" valueType="num">
                                      <p:cBhvr>
                                        <p:cTn id="8" dur="2000" fill="hold"/>
                                        <p:tgtEl>
                                          <p:spTgt spid="13"/>
                                        </p:tgtEl>
                                        <p:attrNameLst>
                                          <p:attrName>ppt_w</p:attrName>
                                        </p:attrNameLst>
                                      </p:cBhvr>
                                      <p:tavLst>
                                        <p:tav tm="0" fmla="#ppt_w*sin(2.5*pi*$)">
                                          <p:val>
                                            <p:fltVal val="0"/>
                                          </p:val>
                                        </p:tav>
                                        <p:tav tm="100000">
                                          <p:val>
                                            <p:fltVal val="1"/>
                                          </p:val>
                                        </p:tav>
                                      </p:tavLst>
                                    </p:anim>
                                    <p:anim calcmode="lin" valueType="num">
                                      <p:cBhvr>
                                        <p:cTn id="9" dur="20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963A5F8-312A-4F0F-B0D4-0D2C756222EE}" type="slidenum">
              <a:rPr lang="en-US" smtClean="0"/>
              <a:t>10</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986006"/>
            <a:ext cx="7056784" cy="5827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635896" y="476672"/>
            <a:ext cx="4968552" cy="461665"/>
          </a:xfrm>
          <a:prstGeom prst="rect">
            <a:avLst/>
          </a:prstGeom>
          <a:noFill/>
        </p:spPr>
        <p:txBody>
          <a:bodyPr wrap="square" rtlCol="0">
            <a:spAutoFit/>
          </a:bodyPr>
          <a:lstStyle/>
          <a:p>
            <a:pPr algn="r" rtl="1"/>
            <a:r>
              <a:rPr lang="ar-SA" sz="2400" dirty="0" smtClean="0"/>
              <a:t>أو يمكن اعطاء المتغيرات قيم محددة: </a:t>
            </a:r>
            <a:endParaRPr lang="en-US" sz="2400" dirty="0"/>
          </a:p>
        </p:txBody>
      </p:sp>
    </p:spTree>
    <p:extLst>
      <p:ext uri="{BB962C8B-B14F-4D97-AF65-F5344CB8AC3E}">
        <p14:creationId xmlns:p14="http://schemas.microsoft.com/office/powerpoint/2010/main" val="3938834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عنصر نائب للمحتوى 2"/>
          <p:cNvSpPr txBox="1">
            <a:spLocks/>
          </p:cNvSpPr>
          <p:nvPr/>
        </p:nvSpPr>
        <p:spPr>
          <a:xfrm>
            <a:off x="179512" y="692696"/>
            <a:ext cx="8712968" cy="5616624"/>
          </a:xfrm>
          <a:prstGeom prst="rect">
            <a:avLst/>
          </a:prstGeom>
        </p:spPr>
        <p:txBody>
          <a:bodyPr>
            <a:noAutofit/>
          </a:bodyPr>
          <a:lstStyle/>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include&lt;</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iostream.h</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&gt;</a:t>
            </a:r>
          </a:p>
          <a:p>
            <a:pPr marL="365760" indent="-283464">
              <a:spcBef>
                <a:spcPts val="600"/>
              </a:spcBef>
              <a:buClr>
                <a:schemeClr val="accent1"/>
              </a:buClr>
              <a:buSzPct val="80000"/>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int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cube (</a:t>
            </a:r>
            <a:r>
              <a:rPr kumimoji="0" lang="en-US" sz="2400" b="0" i="0" u="none" strike="noStrike" kern="1200" cap="none" spc="0" normalizeH="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a:t>
            </a:r>
            <a:r>
              <a:rPr kumimoji="0" lang="en-US" sz="2400" b="0" i="0" u="none" strike="noStrike" kern="1200" cap="none" spc="0" normalizeH="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rgbClr val="00B050"/>
                </a:solidFill>
                <a:effectLst/>
                <a:uLnTx/>
                <a:uFillTx/>
                <a:latin typeface="+mn-lt"/>
                <a:ea typeface="+mn-ea"/>
                <a:cs typeface="+mn-cs"/>
              </a:rPr>
              <a:t>//</a:t>
            </a:r>
            <a:r>
              <a:rPr lang="en-US" sz="2400" dirty="0" smtClean="0">
                <a:solidFill>
                  <a:srgbClr val="00B050"/>
                </a:solidFill>
              </a:rPr>
              <a:t>declaration&amp;</a:t>
            </a:r>
            <a:r>
              <a:rPr kumimoji="0" lang="en-US" sz="2400" b="0" i="0" u="none" strike="noStrike" kern="1200" cap="none" spc="0" normalizeH="0" baseline="0" noProof="0" dirty="0" smtClean="0">
                <a:ln>
                  <a:noFill/>
                </a:ln>
                <a:solidFill>
                  <a:srgbClr val="00B050"/>
                </a:solidFill>
                <a:effectLst/>
                <a:uLnTx/>
                <a:uFillTx/>
                <a:latin typeface="+mn-lt"/>
                <a:ea typeface="+mn-ea"/>
                <a:cs typeface="+mn-cs"/>
              </a:rPr>
              <a:t> </a:t>
            </a:r>
            <a:r>
              <a:rPr kumimoji="0" lang="en-US" sz="2400" b="0" i="0" u="none" strike="noStrike" kern="1200" cap="none" spc="0" normalizeH="0" baseline="0" noProof="0" dirty="0" smtClean="0">
                <a:ln>
                  <a:noFill/>
                </a:ln>
                <a:solidFill>
                  <a:srgbClr val="00B050"/>
                </a:solidFill>
                <a:effectLst/>
                <a:uLnTx/>
                <a:uFillTx/>
                <a:latin typeface="+mn-lt"/>
                <a:ea typeface="+mn-ea"/>
                <a:cs typeface="+mn-cs"/>
              </a:rPr>
              <a:t>definition</a:t>
            </a:r>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lang="en-US" sz="2400" dirty="0" smtClean="0"/>
              <a:t>{</a:t>
            </a:r>
          </a:p>
          <a:p>
            <a:pPr marL="365760" indent="-283464">
              <a:spcBef>
                <a:spcPts val="600"/>
              </a:spcBef>
              <a:buClr>
                <a:schemeClr val="accent1"/>
              </a:buClr>
              <a:buSzPct val="80000"/>
            </a:pPr>
            <a:r>
              <a:rPr lang="en-US" sz="2400" dirty="0" smtClean="0"/>
              <a:t>      </a:t>
            </a:r>
            <a:r>
              <a:rPr lang="en-US" sz="2400" dirty="0" err="1" smtClean="0"/>
              <a:t>int</a:t>
            </a:r>
            <a:r>
              <a:rPr lang="en-US" sz="2400" dirty="0" smtClean="0"/>
              <a:t> x1,x2,x3,z;            </a:t>
            </a:r>
            <a:r>
              <a:rPr lang="en-US" sz="2400" dirty="0" err="1" smtClean="0"/>
              <a:t>cin</a:t>
            </a:r>
            <a:r>
              <a:rPr lang="en-US" sz="2400" dirty="0" smtClean="0"/>
              <a:t>&gt;&gt;x1&gt;&gt;x2&gt;&gt;x3;</a:t>
            </a:r>
          </a:p>
          <a:p>
            <a:pPr marL="365760" lvl="0" indent="-283464">
              <a:spcBef>
                <a:spcPts val="600"/>
              </a:spcBef>
              <a:buClr>
                <a:schemeClr val="accent1"/>
              </a:buClr>
              <a:buSzPct val="80000"/>
              <a:defRPr/>
            </a:pPr>
            <a:r>
              <a:rPr lang="ar-SA" sz="2400" dirty="0" smtClean="0"/>
              <a:t> </a:t>
            </a:r>
            <a:r>
              <a:rPr lang="en-US" sz="2400" dirty="0" smtClean="0"/>
              <a:t>      z=x1*x2*x3;              return z;</a:t>
            </a:r>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2400" b="0" i="0" u="none" strike="noStrike" kern="1200" cap="none" spc="0" normalizeH="0" baseline="0" noProof="0" dirty="0" smtClean="0">
                <a:ln>
                  <a:noFill/>
                </a:ln>
                <a:effectLst/>
                <a:uLnTx/>
                <a:uFillTx/>
                <a:latin typeface="+mn-lt"/>
                <a:ea typeface="+mn-ea"/>
                <a:cs typeface="+mn-cs"/>
              </a:rPr>
              <a:t>}</a:t>
            </a:r>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void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main()</a:t>
            </a:r>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t>
            </a:r>
          </a:p>
          <a:p>
            <a:pPr marL="365760" lvl="0" indent="-283464">
              <a:spcBef>
                <a:spcPts val="600"/>
              </a:spcBef>
              <a:buClr>
                <a:schemeClr val="accent1"/>
              </a:buClr>
              <a:buSzPct val="80000"/>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int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r=cube( );           </a:t>
            </a:r>
            <a:r>
              <a:rPr kumimoji="0" lang="en-US" sz="2400" b="0" i="0" u="none" strike="noStrike" kern="1200" cap="none" spc="0" normalizeH="0" baseline="0" noProof="0" dirty="0" smtClean="0">
                <a:ln>
                  <a:noFill/>
                </a:ln>
                <a:solidFill>
                  <a:srgbClr val="00B050"/>
                </a:solidFill>
                <a:effectLst/>
                <a:uLnTx/>
                <a:uFillTx/>
                <a:latin typeface="+mn-lt"/>
                <a:ea typeface="+mn-ea"/>
                <a:cs typeface="+mn-cs"/>
              </a:rPr>
              <a:t>// </a:t>
            </a:r>
            <a:r>
              <a:rPr kumimoji="0" lang="en-US" sz="2400" b="0" i="0" u="none" strike="noStrike" kern="1200" cap="none" spc="0" normalizeH="0" baseline="0" noProof="0" dirty="0" smtClean="0">
                <a:ln>
                  <a:noFill/>
                </a:ln>
                <a:solidFill>
                  <a:srgbClr val="00B050"/>
                </a:solidFill>
                <a:effectLst/>
                <a:uLnTx/>
                <a:uFillTx/>
                <a:latin typeface="+mn-lt"/>
                <a:ea typeface="+mn-ea"/>
                <a:cs typeface="+mn-cs"/>
              </a:rPr>
              <a:t>call</a:t>
            </a:r>
            <a:r>
              <a:rPr kumimoji="0" lang="ar-SA" sz="2400" b="0" i="0" u="none" strike="noStrike" kern="1200" cap="none" spc="0" normalizeH="0" baseline="0" noProof="0" dirty="0" smtClean="0">
                <a:ln>
                  <a:noFill/>
                </a:ln>
                <a:solidFill>
                  <a:srgbClr val="00B050"/>
                </a:solidFill>
                <a:effectLst/>
                <a:uLnTx/>
                <a:uFillTx/>
                <a:latin typeface="+mn-lt"/>
                <a:ea typeface="+mn-ea"/>
                <a:cs typeface="+mn-cs"/>
              </a:rPr>
              <a:t> (</a:t>
            </a:r>
            <a:r>
              <a:rPr lang="ar-SA" sz="2400" dirty="0"/>
              <a:t>تخزين القيمة المعادة في متغير</a:t>
            </a:r>
            <a:r>
              <a:rPr kumimoji="0" lang="ar-SA" sz="2400" b="0" i="0" u="none" strike="noStrike" kern="1200" cap="none" spc="0" normalizeH="0" baseline="0" noProof="0" dirty="0" smtClean="0">
                <a:ln>
                  <a:noFill/>
                </a:ln>
                <a:solidFill>
                  <a:srgbClr val="00B050"/>
                </a:solidFill>
                <a:effectLst/>
                <a:uLnTx/>
                <a:uFillTx/>
                <a:latin typeface="+mn-lt"/>
                <a:ea typeface="+mn-ea"/>
                <a:cs typeface="+mn-cs"/>
              </a:rPr>
              <a:t>)</a:t>
            </a:r>
            <a:endParaRPr kumimoji="0" lang="en-US" sz="2400" b="0" i="0" u="none" strike="noStrike" kern="1200" cap="none" spc="0" normalizeH="0" baseline="0" noProof="0" dirty="0" smtClean="0">
              <a:ln>
                <a:noFill/>
              </a:ln>
              <a:solidFill>
                <a:srgbClr val="00B050"/>
              </a:solidFill>
              <a:effectLst/>
              <a:uLnTx/>
              <a:uFillTx/>
              <a:latin typeface="+mn-lt"/>
              <a:ea typeface="+mn-ea"/>
              <a:cs typeface="+mn-cs"/>
            </a:endParaRPr>
          </a:p>
          <a:p>
            <a:pPr marL="365760" lvl="0" indent="-283464">
              <a:spcBef>
                <a:spcPts val="600"/>
              </a:spcBef>
              <a:buClr>
                <a:schemeClr val="accent1"/>
              </a:buClr>
              <a:buSzPct val="80000"/>
              <a:defRPr/>
            </a:pPr>
            <a:r>
              <a:rPr lang="en-US" sz="2400" noProof="0" dirty="0" smtClean="0"/>
              <a:t>     </a:t>
            </a:r>
            <a:r>
              <a:rPr lang="en-US" sz="2400" noProof="0" dirty="0" err="1" smtClean="0"/>
              <a:t>cout</a:t>
            </a:r>
            <a:r>
              <a:rPr lang="en-US" sz="2400" noProof="0" dirty="0" smtClean="0"/>
              <a:t>&lt;&lt;r;   //</a:t>
            </a:r>
            <a:r>
              <a:rPr lang="ar-SA" sz="2400" dirty="0"/>
              <a:t> </a:t>
            </a:r>
            <a:r>
              <a:rPr lang="ar-SA" sz="2400" noProof="0" dirty="0" smtClean="0"/>
              <a:t>طباعة قيمة المتغير</a:t>
            </a:r>
            <a:endParaRPr lang="en-US" sz="2400" noProof="0" dirty="0" smtClean="0"/>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2400" b="0" i="0" u="none" strike="noStrike" kern="1200" cap="none" spc="0" normalizeH="0" baseline="0" dirty="0" smtClean="0">
                <a:ln>
                  <a:noFill/>
                </a:ln>
                <a:solidFill>
                  <a:schemeClr val="tx1"/>
                </a:solidFill>
                <a:effectLst/>
                <a:uLnTx/>
                <a:uFillTx/>
                <a:latin typeface="+mn-lt"/>
                <a:ea typeface="+mn-ea"/>
                <a:cs typeface="+mn-cs"/>
              </a:rPr>
              <a:t>     </a:t>
            </a:r>
            <a:r>
              <a:rPr kumimoji="0" lang="en-US" sz="2400" b="0" i="0" u="none" strike="noStrike" kern="1200" cap="none" spc="0" normalizeH="0" baseline="0" dirty="0" err="1" smtClean="0">
                <a:ln>
                  <a:noFill/>
                </a:ln>
                <a:solidFill>
                  <a:schemeClr val="tx1"/>
                </a:solidFill>
                <a:effectLst/>
                <a:uLnTx/>
                <a:uFillTx/>
                <a:latin typeface="+mn-lt"/>
                <a:ea typeface="+mn-ea"/>
                <a:cs typeface="+mn-cs"/>
              </a:rPr>
              <a:t>cout</a:t>
            </a:r>
            <a:r>
              <a:rPr kumimoji="0" lang="en-US" sz="2400" b="0" i="0" u="none" strike="noStrike" kern="1200" cap="none" spc="0" normalizeH="0" baseline="0" dirty="0" smtClean="0">
                <a:ln>
                  <a:noFill/>
                </a:ln>
                <a:solidFill>
                  <a:schemeClr val="tx1"/>
                </a:solidFill>
                <a:effectLst/>
                <a:uLnTx/>
                <a:uFillTx/>
                <a:latin typeface="+mn-lt"/>
                <a:ea typeface="+mn-ea"/>
                <a:cs typeface="+mn-cs"/>
              </a:rPr>
              <a:t>&lt;&lt;cube( </a:t>
            </a:r>
            <a:r>
              <a:rPr kumimoji="0" lang="en-US" sz="2400" b="0" i="0" u="none" strike="noStrike" kern="1200" cap="none" spc="0" normalizeH="0" baseline="0" dirty="0" smtClean="0">
                <a:ln>
                  <a:noFill/>
                </a:ln>
                <a:solidFill>
                  <a:schemeClr val="tx1"/>
                </a:solidFill>
                <a:effectLst/>
                <a:uLnTx/>
                <a:uFillTx/>
                <a:latin typeface="+mn-lt"/>
                <a:ea typeface="+mn-ea"/>
                <a:cs typeface="+mn-cs"/>
              </a:rPr>
              <a:t>);//</a:t>
            </a:r>
            <a:r>
              <a:rPr lang="ar-SA" sz="2400" dirty="0" smtClean="0"/>
              <a:t>طباعة مباشرة</a:t>
            </a:r>
            <a:endParaRPr lang="en-US" sz="2400" noProof="0" dirty="0" smtClean="0"/>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lang="en-US" sz="2400" noProof="0" dirty="0" smtClean="0"/>
              <a:t>}</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TextBox 4"/>
          <p:cNvSpPr txBox="1"/>
          <p:nvPr/>
        </p:nvSpPr>
        <p:spPr>
          <a:xfrm>
            <a:off x="3203848" y="188640"/>
            <a:ext cx="5688632"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rtl="1"/>
            <a:r>
              <a:rPr lang="ar-SA" sz="3200" dirty="0" smtClean="0">
                <a:solidFill>
                  <a:schemeClr val="tx1"/>
                </a:solidFill>
              </a:rPr>
              <a:t>دالة لا يمرر </a:t>
            </a:r>
            <a:r>
              <a:rPr lang="ar-SA" sz="3200" dirty="0" err="1" smtClean="0">
                <a:solidFill>
                  <a:schemeClr val="tx1"/>
                </a:solidFill>
              </a:rPr>
              <a:t>اليها</a:t>
            </a:r>
            <a:r>
              <a:rPr lang="ar-SA" sz="3200" dirty="0" smtClean="0">
                <a:solidFill>
                  <a:schemeClr val="tx1"/>
                </a:solidFill>
              </a:rPr>
              <a:t> قيم </a:t>
            </a:r>
            <a:r>
              <a:rPr lang="ar-SA" sz="3200" dirty="0" err="1" smtClean="0">
                <a:solidFill>
                  <a:schemeClr val="tx1"/>
                </a:solidFill>
              </a:rPr>
              <a:t>و</a:t>
            </a:r>
            <a:r>
              <a:rPr lang="ar-SA" sz="3200" dirty="0" smtClean="0">
                <a:solidFill>
                  <a:schemeClr val="tx1"/>
                </a:solidFill>
              </a:rPr>
              <a:t> تعود بنتيجة</a:t>
            </a:r>
          </a:p>
        </p:txBody>
      </p:sp>
      <p:sp>
        <p:nvSpPr>
          <p:cNvPr id="2" name="Slide Number Placeholder 1"/>
          <p:cNvSpPr>
            <a:spLocks noGrp="1"/>
          </p:cNvSpPr>
          <p:nvPr>
            <p:ph type="sldNum" sz="quarter" idx="12"/>
          </p:nvPr>
        </p:nvSpPr>
        <p:spPr/>
        <p:txBody>
          <a:bodyPr/>
          <a:lstStyle/>
          <a:p>
            <a:fld id="{E0C783EF-A1DB-49F2-BEC9-6AE828683A87}" type="slidenum">
              <a:rPr lang="ar-SA" smtClean="0"/>
              <a:pPr/>
              <a:t>11</a:t>
            </a:fld>
            <a:endParaRPr lang="ar-SA"/>
          </a:p>
        </p:txBody>
      </p:sp>
    </p:spTree>
    <p:extLst>
      <p:ext uri="{BB962C8B-B14F-4D97-AF65-F5344CB8AC3E}">
        <p14:creationId xmlns:p14="http://schemas.microsoft.com/office/powerpoint/2010/main" val="570432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anim calcmode="lin" valueType="num">
                                      <p:cBhvr>
                                        <p:cTn id="8" dur="2000" fill="hold"/>
                                        <p:tgtEl>
                                          <p:spTgt spid="13"/>
                                        </p:tgtEl>
                                        <p:attrNameLst>
                                          <p:attrName>ppt_w</p:attrName>
                                        </p:attrNameLst>
                                      </p:cBhvr>
                                      <p:tavLst>
                                        <p:tav tm="0" fmla="#ppt_w*sin(2.5*pi*$)">
                                          <p:val>
                                            <p:fltVal val="0"/>
                                          </p:val>
                                        </p:tav>
                                        <p:tav tm="100000">
                                          <p:val>
                                            <p:fltVal val="1"/>
                                          </p:val>
                                        </p:tav>
                                      </p:tavLst>
                                    </p:anim>
                                    <p:anim calcmode="lin" valueType="num">
                                      <p:cBhvr>
                                        <p:cTn id="9" dur="20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963A5F8-312A-4F0F-B0D4-0D2C756222EE}" type="slidenum">
              <a:rPr lang="en-US" smtClean="0"/>
              <a:t>12</a:t>
            </a:fld>
            <a:endParaRPr lang="en-US"/>
          </a:p>
        </p:txBody>
      </p:sp>
      <p:sp>
        <p:nvSpPr>
          <p:cNvPr id="3" name="TextBox 2"/>
          <p:cNvSpPr txBox="1"/>
          <p:nvPr/>
        </p:nvSpPr>
        <p:spPr>
          <a:xfrm>
            <a:off x="5652120" y="548680"/>
            <a:ext cx="3024336" cy="461665"/>
          </a:xfrm>
          <a:prstGeom prst="rect">
            <a:avLst/>
          </a:prstGeom>
          <a:noFill/>
        </p:spPr>
        <p:txBody>
          <a:bodyPr wrap="square" rtlCol="0">
            <a:spAutoFit/>
          </a:bodyPr>
          <a:lstStyle/>
          <a:p>
            <a:pPr algn="r" rtl="1"/>
            <a:r>
              <a:rPr lang="ar-SA" sz="2400" dirty="0" smtClean="0"/>
              <a:t>شرح المثال السابق:</a:t>
            </a:r>
            <a:endParaRPr lang="en-US" sz="2400" dirty="0"/>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 y="1268760"/>
            <a:ext cx="8515350" cy="231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0047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عنصر نائب للمحتوى 2"/>
          <p:cNvSpPr txBox="1">
            <a:spLocks/>
          </p:cNvSpPr>
          <p:nvPr/>
        </p:nvSpPr>
        <p:spPr>
          <a:xfrm>
            <a:off x="467544" y="980728"/>
            <a:ext cx="7498080" cy="4800600"/>
          </a:xfrm>
          <a:prstGeom prst="rect">
            <a:avLst/>
          </a:prstGeom>
        </p:spPr>
        <p:txBody>
          <a:bodyPr>
            <a:normAutofit fontScale="92500" lnSpcReduction="20000"/>
          </a:bodyPr>
          <a:lstStyle/>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include&lt;</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iostream.h</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&gt;</a:t>
            </a:r>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lang="en-US" sz="3200" dirty="0"/>
              <a:t>i</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nt</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cube (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int</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x ,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int</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y ,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int</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z)</a:t>
            </a:r>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lang="en-US" sz="3200" dirty="0" smtClean="0"/>
              <a:t>{ return (x*y*z); }</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Void main()</a:t>
            </a:r>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a:t>
            </a:r>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int</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z,w,e,r</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lang="en-US" sz="3200" dirty="0" smtClean="0"/>
              <a:t>     z</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=cube(3,4,5);</a:t>
            </a:r>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cin</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&gt;&gt;w&gt;&gt;e&gt;&gt;r;     </a:t>
            </a:r>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cout</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&lt;&lt;“\t”&lt;&lt;cube(</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w,e,r</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)&lt;&lt;</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endl</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a:t>
            </a:r>
          </a:p>
          <a:p>
            <a:pPr marL="365760" marR="0" lvl="0" indent="-283464" defTabSz="91440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a:t>
            </a:r>
            <a:endParaRPr kumimoji="0" lang="ar-SA"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TextBox 4"/>
          <p:cNvSpPr txBox="1"/>
          <p:nvPr/>
        </p:nvSpPr>
        <p:spPr>
          <a:xfrm>
            <a:off x="3203848" y="332656"/>
            <a:ext cx="5688632"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rtl="1"/>
            <a:r>
              <a:rPr lang="ar-SA" sz="3200" dirty="0" smtClean="0">
                <a:solidFill>
                  <a:schemeClr val="tx1"/>
                </a:solidFill>
              </a:rPr>
              <a:t>دالة يمرر </a:t>
            </a:r>
            <a:r>
              <a:rPr lang="ar-SA" sz="3200" dirty="0" err="1" smtClean="0">
                <a:solidFill>
                  <a:schemeClr val="tx1"/>
                </a:solidFill>
              </a:rPr>
              <a:t>اليها</a:t>
            </a:r>
            <a:r>
              <a:rPr lang="ar-SA" sz="3200" dirty="0" smtClean="0">
                <a:solidFill>
                  <a:schemeClr val="tx1"/>
                </a:solidFill>
              </a:rPr>
              <a:t> قيم </a:t>
            </a:r>
            <a:r>
              <a:rPr lang="ar-SA" sz="3200" dirty="0" err="1" smtClean="0">
                <a:solidFill>
                  <a:schemeClr val="tx1"/>
                </a:solidFill>
              </a:rPr>
              <a:t>و</a:t>
            </a:r>
            <a:r>
              <a:rPr lang="ar-SA" sz="3200" dirty="0" smtClean="0">
                <a:solidFill>
                  <a:schemeClr val="tx1"/>
                </a:solidFill>
              </a:rPr>
              <a:t> تعود بنتيجة</a:t>
            </a:r>
          </a:p>
        </p:txBody>
      </p:sp>
      <p:sp>
        <p:nvSpPr>
          <p:cNvPr id="2" name="Slide Number Placeholder 1"/>
          <p:cNvSpPr>
            <a:spLocks noGrp="1"/>
          </p:cNvSpPr>
          <p:nvPr>
            <p:ph type="sldNum" sz="quarter" idx="12"/>
          </p:nvPr>
        </p:nvSpPr>
        <p:spPr/>
        <p:txBody>
          <a:bodyPr/>
          <a:lstStyle/>
          <a:p>
            <a:fld id="{E0C783EF-A1DB-49F2-BEC9-6AE828683A87}" type="slidenum">
              <a:rPr lang="ar-SA" smtClean="0"/>
              <a:pPr/>
              <a:t>13</a:t>
            </a:fld>
            <a:endParaRPr lang="ar-SA"/>
          </a:p>
        </p:txBody>
      </p:sp>
    </p:spTree>
    <p:extLst>
      <p:ext uri="{BB962C8B-B14F-4D97-AF65-F5344CB8AC3E}">
        <p14:creationId xmlns:p14="http://schemas.microsoft.com/office/powerpoint/2010/main" val="3145457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anim calcmode="lin" valueType="num">
                                      <p:cBhvr>
                                        <p:cTn id="8" dur="2000" fill="hold"/>
                                        <p:tgtEl>
                                          <p:spTgt spid="13"/>
                                        </p:tgtEl>
                                        <p:attrNameLst>
                                          <p:attrName>ppt_w</p:attrName>
                                        </p:attrNameLst>
                                      </p:cBhvr>
                                      <p:tavLst>
                                        <p:tav tm="0" fmla="#ppt_w*sin(2.5*pi*$)">
                                          <p:val>
                                            <p:fltVal val="0"/>
                                          </p:val>
                                        </p:tav>
                                        <p:tav tm="100000">
                                          <p:val>
                                            <p:fltVal val="1"/>
                                          </p:val>
                                        </p:tav>
                                      </p:tavLst>
                                    </p:anim>
                                    <p:anim calcmode="lin" valueType="num">
                                      <p:cBhvr>
                                        <p:cTn id="9" dur="20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عنصر نائب للمحتوى 2"/>
          <p:cNvSpPr txBox="1">
            <a:spLocks/>
          </p:cNvSpPr>
          <p:nvPr/>
        </p:nvSpPr>
        <p:spPr>
          <a:xfrm>
            <a:off x="467544" y="1124744"/>
            <a:ext cx="7498080" cy="5472608"/>
          </a:xfrm>
          <a:prstGeom prst="rect">
            <a:avLst/>
          </a:prstGeom>
        </p:spPr>
        <p:txBody>
          <a:bodyPr>
            <a:normAutofit fontScale="85000" lnSpcReduction="20000"/>
          </a:bodyPr>
          <a:lstStyle/>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include&lt;</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iostream.h</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&gt;</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Void cube (</a:t>
            </a:r>
            <a:r>
              <a:rPr kumimoji="0" lang="en-US" sz="3200" b="0" i="0" u="none" strike="noStrike" kern="1200" cap="none" spc="0" normalizeH="0" noProof="0" dirty="0" smtClean="0">
                <a:ln>
                  <a:noFill/>
                </a:ln>
                <a:solidFill>
                  <a:schemeClr val="tx1"/>
                </a:solidFill>
                <a:effectLst/>
                <a:uLnTx/>
                <a:uFillTx/>
                <a:latin typeface="+mn-lt"/>
                <a:ea typeface="+mn-ea"/>
                <a:cs typeface="+mn-cs"/>
              </a:rPr>
              <a:t> </a:t>
            </a:r>
            <a:r>
              <a:rPr kumimoji="0" lang="en-US" sz="3200" b="0" i="0" u="none" strike="noStrike" kern="1200" cap="none" spc="0" normalizeH="0" noProof="0" dirty="0" err="1" smtClean="0">
                <a:ln>
                  <a:noFill/>
                </a:ln>
                <a:solidFill>
                  <a:schemeClr val="tx1"/>
                </a:solidFill>
                <a:effectLst/>
                <a:uLnTx/>
                <a:uFillTx/>
                <a:latin typeface="+mn-lt"/>
                <a:ea typeface="+mn-ea"/>
                <a:cs typeface="+mn-cs"/>
              </a:rPr>
              <a:t>int</a:t>
            </a:r>
            <a:r>
              <a:rPr kumimoji="0" lang="en-US" sz="3200" b="0" i="0" u="none" strike="noStrike" kern="1200" cap="none" spc="0" normalizeH="0" noProof="0" dirty="0" smtClean="0">
                <a:ln>
                  <a:noFill/>
                </a:ln>
                <a:solidFill>
                  <a:schemeClr val="tx1"/>
                </a:solidFill>
                <a:effectLst/>
                <a:uLnTx/>
                <a:uFillTx/>
                <a:latin typeface="+mn-lt"/>
                <a:ea typeface="+mn-ea"/>
                <a:cs typeface="+mn-cs"/>
              </a:rPr>
              <a:t> , </a:t>
            </a:r>
            <a:r>
              <a:rPr kumimoji="0" lang="en-US" sz="3200" b="0" i="0" u="none" strike="noStrike" kern="1200" cap="none" spc="0" normalizeH="0" noProof="0" dirty="0" err="1" smtClean="0">
                <a:ln>
                  <a:noFill/>
                </a:ln>
                <a:solidFill>
                  <a:schemeClr val="tx1"/>
                </a:solidFill>
                <a:effectLst/>
                <a:uLnTx/>
                <a:uFillTx/>
                <a:latin typeface="+mn-lt"/>
                <a:ea typeface="+mn-ea"/>
                <a:cs typeface="+mn-cs"/>
              </a:rPr>
              <a:t>int</a:t>
            </a:r>
            <a:r>
              <a:rPr kumimoji="0" lang="en-US" sz="3200" b="0" i="0" u="none" strike="noStrike" kern="1200" cap="none" spc="0" normalizeH="0" noProof="0" dirty="0" smtClean="0">
                <a:ln>
                  <a:noFill/>
                </a:ln>
                <a:solidFill>
                  <a:schemeClr val="tx1"/>
                </a:solidFill>
                <a:effectLst/>
                <a:uLnTx/>
                <a:uFillTx/>
                <a:latin typeface="+mn-lt"/>
                <a:ea typeface="+mn-ea"/>
                <a:cs typeface="+mn-cs"/>
              </a:rPr>
              <a:t> , </a:t>
            </a:r>
            <a:r>
              <a:rPr kumimoji="0" lang="en-US" sz="3200" b="0" i="0" u="none" strike="noStrike" kern="1200" cap="none" spc="0" normalizeH="0" noProof="0" dirty="0" err="1" smtClean="0">
                <a:ln>
                  <a:noFill/>
                </a:ln>
                <a:solidFill>
                  <a:schemeClr val="tx1"/>
                </a:solidFill>
                <a:effectLst/>
                <a:uLnTx/>
                <a:uFillTx/>
                <a:latin typeface="+mn-lt"/>
                <a:ea typeface="+mn-ea"/>
                <a:cs typeface="+mn-cs"/>
              </a:rPr>
              <a:t>int</a:t>
            </a:r>
            <a:r>
              <a:rPr kumimoji="0" lang="en-US" sz="3200" b="0" i="0" u="none" strike="noStrike" kern="1200" cap="none" spc="0" normalizeH="0" noProof="0" dirty="0" smtClean="0">
                <a:ln>
                  <a:noFill/>
                </a:ln>
                <a:solidFill>
                  <a:schemeClr val="tx1"/>
                </a:solidFill>
                <a:effectLst/>
                <a:uLnTx/>
                <a:uFillTx/>
                <a:latin typeface="+mn-lt"/>
                <a:ea typeface="+mn-ea"/>
                <a:cs typeface="+mn-cs"/>
              </a:rPr>
              <a:t> </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Void main()</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noProof="0" dirty="0" smtClean="0">
                <a:ln>
                  <a:noFill/>
                </a:ln>
                <a:solidFill>
                  <a:schemeClr val="tx1"/>
                </a:solidFill>
                <a:effectLst/>
                <a:uLnTx/>
                <a:uFillTx/>
                <a:latin typeface="+mn-lt"/>
                <a:ea typeface="+mn-ea"/>
                <a:cs typeface="+mn-cs"/>
              </a:rPr>
              <a:t>    </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cube(2,6,8);</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lang="en-US" sz="3200" smtClean="0"/>
              <a:t>     int</a:t>
            </a:r>
            <a:r>
              <a:rPr lang="en-US" sz="3200" dirty="0" smtClean="0"/>
              <a:t> </a:t>
            </a:r>
            <a:r>
              <a:rPr lang="en-US" sz="3200" dirty="0" err="1" smtClean="0"/>
              <a:t>w,e,r</a:t>
            </a:r>
            <a:r>
              <a:rPr lang="en-US" sz="3200" dirty="0" smtClean="0"/>
              <a:t>;</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Cin</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&gt;&gt;w&gt;&gt;e&gt;&gt;r;</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lang="en-US" sz="3200" dirty="0" smtClean="0"/>
              <a:t>     Cube(</a:t>
            </a:r>
            <a:r>
              <a:rPr lang="en-US" sz="3200" dirty="0" err="1" smtClean="0"/>
              <a:t>w,e,r</a:t>
            </a:r>
            <a:r>
              <a:rPr lang="en-US" sz="3200" dirty="0" smtClean="0"/>
              <a:t>);</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a:t>
            </a:r>
          </a:p>
          <a:p>
            <a:pPr marL="365760" lvl="0" indent="-283464" algn="l">
              <a:spcBef>
                <a:spcPts val="600"/>
              </a:spcBef>
              <a:buClr>
                <a:schemeClr val="accent1"/>
              </a:buClr>
              <a:buSzPct val="80000"/>
              <a:defRPr/>
            </a:pPr>
            <a:r>
              <a:rPr lang="en-US" sz="3200" dirty="0" smtClean="0"/>
              <a:t>Void cube ( </a:t>
            </a:r>
            <a:r>
              <a:rPr lang="en-US" sz="3200" dirty="0" err="1" smtClean="0"/>
              <a:t>int</a:t>
            </a:r>
            <a:r>
              <a:rPr lang="en-US" sz="3200" dirty="0" smtClean="0"/>
              <a:t> a, </a:t>
            </a:r>
            <a:r>
              <a:rPr lang="en-US" sz="3200" dirty="0" err="1" smtClean="0"/>
              <a:t>int</a:t>
            </a:r>
            <a:r>
              <a:rPr lang="en-US" sz="3200" dirty="0" smtClean="0"/>
              <a:t> b, </a:t>
            </a:r>
            <a:r>
              <a:rPr lang="en-US" sz="3200" dirty="0" err="1" smtClean="0"/>
              <a:t>int</a:t>
            </a:r>
            <a:r>
              <a:rPr lang="en-US" sz="3200" dirty="0" smtClean="0"/>
              <a:t> c)</a:t>
            </a:r>
          </a:p>
          <a:p>
            <a:pPr marL="365760" lvl="0" indent="-283464" algn="l">
              <a:spcBef>
                <a:spcPts val="600"/>
              </a:spcBef>
              <a:buClr>
                <a:schemeClr val="accent1"/>
              </a:buClr>
              <a:buSzPct val="80000"/>
              <a:defRPr/>
            </a:pPr>
            <a:r>
              <a:rPr lang="en-US" sz="3200" dirty="0" smtClean="0"/>
              <a:t>{</a:t>
            </a:r>
          </a:p>
          <a:p>
            <a:pPr marL="365760" lvl="0" indent="-283464" algn="l">
              <a:spcBef>
                <a:spcPts val="600"/>
              </a:spcBef>
              <a:buClr>
                <a:schemeClr val="accent1"/>
              </a:buClr>
              <a:buSzPct val="80000"/>
              <a:defRPr/>
            </a:pPr>
            <a:r>
              <a:rPr lang="en-US" sz="3200" dirty="0" smtClean="0"/>
              <a:t>    </a:t>
            </a:r>
            <a:r>
              <a:rPr lang="en-US" sz="3200" dirty="0" err="1" smtClean="0"/>
              <a:t>cout</a:t>
            </a:r>
            <a:r>
              <a:rPr lang="en-US" sz="3200" dirty="0" smtClean="0"/>
              <a:t>&lt;&lt; a*b*c ; </a:t>
            </a:r>
          </a:p>
          <a:p>
            <a:pPr marL="365760" lvl="0" indent="-283464" algn="l">
              <a:spcBef>
                <a:spcPts val="600"/>
              </a:spcBef>
              <a:buClr>
                <a:schemeClr val="accent1"/>
              </a:buClr>
              <a:buSzPct val="80000"/>
              <a:defRPr/>
            </a:pPr>
            <a:r>
              <a:rPr lang="en-US" sz="3200" dirty="0" smtClean="0"/>
              <a:t>} </a:t>
            </a:r>
          </a:p>
          <a:p>
            <a:pPr marL="365760" marR="0" lvl="0" indent="-283464" algn="l" defTabSz="914400" rtl="1" eaLnBrk="1" fontAlgn="auto" latinLnBrk="0" hangingPunct="1">
              <a:lnSpc>
                <a:spcPct val="100000"/>
              </a:lnSpc>
              <a:spcBef>
                <a:spcPts val="600"/>
              </a:spcBef>
              <a:spcAft>
                <a:spcPts val="0"/>
              </a:spcAft>
              <a:buClr>
                <a:schemeClr val="accent1"/>
              </a:buClr>
              <a:buSzPct val="80000"/>
              <a:buFont typeface="Wingdings 2"/>
              <a:buNone/>
              <a:tabLst/>
              <a:defRPr/>
            </a:pPr>
            <a:endParaRPr kumimoji="0" lang="ar-SA"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TextBox 4"/>
          <p:cNvSpPr txBox="1"/>
          <p:nvPr/>
        </p:nvSpPr>
        <p:spPr>
          <a:xfrm>
            <a:off x="3203848" y="332656"/>
            <a:ext cx="5688632"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rtl="1"/>
            <a:r>
              <a:rPr lang="ar-SA" sz="3200" dirty="0" smtClean="0">
                <a:solidFill>
                  <a:schemeClr val="tx1"/>
                </a:solidFill>
              </a:rPr>
              <a:t>دالة يمرر </a:t>
            </a:r>
            <a:r>
              <a:rPr lang="ar-SA" sz="3200" dirty="0" err="1" smtClean="0">
                <a:solidFill>
                  <a:schemeClr val="tx1"/>
                </a:solidFill>
              </a:rPr>
              <a:t>اليها</a:t>
            </a:r>
            <a:r>
              <a:rPr lang="ar-SA" sz="3200" dirty="0" smtClean="0">
                <a:solidFill>
                  <a:schemeClr val="tx1"/>
                </a:solidFill>
              </a:rPr>
              <a:t> قيم </a:t>
            </a:r>
            <a:r>
              <a:rPr lang="ar-SA" sz="3200" dirty="0" err="1" smtClean="0">
                <a:solidFill>
                  <a:schemeClr val="tx1"/>
                </a:solidFill>
              </a:rPr>
              <a:t>و</a:t>
            </a:r>
            <a:r>
              <a:rPr lang="ar-SA" sz="3200" dirty="0" smtClean="0">
                <a:solidFill>
                  <a:schemeClr val="tx1"/>
                </a:solidFill>
              </a:rPr>
              <a:t> لا تعود بنتيجة</a:t>
            </a:r>
          </a:p>
        </p:txBody>
      </p:sp>
      <p:sp>
        <p:nvSpPr>
          <p:cNvPr id="2" name="Slide Number Placeholder 1"/>
          <p:cNvSpPr>
            <a:spLocks noGrp="1"/>
          </p:cNvSpPr>
          <p:nvPr>
            <p:ph type="sldNum" sz="quarter" idx="12"/>
          </p:nvPr>
        </p:nvSpPr>
        <p:spPr/>
        <p:txBody>
          <a:bodyPr/>
          <a:lstStyle/>
          <a:p>
            <a:fld id="{E0C783EF-A1DB-49F2-BEC9-6AE828683A87}" type="slidenum">
              <a:rPr lang="ar-SA" smtClean="0"/>
              <a:pPr/>
              <a:t>14</a:t>
            </a:fld>
            <a:endParaRPr lang="ar-SA"/>
          </a:p>
        </p:txBody>
      </p:sp>
    </p:spTree>
    <p:extLst>
      <p:ext uri="{BB962C8B-B14F-4D97-AF65-F5344CB8AC3E}">
        <p14:creationId xmlns:p14="http://schemas.microsoft.com/office/powerpoint/2010/main" val="486934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anim calcmode="lin" valueType="num">
                                      <p:cBhvr>
                                        <p:cTn id="8" dur="2000" fill="hold"/>
                                        <p:tgtEl>
                                          <p:spTgt spid="13"/>
                                        </p:tgtEl>
                                        <p:attrNameLst>
                                          <p:attrName>ppt_w</p:attrName>
                                        </p:attrNameLst>
                                      </p:cBhvr>
                                      <p:tavLst>
                                        <p:tav tm="0" fmla="#ppt_w*sin(2.5*pi*$)">
                                          <p:val>
                                            <p:fltVal val="0"/>
                                          </p:val>
                                        </p:tav>
                                        <p:tav tm="100000">
                                          <p:val>
                                            <p:fltVal val="1"/>
                                          </p:val>
                                        </p:tav>
                                      </p:tavLst>
                                    </p:anim>
                                    <p:anim calcmode="lin" valueType="num">
                                      <p:cBhvr>
                                        <p:cTn id="9" dur="20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
  <TotalTime>710</TotalTime>
  <Words>647</Words>
  <Application>Microsoft Office PowerPoint</Application>
  <PresentationFormat>On-screen Show (4:3)</PresentationFormat>
  <Paragraphs>119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Concourse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46</cp:revision>
  <dcterms:created xsi:type="dcterms:W3CDTF">2013-02-08T16:51:24Z</dcterms:created>
  <dcterms:modified xsi:type="dcterms:W3CDTF">2013-03-07T09:07:58Z</dcterms:modified>
</cp:coreProperties>
</file>