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7" r:id="rId2"/>
    <p:sldId id="275" r:id="rId3"/>
    <p:sldId id="276" r:id="rId4"/>
    <p:sldId id="277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B302A2-1713-42AF-A16D-57E024543F2C}" type="datetimeFigureOut">
              <a:rPr lang="en-US" smtClean="0"/>
              <a:t>3/7/2013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69022-9B90-409A-AF48-FC3C0B32F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928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2EF1340-6463-4061-9B8A-4C66E8C7BCD4}" type="datetime1">
              <a:rPr lang="en-US" smtClean="0"/>
              <a:t>3/7/2013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963A5F8-312A-4F0F-B0D4-0D2C756222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39228A-E4F0-4D2E-AAA3-3156D364DFC6}" type="datetime1">
              <a:rPr lang="en-US" smtClean="0"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63A5F8-312A-4F0F-B0D4-0D2C756222E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FC9B79-7930-4948-A621-4B4347FBD78A}" type="datetime1">
              <a:rPr lang="en-US" smtClean="0"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63A5F8-312A-4F0F-B0D4-0D2C756222E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827DC6-B9A9-4690-917D-571F8EF77751}" type="datetime1">
              <a:rPr lang="en-US" smtClean="0"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63A5F8-312A-4F0F-B0D4-0D2C756222E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757A3F-1709-4C84-A321-3B3EFA9477FE}" type="datetime1">
              <a:rPr lang="en-US" smtClean="0"/>
              <a:t>3/7/2013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63A5F8-312A-4F0F-B0D4-0D2C756222E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A6DB9A-748E-4127-82AD-AAD4983DB611}" type="datetime1">
              <a:rPr lang="en-US" smtClean="0"/>
              <a:t>3/7/2013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63A5F8-312A-4F0F-B0D4-0D2C756222E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B0CF8F-D61D-4787-8E42-52C2824BBB2C}" type="datetime1">
              <a:rPr lang="en-US" smtClean="0"/>
              <a:t>3/7/2013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63A5F8-312A-4F0F-B0D4-0D2C756222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BB20F5D-DE3D-44C8-8D95-81633906E7E5}" type="datetime1">
              <a:rPr lang="en-US" smtClean="0"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63A5F8-312A-4F0F-B0D4-0D2C756222E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D4308CA-5A62-43E4-9464-B819743F78ED}" type="datetime1">
              <a:rPr lang="en-US" smtClean="0"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963A5F8-312A-4F0F-B0D4-0D2C756222E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DA35EB-58AD-4EFA-BBC5-14D0CD1A70FF}" type="datetime1">
              <a:rPr lang="en-US" smtClean="0"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63A5F8-312A-4F0F-B0D4-0D2C756222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F3B2CC-456C-4580-80B1-BE20089A69EC}" type="datetime1">
              <a:rPr lang="en-US" smtClean="0"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63A5F8-312A-4F0F-B0D4-0D2C756222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72E0AF9-EDD0-495A-A69A-5BC4FF5DDA26}" type="datetime1">
              <a:rPr lang="en-US" smtClean="0"/>
              <a:t>3/7/2013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963A5F8-312A-4F0F-B0D4-0D2C756222E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59632" y="1916832"/>
            <a:ext cx="8229600" cy="778098"/>
          </a:xfrm>
        </p:spPr>
        <p:txBody>
          <a:bodyPr/>
          <a:lstStyle/>
          <a:p>
            <a:pPr algn="l"/>
            <a:r>
              <a:rPr lang="ar-SA" dirty="0" smtClean="0"/>
              <a:t>العناوين الرئيسية للمحاضرة الأولى</a:t>
            </a:r>
            <a:endParaRPr lang="en-US" dirty="0"/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467544" y="1196752"/>
            <a:ext cx="8362176" cy="266429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82296" marR="0" lvl="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ar-SA" sz="3200" noProof="0" smtClean="0"/>
              <a:t>- 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A5F8-312A-4F0F-B0D4-0D2C756222E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4232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ar-SA" dirty="0" smtClean="0"/>
              <a:t>مقدمة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99728"/>
            <a:ext cx="8856984" cy="5509592"/>
          </a:xfrm>
        </p:spPr>
        <p:txBody>
          <a:bodyPr>
            <a:normAutofit/>
          </a:bodyPr>
          <a:lstStyle/>
          <a:p>
            <a:pPr algn="r" rtl="1"/>
            <a:r>
              <a:rPr lang="ar-SA" dirty="0">
                <a:cs typeface="Simplified Arabic" pitchFamily="2" charset="-78"/>
              </a:rPr>
              <a:t>اللغات الاجرائية </a:t>
            </a:r>
            <a:r>
              <a:rPr lang="en-US" dirty="0" smtClean="0">
                <a:cs typeface="Simplified Arabic" pitchFamily="2" charset="-78"/>
              </a:rPr>
              <a:t>  (Procedural)</a:t>
            </a:r>
            <a:r>
              <a:rPr lang="ar-SA" dirty="0" smtClean="0">
                <a:cs typeface="Simplified Arabic" pitchFamily="2" charset="-78"/>
              </a:rPr>
              <a:t>البرنامج المكتوب بها عبارة عن لائحة من التعليمات.</a:t>
            </a:r>
          </a:p>
          <a:p>
            <a:pPr algn="r" rtl="1"/>
            <a:r>
              <a:rPr lang="ar-SA" dirty="0" smtClean="0">
                <a:cs typeface="Simplified Arabic" pitchFamily="2" charset="-78"/>
              </a:rPr>
              <a:t>عندما تصبح البرامج أكبر, لا تعود لائحة واحدة من التعليمات فعالة جداً لهذا تم اعتماد اسلوب الدالات(تتم تسمية نفس المفهوم بـ (</a:t>
            </a:r>
            <a:r>
              <a:rPr lang="en-US" dirty="0" smtClean="0">
                <a:cs typeface="Simplified Arabic" pitchFamily="2" charset="-78"/>
              </a:rPr>
              <a:t>subroutine, subprogram, Procedure</a:t>
            </a:r>
            <a:r>
              <a:rPr lang="ar-SA" dirty="0" smtClean="0">
                <a:cs typeface="Simplified Arabic" pitchFamily="2" charset="-78"/>
              </a:rPr>
              <a:t>).</a:t>
            </a:r>
          </a:p>
          <a:p>
            <a:pPr algn="r" rtl="1"/>
            <a:r>
              <a:rPr lang="ar-SA" dirty="0" smtClean="0">
                <a:cs typeface="Simplified Arabic" pitchFamily="2" charset="-78"/>
              </a:rPr>
              <a:t>المشاكل:</a:t>
            </a:r>
          </a:p>
          <a:p>
            <a:pPr marL="82296" indent="0" algn="r" rtl="1">
              <a:buNone/>
            </a:pPr>
            <a:r>
              <a:rPr lang="ar-SA" dirty="0">
                <a:cs typeface="Simplified Arabic" pitchFamily="2" charset="-78"/>
              </a:rPr>
              <a:t> </a:t>
            </a:r>
            <a:r>
              <a:rPr lang="ar-SA" dirty="0" smtClean="0">
                <a:cs typeface="Simplified Arabic" pitchFamily="2" charset="-78"/>
              </a:rPr>
              <a:t> - البيانات يتم التعامل معها كمتغير عام(تعرف خارج الدالة لكي تصبح بالامكان الوصول اليها من كل الدالات).</a:t>
            </a:r>
          </a:p>
          <a:p>
            <a:pPr algn="r" rtl="1"/>
            <a:r>
              <a:rPr lang="ar-SA" dirty="0" smtClean="0">
                <a:cs typeface="Simplified Arabic" pitchFamily="2" charset="-78"/>
              </a:rPr>
              <a:t>طريقة تخزين البيانات:لا يمكن تغيير ترتيب البيانات من دون تغيير كل الدالات التي تستعملها بسبب امكانية الوصول اليها من عدة دالات.</a:t>
            </a:r>
          </a:p>
          <a:p>
            <a:pPr algn="r" rtl="1"/>
            <a:r>
              <a:rPr lang="ar-SA" dirty="0" smtClean="0">
                <a:cs typeface="Simplified Arabic" pitchFamily="2" charset="-78"/>
              </a:rPr>
              <a:t>تصميم البرامج الاجرائية صعبة لأن مكوناتها لا تقلد العالم الحقيقي.</a:t>
            </a:r>
          </a:p>
          <a:p>
            <a:pPr algn="r" rtl="1"/>
            <a:r>
              <a:rPr lang="ar-SA" dirty="0" smtClean="0">
                <a:cs typeface="Simplified Arabic" pitchFamily="2" charset="-78"/>
              </a:rPr>
              <a:t>صعوبة انشاء أنواع بيانات جديدة (</a:t>
            </a:r>
            <a:r>
              <a:rPr lang="en-US" dirty="0" smtClean="0">
                <a:cs typeface="Simplified Arabic" pitchFamily="2" charset="-78"/>
              </a:rPr>
              <a:t>extensibility</a:t>
            </a:r>
            <a:r>
              <a:rPr lang="ar-SA" dirty="0" smtClean="0">
                <a:cs typeface="Simplified Arabic" pitchFamily="2" charset="-78"/>
              </a:rPr>
              <a:t>)</a:t>
            </a:r>
          </a:p>
          <a:p>
            <a:pPr algn="r" rtl="1"/>
            <a:endParaRPr lang="ar-SA" dirty="0">
              <a:cs typeface="Simplified Arabic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1541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783EF-A1DB-49F2-BEC9-6AE828683A87}" type="slidenum">
              <a:rPr lang="ar-SA" smtClean="0"/>
              <a:pPr/>
              <a:t>3</a:t>
            </a:fld>
            <a:endParaRPr lang="ar-SA"/>
          </a:p>
        </p:txBody>
      </p:sp>
      <p:sp>
        <p:nvSpPr>
          <p:cNvPr id="5" name="Rectangle 4"/>
          <p:cNvSpPr/>
          <p:nvPr/>
        </p:nvSpPr>
        <p:spPr>
          <a:xfrm>
            <a:off x="1115616" y="764704"/>
            <a:ext cx="763284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3600" b="1" u="sng" dirty="0"/>
              <a:t> الأسلوب </a:t>
            </a:r>
            <a:r>
              <a:rPr lang="ar-SA" sz="3600" b="1" u="sng" dirty="0" err="1"/>
              <a:t>الكائني</a:t>
            </a:r>
            <a:r>
              <a:rPr lang="ar-SA" sz="3600" b="1" u="sng" dirty="0"/>
              <a:t> المنحى:-</a:t>
            </a:r>
            <a:endParaRPr lang="en-US" sz="3600" b="1" dirty="0"/>
          </a:p>
          <a:p>
            <a:pPr algn="r" rtl="1"/>
            <a:r>
              <a:rPr lang="ar-SA" sz="3600" dirty="0"/>
              <a:t>الفكرة الأساسية وراء اللغات كائنية المنحى هي دمج البيانات والدالات التي تعمل على تلك البيانات في كينونة واحدة تسمى كائن </a:t>
            </a:r>
            <a:r>
              <a:rPr lang="en-US" sz="3600" dirty="0"/>
              <a:t>(Object)</a:t>
            </a:r>
            <a:r>
              <a:rPr lang="ar-SA" sz="3600" dirty="0"/>
              <a:t>، وعادة تزود دالات الكائن  -والتي تسمى أعضاء دالية </a:t>
            </a:r>
            <a:r>
              <a:rPr lang="en-US" sz="3600" dirty="0"/>
              <a:t>(Member functions)</a:t>
            </a:r>
            <a:r>
              <a:rPr lang="ar-SA" sz="3600" dirty="0"/>
              <a:t>- الطريقة الوحيدة للوصول إلي البيانات، لذا تكون البيانات محمية من التعديلات الخطأ ويقال أن البيانات ودالاتها مغلفة</a:t>
            </a:r>
            <a:r>
              <a:rPr lang="en-US" sz="3600" dirty="0"/>
              <a:t> (Encapsulated)   </a:t>
            </a:r>
            <a:r>
              <a:rPr lang="ar-SA" sz="3600" dirty="0"/>
              <a:t>في كينونة واحدة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76658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A5F8-312A-4F0F-B0D4-0D2C756222EE}" type="slidenum">
              <a:rPr lang="en-US" smtClean="0"/>
              <a:t>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23528" y="908720"/>
            <a:ext cx="842493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Tx/>
              <a:buChar char="-"/>
            </a:pPr>
            <a:r>
              <a:rPr lang="ar-SA" sz="2800" dirty="0" smtClean="0"/>
              <a:t>معنى البرمجة الشيئية</a:t>
            </a:r>
          </a:p>
          <a:p>
            <a:pPr marL="285750" indent="-285750" algn="r" rtl="1">
              <a:buFontTx/>
              <a:buChar char="-"/>
            </a:pPr>
            <a:r>
              <a:rPr lang="ar-SA" sz="2800" dirty="0" smtClean="0"/>
              <a:t>مسميات البرمجة الشيئية</a:t>
            </a:r>
          </a:p>
          <a:p>
            <a:pPr marL="285750" indent="-285750" algn="r" rtl="1">
              <a:buFontTx/>
              <a:buChar char="-"/>
            </a:pPr>
            <a:r>
              <a:rPr lang="ar-SA" sz="2800" dirty="0" smtClean="0"/>
              <a:t>مقارنة بين البرمجة الاجرائية والشيئية من حيث وحدة بناء البرنامج</a:t>
            </a:r>
          </a:p>
          <a:p>
            <a:pPr marL="285750" indent="-285750" algn="r" rtl="1">
              <a:buFontTx/>
              <a:buChar char="-"/>
            </a:pPr>
            <a:r>
              <a:rPr lang="ar-SA" sz="2800" dirty="0" smtClean="0"/>
              <a:t>المفاهيم الاساسية في البرمجة الشيئية:</a:t>
            </a:r>
          </a:p>
          <a:p>
            <a:pPr algn="r" rtl="1"/>
            <a:r>
              <a:rPr lang="ar-SA" sz="2800" dirty="0" smtClean="0"/>
              <a:t>       1- الكائن </a:t>
            </a:r>
            <a:r>
              <a:rPr lang="en-US" sz="2800" dirty="0" smtClean="0"/>
              <a:t>object</a:t>
            </a:r>
            <a:r>
              <a:rPr lang="ar-SA" sz="2800" dirty="0" smtClean="0"/>
              <a:t> </a:t>
            </a:r>
          </a:p>
          <a:p>
            <a:pPr algn="r" rtl="1"/>
            <a:r>
              <a:rPr lang="ar-SA" sz="2800" dirty="0"/>
              <a:t> </a:t>
            </a:r>
            <a:r>
              <a:rPr lang="ar-SA" sz="2800" dirty="0" smtClean="0"/>
              <a:t>           - خصائص ( صفات) وسلوك الكائن</a:t>
            </a:r>
          </a:p>
          <a:p>
            <a:pPr algn="r" rtl="1"/>
            <a:r>
              <a:rPr lang="ar-SA" sz="2800" dirty="0"/>
              <a:t> </a:t>
            </a:r>
            <a:r>
              <a:rPr lang="ar-SA" sz="2800" dirty="0" smtClean="0"/>
              <a:t>          - أمثلة : ....</a:t>
            </a:r>
          </a:p>
          <a:p>
            <a:pPr algn="r" rtl="1"/>
            <a:r>
              <a:rPr lang="ar-SA" sz="2800" dirty="0"/>
              <a:t> </a:t>
            </a:r>
            <a:r>
              <a:rPr lang="ar-SA" sz="2800" dirty="0" smtClean="0"/>
              <a:t>          - ما هي العلاقة بين الخصائص والسلوك (الأفعال)</a:t>
            </a:r>
          </a:p>
          <a:p>
            <a:pPr algn="r" rtl="1"/>
            <a:r>
              <a:rPr lang="ar-SA" sz="2800" dirty="0"/>
              <a:t> </a:t>
            </a:r>
            <a:r>
              <a:rPr lang="ar-SA" sz="2800" dirty="0" smtClean="0"/>
              <a:t>      2- الصنف </a:t>
            </a:r>
            <a:r>
              <a:rPr lang="en-US" sz="2800" dirty="0" smtClean="0"/>
              <a:t> class</a:t>
            </a:r>
            <a:r>
              <a:rPr lang="ar-SA" sz="2800" dirty="0" smtClean="0"/>
              <a:t> </a:t>
            </a:r>
          </a:p>
          <a:p>
            <a:pPr algn="r" rtl="1"/>
            <a:r>
              <a:rPr lang="ar-SA" sz="2800" dirty="0"/>
              <a:t> </a:t>
            </a:r>
            <a:r>
              <a:rPr lang="ar-SA" sz="2800" dirty="0" smtClean="0"/>
              <a:t>            - أمثلة :........</a:t>
            </a:r>
          </a:p>
          <a:p>
            <a:pPr algn="r" rtl="1"/>
            <a:r>
              <a:rPr lang="ar-SA" sz="2800" dirty="0"/>
              <a:t> </a:t>
            </a:r>
            <a:r>
              <a:rPr lang="ar-SA" sz="2800" dirty="0" smtClean="0"/>
              <a:t>            - الفرق بين الصنف والكائن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913138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712</TotalTime>
  <Words>244</Words>
  <Application>Microsoft Office PowerPoint</Application>
  <PresentationFormat>On-screen Show (4:3)</PresentationFormat>
  <Paragraphs>26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Concourse</vt:lpstr>
      <vt:lpstr>العناوين الرئيسية للمحاضرة الأولى</vt:lpstr>
      <vt:lpstr>مقدمة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46</cp:revision>
  <dcterms:created xsi:type="dcterms:W3CDTF">2013-02-08T16:51:24Z</dcterms:created>
  <dcterms:modified xsi:type="dcterms:W3CDTF">2013-03-07T09:16:58Z</dcterms:modified>
</cp:coreProperties>
</file>