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3" d="100"/>
          <a:sy n="53" d="100"/>
        </p:scale>
        <p:origin x="-96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C9382-8657-4879-8170-55986FF6B66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656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4BB37-5A83-4B2F-B52F-A9EF1ADF5E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39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F84CA-42BA-45A3-8C38-92273282FFC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945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AED2D-FFD7-44DC-B36F-DB348109ADA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82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C33C8-ECC1-4304-9FAA-24F6DFF54A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334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D8533-EF19-47BC-A9FE-1229FEA887D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171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8BDB6-C433-4F67-A64B-539743E49C6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2044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37B9B-05B9-47A9-B3E9-4C61B0E4DA5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71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AE496-CA1B-4A82-81B0-93AF2790EE4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49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0FCC1-AA5F-46C2-90EE-279E9122924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5860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5EB54-EE73-4075-9D1C-80DAE6F4C6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427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25/04/34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7010400" cy="11430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Electromagnetic Waves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714884-C2F5-42CB-9C54-A1C3498C0B5F}" type="slidenum">
              <a:rPr lang="ar-SA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054" name="Picture 5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04800"/>
            <a:ext cx="142875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5" name="عنصر نائب للتاريخ 3"/>
          <p:cNvGrpSpPr>
            <a:grpSpLocks/>
          </p:cNvGrpSpPr>
          <p:nvPr userDrawn="1"/>
        </p:nvGrpSpPr>
        <p:grpSpPr bwMode="auto">
          <a:xfrm>
            <a:off x="0" y="6096000"/>
            <a:ext cx="9277350" cy="990600"/>
            <a:chOff x="-38" y="3978"/>
            <a:chExt cx="5844" cy="388"/>
          </a:xfrm>
        </p:grpSpPr>
        <p:pic>
          <p:nvPicPr>
            <p:cNvPr id="2057" name="عنصر نائب للتاريخ 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" y="3978"/>
              <a:ext cx="5844" cy="388"/>
            </a:xfrm>
            <a:prstGeom prst="rect">
              <a:avLst/>
            </a:prstGeom>
            <a:solidFill>
              <a:srgbClr val="DBB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0" y="4004"/>
              <a:ext cx="5760" cy="316"/>
            </a:xfrm>
            <a:prstGeom prst="rect">
              <a:avLst/>
            </a:prstGeom>
            <a:solidFill>
              <a:srgbClr val="DBB39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663300"/>
                  </a:solidFill>
                  <a:latin typeface="Calibri" pitchFamily="34" charset="0"/>
                </a:rPr>
                <a:t>قسم الفيزياء- بصريات -كلية التربية بالجبيل - جامعة الدمام     د .غادة عميرة</a:t>
              </a:r>
            </a:p>
          </p:txBody>
        </p:sp>
      </p:grpSp>
      <p:pic>
        <p:nvPicPr>
          <p:cNvPr id="10" name="صورة 9" descr="224646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172200"/>
            <a:ext cx="1905000" cy="685800"/>
          </a:xfrm>
          <a:prstGeom prst="rect">
            <a:avLst/>
          </a:prstGeom>
          <a:ln w="31750" cmpd="thinThick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71436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GroteskBE-XBdCn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GroteskBE-XBdCn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GroteskBE-XBdCn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GroteskBE-XBdCn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GroteskBE-XBdCn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GroteskBE-XBdCn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GroteskBE-XBdCn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GroteskBE-XBdCn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light.webhop.org/" TargetMode="External"/><Relationship Id="rId2" Type="http://schemas.openxmlformats.org/officeDocument/2006/relationships/hyperlink" Target="http://www.mic-d.com/curriculum/lightandcolor/refraction.html" TargetMode="Externa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wmf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cs typeface="Times New Roman" pitchFamily="18" charset="0"/>
              </a:rPr>
              <a:t>مثال (</a:t>
            </a:r>
            <a:r>
              <a:rPr lang="en-US" b="1" smtClean="0">
                <a:solidFill>
                  <a:schemeClr val="bg1"/>
                </a:solidFill>
                <a:cs typeface="Times New Roman" pitchFamily="18" charset="0"/>
              </a:rPr>
              <a:t>2</a:t>
            </a:r>
            <a:r>
              <a:rPr lang="ar-SA" b="1" smtClean="0">
                <a:solidFill>
                  <a:schemeClr val="bg1"/>
                </a:solidFill>
                <a:cs typeface="Times New Roman" pitchFamily="18" charset="0"/>
              </a:rPr>
              <a:t>)</a:t>
            </a:r>
            <a:endParaRPr lang="en-US" b="1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869238" cy="129540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00400"/>
            <a:ext cx="8345488" cy="33528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16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(10)</a:t>
            </a:r>
          </a:p>
        </p:txBody>
      </p:sp>
      <p:pic>
        <p:nvPicPr>
          <p:cNvPr id="2252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657600"/>
            <a:ext cx="6934200" cy="2057400"/>
          </a:xfrm>
          <a:prstGeom prst="rect">
            <a:avLst/>
          </a:prstGeom>
          <a:noFill/>
          <a:ln w="38100">
            <a:solidFill>
              <a:srgbClr val="E64A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294563" cy="190500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02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(12)</a:t>
            </a:r>
          </a:p>
        </p:txBody>
      </p:sp>
      <p:pic>
        <p:nvPicPr>
          <p:cNvPr id="22630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86200"/>
            <a:ext cx="7315200" cy="1879600"/>
          </a:xfr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7275513" cy="180975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66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(13)</a:t>
            </a:r>
          </a:p>
        </p:txBody>
      </p:sp>
      <p:pic>
        <p:nvPicPr>
          <p:cNvPr id="22733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657600"/>
            <a:ext cx="6858000" cy="1925638"/>
          </a:xfrm>
          <a:noFill/>
          <a:ln w="38100">
            <a:solidFill>
              <a:srgbClr val="E64A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7523163" cy="144780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52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اللوح ذو الاسطح المستوية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smtClean="0"/>
              <a:t>    </a:t>
            </a:r>
            <a:endParaRPr lang="en-US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7250113" cy="1285875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52800"/>
            <a:ext cx="3657600" cy="236537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33800"/>
            <a:ext cx="3581400" cy="97155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40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Example 35.6</a:t>
            </a:r>
          </a:p>
        </p:txBody>
      </p:sp>
      <p:pic>
        <p:nvPicPr>
          <p:cNvPr id="5427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085013" cy="144780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6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76600"/>
            <a:ext cx="6524625" cy="312420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55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اللوح ذو الاسطح المستوية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429000"/>
            <a:ext cx="3048000" cy="25908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202488" cy="1362075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124200"/>
            <a:ext cx="4495800" cy="3124200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2" name="مربع نص 5"/>
          <p:cNvSpPr txBox="1">
            <a:spLocks noChangeArrowheads="1"/>
          </p:cNvSpPr>
          <p:nvPr/>
        </p:nvSpPr>
        <p:spPr bwMode="auto">
          <a:xfrm>
            <a:off x="1447800" y="4876800"/>
            <a:ext cx="36576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ar-SA" smtClean="0">
              <a:solidFill>
                <a:srgbClr val="000000"/>
              </a:solidFill>
            </a:endParaRPr>
          </a:p>
        </p:txBody>
      </p:sp>
      <p:sp>
        <p:nvSpPr>
          <p:cNvPr id="55303" name="مربع نص 7"/>
          <p:cNvSpPr txBox="1">
            <a:spLocks noChangeArrowheads="1"/>
          </p:cNvSpPr>
          <p:nvPr/>
        </p:nvSpPr>
        <p:spPr bwMode="auto">
          <a:xfrm>
            <a:off x="1676400" y="4038600"/>
            <a:ext cx="19812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ar-SA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31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(35.19)</a:t>
            </a:r>
          </a:p>
        </p:txBody>
      </p:sp>
      <p:pic>
        <p:nvPicPr>
          <p:cNvPr id="2304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86200"/>
            <a:ext cx="7239000" cy="2133600"/>
          </a:xfrm>
          <a:prstGeom prst="rect">
            <a:avLst/>
          </a:prstGeom>
          <a:noFill/>
          <a:ln w="38100">
            <a:solidFill>
              <a:srgbClr val="E64A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7980363" cy="16764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53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(35.23)</a:t>
            </a:r>
          </a:p>
        </p:txBody>
      </p:sp>
      <p:pic>
        <p:nvPicPr>
          <p:cNvPr id="2314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7600"/>
            <a:ext cx="6781800" cy="2333625"/>
          </a:xfrm>
          <a:prstGeom prst="rect">
            <a:avLst/>
          </a:prstGeom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71600"/>
            <a:ext cx="2528888" cy="2408238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5943600" cy="1533525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18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cs typeface="Times New Roman" pitchFamily="18" charset="0"/>
              </a:rPr>
              <a:t>مثال (</a:t>
            </a:r>
            <a:r>
              <a:rPr lang="en-US" b="1" smtClean="0">
                <a:solidFill>
                  <a:schemeClr val="bg1"/>
                </a:solidFill>
                <a:cs typeface="Times New Roman" pitchFamily="18" charset="0"/>
              </a:rPr>
              <a:t>3</a:t>
            </a:r>
            <a:r>
              <a:rPr lang="ar-SA" b="1" smtClean="0">
                <a:solidFill>
                  <a:schemeClr val="bg1"/>
                </a:solidFill>
                <a:cs typeface="Times New Roman" pitchFamily="18" charset="0"/>
              </a:rPr>
              <a:t>)</a:t>
            </a:r>
            <a:endParaRPr lang="en-US" b="1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7696200" cy="16764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2" name="Rectangle 1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ar-SA" smtClean="0">
              <a:solidFill>
                <a:srgbClr val="000000"/>
              </a:solidFill>
            </a:endParaRPr>
          </a:p>
        </p:txBody>
      </p:sp>
      <p:sp>
        <p:nvSpPr>
          <p:cNvPr id="58373" name="Rectangle 11"/>
          <p:cNvSpPr>
            <a:spLocks noChangeArrowheads="1"/>
          </p:cNvSpPr>
          <p:nvPr/>
        </p:nvSpPr>
        <p:spPr bwMode="auto">
          <a:xfrm>
            <a:off x="10179050" y="4008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8374" name="Rectangle 1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ar-SA" smtClean="0">
              <a:solidFill>
                <a:srgbClr val="000000"/>
              </a:solidFill>
            </a:endParaRPr>
          </a:p>
        </p:txBody>
      </p:sp>
      <p:sp>
        <p:nvSpPr>
          <p:cNvPr id="58375" name="Rectangle 14"/>
          <p:cNvSpPr>
            <a:spLocks noChangeArrowheads="1"/>
          </p:cNvSpPr>
          <p:nvPr/>
        </p:nvSpPr>
        <p:spPr bwMode="auto">
          <a:xfrm>
            <a:off x="10788650" y="37036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5837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57600"/>
            <a:ext cx="6019800" cy="274320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95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الانعكاس الكلي الداخلي</a:t>
            </a:r>
            <a:br>
              <a:rPr lang="ar-SA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b="1" i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internal reflection</a:t>
            </a: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4000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382000" cy="4525963"/>
          </a:xfrm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b="1" u="sng" smtClean="0">
                <a:latin typeface="Times New Roman" pitchFamily="18" charset="0"/>
                <a:cs typeface="Times New Roman" pitchFamily="18" charset="0"/>
              </a:rPr>
              <a:t>الانعكاس الكلي الداخلي</a:t>
            </a:r>
            <a:r>
              <a:rPr lang="ar-SA" b="1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يحدث عندما ينتقل الضوء من وسط معامل انكساره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ar-SA" baseline="-250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الى وسط اخر معامل انكساره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baseline="-25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بحيث ان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&lt;  n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SA" baseline="-2500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endParaRPr lang="en-US" baseline="-25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00400"/>
            <a:ext cx="3654425" cy="26670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76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الانعكاس الكلي الداخلي</a:t>
            </a:r>
            <a:br>
              <a:rPr lang="ar-SA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b="1" i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internal reflection</a:t>
            </a: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4000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343400"/>
          </a:xfr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-"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الزاوية الحرجة (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:(The critical angle (</a:t>
            </a:r>
            <a:r>
              <a:rPr lang="el-GR" b="1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1" baseline="-2500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 )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زاوية السقوط في الوسط الاول التي يقابلها زاوية انكسار مقدارها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90°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 في الوسط الثاني.</a:t>
            </a: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عند سقوط الشعاع بزاوية اكبر من الزاوية الحرجة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 فانه لن ينفذ أي جزء منه الى الهواء وانما 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سينعكس كليا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 وهذا ما يسمى 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الانعكاس الكلي الداخلي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endParaRPr lang="en-US" i="1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Char char="-"/>
            </a:pPr>
            <a:endParaRPr lang="en-US" i="1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endParaRPr lang="en-US" b="1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0"/>
            <a:ext cx="2790825" cy="254635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84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 باستخدام 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قانون سنل للانكسار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 يمكن ايجاد 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الزاوية الحرجة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endParaRPr lang="en-US" i="1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endParaRPr lang="en-US" b="1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457200" y="228600"/>
            <a:ext cx="7010400" cy="11430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44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الانعكاس الكلي الداخلي</a:t>
            </a:r>
            <a:br>
              <a:rPr lang="ar-SA" sz="44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4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4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Total internal reflection</a:t>
            </a:r>
            <a:r>
              <a:rPr lang="en-US" sz="4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44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4400" b="1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 algn="l" fontAlgn="base">
              <a:spcBef>
                <a:spcPct val="20000"/>
              </a:spcBef>
              <a:spcAft>
                <a:spcPct val="0"/>
              </a:spcAft>
            </a:pPr>
            <a:endParaRPr lang="en-US" sz="3200" b="1" i="1" baseline="-250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590800"/>
            <a:ext cx="3019425" cy="285115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3962400" cy="31242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4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Quick Quiz 35.6</a:t>
            </a:r>
          </a:p>
        </p:txBody>
      </p:sp>
      <p:pic>
        <p:nvPicPr>
          <p:cNvPr id="624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67200"/>
            <a:ext cx="5029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733800"/>
            <a:ext cx="29718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485063" cy="169545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4505" name="AutoShape 9"/>
          <p:cNvSpPr>
            <a:spLocks noChangeArrowheads="1"/>
          </p:cNvSpPr>
          <p:nvPr/>
        </p:nvSpPr>
        <p:spPr bwMode="auto">
          <a:xfrm rot="-1459256">
            <a:off x="3276600" y="31242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F76625"/>
          </a:solidFill>
          <a:ln w="9525">
            <a:solidFill>
              <a:srgbClr val="F76625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ar-SA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85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Example 35.8</a:t>
            </a:r>
          </a:p>
        </p:txBody>
      </p:sp>
      <p:pic>
        <p:nvPicPr>
          <p:cNvPr id="6349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7189788" cy="106680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048000"/>
            <a:ext cx="5181600" cy="281940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59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cs typeface="Times New Roman" pitchFamily="18" charset="0"/>
              </a:rPr>
              <a:t>مثال (</a:t>
            </a:r>
            <a:r>
              <a:rPr lang="en-US" b="1" smtClean="0">
                <a:solidFill>
                  <a:schemeClr val="bg1"/>
                </a:solidFill>
                <a:cs typeface="Times New Roman" pitchFamily="18" charset="0"/>
              </a:rPr>
              <a:t>4</a:t>
            </a:r>
            <a:r>
              <a:rPr lang="ar-SA" b="1" smtClean="0">
                <a:solidFill>
                  <a:schemeClr val="bg1"/>
                </a:solidFill>
                <a:cs typeface="Times New Roman" pitchFamily="18" charset="0"/>
              </a:rPr>
              <a:t>)</a:t>
            </a:r>
            <a:endParaRPr lang="en-US" b="1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smtClean="0"/>
              <a:t>    </a:t>
            </a:r>
            <a:endParaRPr lang="en-US" sz="36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7399338" cy="1609725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05200"/>
            <a:ext cx="3838575" cy="2362200"/>
          </a:xfrm>
          <a:prstGeom prst="rect">
            <a:avLst/>
          </a:prstGeom>
          <a:noFill/>
          <a:ln w="38100">
            <a:solidFill>
              <a:srgbClr val="F766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81400"/>
            <a:ext cx="3086100" cy="19812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91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mtClean="0">
                <a:solidFill>
                  <a:schemeClr val="bg1"/>
                </a:solidFill>
                <a:cs typeface="Times New Roman" pitchFamily="18" charset="0"/>
              </a:rPr>
              <a:t>أسئلة</a:t>
            </a:r>
            <a:endParaRPr lang="en-US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smtClean="0"/>
              <a:t>1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- بالاعتماد على المثال السابق هل تعتمد الزاوية الحرجة على الوسطين اللذين ينتقل الضوء بينهما؟</a:t>
            </a:r>
          </a:p>
          <a:p>
            <a:pPr eaLnBrk="1" hangingPunct="1">
              <a:buFontTx/>
              <a:buNone/>
            </a:pPr>
            <a:endParaRPr lang="ar-SA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- هل يحدث انعكاس كلي لشعاع ضوئي يسقط من الهواء على وسط شفاف اخر كالماء او الزجاج؟</a:t>
            </a:r>
          </a:p>
          <a:p>
            <a:pPr eaLnBrk="1" hangingPunct="1">
              <a:buFontTx/>
              <a:buNone/>
            </a:pPr>
            <a:endParaRPr lang="ar-SA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- ما الشروط الواجب توافرها لحدوث انعكاس كلي داخلي لشعاع ضوئي؟</a:t>
            </a:r>
            <a:endParaRPr lang="en-US" b="1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0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مثال (</a:t>
            </a:r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563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8001000" cy="19812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6200"/>
            <a:ext cx="4362450" cy="268605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30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مثال (</a:t>
            </a:r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7162800" cy="43434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1550"/>
            <a:ext cx="2819400" cy="238125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7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تطبيقات على الانعكاس الكلي الداخلي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r-SA" sz="360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الألياف الضوئية (</a:t>
            </a:r>
            <a:r>
              <a:rPr lang="en-US" sz="3600" b="1" i="1" smtClean="0">
                <a:latin typeface="Times New Roman" pitchFamily="18" charset="0"/>
                <a:cs typeface="Times New Roman" pitchFamily="18" charset="0"/>
              </a:rPr>
              <a:t>Optical Fibers </a:t>
            </a: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eaLnBrk="1" hangingPunct="1">
              <a:buFontTx/>
              <a:buNone/>
            </a:pPr>
            <a:r>
              <a:rPr lang="ar-SA" sz="360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تتكون من انابيب ضوئية تصنع من </a:t>
            </a:r>
            <a:r>
              <a:rPr lang="ar-SA" sz="24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مواد ذات معامل انكسار كبير</a:t>
            </a: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، وتكون رفيعة لدرجة انه لا يمكن للضوء ان يسقط على جدرانها بزاوية اقل من الزاوية الحرجة.</a:t>
            </a:r>
          </a:p>
          <a:p>
            <a:pPr eaLnBrk="1" hangingPunct="1">
              <a:buFontTx/>
              <a:buNone/>
            </a:pP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     فالأشعة الضوئية تسقط دائما على جدران الانبوب </a:t>
            </a:r>
            <a:r>
              <a:rPr lang="ar-SA" sz="2400" b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بزوايا سقوط اكبر من الزاوية الحرجة</a:t>
            </a: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u="sng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فتنعكس كليا داخل الانبوب</a:t>
            </a: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 حتى تنفذ من الطرف الاخر.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86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72000"/>
            <a:ext cx="7467600" cy="18288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86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تطبيقات على الانعكاس الكلي الداخلي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استخدامات</a:t>
            </a:r>
            <a:r>
              <a:rPr lang="ar-SA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الألياف الضوئية (</a:t>
            </a:r>
            <a:r>
              <a:rPr lang="en-US" sz="3600" b="1" i="1" smtClean="0">
                <a:latin typeface="Times New Roman" pitchFamily="18" charset="0"/>
                <a:cs typeface="Times New Roman" pitchFamily="18" charset="0"/>
              </a:rPr>
              <a:t>Optical Fibers </a:t>
            </a: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):</a:t>
            </a:r>
            <a:endParaRPr lang="ar-SA" sz="36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63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8077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27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تطبيقات على الانعكاس الكلي الداخلي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استخدامات</a:t>
            </a:r>
            <a:r>
              <a:rPr lang="ar-SA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الألياف الضوئية (</a:t>
            </a:r>
            <a:r>
              <a:rPr lang="en-US" sz="3600" b="1" i="1" smtClean="0">
                <a:latin typeface="Times New Roman" pitchFamily="18" charset="0"/>
                <a:cs typeface="Times New Roman" pitchFamily="18" charset="0"/>
              </a:rPr>
              <a:t>Optical Fibers </a:t>
            </a: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ب- في مجال الطب يستخدم المنظار الليفي المرن في عمليات الجراحية الدقيقة ويمكن الطبيب من رؤية اجزاء الجسم الداخلية.</a:t>
            </a:r>
            <a:r>
              <a:rPr lang="ar-SA" sz="360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en-US" sz="36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6180138" cy="34290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40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تطبيقات على الانعكاس الكلي الداخلي</a:t>
            </a:r>
            <a:endParaRPr lang="en-US" sz="4000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الألياف الضوئية (</a:t>
            </a:r>
            <a:r>
              <a:rPr lang="en-US" sz="3600" b="1" i="1" smtClean="0">
                <a:latin typeface="Times New Roman" pitchFamily="18" charset="0"/>
                <a:cs typeface="Times New Roman" pitchFamily="18" charset="0"/>
              </a:rPr>
              <a:t>Optical Fibers </a:t>
            </a: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6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62200"/>
            <a:ext cx="3352800" cy="355282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362200"/>
            <a:ext cx="3048000" cy="363855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53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تطبيقات على الانعكاس الكلي الداخلي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الألياف الضوئية (</a:t>
            </a:r>
            <a:r>
              <a:rPr lang="en-US" sz="3600" b="1" i="1" smtClean="0">
                <a:latin typeface="Times New Roman" pitchFamily="18" charset="0"/>
                <a:cs typeface="Times New Roman" pitchFamily="18" charset="0"/>
              </a:rPr>
              <a:t>Optical Fibers </a:t>
            </a: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6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ar-SA" sz="3600" smtClean="0">
                <a:latin typeface="Times New Roman" pitchFamily="18" charset="0"/>
                <a:cs typeface="Times New Roman" pitchFamily="18" charset="0"/>
              </a:rPr>
              <a:t>  ينتقل الضوء عبر الانابيب المنحنية بواسطة الانعكاسات الكلية الداخلية المتتالية.     </a:t>
            </a:r>
            <a:endParaRPr lang="en-US" sz="3600" smtClean="0">
              <a:solidFill>
                <a:srgbClr val="FC284B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733800"/>
            <a:ext cx="3721100" cy="2027238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50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ورشة عمل (1)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00200"/>
            <a:ext cx="8458200" cy="4525963"/>
          </a:xfr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الألياف الضوئية (</a:t>
            </a:r>
            <a:r>
              <a:rPr lang="en-US" sz="3600" b="1" i="1" smtClean="0">
                <a:latin typeface="Times New Roman" pitchFamily="18" charset="0"/>
                <a:cs typeface="Times New Roman" pitchFamily="18" charset="0"/>
              </a:rPr>
              <a:t>Optical Fibers </a:t>
            </a: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eaLnBrk="1" hangingPunct="1">
              <a:buFontTx/>
              <a:buNone/>
            </a:pPr>
            <a:r>
              <a:rPr lang="ar-SA" sz="3600" smtClean="0">
                <a:latin typeface="Times New Roman" pitchFamily="18" charset="0"/>
                <a:cs typeface="Times New Roman" pitchFamily="18" charset="0"/>
              </a:rPr>
              <a:t>اكتبي تقريرا عن استخدامات الالياف الضوئية ، يمكنك الرجوع  الى المواقع الالكترونية الاتية:</a:t>
            </a:r>
          </a:p>
          <a:p>
            <a:pPr algn="l" eaLnBrk="1" hangingPunct="1">
              <a:buFontTx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  <a:hlinkClick r:id="rId2"/>
              </a:rPr>
              <a:t>http://www.mic-d.com/curriculum/lightandcolor/refraction.html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 algn="l" eaLnBrk="1" hangingPunct="1">
              <a:buFontTx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  <a:hlinkClick r:id="rId3"/>
              </a:rPr>
              <a:t>http://light.webhop.org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5550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تطبيقات على الانعكاس الكلي الداخلي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FontTx/>
              <a:buNone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السراب (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Mirage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 ) :</a:t>
            </a:r>
          </a:p>
          <a:p>
            <a:pPr marL="609600" indent="-609600" eaLnBrk="1" hangingPunct="1">
              <a:buFontTx/>
              <a:buAutoNum type="arabic1Minus"/>
            </a:pPr>
            <a:r>
              <a:rPr lang="ar-SA" sz="2400" smtClean="0">
                <a:latin typeface="Times New Roman" pitchFamily="18" charset="0"/>
                <a:cs typeface="Times New Roman" pitchFamily="18" charset="0"/>
              </a:rPr>
              <a:t>في الايام الحارة يكون الهواء الملامس لسطح الارض اكثر سخونة من الهواء الذي يعلوه (لماذا؟) ، وتقل درجة حرارة الهواء تدريجيا بالارتفاع عن سطح الارض. فتتكون طبقات من الهواء فوق سطح الارض مختلفة في درجة الحرارة والكثافة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09600" indent="-609600" eaLnBrk="1" hangingPunct="1">
              <a:buFontTx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57600"/>
            <a:ext cx="4800600" cy="2971800"/>
          </a:xfrm>
          <a:prstGeom prst="rect">
            <a:avLst/>
          </a:prstGeom>
          <a:noFill/>
          <a:ln w="38100">
            <a:solidFill>
              <a:srgbClr val="6BA9B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1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تطبيقات على الانعكاس الكلي الداخلي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525963"/>
          </a:xfr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2- السراب (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Mirage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 ) :</a:t>
            </a:r>
          </a:p>
          <a:p>
            <a:pPr eaLnBrk="1" hangingPunct="1">
              <a:buFontTx/>
              <a:buNone/>
            </a:pP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ب- معامل انكسار طبقة الهواء البارد اكبر من معامل انكسار طبقة الهواء الساخن (لماذا؟) فينكسر الشعاع الضوئي المنعكس عن الشجرة مبتعدا عن الهمود المقام. (فسري ذلك)؟</a:t>
            </a:r>
          </a:p>
          <a:p>
            <a:pPr eaLnBrk="1" hangingPunct="1">
              <a:buFontTx/>
              <a:buNone/>
            </a:pP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ج- بعد عدة انكسارات متتالية يحدث انعكاس كلي داخلي للشعاع على سطح احدى الطبقات (لماذا؟)</a:t>
            </a:r>
          </a:p>
          <a:p>
            <a:pPr eaLnBrk="1" hangingPunct="1">
              <a:buFontTx/>
              <a:buNone/>
            </a:pPr>
            <a:endParaRPr lang="en-US" sz="28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38600"/>
            <a:ext cx="3962400" cy="2514600"/>
          </a:xfrm>
          <a:prstGeom prst="rect">
            <a:avLst/>
          </a:prstGeom>
          <a:noFill/>
          <a:ln w="38100">
            <a:solidFill>
              <a:srgbClr val="6BA9B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65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cs typeface="Times New Roman" pitchFamily="18" charset="0"/>
              </a:rPr>
              <a:t>ورشة عمل (2)</a:t>
            </a:r>
            <a:endParaRPr lang="en-US" b="1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smtClean="0"/>
              <a:t>         </a:t>
            </a:r>
            <a:endParaRPr lang="en-US" smtClean="0"/>
          </a:p>
        </p:txBody>
      </p:sp>
      <p:sp>
        <p:nvSpPr>
          <p:cNvPr id="76804" name="AutoShape 4"/>
          <p:cNvSpPr>
            <a:spLocks noChangeArrowheads="1"/>
          </p:cNvSpPr>
          <p:nvPr/>
        </p:nvSpPr>
        <p:spPr bwMode="auto">
          <a:xfrm>
            <a:off x="3429000" y="1676400"/>
            <a:ext cx="1752600" cy="914400"/>
          </a:xfrm>
          <a:prstGeom prst="roundRect">
            <a:avLst>
              <a:gd name="adj" fmla="val 16667"/>
            </a:avLst>
          </a:prstGeom>
          <a:solidFill>
            <a:srgbClr val="DDDA54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هل تعلمين</a:t>
            </a:r>
            <a:endParaRPr lang="en-US" sz="3600" b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805" name="AutoShape 5"/>
          <p:cNvSpPr>
            <a:spLocks noChangeArrowheads="1"/>
          </p:cNvSpPr>
          <p:nvPr/>
        </p:nvSpPr>
        <p:spPr bwMode="auto">
          <a:xfrm>
            <a:off x="5410200" y="18288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994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ar-SA" smtClean="0">
              <a:solidFill>
                <a:srgbClr val="000000"/>
              </a:solidFill>
            </a:endParaRPr>
          </a:p>
        </p:txBody>
      </p:sp>
      <p:sp>
        <p:nvSpPr>
          <p:cNvPr id="76806" name="AutoShape 6"/>
          <p:cNvSpPr>
            <a:spLocks noChangeArrowheads="1"/>
          </p:cNvSpPr>
          <p:nvPr/>
        </p:nvSpPr>
        <p:spPr bwMode="auto">
          <a:xfrm>
            <a:off x="2057400" y="18288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99467">
              <a:alpha val="9607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ar-SA" smtClean="0">
              <a:solidFill>
                <a:srgbClr val="000000"/>
              </a:solidFill>
            </a:endParaRPr>
          </a:p>
        </p:txBody>
      </p:sp>
      <p:pic>
        <p:nvPicPr>
          <p:cNvPr id="76807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8456613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03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مبدأ هايجنز </a:t>
            </a:r>
            <a:r>
              <a:rPr lang="en-US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 Huygens’s Principle)</a:t>
            </a:r>
            <a:r>
              <a:rPr lang="en-US" sz="4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458200" cy="4525963"/>
          </a:xfrm>
          <a:noFill/>
          <a:ln w="38100">
            <a:solidFill>
              <a:srgbClr val="E64A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مبدأ هايجنز:</a:t>
            </a:r>
          </a:p>
          <a:p>
            <a:pPr eaLnBrk="1" hangingPunct="1">
              <a:buFontTx/>
              <a:buNone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ar-SA" i="1" smtClean="0">
                <a:latin typeface="Times New Roman" pitchFamily="18" charset="0"/>
                <a:cs typeface="Times New Roman" pitchFamily="18" charset="0"/>
              </a:rPr>
              <a:t>كل نقطة موجودة على مقدمة موجة تعتبر مصدر نقطي للموجات الثانوية الناتجة“</a:t>
            </a:r>
          </a:p>
          <a:p>
            <a:pPr algn="l" eaLnBrk="1" hangingPunct="1">
              <a:buFontTx/>
              <a:buNone/>
            </a:pP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Huygens’s Principle:</a:t>
            </a: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b="1" i="1" smtClean="0">
                <a:latin typeface="Times New Roman" pitchFamily="18" charset="0"/>
                <a:cs typeface="Times New Roman" pitchFamily="18" charset="0"/>
              </a:rPr>
              <a:t>all points on a given wave front are </a:t>
            </a:r>
          </a:p>
          <a:p>
            <a:pPr algn="l" eaLnBrk="1" hangingPunct="1">
              <a:buFontTx/>
              <a:buNone/>
            </a:pPr>
            <a:r>
              <a:rPr lang="en-US" sz="2400" b="1" i="1" smtClean="0">
                <a:latin typeface="Times New Roman" pitchFamily="18" charset="0"/>
                <a:cs typeface="Times New Roman" pitchFamily="18" charset="0"/>
              </a:rPr>
              <a:t>taken as point sources for the </a:t>
            </a:r>
          </a:p>
          <a:p>
            <a:pPr algn="l" eaLnBrk="1" hangingPunct="1">
              <a:buFontTx/>
              <a:buNone/>
            </a:pPr>
            <a:r>
              <a:rPr lang="en-US" sz="2400" b="1" i="1" smtClean="0">
                <a:latin typeface="Times New Roman" pitchFamily="18" charset="0"/>
                <a:cs typeface="Times New Roman" pitchFamily="18" charset="0"/>
              </a:rPr>
              <a:t>production of spherical  secondary </a:t>
            </a:r>
          </a:p>
          <a:p>
            <a:pPr algn="l" eaLnBrk="1" hangingPunct="1">
              <a:buFontTx/>
              <a:buNone/>
            </a:pPr>
            <a:r>
              <a:rPr lang="en-US" sz="2400" b="1" i="1" smtClean="0">
                <a:latin typeface="Times New Roman" pitchFamily="18" charset="0"/>
                <a:cs typeface="Times New Roman" pitchFamily="18" charset="0"/>
              </a:rPr>
              <a:t>waves, called wavelets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pPr algn="l" eaLnBrk="1" hangingPunct="1">
              <a:buFontTx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429000"/>
            <a:ext cx="1879600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0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مبدأ هايجنز </a:t>
            </a:r>
            <a:r>
              <a:rPr lang="en-US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 Huygens’s Principle)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E64A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حسب مبدأ هايجنز:</a:t>
            </a: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 فان كل نقطة على مقدمة الموجة</a:t>
            </a: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 في المستوى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AA+ 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 تعتبر مصدر</a:t>
            </a: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 للموجات الناتجة في المستوى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BB`</a:t>
            </a:r>
            <a:endParaRPr lang="ar-SA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endParaRPr lang="en-US" b="1" i="1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endParaRPr lang="en-US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885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68513"/>
            <a:ext cx="3028950" cy="3341687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85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مبدأ هايجنز </a:t>
            </a:r>
            <a:r>
              <a:rPr lang="en-US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 Huygens’s Principle)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E64A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7239000" cy="41910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13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تحلل الضوء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E64A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معامل الانكسار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 لأي مادة يعتمد على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الطول الموجي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 للشعاع الضوئي الذي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يخترق هذه المادة.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معامل الانكسار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يقل بزيادة الطول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الموجي</a:t>
            </a: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Tx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معامل الانكسار في حالة </a:t>
            </a:r>
            <a:r>
              <a:rPr lang="ar-SA" b="1" smtClean="0">
                <a:solidFill>
                  <a:srgbClr val="BF6FBB"/>
                </a:solidFill>
                <a:latin typeface="Times New Roman" pitchFamily="18" charset="0"/>
                <a:cs typeface="Times New Roman" pitchFamily="18" charset="0"/>
              </a:rPr>
              <a:t>الاشعة فوق البنفسجية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اكبر  منه في حالة </a:t>
            </a:r>
            <a:r>
              <a:rPr lang="ar-SA" b="1" smtClean="0">
                <a:solidFill>
                  <a:srgbClr val="FC284B"/>
                </a:solidFill>
                <a:latin typeface="Times New Roman" pitchFamily="18" charset="0"/>
                <a:cs typeface="Times New Roman" pitchFamily="18" charset="0"/>
              </a:rPr>
              <a:t>الاشعة تحت الحمراء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2971800" cy="34544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901" name="AutoShape 5"/>
          <p:cNvSpPr>
            <a:spLocks noChangeArrowheads="1"/>
          </p:cNvSpPr>
          <p:nvPr/>
        </p:nvSpPr>
        <p:spPr bwMode="auto">
          <a:xfrm>
            <a:off x="6019800" y="37338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76625"/>
          </a:solidFill>
          <a:ln w="9525">
            <a:solidFill>
              <a:srgbClr val="E54337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ar-SA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76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تحلل الضوء في المنشور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382000" cy="4525963"/>
          </a:xfrm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عند سقوط الضوء الابيض على </a:t>
            </a: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احد اوجه المنشور فانه يتحلل الى</a:t>
            </a: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 الوان الطيف وهذه الظاهرة</a:t>
            </a: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 تسمى </a:t>
            </a: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تحلل الضوء</a:t>
            </a:r>
            <a:r>
              <a:rPr lang="ar-SA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buFontTx/>
              <a:buNone/>
            </a:pPr>
            <a:endParaRPr lang="en-US" b="1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2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4167188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27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35.7 Dispersion and Prisms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457200" y="304800"/>
            <a:ext cx="7010400" cy="11430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44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تحلل الضوء في المنشور</a:t>
            </a:r>
            <a:endParaRPr lang="en-US" sz="4400" b="1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648200"/>
          </a:xfrm>
          <a:prstGeom prst="rect">
            <a:avLst/>
          </a:prstGeom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الوان الطيف تتكون من الالوان التالية:</a:t>
            </a:r>
            <a:endParaRPr lang="en-US" sz="32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fontAlgn="base">
              <a:spcBef>
                <a:spcPct val="20000"/>
              </a:spcBef>
              <a:spcAft>
                <a:spcPct val="0"/>
              </a:spcAft>
            </a:pPr>
            <a:r>
              <a:rPr lang="ar-SA" sz="3200" b="1" i="1" smtClean="0">
                <a:solidFill>
                  <a:srgbClr val="DD2B1D"/>
                </a:solidFill>
                <a:latin typeface="Times New Roman" pitchFamily="18" charset="0"/>
                <a:cs typeface="Times New Roman" pitchFamily="18" charset="0"/>
              </a:rPr>
              <a:t>الاحمر</a:t>
            </a:r>
            <a:r>
              <a:rPr lang="en-US" sz="3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l" fontAlgn="base">
              <a:spcBef>
                <a:spcPct val="20000"/>
              </a:spcBef>
              <a:spcAft>
                <a:spcPct val="0"/>
              </a:spcAft>
            </a:pPr>
            <a:r>
              <a:rPr lang="ar-SA" sz="3200" b="1" i="1" smtClean="0">
                <a:solidFill>
                  <a:srgbClr val="F76625"/>
                </a:solidFill>
                <a:latin typeface="Times New Roman" pitchFamily="18" charset="0"/>
                <a:cs typeface="Times New Roman" pitchFamily="18" charset="0"/>
              </a:rPr>
              <a:t>البرتقالي</a:t>
            </a:r>
            <a:r>
              <a:rPr lang="en-US" sz="3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l" fontAlgn="base">
              <a:spcBef>
                <a:spcPct val="20000"/>
              </a:spcBef>
              <a:spcAft>
                <a:spcPct val="0"/>
              </a:spcAft>
            </a:pPr>
            <a:r>
              <a:rPr lang="ar-SA" sz="3200" b="1" i="1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الاصفر</a:t>
            </a:r>
            <a:r>
              <a:rPr lang="en-US" sz="3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l" fontAlgn="base">
              <a:spcBef>
                <a:spcPct val="20000"/>
              </a:spcBef>
              <a:spcAft>
                <a:spcPct val="0"/>
              </a:spcAft>
            </a:pPr>
            <a:r>
              <a:rPr lang="ar-SA" sz="3200" b="1" i="1" smtClean="0">
                <a:solidFill>
                  <a:srgbClr val="99CC00"/>
                </a:solidFill>
                <a:latin typeface="Times New Roman" pitchFamily="18" charset="0"/>
                <a:cs typeface="Times New Roman" pitchFamily="18" charset="0"/>
              </a:rPr>
              <a:t>الاخضر</a:t>
            </a:r>
            <a:endParaRPr lang="en-US" sz="32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i="1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الازرق</a:t>
            </a:r>
          </a:p>
          <a:p>
            <a:pPr marL="342900" indent="-342900" algn="l" fontAlgn="base">
              <a:spcBef>
                <a:spcPct val="20000"/>
              </a:spcBef>
              <a:spcAft>
                <a:spcPct val="0"/>
              </a:spcAft>
            </a:pPr>
            <a:r>
              <a:rPr lang="ar-SA" sz="3200" b="1" i="1" smtClean="0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النيلي</a:t>
            </a:r>
            <a:endParaRPr lang="en-US" sz="3200" b="1" i="1" smtClean="0">
              <a:solidFill>
                <a:srgbClr val="0099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i="1" smtClean="0">
                <a:solidFill>
                  <a:srgbClr val="BF6FBB"/>
                </a:solidFill>
                <a:latin typeface="Times New Roman" pitchFamily="18" charset="0"/>
                <a:cs typeface="Times New Roman" pitchFamily="18" charset="0"/>
              </a:rPr>
              <a:t>البنفسجي</a:t>
            </a:r>
            <a:endParaRPr lang="en-US" sz="32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86000"/>
            <a:ext cx="4167188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1" name="AutoShape 13"/>
          <p:cNvSpPr>
            <a:spLocks noChangeArrowheads="1"/>
          </p:cNvSpPr>
          <p:nvPr/>
        </p:nvSpPr>
        <p:spPr bwMode="auto">
          <a:xfrm>
            <a:off x="2209800" y="3214688"/>
            <a:ext cx="485775" cy="1814512"/>
          </a:xfrm>
          <a:prstGeom prst="upArrow">
            <a:avLst>
              <a:gd name="adj1" fmla="val 50000"/>
              <a:gd name="adj2" fmla="val 93382"/>
            </a:avLst>
          </a:prstGeom>
          <a:solidFill>
            <a:schemeClr val="tx1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9999"/>
              </a:solidFill>
            </a:endParaRPr>
          </a:p>
        </p:txBody>
      </p:sp>
      <p:pic>
        <p:nvPicPr>
          <p:cNvPr id="8295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10000"/>
            <a:ext cx="14001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55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تحلل الضوء في المنشور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قوس قزح (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Rainbow</a:t>
            </a:r>
            <a:r>
              <a:rPr lang="ar-SA" sz="3600" b="1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6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743200"/>
            <a:ext cx="3009900" cy="27432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0"/>
            <a:ext cx="3352800" cy="344805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96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انكسار الضوء في المنشور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ــ نلاحظ في الشكل ان الشعاع الضوئي سقط على احد اوجه المنشور، ثم نفذ منحرفا نحو قاعدة المنشور. وهذا الانحراف في مسار الشعاع الضوئي يعبر عنه بالزاوية </a:t>
            </a:r>
            <a:r>
              <a:rPr lang="ar-SA" sz="280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sz="2800" b="1" i="1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ar-SA" sz="2800" b="1" i="1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) التي تسمى زاوية الانحراف الكلي </a:t>
            </a:r>
            <a:r>
              <a:rPr lang="ar-SA" sz="28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angle of deviation</a:t>
            </a:r>
            <a:r>
              <a:rPr lang="ar-SA" sz="2800" i="1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ar-SA" sz="2800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i="1" smtClean="0">
                <a:latin typeface="Times New Roman" pitchFamily="18" charset="0"/>
                <a:cs typeface="Times New Roman" pitchFamily="18" charset="0"/>
              </a:rPr>
              <a:t>ـــ </a:t>
            </a:r>
            <a:r>
              <a:rPr lang="ar-SA" sz="2800" b="1" i="1" smtClean="0">
                <a:latin typeface="Times New Roman" pitchFamily="18" charset="0"/>
                <a:cs typeface="Times New Roman" pitchFamily="18" charset="0"/>
              </a:rPr>
              <a:t>الزاوية </a:t>
            </a:r>
            <a:r>
              <a:rPr lang="ar-SA" sz="2800" b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sz="2800" b="1" i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ar-SA" sz="2800" b="1" i="1" smtClean="0">
                <a:latin typeface="Times New Roman" pitchFamily="18" charset="0"/>
                <a:cs typeface="Times New Roman" pitchFamily="18" charset="0"/>
              </a:rPr>
              <a:t>) يمكن تعريفها بأنها الزاوية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800" b="1" i="1" smtClean="0">
                <a:latin typeface="Times New Roman" pitchFamily="18" charset="0"/>
                <a:cs typeface="Times New Roman" pitchFamily="18" charset="0"/>
              </a:rPr>
              <a:t> المحصورة بين امتداد الشعاع الساقط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ar-SA" sz="2800" b="1" i="1" smtClean="0">
                <a:latin typeface="Times New Roman" pitchFamily="18" charset="0"/>
                <a:cs typeface="Times New Roman" pitchFamily="18" charset="0"/>
              </a:rPr>
              <a:t>على المنشور وامتداد الشعاع الخارج منه. </a:t>
            </a:r>
            <a:endParaRPr lang="ar-SA" sz="28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b="1" smtClean="0"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0"/>
            <a:ext cx="3017838" cy="27432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7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19" name="Rectangle 9"/>
          <p:cNvSpPr>
            <a:spLocks noChangeArrowheads="1"/>
          </p:cNvSpPr>
          <p:nvPr/>
        </p:nvSpPr>
        <p:spPr bwMode="auto">
          <a:xfrm>
            <a:off x="457200" y="304800"/>
            <a:ext cx="7010400" cy="11430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44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انكسار الضوء في المنشور</a:t>
            </a:r>
            <a:endParaRPr lang="en-US" sz="4400" b="1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020" name="Rectangle 10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ــ نلاحظ في الشكل ان الشعاع الضوئي سقط على احد اوجه المنشور، ثم نفذ منحرفا نحو قاعدة المنشور. وهذا الانحراف في مسار الشعاع الضوئي يعبر عنه بالزاوية (</a:t>
            </a:r>
            <a:r>
              <a:rPr lang="el-GR" sz="2800" b="1" i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ar-SA" sz="2800" b="1" i="1" smtClean="0">
                <a:latin typeface="Times New Roman" pitchFamily="18" charset="0"/>
                <a:cs typeface="Times New Roman" pitchFamily="18" charset="0"/>
              </a:rPr>
              <a:t>) التي تسمى زاوية الانحراف الكلي </a:t>
            </a:r>
            <a:r>
              <a:rPr lang="ar-SA" sz="28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angle of deviation</a:t>
            </a:r>
            <a:r>
              <a:rPr lang="ar-SA" sz="2800" i="1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ar-SA" sz="2800" i="1" smtClean="0">
                <a:latin typeface="Times New Roman" pitchFamily="18" charset="0"/>
                <a:cs typeface="Times New Roman" pitchFamily="18" charset="0"/>
              </a:rPr>
              <a:t>ـــ يمكن استخدام </a:t>
            </a: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sz="2800" b="1" i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ar-SA" sz="2800" b="1" i="1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SA" sz="2800" i="1" smtClean="0">
                <a:latin typeface="Times New Roman" pitchFamily="18" charset="0"/>
                <a:cs typeface="Times New Roman" pitchFamily="18" charset="0"/>
              </a:rPr>
              <a:t> لقياس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ar-SA" sz="2800" i="1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ar-SA" sz="2800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ar-SA" sz="2800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ar-SA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i="1" smtClean="0"/>
              <a:t>.</a:t>
            </a:r>
          </a:p>
        </p:txBody>
      </p:sp>
      <p:pic>
        <p:nvPicPr>
          <p:cNvPr id="86021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86200"/>
            <a:ext cx="2941638" cy="19050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14800"/>
            <a:ext cx="2819400" cy="1066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410200"/>
            <a:ext cx="2743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1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3600" b="1" smtClean="0">
                <a:solidFill>
                  <a:schemeClr val="bg1"/>
                </a:solidFill>
                <a:cs typeface="Times New Roman" pitchFamily="18" charset="0"/>
              </a:rPr>
              <a:t>النهاية الصغرى للانحراف (الانحراف الادنى)</a:t>
            </a:r>
            <a:endParaRPr lang="en-US" sz="3600" b="1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ar-SA" b="1" smtClean="0">
                <a:latin typeface="Times New Roman" pitchFamily="18" charset="0"/>
                <a:cs typeface="Times New Roman" pitchFamily="18" charset="0"/>
              </a:rPr>
              <a:t>زاوية الانحراف الادنى (</a:t>
            </a:r>
            <a:r>
              <a:rPr lang="el-GR" b="1" i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b="1" i="1" baseline="-250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ar-SA" b="1" i="1" smtClean="0">
                <a:latin typeface="Times New Roman" pitchFamily="18" charset="0"/>
                <a:cs typeface="Times New Roman" pitchFamily="18" charset="0"/>
              </a:rPr>
              <a:t>) :</a:t>
            </a:r>
            <a:endParaRPr lang="ar-SA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ar-SA" smtClean="0">
                <a:latin typeface="Times New Roman" pitchFamily="18" charset="0"/>
                <a:cs typeface="Times New Roman" pitchFamily="18" charset="0"/>
              </a:rPr>
              <a:t> ــ </a:t>
            </a: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تحدث عند زاوية سقوط معينة وفي هذه الحالة يصنع الشعاع المنكسر داخل المنشور زاويتين متساويتين في وجهي المنشور.</a:t>
            </a:r>
          </a:p>
          <a:p>
            <a:pPr eaLnBrk="1" hangingPunct="1">
              <a:buFontTx/>
              <a:buNone/>
            </a:pPr>
            <a:r>
              <a:rPr lang="ar-SA" sz="2800" smtClean="0">
                <a:latin typeface="Times New Roman" pitchFamily="18" charset="0"/>
                <a:cs typeface="Times New Roman" pitchFamily="18" charset="0"/>
              </a:rPr>
              <a:t> ـــ يمكن استخدامها في ايجاد معامل الانكسار حسب العلاقة:</a:t>
            </a:r>
          </a:p>
          <a:p>
            <a:pPr eaLnBrk="1" hangingPunct="1">
              <a:buFontTx/>
              <a:buChar char="-"/>
            </a:pPr>
            <a:endParaRPr lang="ar-SA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86200"/>
            <a:ext cx="2819400" cy="12192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410200"/>
            <a:ext cx="2743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0"/>
            <a:ext cx="3478213" cy="282416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9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قياس </a:t>
            </a:r>
            <a:r>
              <a:rPr lang="en-US" b="1" i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باستخدام المنشور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4724400" cy="38100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68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09800"/>
            <a:ext cx="3859213" cy="2824163"/>
          </a:xfr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44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38400"/>
            <a:ext cx="3859213" cy="2824163"/>
          </a:xfr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قياس </a:t>
            </a:r>
            <a:r>
              <a:rPr lang="en-US" b="1" i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ar-SA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باستخدام المنشور</a:t>
            </a:r>
            <a:endParaRPr lang="en-US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09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4191000" cy="4114800"/>
          </a:xfrm>
          <a:prstGeom prst="rect">
            <a:avLst/>
          </a:prstGeom>
          <a:noFill/>
          <a:ln w="38100">
            <a:solidFill>
              <a:srgbClr val="6BA9B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50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smtClean="0">
                <a:solidFill>
                  <a:schemeClr val="bg1"/>
                </a:solidFill>
                <a:cs typeface="Times New Roman" pitchFamily="18" charset="0"/>
              </a:rPr>
              <a:t>مثال (</a:t>
            </a:r>
            <a:r>
              <a:rPr lang="en-US" b="1" smtClean="0">
                <a:solidFill>
                  <a:schemeClr val="bg1"/>
                </a:solidFill>
                <a:cs typeface="Times New Roman" pitchFamily="18" charset="0"/>
              </a:rPr>
              <a:t>6</a:t>
            </a:r>
            <a:r>
              <a:rPr lang="ar-SA" b="1" smtClean="0">
                <a:solidFill>
                  <a:schemeClr val="bg1"/>
                </a:solidFill>
                <a:cs typeface="Times New Roman" pitchFamily="18" charset="0"/>
              </a:rPr>
              <a:t>)</a:t>
            </a:r>
            <a:endParaRPr lang="en-US" b="1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901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7239000" cy="16002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1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352800"/>
            <a:ext cx="7010400" cy="283845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1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2590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07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(31)</a:t>
            </a:r>
          </a:p>
        </p:txBody>
      </p:sp>
      <p:pic>
        <p:nvPicPr>
          <p:cNvPr id="9113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352800"/>
            <a:ext cx="5943600" cy="23622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602538" cy="12954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01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Problem (36)</a:t>
            </a:r>
          </a:p>
        </p:txBody>
      </p:sp>
      <p:pic>
        <p:nvPicPr>
          <p:cNvPr id="17613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038600"/>
            <a:ext cx="5181600" cy="2339975"/>
          </a:xfrm>
          <a:noFill/>
          <a:ln w="38100">
            <a:solidFill>
              <a:srgbClr val="FC28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6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696200" cy="22860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58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Question (7)</a:t>
            </a:r>
          </a:p>
        </p:txBody>
      </p:sp>
      <p:pic>
        <p:nvPicPr>
          <p:cNvPr id="9318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7621588" cy="15240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8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57600"/>
            <a:ext cx="7380288" cy="1590675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37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Question (8)</a:t>
            </a:r>
          </a:p>
        </p:txBody>
      </p:sp>
      <p:pic>
        <p:nvPicPr>
          <p:cNvPr id="9421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819400"/>
            <a:ext cx="2419350" cy="2744788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21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7627938" cy="1076325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21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24200"/>
            <a:ext cx="5715000" cy="25908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77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Question (9)</a:t>
            </a:r>
          </a:p>
        </p:txBody>
      </p:sp>
      <p:pic>
        <p:nvPicPr>
          <p:cNvPr id="9523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535863" cy="1600200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3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33800"/>
            <a:ext cx="7040563" cy="1209675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63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Question (12)</a:t>
            </a:r>
          </a:p>
        </p:txBody>
      </p:sp>
      <p:pic>
        <p:nvPicPr>
          <p:cNvPr id="9625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971800"/>
            <a:ext cx="2732088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7561263" cy="1057275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26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52800"/>
            <a:ext cx="5715000" cy="1857375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08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Question (19)</a:t>
            </a:r>
          </a:p>
        </p:txBody>
      </p:sp>
      <p:pic>
        <p:nvPicPr>
          <p:cNvPr id="9728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7085013" cy="1343025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38600"/>
            <a:ext cx="7437438" cy="1457325"/>
          </a:xfrm>
          <a:prstGeom prst="rect">
            <a:avLst/>
          </a:prstGeom>
          <a:noFill/>
          <a:ln w="38100">
            <a:solidFill>
              <a:srgbClr val="E543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83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kzidenzGroteskBE-XBdCn"/>
        <a:ea typeface=""/>
        <a:cs typeface="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897</Words>
  <Application>Microsoft Office PowerPoint</Application>
  <PresentationFormat>عرض على الشاشة (3:4)‏</PresentationFormat>
  <Paragraphs>139</Paragraphs>
  <Slides>48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48</vt:i4>
      </vt:variant>
    </vt:vector>
  </HeadingPairs>
  <TitlesOfParts>
    <vt:vector size="50" baseType="lpstr">
      <vt:lpstr>سمة Office</vt:lpstr>
      <vt:lpstr>Default Design</vt:lpstr>
      <vt:lpstr>مثال (2)</vt:lpstr>
      <vt:lpstr>Problem (10)</vt:lpstr>
      <vt:lpstr>Problem (12)</vt:lpstr>
      <vt:lpstr>Problem (13)</vt:lpstr>
      <vt:lpstr>اللوح ذو الاسطح المستوية</vt:lpstr>
      <vt:lpstr>Example 35.6</vt:lpstr>
      <vt:lpstr>اللوح ذو الاسطح المستوية</vt:lpstr>
      <vt:lpstr>Problem (35.19)</vt:lpstr>
      <vt:lpstr>Problem (35.23)</vt:lpstr>
      <vt:lpstr>مثال (3)</vt:lpstr>
      <vt:lpstr>الانعكاس الكلي الداخلي  (Total internal reflection )</vt:lpstr>
      <vt:lpstr>الانعكاس الكلي الداخلي  (Total internal reflection )</vt:lpstr>
      <vt:lpstr>عرض تقديمي في PowerPoint</vt:lpstr>
      <vt:lpstr>Quick Quiz 35.6</vt:lpstr>
      <vt:lpstr>Example 35.8</vt:lpstr>
      <vt:lpstr>مثال (4)</vt:lpstr>
      <vt:lpstr>أسئلة</vt:lpstr>
      <vt:lpstr>مثال (5)</vt:lpstr>
      <vt:lpstr>مثال (5) </vt:lpstr>
      <vt:lpstr>تطبيقات على الانعكاس الكلي الداخلي</vt:lpstr>
      <vt:lpstr>تطبيقات على الانعكاس الكلي الداخلي</vt:lpstr>
      <vt:lpstr>تطبيقات على الانعكاس الكلي الداخلي</vt:lpstr>
      <vt:lpstr>تطبيقات على الانعكاس الكلي الداخلي</vt:lpstr>
      <vt:lpstr>تطبيقات على الانعكاس الكلي الداخلي</vt:lpstr>
      <vt:lpstr>ورشة عمل (1)</vt:lpstr>
      <vt:lpstr>تطبيقات على الانعكاس الكلي الداخلي</vt:lpstr>
      <vt:lpstr>تطبيقات على الانعكاس الكلي الداخلي</vt:lpstr>
      <vt:lpstr>ورشة عمل (2)</vt:lpstr>
      <vt:lpstr>مبدأ هايجنز ( Huygens’s Principle) </vt:lpstr>
      <vt:lpstr>مبدأ هايجنز ( Huygens’s Principle)</vt:lpstr>
      <vt:lpstr>مبدأ هايجنز ( Huygens’s Principle)</vt:lpstr>
      <vt:lpstr>تحلل الضوء</vt:lpstr>
      <vt:lpstr>تحلل الضوء في المنشور</vt:lpstr>
      <vt:lpstr>35.7 Dispersion and Prisms</vt:lpstr>
      <vt:lpstr>تحلل الضوء في المنشور</vt:lpstr>
      <vt:lpstr>انكسار الضوء في المنشور</vt:lpstr>
      <vt:lpstr>عرض تقديمي في PowerPoint</vt:lpstr>
      <vt:lpstr>النهاية الصغرى للانحراف (الانحراف الادنى)</vt:lpstr>
      <vt:lpstr>قياس n باستخدام المنشور</vt:lpstr>
      <vt:lpstr>قياس n باستخدام المنشور</vt:lpstr>
      <vt:lpstr>مثال (6)</vt:lpstr>
      <vt:lpstr>Problem (31)</vt:lpstr>
      <vt:lpstr>Problem (36)</vt:lpstr>
      <vt:lpstr>Question (7)</vt:lpstr>
      <vt:lpstr>Question (8)</vt:lpstr>
      <vt:lpstr>Question (9)</vt:lpstr>
      <vt:lpstr>Question (12)</vt:lpstr>
      <vt:lpstr>Question (19)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مثال (2)</dc:title>
  <dc:creator>nouf</dc:creator>
  <cp:lastModifiedBy>nouf</cp:lastModifiedBy>
  <cp:revision>1</cp:revision>
  <dcterms:created xsi:type="dcterms:W3CDTF">2013-03-07T13:12:47Z</dcterms:created>
  <dcterms:modified xsi:type="dcterms:W3CDTF">2013-03-07T13:18:00Z</dcterms:modified>
</cp:coreProperties>
</file>