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handoutMasterIdLst>
    <p:handoutMasterId r:id="rId25"/>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6C4C31D5-E63C-4B5E-A7CB-E8DDFC4C7B14}" type="datetimeFigureOut">
              <a:rPr lang="ar-SA" smtClean="0"/>
              <a:pPr/>
              <a:t>17/11/1433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8B1C786-22BE-4A27-9BD7-6C150739C9AE}"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7E0FA5E-2447-4826-9199-F86D3385CDE2}" type="datetimeFigureOut">
              <a:rPr lang="ar-SA" smtClean="0"/>
              <a:pPr/>
              <a:t>17/11/1433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67AA7C6-3D45-4754-A9C7-D4B218B1C250}"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536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3D7064-AF39-4826-A1F9-0D51B234C8C0}"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096937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92452CE-D31E-4607-9052-C1AA7A9C95FC}"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070750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20439E-BECE-4513-B7FD-3B5B62D73A9A}"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752612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520BAE-C3EE-4E73-B115-B9E47F017CD4}"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490394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BE43716-29BA-4320-828D-5D6CF7B3FA2A}"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53593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133053C-4750-40F6-A6C1-99E80DC6B5F1}"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221271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666CA3-21DF-4F97-8FCC-78F5B1B75E57}"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015910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8D50AA6-42A5-4697-B7C4-16487B17A948}"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37632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C994F36-3EDA-4653-8799-FE0CE724168A}"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885469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9588B7-EB0C-494F-9F98-3352290074A7}"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086973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DB3569-5E87-49D0-93E6-DE66658C640D}"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632673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DECA7B-00FE-4B9E-8392-DD48CA524E81}" type="slidenum">
              <a:rPr lang="ar-EG">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074973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400">
                <a:effectLst>
                  <a:outerShdw blurRad="38100" dist="38100" dir="2700000" algn="tl">
                    <a:srgbClr val="000000"/>
                  </a:outerShdw>
                </a:effectLst>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400">
                <a:effectLst>
                  <a:outerShdw blurRad="38100" dist="38100" dir="2700000" algn="tl">
                    <a:srgbClr val="000000"/>
                  </a:outerShdw>
                </a:effectLst>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400">
                <a:effectLst>
                  <a:outerShdw blurRad="38100" dist="38100" dir="2700000" algn="tl">
                    <a:srgbClr val="000000"/>
                  </a:outerShdw>
                </a:effectLst>
                <a:latin typeface="Arial" charset="0"/>
                <a:cs typeface="Arial" charset="0"/>
              </a:defRPr>
            </a:lvl1pPr>
          </a:lstStyle>
          <a:p>
            <a:pPr algn="r" fontAlgn="base">
              <a:spcBef>
                <a:spcPct val="0"/>
              </a:spcBef>
              <a:spcAft>
                <a:spcPct val="0"/>
              </a:spcAft>
              <a:defRPr/>
            </a:pPr>
            <a:fld id="{B6A00080-32F2-4742-BD96-FD997EF45575}" type="slidenum">
              <a:rPr lang="ar-EG">
                <a:solidFill>
                  <a:srgbClr val="000000"/>
                </a:solidFill>
              </a:rPr>
              <a:pPr algn="r" fontAlgn="base">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185346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r" rtl="1"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ar-EG" sz="6000" b="1" dirty="0" smtClean="0">
                <a:cs typeface="Simplified Arabic" pitchFamily="2" charset="-78"/>
              </a:rPr>
              <a:t>المحاضره 4</a:t>
            </a:r>
            <a:endParaRPr lang="en-US" sz="6000" b="1" dirty="0" smtClean="0">
              <a:cs typeface="Simplified Arabic" pitchFamily="2" charset="-78"/>
            </a:endParaRPr>
          </a:p>
        </p:txBody>
      </p:sp>
      <p:sp>
        <p:nvSpPr>
          <p:cNvPr id="4099" name="Rectangle 3"/>
          <p:cNvSpPr>
            <a:spLocks noGrp="1" noChangeArrowheads="1"/>
          </p:cNvSpPr>
          <p:nvPr>
            <p:ph idx="1"/>
          </p:nvPr>
        </p:nvSpPr>
        <p:spPr/>
        <p:txBody>
          <a:bodyPr/>
          <a:lstStyle/>
          <a:p>
            <a:pPr eaLnBrk="1" hangingPunct="1">
              <a:defRPr/>
            </a:pPr>
            <a:r>
              <a:rPr lang="ar-SA" sz="4400" dirty="0" smtClean="0"/>
              <a:t>متطلبات </a:t>
            </a:r>
            <a:r>
              <a:rPr lang="ar-SA" sz="4400" dirty="0" smtClean="0"/>
              <a:t>البرمجيات</a:t>
            </a:r>
            <a:endParaRPr lang="en-US" sz="4400" dirty="0" smtClean="0"/>
          </a:p>
          <a:p>
            <a:pPr eaLnBrk="1" hangingPunct="1">
              <a:buNone/>
              <a:defRPr/>
            </a:pPr>
            <a:r>
              <a:rPr lang="en-US" sz="4400" dirty="0" smtClean="0"/>
              <a:t> </a:t>
            </a:r>
            <a:r>
              <a:rPr lang="en-US" sz="4400" dirty="0" smtClean="0"/>
              <a:t>      </a:t>
            </a:r>
            <a:r>
              <a:rPr lang="ar-SA" sz="4400" dirty="0" smtClean="0"/>
              <a:t>  </a:t>
            </a:r>
            <a:r>
              <a:rPr lang="en-US" sz="4400" dirty="0" smtClean="0"/>
              <a:t>Software Requirements</a:t>
            </a:r>
          </a:p>
          <a:p>
            <a:pPr eaLnBrk="1" hangingPunct="1">
              <a:buNone/>
              <a:defRPr/>
            </a:pPr>
            <a:endParaRPr lang="en-US" sz="4400" dirty="0" smtClean="0"/>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a:t>
            </a:fld>
            <a:endParaRPr lang="en-US">
              <a:solidFill>
                <a:srgbClr val="000000"/>
              </a:solidFill>
            </a:endParaRPr>
          </a:p>
        </p:txBody>
      </p:sp>
    </p:spTree>
    <p:extLst>
      <p:ext uri="{BB962C8B-B14F-4D97-AF65-F5344CB8AC3E}">
        <p14:creationId xmlns="" xmlns:p14="http://schemas.microsoft.com/office/powerpoint/2010/main" val="920547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ar-EG" sz="4800" b="1" smtClean="0">
                <a:cs typeface="Simplified Arabic" pitchFamily="2" charset="-78"/>
              </a:rPr>
              <a:t>مقدمة</a:t>
            </a:r>
            <a:endParaRPr lang="en-US" sz="4800" b="1" smtClean="0">
              <a:cs typeface="Simplified Arabic" pitchFamily="2" charset="-78"/>
            </a:endParaRPr>
          </a:p>
        </p:txBody>
      </p:sp>
      <p:sp>
        <p:nvSpPr>
          <p:cNvPr id="5123"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تبين مجموعة المتطلبات ما يجب أن يقوم به النظام وتقوم بتعريف القيود على تشغيل هذا النظام وتنفيذه، وتبين مجموعة المتطلبات الوظيفية الخدمات التى يوفرها النظام، وتبين مجموعة المتطلبات غير الوظيفية القيود التى يتم خلالها تطوير النظام.</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2</a:t>
            </a:fld>
            <a:endParaRPr lang="en-US">
              <a:solidFill>
                <a:srgbClr val="000000"/>
              </a:solidFill>
            </a:endParaRPr>
          </a:p>
        </p:txBody>
      </p:sp>
    </p:spTree>
    <p:extLst>
      <p:ext uri="{BB962C8B-B14F-4D97-AF65-F5344CB8AC3E}">
        <p14:creationId xmlns="" xmlns:p14="http://schemas.microsoft.com/office/powerpoint/2010/main" val="2338096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ar-SA" b="1" smtClean="0">
                <a:cs typeface="Simplified Arabic" pitchFamily="2" charset="-78"/>
              </a:rPr>
              <a:t>نماذج عمليات البرمجيات</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Software Process Models</a:t>
            </a:r>
          </a:p>
        </p:txBody>
      </p:sp>
      <p:sp>
        <p:nvSpPr>
          <p:cNvPr id="6147"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نموذج الشلال أو النموذج الإنحدارى</a:t>
            </a:r>
            <a:r>
              <a:rPr lang="ar-EG" sz="3000" smtClean="0">
                <a:cs typeface="Simplified Arabic" pitchFamily="2" charset="-78"/>
              </a:rPr>
              <a:t> </a:t>
            </a:r>
            <a:r>
              <a:rPr lang="en-US" sz="3000" smtClean="0">
                <a:cs typeface="Simplified Arabic" pitchFamily="2" charset="-78"/>
              </a:rPr>
              <a:t>Waterfall Model</a:t>
            </a:r>
            <a:endParaRPr lang="ar-SA" sz="3000" smtClean="0">
              <a:cs typeface="Simplified Arabic" pitchFamily="2" charset="-78"/>
            </a:endParaRPr>
          </a:p>
          <a:p>
            <a:pPr algn="just" eaLnBrk="1" hangingPunct="1">
              <a:lnSpc>
                <a:spcPct val="120000"/>
              </a:lnSpc>
              <a:defRPr/>
            </a:pPr>
            <a:r>
              <a:rPr lang="ar-SA" sz="3000" smtClean="0">
                <a:cs typeface="Simplified Arabic" pitchFamily="2" charset="-78"/>
              </a:rPr>
              <a:t>النماذج المتزايدة</a:t>
            </a:r>
            <a:r>
              <a:rPr lang="ar-EG" sz="3000" smtClean="0">
                <a:cs typeface="Simplified Arabic" pitchFamily="2" charset="-78"/>
              </a:rPr>
              <a:t> </a:t>
            </a:r>
            <a:r>
              <a:rPr lang="en-US" sz="3000" smtClean="0">
                <a:cs typeface="Simplified Arabic" pitchFamily="2" charset="-78"/>
              </a:rPr>
              <a:t>Incremental Models</a:t>
            </a:r>
            <a:endParaRPr lang="ar-SA" sz="3000" smtClean="0">
              <a:cs typeface="Simplified Arabic" pitchFamily="2" charset="-78"/>
            </a:endParaRPr>
          </a:p>
          <a:p>
            <a:pPr algn="just" eaLnBrk="1" hangingPunct="1">
              <a:lnSpc>
                <a:spcPct val="120000"/>
              </a:lnSpc>
              <a:defRPr/>
            </a:pPr>
            <a:r>
              <a:rPr lang="ar-SA" sz="3000" smtClean="0">
                <a:cs typeface="Simplified Arabic" pitchFamily="2" charset="-78"/>
              </a:rPr>
              <a:t>النموذج التزايدى: يسلم البرمجيات فى قطع صغيرة قابلة للإستخدام تتراكب كل قطعة منها على القطع السابقة.</a:t>
            </a:r>
          </a:p>
          <a:p>
            <a:pPr algn="just" eaLnBrk="1" hangingPunct="1">
              <a:lnSpc>
                <a:spcPct val="120000"/>
              </a:lnSpc>
              <a:defRPr/>
            </a:pPr>
            <a:r>
              <a:rPr lang="ar-SA" sz="3000" smtClean="0">
                <a:cs typeface="Simplified Arabic" pitchFamily="2" charset="-78"/>
              </a:rPr>
              <a:t>نموذج التطبيق والتطوير المفاجئ الإستخدام المكثف لمكونات إعادة الإستخدام مع دورة تطوير قصيرة نسبياً.</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3</a:t>
            </a:fld>
            <a:endParaRPr lang="en-US">
              <a:solidFill>
                <a:srgbClr val="000000"/>
              </a:solidFill>
            </a:endParaRPr>
          </a:p>
        </p:txBody>
      </p:sp>
    </p:spTree>
    <p:extLst>
      <p:ext uri="{BB962C8B-B14F-4D97-AF65-F5344CB8AC3E}">
        <p14:creationId xmlns="" xmlns:p14="http://schemas.microsoft.com/office/powerpoint/2010/main" val="259177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ar-SA" b="1" smtClean="0">
                <a:cs typeface="Simplified Arabic" pitchFamily="2" charset="-78"/>
              </a:rPr>
              <a:t>نماذج العمليات الإرتقائية</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Evolutionary Process Models</a:t>
            </a:r>
          </a:p>
        </p:txBody>
      </p:sp>
      <p:sp>
        <p:nvSpPr>
          <p:cNvPr id="7171" name="Rectangle 3"/>
          <p:cNvSpPr>
            <a:spLocks noGrp="1" noChangeArrowheads="1"/>
          </p:cNvSpPr>
          <p:nvPr>
            <p:ph idx="1"/>
          </p:nvPr>
        </p:nvSpPr>
        <p:spPr/>
        <p:txBody>
          <a:bodyPr/>
          <a:lstStyle/>
          <a:p>
            <a:pPr algn="just" eaLnBrk="1" hangingPunct="1">
              <a:lnSpc>
                <a:spcPct val="120000"/>
              </a:lnSpc>
              <a:defRPr/>
            </a:pPr>
            <a:r>
              <a:rPr lang="ar-SA" sz="2800" dirty="0" smtClean="0">
                <a:cs typeface="Simplified Arabic" pitchFamily="2" charset="-78"/>
              </a:rPr>
              <a:t>النموذج الأولى</a:t>
            </a:r>
            <a:r>
              <a:rPr lang="ar-EG" sz="2800" dirty="0" smtClean="0">
                <a:cs typeface="Simplified Arabic" pitchFamily="2" charset="-78"/>
              </a:rPr>
              <a:t> </a:t>
            </a:r>
            <a:r>
              <a:rPr lang="en-US" sz="2800" dirty="0" smtClean="0">
                <a:cs typeface="Simplified Arabic" pitchFamily="2" charset="-78"/>
              </a:rPr>
              <a:t>Prototype Model</a:t>
            </a:r>
            <a:r>
              <a:rPr lang="ar-SA" sz="2800" dirty="0" smtClean="0">
                <a:cs typeface="Simplified Arabic" pitchFamily="2" charset="-78"/>
              </a:rPr>
              <a:t>: خطوة أولى جيدة عندما تكون للمستهلك حاجة ممكنة لكن بدون تفاصيل عملية بعمل نموذج أولى تمهيدى لإنتاج المنتج.</a:t>
            </a:r>
          </a:p>
          <a:p>
            <a:pPr algn="just" eaLnBrk="1" hangingPunct="1">
              <a:lnSpc>
                <a:spcPct val="120000"/>
              </a:lnSpc>
              <a:defRPr/>
            </a:pPr>
            <a:r>
              <a:rPr lang="ar-SA" sz="2800" dirty="0" smtClean="0">
                <a:cs typeface="Simplified Arabic" pitchFamily="2" charset="-78"/>
              </a:rPr>
              <a:t>النموذج الحلزونى</a:t>
            </a:r>
            <a:r>
              <a:rPr lang="ar-EG" sz="2800" dirty="0" smtClean="0">
                <a:cs typeface="Simplified Arabic" pitchFamily="2" charset="-78"/>
              </a:rPr>
              <a:t> </a:t>
            </a:r>
            <a:r>
              <a:rPr lang="en-US" sz="2800" dirty="0" smtClean="0">
                <a:cs typeface="Simplified Arabic" pitchFamily="2" charset="-78"/>
              </a:rPr>
              <a:t>Spiral Model</a:t>
            </a:r>
            <a:r>
              <a:rPr lang="ar-SA" sz="2800" dirty="0" smtClean="0">
                <a:cs typeface="Simplified Arabic" pitchFamily="2" charset="-78"/>
              </a:rPr>
              <a:t>: يجمع بين طبيعة النموذج الأولى مع خصائص التحكم والعمل التقليدى للنموذج الخطى المتتالى.</a:t>
            </a:r>
          </a:p>
          <a:p>
            <a:pPr algn="just" eaLnBrk="1" hangingPunct="1">
              <a:lnSpc>
                <a:spcPct val="120000"/>
              </a:lnSpc>
              <a:defRPr/>
            </a:pPr>
            <a:r>
              <a:rPr lang="ar-SA" sz="2800" dirty="0" smtClean="0">
                <a:cs typeface="Simplified Arabic" pitchFamily="2" charset="-78"/>
              </a:rPr>
              <a:t>نموذج التطوير المتزامن</a:t>
            </a:r>
            <a:r>
              <a:rPr lang="ar-EG" sz="2800" dirty="0" smtClean="0">
                <a:cs typeface="Simplified Arabic" pitchFamily="2" charset="-78"/>
              </a:rPr>
              <a:t> </a:t>
            </a:r>
            <a:r>
              <a:rPr lang="en-US" sz="2400" dirty="0" smtClean="0">
                <a:cs typeface="Simplified Arabic" pitchFamily="2" charset="-78"/>
              </a:rPr>
              <a:t>Concurrent Development Model</a:t>
            </a:r>
            <a:r>
              <a:rPr lang="ar-SA" sz="2800" dirty="0" smtClean="0">
                <a:cs typeface="Simplified Arabic" pitchFamily="2" charset="-78"/>
              </a:rPr>
              <a:t>: يشبه النموذج الحلزونى وغالباً ما يستخدم عند تطوير تطبيقات العميل الخادم.</a:t>
            </a:r>
            <a:endParaRPr lang="en-US" sz="28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4</a:t>
            </a:fld>
            <a:endParaRPr lang="en-US">
              <a:solidFill>
                <a:srgbClr val="000000"/>
              </a:solidFill>
            </a:endParaRPr>
          </a:p>
        </p:txBody>
      </p:sp>
    </p:spTree>
    <p:extLst>
      <p:ext uri="{BB962C8B-B14F-4D97-AF65-F5344CB8AC3E}">
        <p14:creationId xmlns="" xmlns:p14="http://schemas.microsoft.com/office/powerpoint/2010/main" val="888261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ar-SA" b="1" smtClean="0">
                <a:cs typeface="Simplified Arabic" pitchFamily="2" charset="-78"/>
              </a:rPr>
              <a:t>دورة حياة تطوير البرمجيات</a:t>
            </a:r>
            <a:r>
              <a:rPr lang="en-US" b="1" smtClean="0">
                <a:cs typeface="Simplified Arabic" pitchFamily="2" charset="-78"/>
              </a:rPr>
              <a:t/>
            </a:r>
            <a:br>
              <a:rPr lang="en-US" b="1" smtClean="0">
                <a:cs typeface="Simplified Arabic" pitchFamily="2" charset="-78"/>
              </a:rPr>
            </a:br>
            <a:r>
              <a:rPr lang="en-US" sz="3600" smtClean="0">
                <a:cs typeface="Simplified Arabic" pitchFamily="2" charset="-78"/>
              </a:rPr>
              <a:t>Software Development Life Cycle</a:t>
            </a:r>
          </a:p>
        </p:txBody>
      </p:sp>
      <p:sp>
        <p:nvSpPr>
          <p:cNvPr id="9219" name="Rectangle 3"/>
          <p:cNvSpPr>
            <a:spLocks noGrp="1" noChangeArrowheads="1"/>
          </p:cNvSpPr>
          <p:nvPr>
            <p:ph idx="1"/>
          </p:nvPr>
        </p:nvSpPr>
        <p:spPr>
          <a:xfrm>
            <a:off x="457200" y="1600200"/>
            <a:ext cx="8229600" cy="4114800"/>
          </a:xfrm>
        </p:spPr>
        <p:txBody>
          <a:bodyPr/>
          <a:lstStyle/>
          <a:p>
            <a:pPr algn="just" eaLnBrk="1" hangingPunct="1">
              <a:lnSpc>
                <a:spcPct val="120000"/>
              </a:lnSpc>
              <a:defRPr/>
            </a:pPr>
            <a:r>
              <a:rPr lang="ar-SA" sz="2600" smtClean="0">
                <a:cs typeface="Simplified Arabic" pitchFamily="2" charset="-78"/>
              </a:rPr>
              <a:t>هندسة البرمجيات عمل إبداعى يتم خطوة بخطوة بتعاون فريق عمل لكل منهم مهمة محددة بإستخدام طرق معينة لتنظيم العمل، وتمر عملية بناء أى منتج برمجى بعدة مراحل يطلق عليها أسم دورة الحياة وتتضمن الأنشطة التالية:</a:t>
            </a:r>
          </a:p>
          <a:p>
            <a:pPr algn="just" eaLnBrk="1" hangingPunct="1">
              <a:lnSpc>
                <a:spcPct val="120000"/>
              </a:lnSpc>
              <a:defRPr/>
            </a:pPr>
            <a:r>
              <a:rPr lang="ar-SA" sz="2600" smtClean="0">
                <a:cs typeface="Simplified Arabic" pitchFamily="2" charset="-78"/>
              </a:rPr>
              <a:t>تحديد وتعريف المتطلبات.</a:t>
            </a:r>
          </a:p>
          <a:p>
            <a:pPr algn="just" eaLnBrk="1" hangingPunct="1">
              <a:lnSpc>
                <a:spcPct val="120000"/>
              </a:lnSpc>
              <a:defRPr/>
            </a:pPr>
            <a:r>
              <a:rPr lang="ar-SA" sz="2600" smtClean="0">
                <a:cs typeface="Simplified Arabic" pitchFamily="2" charset="-78"/>
              </a:rPr>
              <a:t>تصميم النظام.</a:t>
            </a:r>
          </a:p>
          <a:p>
            <a:pPr algn="just" eaLnBrk="1" hangingPunct="1">
              <a:lnSpc>
                <a:spcPct val="120000"/>
              </a:lnSpc>
              <a:defRPr/>
            </a:pPr>
            <a:r>
              <a:rPr lang="ar-SA" sz="2600" smtClean="0">
                <a:cs typeface="Simplified Arabic" pitchFamily="2" charset="-78"/>
              </a:rPr>
              <a:t>كتابة البرنامج.</a:t>
            </a:r>
          </a:p>
          <a:p>
            <a:pPr algn="just" eaLnBrk="1" hangingPunct="1">
              <a:lnSpc>
                <a:spcPct val="120000"/>
              </a:lnSpc>
              <a:defRPr/>
            </a:pPr>
            <a:r>
              <a:rPr lang="ar-SA" sz="2600" smtClean="0">
                <a:cs typeface="Simplified Arabic" pitchFamily="2" charset="-78"/>
              </a:rPr>
              <a:t>إختبار وحدات البرنامج وإختبار النظام.</a:t>
            </a:r>
          </a:p>
          <a:p>
            <a:pPr algn="just" eaLnBrk="1" hangingPunct="1">
              <a:lnSpc>
                <a:spcPct val="120000"/>
              </a:lnSpc>
              <a:defRPr/>
            </a:pPr>
            <a:r>
              <a:rPr lang="ar-SA" sz="2600" smtClean="0">
                <a:cs typeface="Simplified Arabic" pitchFamily="2" charset="-78"/>
              </a:rPr>
              <a:t>تسليم النظام.</a:t>
            </a:r>
          </a:p>
          <a:p>
            <a:pPr algn="just" eaLnBrk="1" hangingPunct="1">
              <a:lnSpc>
                <a:spcPct val="120000"/>
              </a:lnSpc>
              <a:defRPr/>
            </a:pPr>
            <a:r>
              <a:rPr lang="ar-SA" sz="2600" smtClean="0">
                <a:cs typeface="Simplified Arabic" pitchFamily="2" charset="-78"/>
              </a:rPr>
              <a:t>صيانة النظام.</a:t>
            </a:r>
            <a:endParaRPr lang="en-US" sz="26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5</a:t>
            </a:fld>
            <a:endParaRPr lang="en-US">
              <a:solidFill>
                <a:srgbClr val="000000"/>
              </a:solidFill>
            </a:endParaRPr>
          </a:p>
        </p:txBody>
      </p:sp>
    </p:spTree>
    <p:extLst>
      <p:ext uri="{BB962C8B-B14F-4D97-AF65-F5344CB8AC3E}">
        <p14:creationId xmlns="" xmlns:p14="http://schemas.microsoft.com/office/powerpoint/2010/main" val="420376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ar-SA" b="1" smtClean="0">
                <a:cs typeface="Simplified Arabic" pitchFamily="2" charset="-78"/>
              </a:rPr>
              <a:t>مرحلة تجميع المتطلبات</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Requirements Engineering</a:t>
            </a:r>
          </a:p>
        </p:txBody>
      </p:sp>
      <p:sp>
        <p:nvSpPr>
          <p:cNvPr id="10243" name="Rectangle 3"/>
          <p:cNvSpPr>
            <a:spLocks noGrp="1" noChangeArrowheads="1"/>
          </p:cNvSpPr>
          <p:nvPr>
            <p:ph idx="1"/>
          </p:nvPr>
        </p:nvSpPr>
        <p:spPr/>
        <p:txBody>
          <a:bodyPr/>
          <a:lstStyle/>
          <a:p>
            <a:pPr algn="just" eaLnBrk="1" hangingPunct="1">
              <a:lnSpc>
                <a:spcPct val="120000"/>
              </a:lnSpc>
              <a:buFont typeface="Wingdings" pitchFamily="2" charset="2"/>
              <a:buNone/>
              <a:defRPr/>
            </a:pPr>
            <a:r>
              <a:rPr lang="ar-SA" sz="3000" smtClean="0">
                <a:cs typeface="Simplified Arabic" pitchFamily="2" charset="-78"/>
              </a:rPr>
              <a:t>تتم هذه</a:t>
            </a:r>
            <a:r>
              <a:rPr lang="ar-EG" sz="3000" smtClean="0">
                <a:cs typeface="Simplified Arabic" pitchFamily="2" charset="-78"/>
              </a:rPr>
              <a:t> </a:t>
            </a:r>
            <a:r>
              <a:rPr lang="ar-SA" sz="3000" smtClean="0">
                <a:cs typeface="Simplified Arabic" pitchFamily="2" charset="-78"/>
              </a:rPr>
              <a:t>المرحلة على خطوتين هما:</a:t>
            </a:r>
          </a:p>
          <a:p>
            <a:pPr algn="just" eaLnBrk="1" hangingPunct="1">
              <a:lnSpc>
                <a:spcPct val="120000"/>
              </a:lnSpc>
              <a:defRPr/>
            </a:pPr>
            <a:r>
              <a:rPr lang="ar-SA" sz="3000" smtClean="0">
                <a:cs typeface="Simplified Arabic" pitchFamily="2" charset="-78"/>
              </a:rPr>
              <a:t>دراسة السوق وتجميع متطلبات البرنامج.</a:t>
            </a:r>
          </a:p>
          <a:p>
            <a:pPr algn="just" eaLnBrk="1" hangingPunct="1">
              <a:lnSpc>
                <a:spcPct val="120000"/>
              </a:lnSpc>
              <a:defRPr/>
            </a:pPr>
            <a:r>
              <a:rPr lang="ar-SA" sz="3000" smtClean="0">
                <a:cs typeface="Simplified Arabic" pitchFamily="2" charset="-78"/>
              </a:rPr>
              <a:t>تحليل المتطلبات وفهم العلاقات بينهم.</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6</a:t>
            </a:fld>
            <a:endParaRPr lang="en-US">
              <a:solidFill>
                <a:srgbClr val="000000"/>
              </a:solidFill>
            </a:endParaRPr>
          </a:p>
        </p:txBody>
      </p:sp>
    </p:spTree>
    <p:extLst>
      <p:ext uri="{BB962C8B-B14F-4D97-AF65-F5344CB8AC3E}">
        <p14:creationId xmlns="" xmlns:p14="http://schemas.microsoft.com/office/powerpoint/2010/main" val="3275498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ar-SA" sz="4800" b="1" smtClean="0">
                <a:cs typeface="Simplified Arabic" pitchFamily="2" charset="-78"/>
              </a:rPr>
              <a:t>خطوات تحديد المتطلبات</a:t>
            </a:r>
            <a:endParaRPr lang="en-US" sz="4800" b="1" smtClean="0">
              <a:cs typeface="Simplified Arabic" pitchFamily="2" charset="-78"/>
            </a:endParaRPr>
          </a:p>
        </p:txBody>
      </p:sp>
      <p:sp>
        <p:nvSpPr>
          <p:cNvPr id="11267"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الإجتماعات مع العميل للتعرف على المتطلبات.</a:t>
            </a:r>
          </a:p>
          <a:p>
            <a:pPr algn="just" eaLnBrk="1" hangingPunct="1">
              <a:lnSpc>
                <a:spcPct val="120000"/>
              </a:lnSpc>
              <a:defRPr/>
            </a:pPr>
            <a:r>
              <a:rPr lang="ar-SA" sz="3000" smtClean="0">
                <a:cs typeface="Simplified Arabic" pitchFamily="2" charset="-78"/>
              </a:rPr>
              <a:t>تسجيل المتطلبات فى وثائق أو قاعدة بيانات، وعرضها على العميل ليوافق عليها بإعتبار أنها ما يطلبه بالفعل.</a:t>
            </a:r>
          </a:p>
          <a:p>
            <a:pPr algn="just" eaLnBrk="1" hangingPunct="1">
              <a:lnSpc>
                <a:spcPct val="120000"/>
              </a:lnSpc>
              <a:defRPr/>
            </a:pPr>
            <a:r>
              <a:rPr lang="ar-SA" sz="3000" smtClean="0">
                <a:cs typeface="Simplified Arabic" pitchFamily="2" charset="-78"/>
              </a:rPr>
              <a:t>إعادة تسجيل التطلبات رياضياً ليتمكن المصمم من تحويلها إلى تصميم جيد للنظام.</a:t>
            </a:r>
          </a:p>
          <a:p>
            <a:pPr algn="just" eaLnBrk="1" hangingPunct="1">
              <a:lnSpc>
                <a:spcPct val="120000"/>
              </a:lnSpc>
              <a:defRPr/>
            </a:pPr>
            <a:r>
              <a:rPr lang="ar-SA" sz="3000" smtClean="0">
                <a:cs typeface="Simplified Arabic" pitchFamily="2" charset="-78"/>
              </a:rPr>
              <a:t>التثبت والتحقق من المتطلبات.</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7</a:t>
            </a:fld>
            <a:endParaRPr lang="en-US">
              <a:solidFill>
                <a:srgbClr val="000000"/>
              </a:solidFill>
            </a:endParaRPr>
          </a:p>
        </p:txBody>
      </p:sp>
    </p:spTree>
    <p:extLst>
      <p:ext uri="{BB962C8B-B14F-4D97-AF65-F5344CB8AC3E}">
        <p14:creationId xmlns="" xmlns:p14="http://schemas.microsoft.com/office/powerpoint/2010/main" val="3127073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ar-SA" b="1" smtClean="0">
                <a:cs typeface="Simplified Arabic" pitchFamily="2" charset="-78"/>
              </a:rPr>
              <a:t>هندسة المتطلبات</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Requirements Engineering</a:t>
            </a:r>
          </a:p>
        </p:txBody>
      </p:sp>
      <p:sp>
        <p:nvSpPr>
          <p:cNvPr id="12291"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هى عملية إنجاز الخدمات التى يطلبها المستهلك من النظام والقيود التى يعمل ويطور فيها النظام، المتطلبات نفسها هى وصف لخدمات النظام والقيود التى تتولد خلال عملية هندسة المتطلبات.</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8</a:t>
            </a:fld>
            <a:endParaRPr lang="en-US">
              <a:solidFill>
                <a:srgbClr val="000000"/>
              </a:solidFill>
            </a:endParaRPr>
          </a:p>
        </p:txBody>
      </p:sp>
    </p:spTree>
    <p:extLst>
      <p:ext uri="{BB962C8B-B14F-4D97-AF65-F5344CB8AC3E}">
        <p14:creationId xmlns="" xmlns:p14="http://schemas.microsoft.com/office/powerpoint/2010/main" val="420573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ar-SA" b="1" smtClean="0">
                <a:cs typeface="Simplified Arabic" pitchFamily="2" charset="-78"/>
              </a:rPr>
              <a:t>تجريد وتلخيص المتطلبات</a:t>
            </a:r>
            <a:r>
              <a:rPr lang="en-US" b="1" smtClean="0">
                <a:cs typeface="Simplified Arabic" pitchFamily="2" charset="-78"/>
              </a:rPr>
              <a:t/>
            </a:r>
            <a:br>
              <a:rPr lang="en-US" b="1" smtClean="0">
                <a:cs typeface="Simplified Arabic" pitchFamily="2" charset="-78"/>
              </a:rPr>
            </a:br>
            <a:r>
              <a:rPr lang="en-US" b="1" smtClean="0">
                <a:cs typeface="Simplified Arabic" pitchFamily="2" charset="-78"/>
              </a:rPr>
              <a:t> </a:t>
            </a:r>
            <a:r>
              <a:rPr lang="en-US" sz="4000" smtClean="0">
                <a:cs typeface="Simplified Arabic" pitchFamily="2" charset="-78"/>
              </a:rPr>
              <a:t>Requirements Abstraction</a:t>
            </a:r>
          </a:p>
        </p:txBody>
      </p:sp>
      <p:sp>
        <p:nvSpPr>
          <p:cNvPr id="1331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إذا أرادت شركة عمل عقد لتطوير مشروع برمجيات كبير فيجب عليها تعريف إحتياجاتها بملخص مجرد بطريقة لا تحتاج إعادة تعريف هذا الحل، ويجب أن تكتب المتطلبات حتى يتمكن المقاولون من استبيان العقد والعروض وعرض إحتياجات العميل بطرق مختلفة، وما أن يتم كتابة العقد حتى يجب على المقاول أن يقوم بكتابة تعريف النظام للمستهلك بتفاصيل أكثر حتى يتمكن العميل من الفهم ويتحقق مما تفعله البرمجيات، وكلا من هذين المستندين هما مستندات متطلبات النظام.</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9</a:t>
            </a:fld>
            <a:endParaRPr lang="en-US">
              <a:solidFill>
                <a:srgbClr val="000000"/>
              </a:solidFill>
            </a:endParaRPr>
          </a:p>
        </p:txBody>
      </p:sp>
    </p:spTree>
    <p:extLst>
      <p:ext uri="{BB962C8B-B14F-4D97-AF65-F5344CB8AC3E}">
        <p14:creationId xmlns="" xmlns:p14="http://schemas.microsoft.com/office/powerpoint/2010/main" val="1839909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ar-SA" b="1" smtClean="0">
                <a:cs typeface="Simplified Arabic" pitchFamily="2" charset="-78"/>
              </a:rPr>
              <a:t>أنواع المتطلبات</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Types of Requirements</a:t>
            </a:r>
          </a:p>
        </p:txBody>
      </p:sp>
      <p:sp>
        <p:nvSpPr>
          <p:cNvPr id="14339"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متطلبات مستخدم: جمل بلغة طبيعية مع أشكال توضيحية للخدمات التى يوفرها النظام وقيود التشغيل مكتوبة للمستهلك.</a:t>
            </a:r>
          </a:p>
          <a:p>
            <a:pPr algn="just" eaLnBrk="1" hangingPunct="1">
              <a:lnSpc>
                <a:spcPct val="120000"/>
              </a:lnSpc>
              <a:defRPr/>
            </a:pPr>
            <a:r>
              <a:rPr lang="ar-SA" sz="3400" smtClean="0">
                <a:cs typeface="Simplified Arabic" pitchFamily="2" charset="-78"/>
              </a:rPr>
              <a:t>متطلبات النظام: وثيقة هيكلية تبين الوصف التفصيلى لخدمات النظام، مكتوبة كعقد بين المقاول والمستهلك.</a:t>
            </a:r>
          </a:p>
          <a:p>
            <a:pPr algn="just" eaLnBrk="1" hangingPunct="1">
              <a:lnSpc>
                <a:spcPct val="120000"/>
              </a:lnSpc>
              <a:defRPr/>
            </a:pPr>
            <a:r>
              <a:rPr lang="ar-SA" sz="3400" smtClean="0">
                <a:cs typeface="Simplified Arabic" pitchFamily="2" charset="-78"/>
              </a:rPr>
              <a:t>مواصفات البرمجيات: وصف تفصيلى للبرمجيات يعمل كأساس لتصميم وتنفيذ، مكتوب لمطورى النظام.</a:t>
            </a:r>
            <a:endParaRPr lang="en-US" sz="34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10</a:t>
            </a:fld>
            <a:endParaRPr lang="en-US">
              <a:solidFill>
                <a:srgbClr val="000000"/>
              </a:solidFill>
            </a:endParaRPr>
          </a:p>
        </p:txBody>
      </p:sp>
    </p:spTree>
    <p:extLst>
      <p:ext uri="{BB962C8B-B14F-4D97-AF65-F5344CB8AC3E}">
        <p14:creationId xmlns="" xmlns:p14="http://schemas.microsoft.com/office/powerpoint/2010/main" val="2005710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ar-SA" b="1" smtClean="0">
                <a:cs typeface="Simplified Arabic" pitchFamily="2" charset="-78"/>
              </a:rPr>
              <a:t>تعريف المتطلبات ومواصفات المتطلبات</a:t>
            </a:r>
            <a:r>
              <a:rPr lang="en-US" b="1" smtClean="0">
                <a:cs typeface="Simplified Arabic" pitchFamily="2" charset="-78"/>
              </a:rPr>
              <a:t/>
            </a:r>
            <a:br>
              <a:rPr lang="en-US" b="1" smtClean="0">
                <a:cs typeface="Simplified Arabic" pitchFamily="2" charset="-78"/>
              </a:rPr>
            </a:br>
            <a:r>
              <a:rPr lang="en-US" sz="3600" smtClean="0">
                <a:cs typeface="Simplified Arabic" pitchFamily="2" charset="-78"/>
              </a:rPr>
              <a:t>Definitions and Specifications</a:t>
            </a:r>
          </a:p>
        </p:txBody>
      </p:sp>
      <p:sp>
        <p:nvSpPr>
          <p:cNvPr id="15363" name="Rectangle 3"/>
          <p:cNvSpPr>
            <a:spLocks noGrp="1" noChangeArrowheads="1"/>
          </p:cNvSpPr>
          <p:nvPr>
            <p:ph idx="1"/>
          </p:nvPr>
        </p:nvSpPr>
        <p:spPr/>
        <p:txBody>
          <a:bodyPr/>
          <a:lstStyle/>
          <a:p>
            <a:pPr algn="just" eaLnBrk="1" hangingPunct="1">
              <a:lnSpc>
                <a:spcPct val="120000"/>
              </a:lnSpc>
              <a:defRPr/>
            </a:pPr>
            <a:r>
              <a:rPr lang="ar-SA" sz="3400" dirty="0" smtClean="0">
                <a:cs typeface="Simplified Arabic" pitchFamily="2" charset="-78"/>
              </a:rPr>
              <a:t>قراء المتطلبات:</a:t>
            </a:r>
          </a:p>
          <a:p>
            <a:pPr algn="just" eaLnBrk="1" hangingPunct="1">
              <a:lnSpc>
                <a:spcPct val="120000"/>
              </a:lnSpc>
              <a:defRPr/>
            </a:pPr>
            <a:r>
              <a:rPr lang="ar-SA" sz="3400" dirty="0" smtClean="0">
                <a:cs typeface="Simplified Arabic" pitchFamily="2" charset="-78"/>
              </a:rPr>
              <a:t>تقوم كل من الأطراف التالية بقراءة المتطلبات والمواصفات:</a:t>
            </a: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11</a:t>
            </a:fld>
            <a:endParaRPr lang="en-US">
              <a:solidFill>
                <a:srgbClr val="000000"/>
              </a:solidFill>
            </a:endParaRPr>
          </a:p>
        </p:txBody>
      </p:sp>
    </p:spTree>
    <p:extLst>
      <p:ext uri="{BB962C8B-B14F-4D97-AF65-F5344CB8AC3E}">
        <p14:creationId xmlns="" xmlns:p14="http://schemas.microsoft.com/office/powerpoint/2010/main" val="3881024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lIns="90487" tIns="44450" rIns="90487" bIns="44450" anchor="b"/>
          <a:lstStyle/>
          <a:p>
            <a:pPr eaLnBrk="1" hangingPunct="1">
              <a:defRPr/>
            </a:pPr>
            <a:r>
              <a:rPr lang="en-GB" smtClean="0"/>
              <a:t>Requirements readers</a:t>
            </a:r>
          </a:p>
        </p:txBody>
      </p:sp>
      <p:sp>
        <p:nvSpPr>
          <p:cNvPr id="2" name="Content Placeholder 1"/>
          <p:cNvSpPr>
            <a:spLocks noGrp="1"/>
          </p:cNvSpPr>
          <p:nvPr>
            <p:ph idx="1"/>
          </p:nvPr>
        </p:nvSpPr>
        <p:spPr/>
        <p:txBody>
          <a:bodyPr/>
          <a:lstStyle/>
          <a:p>
            <a:endParaRPr lang="en-GB"/>
          </a:p>
        </p:txBody>
      </p:sp>
      <p:pic>
        <p:nvPicPr>
          <p:cNvPr id="14339"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71600" y="1600200"/>
            <a:ext cx="6172200" cy="4833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عنصر نائب لرقم الشريحة 4"/>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12</a:t>
            </a:fld>
            <a:endParaRPr lang="en-US">
              <a:solidFill>
                <a:srgbClr val="000000"/>
              </a:solidFill>
            </a:endParaRPr>
          </a:p>
        </p:txBody>
      </p:sp>
    </p:spTree>
    <p:extLst>
      <p:ext uri="{BB962C8B-B14F-4D97-AF65-F5344CB8AC3E}">
        <p14:creationId xmlns="" xmlns:p14="http://schemas.microsoft.com/office/powerpoint/2010/main" val="210549669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ar-SA" b="1" smtClean="0">
                <a:cs typeface="Simplified Arabic" pitchFamily="2" charset="-78"/>
              </a:rPr>
              <a:t>المتطلبات الوظيفية وغير الوظيفية</a:t>
            </a:r>
            <a:r>
              <a:rPr lang="en-US" b="1" smtClean="0">
                <a:cs typeface="Simplified Arabic" pitchFamily="2" charset="-78"/>
              </a:rPr>
              <a:t/>
            </a:r>
            <a:br>
              <a:rPr lang="en-US" b="1" smtClean="0">
                <a:cs typeface="Simplified Arabic" pitchFamily="2" charset="-78"/>
              </a:rPr>
            </a:br>
            <a:r>
              <a:rPr lang="en-US" sz="3200" smtClean="0">
                <a:cs typeface="Simplified Arabic" pitchFamily="2" charset="-78"/>
              </a:rPr>
              <a:t>Functional and non functional</a:t>
            </a:r>
            <a:r>
              <a:rPr lang="en-US" sz="3600" b="1" smtClean="0">
                <a:cs typeface="Simplified Arabic" pitchFamily="2" charset="-78"/>
              </a:rPr>
              <a:t> </a:t>
            </a:r>
            <a:r>
              <a:rPr lang="en-US" sz="3200" smtClean="0">
                <a:cs typeface="Simplified Arabic" pitchFamily="2" charset="-78"/>
              </a:rPr>
              <a:t>Requirements</a:t>
            </a:r>
          </a:p>
        </p:txBody>
      </p:sp>
      <p:sp>
        <p:nvSpPr>
          <p:cNvPr id="1843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المتطلبات الوظيفية: يجب توفير بيان وإفادة وعرض الخدمات التى يوفرها النظام، وكيف يجب للنظام أن يتعامل مع المدخلات المعينة، وكيفية تصرف النظام فى مواقف معينة.</a:t>
            </a:r>
          </a:p>
          <a:p>
            <a:pPr algn="just" eaLnBrk="1" hangingPunct="1">
              <a:lnSpc>
                <a:spcPct val="120000"/>
              </a:lnSpc>
              <a:defRPr/>
            </a:pPr>
            <a:r>
              <a:rPr lang="ar-SA" sz="3000" smtClean="0">
                <a:cs typeface="Simplified Arabic" pitchFamily="2" charset="-78"/>
              </a:rPr>
              <a:t>متطلبات المجال: المتطلبات التى تأتى من مجال التطبيق للنظام والخصائص المنعكسة من هذا المجال.</a:t>
            </a:r>
          </a:p>
          <a:p>
            <a:pPr algn="just" eaLnBrk="1" hangingPunct="1">
              <a:lnSpc>
                <a:spcPct val="120000"/>
              </a:lnSpc>
              <a:defRPr/>
            </a:pPr>
            <a:r>
              <a:rPr lang="ar-SA" sz="3000" smtClean="0">
                <a:cs typeface="Simplified Arabic" pitchFamily="2" charset="-78"/>
              </a:rPr>
              <a:t>المتطلبات الغير وظيفية:</a:t>
            </a:r>
          </a:p>
          <a:p>
            <a:pPr algn="just" eaLnBrk="1" hangingPunct="1">
              <a:lnSpc>
                <a:spcPct val="120000"/>
              </a:lnSpc>
              <a:defRPr/>
            </a:pPr>
            <a:r>
              <a:rPr lang="ar-SA" sz="3000" smtClean="0">
                <a:cs typeface="Simplified Arabic" pitchFamily="2" charset="-78"/>
              </a:rPr>
              <a:t>تعريف خصائص النظام والقيود: مثل الإعتمادية وزمن الإستجابة ومتطلبات التخزين .....</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13</a:t>
            </a:fld>
            <a:endParaRPr lang="en-US">
              <a:solidFill>
                <a:srgbClr val="000000"/>
              </a:solidFill>
            </a:endParaRPr>
          </a:p>
        </p:txBody>
      </p:sp>
    </p:spTree>
    <p:extLst>
      <p:ext uri="{BB962C8B-B14F-4D97-AF65-F5344CB8AC3E}">
        <p14:creationId xmlns="" xmlns:p14="http://schemas.microsoft.com/office/powerpoint/2010/main" val="270351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ar-SA" b="1" smtClean="0">
                <a:cs typeface="Simplified Arabic" pitchFamily="2" charset="-78"/>
              </a:rPr>
              <a:t>التصنيفات الغير وظيفية</a:t>
            </a:r>
            <a:r>
              <a:rPr lang="en-US" b="1" smtClean="0">
                <a:cs typeface="Simplified Arabic" pitchFamily="2" charset="-78"/>
              </a:rPr>
              <a:t/>
            </a:r>
            <a:br>
              <a:rPr lang="en-US" b="1" smtClean="0">
                <a:cs typeface="Simplified Arabic" pitchFamily="2" charset="-78"/>
              </a:rPr>
            </a:br>
            <a:r>
              <a:rPr lang="en-US" sz="3600" smtClean="0">
                <a:cs typeface="Simplified Arabic" pitchFamily="2" charset="-78"/>
              </a:rPr>
              <a:t>Non functional Classifications</a:t>
            </a:r>
          </a:p>
        </p:txBody>
      </p:sp>
      <p:sp>
        <p:nvSpPr>
          <p:cNvPr id="19459" name="Rectangle 3"/>
          <p:cNvSpPr>
            <a:spLocks noGrp="1" noChangeArrowheads="1"/>
          </p:cNvSpPr>
          <p:nvPr>
            <p:ph idx="1"/>
          </p:nvPr>
        </p:nvSpPr>
        <p:spPr/>
        <p:txBody>
          <a:bodyPr/>
          <a:lstStyle/>
          <a:p>
            <a:pPr algn="just" eaLnBrk="1" hangingPunct="1">
              <a:lnSpc>
                <a:spcPct val="120000"/>
              </a:lnSpc>
              <a:defRPr/>
            </a:pPr>
            <a:r>
              <a:rPr lang="ar-SA" sz="3000" dirty="0" smtClean="0">
                <a:cs typeface="Simplified Arabic" pitchFamily="2" charset="-78"/>
              </a:rPr>
              <a:t>متطلبات المنتج: وهى متطلبات مواصفات تصرف المنتج المسلم بكريقة معينة مثل سرعة التنفيذ والإعتمادية وغيرها.</a:t>
            </a:r>
          </a:p>
          <a:p>
            <a:pPr algn="just" eaLnBrk="1" hangingPunct="1">
              <a:lnSpc>
                <a:spcPct val="120000"/>
              </a:lnSpc>
              <a:defRPr/>
            </a:pPr>
            <a:r>
              <a:rPr lang="ar-SA" sz="3000" dirty="0" smtClean="0">
                <a:cs typeface="Simplified Arabic" pitchFamily="2" charset="-78"/>
              </a:rPr>
              <a:t>المتطلبات التنظيمية: وهى متطلبات تعبر عن نتائج سياسات المنظمة والإجراءات مثل المعايير المستخدم، ومتطلبات التنفيذ وغيرها.</a:t>
            </a:r>
          </a:p>
          <a:p>
            <a:pPr algn="just" eaLnBrk="1" hangingPunct="1">
              <a:lnSpc>
                <a:spcPct val="120000"/>
              </a:lnSpc>
              <a:defRPr/>
            </a:pPr>
            <a:r>
              <a:rPr lang="ar-SA" sz="3000" dirty="0" smtClean="0">
                <a:cs typeface="Simplified Arabic" pitchFamily="2" charset="-78"/>
              </a:rPr>
              <a:t>المتطلبات الخارجية: وهى متطلبات تنشأ من عوامل خارج النظام وعم</a:t>
            </a:r>
            <a:r>
              <a:rPr lang="ar-EG" sz="3000" dirty="0" smtClean="0">
                <a:cs typeface="Simplified Arabic" pitchFamily="2" charset="-78"/>
              </a:rPr>
              <a:t>ل</a:t>
            </a:r>
            <a:r>
              <a:rPr lang="ar-SA" sz="3000" dirty="0" smtClean="0">
                <a:cs typeface="Simplified Arabic" pitchFamily="2" charset="-78"/>
              </a:rPr>
              <a:t>ية تطويره مثل متطلبات السلطة التشريعية وغيرها.</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14</a:t>
            </a:fld>
            <a:endParaRPr lang="en-US">
              <a:solidFill>
                <a:srgbClr val="000000"/>
              </a:solidFill>
            </a:endParaRPr>
          </a:p>
        </p:txBody>
      </p:sp>
    </p:spTree>
    <p:extLst>
      <p:ext uri="{BB962C8B-B14F-4D97-AF65-F5344CB8AC3E}">
        <p14:creationId xmlns="" xmlns:p14="http://schemas.microsoft.com/office/powerpoint/2010/main" val="242866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ar-SA" b="1" smtClean="0">
                <a:cs typeface="Simplified Arabic" pitchFamily="2" charset="-78"/>
              </a:rPr>
              <a:t>أنواع المتطلبات غير الوظيفية</a:t>
            </a:r>
            <a:r>
              <a:rPr lang="en-US" b="1" smtClean="0">
                <a:cs typeface="Simplified Arabic" pitchFamily="2" charset="-78"/>
              </a:rPr>
              <a:t/>
            </a:r>
            <a:br>
              <a:rPr lang="en-US" b="1" smtClean="0">
                <a:cs typeface="Simplified Arabic" pitchFamily="2" charset="-78"/>
              </a:rPr>
            </a:br>
            <a:r>
              <a:rPr lang="en-US" sz="3600" smtClean="0">
                <a:cs typeface="Simplified Arabic" pitchFamily="2" charset="-78"/>
              </a:rPr>
              <a:t>Non </a:t>
            </a:r>
            <a:r>
              <a:rPr lang="en-US" sz="3600" smtClean="0">
                <a:latin typeface="Arial"/>
                <a:cs typeface="Simplified Arabic" pitchFamily="2" charset="-78"/>
              </a:rPr>
              <a:t>–</a:t>
            </a:r>
            <a:r>
              <a:rPr lang="en-US" sz="3600" smtClean="0">
                <a:cs typeface="Simplified Arabic" pitchFamily="2" charset="-78"/>
              </a:rPr>
              <a:t> Functional Requirements types</a:t>
            </a:r>
          </a:p>
        </p:txBody>
      </p:sp>
      <p:sp>
        <p:nvSpPr>
          <p:cNvPr id="20483"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تضم</a:t>
            </a:r>
            <a:r>
              <a:rPr lang="ar-EG" sz="3000" smtClean="0">
                <a:cs typeface="Simplified Arabic" pitchFamily="2" charset="-78"/>
              </a:rPr>
              <a:t> </a:t>
            </a:r>
            <a:r>
              <a:rPr lang="ar-SA" sz="3000" smtClean="0">
                <a:cs typeface="Simplified Arabic" pitchFamily="2" charset="-78"/>
              </a:rPr>
              <a:t>: متطلبات المنتج مثل المتطلبات الإعتمادية ومتطلبات قابلية النقل ومتطلبات قابلية الإستخدام ومتطلبات الكفاءة.</a:t>
            </a:r>
          </a:p>
          <a:p>
            <a:pPr algn="just" eaLnBrk="1" hangingPunct="1">
              <a:lnSpc>
                <a:spcPct val="120000"/>
              </a:lnSpc>
              <a:defRPr/>
            </a:pPr>
            <a:r>
              <a:rPr lang="ar-SA" sz="3000" smtClean="0">
                <a:cs typeface="Simplified Arabic" pitchFamily="2" charset="-78"/>
              </a:rPr>
              <a:t>المتطلبات التنظيمية: وتضم متطلبات التسليم ومتطلبات التنفيذ ومتطلبات المعايير.</a:t>
            </a:r>
          </a:p>
          <a:p>
            <a:pPr algn="just" eaLnBrk="1" hangingPunct="1">
              <a:lnSpc>
                <a:spcPct val="120000"/>
              </a:lnSpc>
              <a:defRPr/>
            </a:pPr>
            <a:r>
              <a:rPr lang="ar-SA" sz="3000" smtClean="0">
                <a:cs typeface="Simplified Arabic" pitchFamily="2" charset="-78"/>
              </a:rPr>
              <a:t>متطلبات خارجية وتضم: متطلبات قابلية الإجراء ومتطلبات أخلاقية ومتطلبات تشريعية.</a:t>
            </a:r>
            <a:endParaRPr lang="en-US" sz="30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15</a:t>
            </a:fld>
            <a:endParaRPr lang="en-US">
              <a:solidFill>
                <a:srgbClr val="000000"/>
              </a:solidFill>
            </a:endParaRPr>
          </a:p>
        </p:txBody>
      </p:sp>
    </p:spTree>
    <p:extLst>
      <p:ext uri="{BB962C8B-B14F-4D97-AF65-F5344CB8AC3E}">
        <p14:creationId xmlns="" xmlns:p14="http://schemas.microsoft.com/office/powerpoint/2010/main" val="2584802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ar-SA" b="1" smtClean="0">
                <a:cs typeface="Simplified Arabic" pitchFamily="2" charset="-78"/>
              </a:rPr>
              <a:t>الأهداف والمتطلبات</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Goals and Requirements</a:t>
            </a:r>
          </a:p>
        </p:txBody>
      </p:sp>
      <p:sp>
        <p:nvSpPr>
          <p:cNvPr id="23555" name="Rectangle 3"/>
          <p:cNvSpPr>
            <a:spLocks noGrp="1" noChangeArrowheads="1"/>
          </p:cNvSpPr>
          <p:nvPr>
            <p:ph idx="1"/>
          </p:nvPr>
        </p:nvSpPr>
        <p:spPr/>
        <p:txBody>
          <a:bodyPr/>
          <a:lstStyle/>
          <a:p>
            <a:pPr algn="just" eaLnBrk="1" hangingPunct="1">
              <a:lnSpc>
                <a:spcPct val="120000"/>
              </a:lnSpc>
              <a:defRPr/>
            </a:pPr>
            <a:r>
              <a:rPr lang="ar-SA" sz="3000" dirty="0" smtClean="0">
                <a:cs typeface="Simplified Arabic" pitchFamily="2" charset="-78"/>
              </a:rPr>
              <a:t>لايمكن تحديد المتطلبات الغير وظيفية بدقة كما أن المتطلبات الغامضة يصعب تحقيقها.</a:t>
            </a:r>
          </a:p>
          <a:p>
            <a:pPr algn="just" eaLnBrk="1" hangingPunct="1">
              <a:lnSpc>
                <a:spcPct val="120000"/>
              </a:lnSpc>
              <a:defRPr/>
            </a:pPr>
            <a:r>
              <a:rPr lang="ar-SA" sz="3000" dirty="0" smtClean="0">
                <a:cs typeface="Simplified Arabic" pitchFamily="2" charset="-78"/>
              </a:rPr>
              <a:t>الهدف: مقصد عام يتحقق للمستخدم مثل س</a:t>
            </a:r>
            <a:r>
              <a:rPr lang="ar-EG" sz="3000" dirty="0" smtClean="0">
                <a:cs typeface="Simplified Arabic" pitchFamily="2" charset="-78"/>
              </a:rPr>
              <a:t>ه</a:t>
            </a:r>
            <a:r>
              <a:rPr lang="ar-SA" sz="3000" dirty="0" smtClean="0">
                <a:cs typeface="Simplified Arabic" pitchFamily="2" charset="-78"/>
              </a:rPr>
              <a:t>ولة الإستخدام.</a:t>
            </a:r>
          </a:p>
          <a:p>
            <a:pPr algn="just" eaLnBrk="1" hangingPunct="1">
              <a:lnSpc>
                <a:spcPct val="120000"/>
              </a:lnSpc>
              <a:defRPr/>
            </a:pPr>
            <a:r>
              <a:rPr lang="ar-SA" sz="3000" dirty="0" smtClean="0">
                <a:cs typeface="Simplified Arabic" pitchFamily="2" charset="-78"/>
              </a:rPr>
              <a:t>تساعد الأهداف المطور على بلوغ وتحقيق رغبات ومقاصد مستخدمى النظام.</a:t>
            </a:r>
          </a:p>
          <a:p>
            <a:pPr marL="0" indent="0" algn="just" eaLnBrk="1" hangingPunct="1">
              <a:lnSpc>
                <a:spcPct val="120000"/>
              </a:lnSpc>
              <a:buNone/>
              <a:defRPr/>
            </a:pP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16</a:t>
            </a:fld>
            <a:endParaRPr lang="en-US">
              <a:solidFill>
                <a:srgbClr val="000000"/>
              </a:solidFill>
            </a:endParaRPr>
          </a:p>
        </p:txBody>
      </p:sp>
    </p:spTree>
    <p:extLst>
      <p:ext uri="{BB962C8B-B14F-4D97-AF65-F5344CB8AC3E}">
        <p14:creationId xmlns="" xmlns:p14="http://schemas.microsoft.com/office/powerpoint/2010/main" val="3037740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ar-SA" b="1" dirty="0" smtClean="0">
                <a:cs typeface="Simplified Arabic" pitchFamily="2" charset="-78"/>
              </a:rPr>
              <a:t>متطلبات المجال</a:t>
            </a:r>
            <a:r>
              <a:rPr lang="en-US" b="1" dirty="0" smtClean="0">
                <a:cs typeface="Simplified Arabic" pitchFamily="2" charset="-78"/>
              </a:rPr>
              <a:t/>
            </a:r>
            <a:br>
              <a:rPr lang="en-US" b="1" dirty="0" smtClean="0">
                <a:cs typeface="Simplified Arabic" pitchFamily="2" charset="-78"/>
              </a:rPr>
            </a:br>
            <a:r>
              <a:rPr lang="en-US" sz="4000" dirty="0" smtClean="0">
                <a:cs typeface="Simplified Arabic" pitchFamily="2" charset="-78"/>
              </a:rPr>
              <a:t>Domain Requirements</a:t>
            </a:r>
          </a:p>
        </p:txBody>
      </p:sp>
      <p:sp>
        <p:nvSpPr>
          <p:cNvPr id="24579" name="Rectangle 3"/>
          <p:cNvSpPr>
            <a:spLocks noGrp="1" noChangeArrowheads="1"/>
          </p:cNvSpPr>
          <p:nvPr>
            <p:ph idx="1"/>
          </p:nvPr>
        </p:nvSpPr>
        <p:spPr/>
        <p:txBody>
          <a:bodyPr/>
          <a:lstStyle/>
          <a:p>
            <a:pPr algn="just" eaLnBrk="1" hangingPunct="1">
              <a:lnSpc>
                <a:spcPct val="120000"/>
              </a:lnSpc>
              <a:defRPr/>
            </a:pPr>
            <a:r>
              <a:rPr lang="ar-SA" sz="3000" dirty="0" smtClean="0">
                <a:cs typeface="Simplified Arabic" pitchFamily="2" charset="-78"/>
              </a:rPr>
              <a:t>مستخرج من مجال تطبيق ووصف خصائص نظم والملامح التى تعكس المجال وقد تكون متطلبات وظيفية جديدة أو قيداً على متطلبات موجودة أو تعريف عمليات حسابية معينة.</a:t>
            </a:r>
            <a:endParaRPr lang="ar-EG" sz="1400" dirty="0" smtClean="0">
              <a:cs typeface="Simplified Arabic" pitchFamily="2" charset="-78"/>
            </a:endParaRPr>
          </a:p>
          <a:p>
            <a:pPr algn="just" eaLnBrk="1" hangingPunct="1">
              <a:lnSpc>
                <a:spcPct val="120000"/>
              </a:lnSpc>
              <a:buFont typeface="Wingdings" pitchFamily="2" charset="2"/>
              <a:buNone/>
              <a:defRPr/>
            </a:pPr>
            <a:r>
              <a:rPr lang="ar-SA" sz="3000" dirty="0" smtClean="0">
                <a:cs typeface="Simplified Arabic" pitchFamily="2" charset="-78"/>
              </a:rPr>
              <a:t>مشاكل متطلبات المجال:</a:t>
            </a:r>
          </a:p>
          <a:p>
            <a:pPr algn="just" eaLnBrk="1" hangingPunct="1">
              <a:lnSpc>
                <a:spcPct val="120000"/>
              </a:lnSpc>
              <a:defRPr/>
            </a:pPr>
            <a:r>
              <a:rPr lang="ar-SA" sz="3000" dirty="0" smtClean="0">
                <a:cs typeface="Simplified Arabic" pitchFamily="2" charset="-78"/>
              </a:rPr>
              <a:t>قدرة الفهم: فالمتطلبات يعبر عنها بلغة مجال التطبيق وهذا غالباً ما يكون غير مفهوم لمهندس البرمجيات المطور للنظام.</a:t>
            </a: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17</a:t>
            </a:fld>
            <a:endParaRPr lang="en-US">
              <a:solidFill>
                <a:srgbClr val="000000"/>
              </a:solidFill>
            </a:endParaRPr>
          </a:p>
        </p:txBody>
      </p:sp>
    </p:spTree>
    <p:extLst>
      <p:ext uri="{BB962C8B-B14F-4D97-AF65-F5344CB8AC3E}">
        <p14:creationId xmlns="" xmlns:p14="http://schemas.microsoft.com/office/powerpoint/2010/main" val="3152047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ar-SA" sz="4800" b="1" smtClean="0">
                <a:cs typeface="Simplified Arabic" pitchFamily="2" charset="-78"/>
              </a:rPr>
              <a:t>الخطوط الرئيسية لكتابة المتطلبات</a:t>
            </a:r>
            <a:endParaRPr lang="en-US" sz="4800" b="1" smtClean="0">
              <a:cs typeface="Simplified Arabic" pitchFamily="2" charset="-78"/>
            </a:endParaRPr>
          </a:p>
        </p:txBody>
      </p:sp>
      <p:sp>
        <p:nvSpPr>
          <p:cNvPr id="25603"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متطلبات النظام</a:t>
            </a:r>
            <a:r>
              <a:rPr lang="ar-EG" sz="3400" smtClean="0">
                <a:cs typeface="Simplified Arabic" pitchFamily="2" charset="-78"/>
              </a:rPr>
              <a:t> </a:t>
            </a:r>
            <a:r>
              <a:rPr lang="en-US" sz="3400" smtClean="0">
                <a:cs typeface="Simplified Arabic" pitchFamily="2" charset="-78"/>
              </a:rPr>
              <a:t>System </a:t>
            </a:r>
            <a:r>
              <a:rPr lang="en-US" smtClean="0">
                <a:cs typeface="Simplified Arabic" pitchFamily="2" charset="-78"/>
              </a:rPr>
              <a:t>Requirements</a:t>
            </a:r>
            <a:r>
              <a:rPr lang="en-US" sz="3400" smtClean="0">
                <a:cs typeface="Simplified Arabic" pitchFamily="2" charset="-78"/>
              </a:rPr>
              <a:t> </a:t>
            </a:r>
            <a:r>
              <a:rPr lang="ar-SA" sz="3400" smtClean="0">
                <a:cs typeface="Simplified Arabic" pitchFamily="2" charset="-78"/>
              </a:rPr>
              <a:t>: مواصفات أكثر تفصيلاً من متطلبات المستخدم، تخدم أسس تصميم النظام، وقد تستخدم كجزء من العقد المكتوب المحرر بين المطور ومستخدم أو مستهلك النظام، وقد يعبر عن متطلبات النظام بإستخدام نماذج النظام.</a:t>
            </a:r>
            <a:endParaRPr lang="en-US" sz="34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18</a:t>
            </a:fld>
            <a:endParaRPr lang="en-US">
              <a:solidFill>
                <a:srgbClr val="000000"/>
              </a:solidFill>
            </a:endParaRPr>
          </a:p>
        </p:txBody>
      </p:sp>
    </p:spTree>
    <p:extLst>
      <p:ext uri="{BB962C8B-B14F-4D97-AF65-F5344CB8AC3E}">
        <p14:creationId xmlns="" xmlns:p14="http://schemas.microsoft.com/office/powerpoint/2010/main" val="3321321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ar-SA" b="1" dirty="0" smtClean="0">
                <a:cs typeface="Simplified Arabic" pitchFamily="2" charset="-78"/>
              </a:rPr>
              <a:t>اللغة المهيكلة للمواصفات </a:t>
            </a:r>
            <a:r>
              <a:rPr lang="en-US" b="1" dirty="0" smtClean="0">
                <a:cs typeface="Simplified Arabic" pitchFamily="2" charset="-78"/>
              </a:rPr>
              <a:t/>
            </a:r>
            <a:br>
              <a:rPr lang="en-US" b="1" dirty="0" smtClean="0">
                <a:cs typeface="Simplified Arabic" pitchFamily="2" charset="-78"/>
              </a:rPr>
            </a:br>
            <a:r>
              <a:rPr lang="en-US" sz="3600" dirty="0" smtClean="0">
                <a:cs typeface="Simplified Arabic" pitchFamily="2" charset="-78"/>
              </a:rPr>
              <a:t>Structured Language Specifications</a:t>
            </a:r>
          </a:p>
        </p:txBody>
      </p:sp>
      <p:sp>
        <p:nvSpPr>
          <p:cNvPr id="27651" name="Rectangle 3"/>
          <p:cNvSpPr>
            <a:spLocks noGrp="1" noChangeArrowheads="1"/>
          </p:cNvSpPr>
          <p:nvPr>
            <p:ph idx="1"/>
          </p:nvPr>
        </p:nvSpPr>
        <p:spPr/>
        <p:txBody>
          <a:bodyPr/>
          <a:lstStyle/>
          <a:p>
            <a:pPr algn="just" eaLnBrk="1" hangingPunct="1">
              <a:lnSpc>
                <a:spcPct val="120000"/>
              </a:lnSpc>
              <a:buFont typeface="Wingdings" pitchFamily="2" charset="2"/>
              <a:buNone/>
              <a:defRPr/>
            </a:pPr>
            <a:r>
              <a:rPr lang="ar-SA" sz="3400" dirty="0" smtClean="0">
                <a:cs typeface="Simplified Arabic" pitchFamily="2" charset="-78"/>
              </a:rPr>
              <a:t>مواصفات مبينة على شكل ثابت:</a:t>
            </a:r>
          </a:p>
          <a:p>
            <a:pPr algn="just" eaLnBrk="1" hangingPunct="1">
              <a:lnSpc>
                <a:spcPct val="120000"/>
              </a:lnSpc>
              <a:defRPr/>
            </a:pPr>
            <a:r>
              <a:rPr lang="ar-SA" sz="3400" dirty="0" smtClean="0">
                <a:cs typeface="Simplified Arabic" pitchFamily="2" charset="-78"/>
              </a:rPr>
              <a:t>تعريف الوظيفة أو المكون، وصف المدخلات ومن أين يأتى، وصف المخرجات وإلى أين تذهب، الإشارة إلى أى مكونات أخرى مطلوبة، الشروط، والتأثيرات الجانبية إذا كانت موجودة.</a:t>
            </a:r>
            <a:endParaRPr lang="en-US" sz="34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19</a:t>
            </a:fld>
            <a:endParaRPr lang="en-US">
              <a:solidFill>
                <a:srgbClr val="000000"/>
              </a:solidFill>
            </a:endParaRPr>
          </a:p>
        </p:txBody>
      </p:sp>
    </p:spTree>
    <p:extLst>
      <p:ext uri="{BB962C8B-B14F-4D97-AF65-F5344CB8AC3E}">
        <p14:creationId xmlns="" xmlns:p14="http://schemas.microsoft.com/office/powerpoint/2010/main" val="1849858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ar-SA" b="1" dirty="0" smtClean="0">
                <a:cs typeface="Simplified Arabic" pitchFamily="2" charset="-78"/>
              </a:rPr>
              <a:t>مواصفات واجهة المستخدم</a:t>
            </a:r>
            <a:r>
              <a:rPr lang="en-US" b="1" dirty="0" smtClean="0">
                <a:cs typeface="Simplified Arabic" pitchFamily="2" charset="-78"/>
              </a:rPr>
              <a:t/>
            </a:r>
            <a:br>
              <a:rPr lang="en-US" b="1" dirty="0" smtClean="0">
                <a:cs typeface="Simplified Arabic" pitchFamily="2" charset="-78"/>
              </a:rPr>
            </a:br>
            <a:r>
              <a:rPr lang="en-US" sz="3600" dirty="0" smtClean="0">
                <a:cs typeface="Simplified Arabic" pitchFamily="2" charset="-78"/>
              </a:rPr>
              <a:t>Interface Specification</a:t>
            </a:r>
          </a:p>
        </p:txBody>
      </p:sp>
      <p:sp>
        <p:nvSpPr>
          <p:cNvPr id="28675" name="Rectangle 3"/>
          <p:cNvSpPr>
            <a:spLocks noGrp="1" noChangeArrowheads="1"/>
          </p:cNvSpPr>
          <p:nvPr>
            <p:ph idx="1"/>
          </p:nvPr>
        </p:nvSpPr>
        <p:spPr/>
        <p:txBody>
          <a:bodyPr/>
          <a:lstStyle/>
          <a:p>
            <a:pPr algn="just" eaLnBrk="1" hangingPunct="1">
              <a:lnSpc>
                <a:spcPct val="120000"/>
              </a:lnSpc>
              <a:buFont typeface="Wingdings" pitchFamily="2" charset="2"/>
              <a:buNone/>
              <a:defRPr/>
            </a:pPr>
            <a:r>
              <a:rPr lang="ar-SA" sz="3400" dirty="0" smtClean="0">
                <a:cs typeface="Simplified Arabic" pitchFamily="2" charset="-78"/>
              </a:rPr>
              <a:t>أنواعها:</a:t>
            </a:r>
          </a:p>
          <a:p>
            <a:pPr algn="just" eaLnBrk="1" hangingPunct="1">
              <a:lnSpc>
                <a:spcPct val="120000"/>
              </a:lnSpc>
              <a:defRPr/>
            </a:pPr>
            <a:r>
              <a:rPr lang="ar-SA" sz="3400" dirty="0" smtClean="0">
                <a:cs typeface="Simplified Arabic" pitchFamily="2" charset="-78"/>
              </a:rPr>
              <a:t>الواجهات الإجرائية</a:t>
            </a:r>
          </a:p>
          <a:p>
            <a:pPr algn="just" eaLnBrk="1" hangingPunct="1">
              <a:lnSpc>
                <a:spcPct val="120000"/>
              </a:lnSpc>
              <a:defRPr/>
            </a:pPr>
            <a:r>
              <a:rPr lang="ar-SA" sz="3400" dirty="0" smtClean="0">
                <a:cs typeface="Simplified Arabic" pitchFamily="2" charset="-78"/>
              </a:rPr>
              <a:t>هياكل البيانات </a:t>
            </a:r>
            <a:r>
              <a:rPr lang="ar-SA" sz="3400" dirty="0" err="1" smtClean="0">
                <a:cs typeface="Simplified Arabic" pitchFamily="2" charset="-78"/>
              </a:rPr>
              <a:t>التى</a:t>
            </a:r>
            <a:r>
              <a:rPr lang="ar-SA" sz="3400" dirty="0" smtClean="0">
                <a:cs typeface="Simplified Arabic" pitchFamily="2" charset="-78"/>
              </a:rPr>
              <a:t> سيتم تبادلها</a:t>
            </a:r>
          </a:p>
          <a:p>
            <a:pPr algn="just" eaLnBrk="1" hangingPunct="1">
              <a:lnSpc>
                <a:spcPct val="120000"/>
              </a:lnSpc>
              <a:defRPr/>
            </a:pPr>
            <a:r>
              <a:rPr lang="ar-SA" sz="3400" dirty="0" smtClean="0">
                <a:cs typeface="Simplified Arabic" pitchFamily="2" charset="-78"/>
              </a:rPr>
              <a:t>تمثيل البيانات </a:t>
            </a: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20</a:t>
            </a:fld>
            <a:endParaRPr lang="en-US">
              <a:solidFill>
                <a:srgbClr val="000000"/>
              </a:solidFill>
            </a:endParaRPr>
          </a:p>
        </p:txBody>
      </p:sp>
    </p:spTree>
    <p:extLst>
      <p:ext uri="{BB962C8B-B14F-4D97-AF65-F5344CB8AC3E}">
        <p14:creationId xmlns="" xmlns:p14="http://schemas.microsoft.com/office/powerpoint/2010/main" val="1251528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ar-SA" b="1" smtClean="0">
                <a:cs typeface="Simplified Arabic" pitchFamily="2" charset="-78"/>
              </a:rPr>
              <a:t>توثيق المتطلبات</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Requirement Document</a:t>
            </a:r>
          </a:p>
        </p:txBody>
      </p:sp>
      <p:sp>
        <p:nvSpPr>
          <p:cNvPr id="29699"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وثائق المتطلبات هى إفادة رسمية بما هو مطلوب من مطور النظام، ويجب أن تتضمن كلا من تعريف المتطلبات ومواصفاتها، وهى ليست مستند تصميم، وبقدر الإمكان فإنها عبارة عن مجموعة مما يجب أن يجب أن يفعله النظام بدلا من أن تكون مجموعة من كيفية ما يجب عمله.</a:t>
            </a:r>
            <a:endParaRPr lang="en-US" sz="34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21</a:t>
            </a:fld>
            <a:endParaRPr lang="en-US">
              <a:solidFill>
                <a:srgbClr val="000000"/>
              </a:solidFill>
            </a:endParaRPr>
          </a:p>
        </p:txBody>
      </p:sp>
    </p:spTree>
    <p:extLst>
      <p:ext uri="{BB962C8B-B14F-4D97-AF65-F5344CB8AC3E}">
        <p14:creationId xmlns="" xmlns:p14="http://schemas.microsoft.com/office/powerpoint/2010/main" val="120531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ar-SA" b="1" smtClean="0">
                <a:cs typeface="Simplified Arabic" pitchFamily="2" charset="-78"/>
              </a:rPr>
              <a:t>هيكل توثيق المت</a:t>
            </a:r>
            <a:r>
              <a:rPr lang="ar-EG" b="1" smtClean="0">
                <a:cs typeface="Simplified Arabic" pitchFamily="2" charset="-78"/>
              </a:rPr>
              <a:t>ط</a:t>
            </a:r>
            <a:r>
              <a:rPr lang="ar-SA" b="1" smtClean="0">
                <a:cs typeface="Simplified Arabic" pitchFamily="2" charset="-78"/>
              </a:rPr>
              <a:t>لبات</a:t>
            </a:r>
            <a:r>
              <a:rPr lang="en-US" b="1" smtClean="0">
                <a:cs typeface="Simplified Arabic" pitchFamily="2" charset="-78"/>
              </a:rPr>
              <a:t/>
            </a:r>
            <a:br>
              <a:rPr lang="en-US" b="1" smtClean="0">
                <a:cs typeface="Simplified Arabic" pitchFamily="2" charset="-78"/>
              </a:rPr>
            </a:br>
            <a:r>
              <a:rPr lang="en-US" b="1" smtClean="0">
                <a:cs typeface="Simplified Arabic" pitchFamily="2" charset="-78"/>
              </a:rPr>
              <a:t> </a:t>
            </a:r>
            <a:r>
              <a:rPr lang="en-US" sz="4000" smtClean="0">
                <a:cs typeface="Simplified Arabic" pitchFamily="2" charset="-78"/>
              </a:rPr>
              <a:t>Requirements Document Structure</a:t>
            </a:r>
          </a:p>
        </p:txBody>
      </p:sp>
      <p:sp>
        <p:nvSpPr>
          <p:cNvPr id="31747"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وتتضمن مقدمة، مفردات، تعريف متطلبات المستخدم، بنية النظام، مواصفات متطلبات النظام، نماذج النظام، إرتقاء النظام، ملاحق، وفهرس.</a:t>
            </a:r>
            <a:endParaRPr lang="en-US" sz="34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pPr>
              <a:defRPr/>
            </a:pPr>
            <a:fld id="{792452CE-D31E-4607-9052-C1AA7A9C95FC}" type="slidenum">
              <a:rPr lang="ar-EG" smtClean="0">
                <a:solidFill>
                  <a:srgbClr val="000000"/>
                </a:solidFill>
              </a:rPr>
              <a:pPr>
                <a:defRPr/>
              </a:pPr>
              <a:t>22</a:t>
            </a:fld>
            <a:endParaRPr lang="en-US">
              <a:solidFill>
                <a:srgbClr val="000000"/>
              </a:solidFill>
            </a:endParaRPr>
          </a:p>
        </p:txBody>
      </p:sp>
    </p:spTree>
    <p:extLst>
      <p:ext uri="{BB962C8B-B14F-4D97-AF65-F5344CB8AC3E}">
        <p14:creationId xmlns="" xmlns:p14="http://schemas.microsoft.com/office/powerpoint/2010/main" val="861418779"/>
      </p:ext>
    </p:extLst>
  </p:cSld>
  <p:clrMapOvr>
    <a:masterClrMapping/>
  </p:clrMapOvr>
</p:sld>
</file>

<file path=ppt/theme/theme1.xml><?xml version="1.0" encoding="utf-8"?>
<a:theme xmlns:a="http://schemas.openxmlformats.org/drawingml/2006/main" name="1_Textured">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Textured">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934</Words>
  <Application>Microsoft Office PowerPoint</Application>
  <PresentationFormat>عرض على الشاشة (3:4)‏</PresentationFormat>
  <Paragraphs>100</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1_Textured</vt:lpstr>
      <vt:lpstr>المحاضره 4</vt:lpstr>
      <vt:lpstr>مقدمة</vt:lpstr>
      <vt:lpstr>نماذج عمليات البرمجيات Software Process Models</vt:lpstr>
      <vt:lpstr>نماذج العمليات الإرتقائية Evolutionary Process Models</vt:lpstr>
      <vt:lpstr>دورة حياة تطوير البرمجيات Software Development Life Cycle</vt:lpstr>
      <vt:lpstr>مرحلة تجميع المتطلبات Requirements Engineering</vt:lpstr>
      <vt:lpstr>خطوات تحديد المتطلبات</vt:lpstr>
      <vt:lpstr>هندسة المتطلبات Requirements Engineering</vt:lpstr>
      <vt:lpstr>تجريد وتلخيص المتطلبات  Requirements Abstraction</vt:lpstr>
      <vt:lpstr>أنواع المتطلبات Types of Requirements</vt:lpstr>
      <vt:lpstr>تعريف المتطلبات ومواصفات المتطلبات Definitions and Specifications</vt:lpstr>
      <vt:lpstr>Requirements readers</vt:lpstr>
      <vt:lpstr>المتطلبات الوظيفية وغير الوظيفية Functional and non functional Requirements</vt:lpstr>
      <vt:lpstr>التصنيفات الغير وظيفية Non functional Classifications</vt:lpstr>
      <vt:lpstr>أنواع المتطلبات غير الوظيفية Non – Functional Requirements types</vt:lpstr>
      <vt:lpstr>الأهداف والمتطلبات Goals and Requirements</vt:lpstr>
      <vt:lpstr>متطلبات المجال Domain Requirements</vt:lpstr>
      <vt:lpstr>الخطوط الرئيسية لكتابة المتطلبات</vt:lpstr>
      <vt:lpstr>اللغة المهيكلة للمواصفات  Structured Language Specifications</vt:lpstr>
      <vt:lpstr>مواصفات واجهة المستخدم Interface Specification</vt:lpstr>
      <vt:lpstr>توثيق المتطلبات Requirement Document</vt:lpstr>
      <vt:lpstr>هيكل توثيق المتطلبات  Requirements Document Structure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المحاضره 4</dc:title>
  <dc:creator>User</dc:creator>
  <cp:lastModifiedBy>raaldosari</cp:lastModifiedBy>
  <cp:revision>3</cp:revision>
  <dcterms:created xsi:type="dcterms:W3CDTF">2012-10-01T02:29:14Z</dcterms:created>
  <dcterms:modified xsi:type="dcterms:W3CDTF">2012-10-02T09:13:37Z</dcterms:modified>
</cp:coreProperties>
</file>