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67" r:id="rId5"/>
    <p:sldId id="265" r:id="rId6"/>
    <p:sldId id="266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049B94-41C4-4F62-AD68-192D041A0690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BC16D-213B-433C-8E7E-99C4A83C81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FAF2-9F31-4CE8-B4EB-52D41D9F8882}" type="datetimeFigureOut">
              <a:rPr lang="ar-SA" smtClean="0"/>
              <a:pPr/>
              <a:t>04/04/1432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F597-5042-44A3-9E3B-BA7E5EBB440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FAF2-9F31-4CE8-B4EB-52D41D9F8882}" type="datetimeFigureOut">
              <a:rPr lang="ar-SA" smtClean="0"/>
              <a:pPr/>
              <a:t>04/04/1432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F597-5042-44A3-9E3B-BA7E5EBB4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FAF2-9F31-4CE8-B4EB-52D41D9F8882}" type="datetimeFigureOut">
              <a:rPr lang="ar-SA" smtClean="0"/>
              <a:pPr/>
              <a:t>04/04/1432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86DF597-5042-44A3-9E3B-BA7E5EBB4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FAF2-9F31-4CE8-B4EB-52D41D9F8882}" type="datetimeFigureOut">
              <a:rPr lang="ar-SA" smtClean="0"/>
              <a:pPr/>
              <a:t>04/04/1432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F597-5042-44A3-9E3B-BA7E5EBB4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FAF2-9F31-4CE8-B4EB-52D41D9F8882}" type="datetimeFigureOut">
              <a:rPr lang="ar-SA" smtClean="0"/>
              <a:pPr/>
              <a:t>04/04/1432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F597-5042-44A3-9E3B-BA7E5EBB4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FAF2-9F31-4CE8-B4EB-52D41D9F8882}" type="datetimeFigureOut">
              <a:rPr lang="ar-SA" smtClean="0"/>
              <a:pPr/>
              <a:t>04/04/1432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F597-5042-44A3-9E3B-BA7E5EBB4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FAF2-9F31-4CE8-B4EB-52D41D9F8882}" type="datetimeFigureOut">
              <a:rPr lang="ar-SA" smtClean="0"/>
              <a:pPr/>
              <a:t>04/04/1432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F597-5042-44A3-9E3B-BA7E5EBB4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FAF2-9F31-4CE8-B4EB-52D41D9F8882}" type="datetimeFigureOut">
              <a:rPr lang="ar-SA" smtClean="0"/>
              <a:pPr/>
              <a:t>04/04/1432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F597-5042-44A3-9E3B-BA7E5EBB4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ar-SA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انقر فوق الرمز لإضافة صورة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FAF2-9F31-4CE8-B4EB-52D41D9F8882}" type="datetimeFigureOut">
              <a:rPr lang="ar-SA" smtClean="0"/>
              <a:pPr/>
              <a:t>04/04/1432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F597-5042-44A3-9E3B-BA7E5EBB4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FAF2-9F31-4CE8-B4EB-52D41D9F8882}" type="datetimeFigureOut">
              <a:rPr lang="ar-SA" smtClean="0"/>
              <a:pPr/>
              <a:t>04/04/1432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F597-5042-44A3-9E3B-BA7E5EBB4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FAF2-9F31-4CE8-B4EB-52D41D9F8882}" type="datetimeFigureOut">
              <a:rPr lang="ar-SA" smtClean="0"/>
              <a:pPr/>
              <a:t>04/04/1432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F597-5042-44A3-9E3B-BA7E5EBB4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327FAF2-9F31-4CE8-B4EB-52D41D9F8882}" type="datetimeFigureOut">
              <a:rPr lang="ar-SA" smtClean="0"/>
              <a:pPr/>
              <a:t>04/04/1432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86DF597-5042-44A3-9E3B-BA7E5EBB4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أمراض الجهاز الهضمي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4400" b="1" dirty="0" err="1" smtClean="0">
                <a:solidFill>
                  <a:srgbClr val="FF0000"/>
                </a:solidFill>
              </a:rPr>
              <a:t>الإصآبـه</a:t>
            </a:r>
            <a:r>
              <a:rPr lang="ar-SA" sz="4400" b="1" dirty="0" smtClean="0">
                <a:solidFill>
                  <a:srgbClr val="FF0000"/>
                </a:solidFill>
              </a:rPr>
              <a:t> </a:t>
            </a:r>
            <a:r>
              <a:rPr lang="ar-SA" sz="4400" b="1" dirty="0" err="1" smtClean="0">
                <a:solidFill>
                  <a:srgbClr val="FF0000"/>
                </a:solidFill>
              </a:rPr>
              <a:t>بآلـدوده</a:t>
            </a:r>
            <a:r>
              <a:rPr lang="ar-SA" sz="4400" b="1" dirty="0" smtClean="0">
                <a:solidFill>
                  <a:srgbClr val="FF0000"/>
                </a:solidFill>
              </a:rPr>
              <a:t> </a:t>
            </a:r>
            <a:r>
              <a:rPr lang="ar-SA" sz="4400" b="1" dirty="0" err="1" smtClean="0">
                <a:solidFill>
                  <a:srgbClr val="FF0000"/>
                </a:solidFill>
              </a:rPr>
              <a:t>الشريطيـه</a:t>
            </a:r>
            <a:r>
              <a:rPr lang="ar-SA" sz="4400" b="1" dirty="0" smtClean="0">
                <a:solidFill>
                  <a:srgbClr val="FF0000"/>
                </a:solidFill>
              </a:rPr>
              <a:t> </a:t>
            </a:r>
            <a:endParaRPr lang="ar-SA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مآهي</a:t>
            </a:r>
            <a:r>
              <a:rPr lang="ar-SA" dirty="0" smtClean="0"/>
              <a:t> الدودة الشريطية ؟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1828800"/>
          </a:xfrm>
        </p:spPr>
        <p:txBody>
          <a:bodyPr>
            <a:normAutofit/>
          </a:bodyPr>
          <a:lstStyle/>
          <a:p>
            <a:r>
              <a:rPr lang="ar-SA" sz="3200" b="1" dirty="0" smtClean="0">
                <a:solidFill>
                  <a:srgbClr val="FFFF00"/>
                </a:solidFill>
              </a:rPr>
              <a:t>ديدان </a:t>
            </a:r>
            <a:r>
              <a:rPr lang="ar-SA" sz="3200" b="1" dirty="0" err="1" smtClean="0">
                <a:solidFill>
                  <a:srgbClr val="FFFF00"/>
                </a:solidFill>
              </a:rPr>
              <a:t>طويله</a:t>
            </a:r>
            <a:r>
              <a:rPr lang="ar-SA" sz="3200" b="1" dirty="0" smtClean="0">
                <a:solidFill>
                  <a:srgbClr val="FFFF00"/>
                </a:solidFill>
              </a:rPr>
              <a:t> ومسطحه ودقيقه ومتقطعة الأجسام. ورأسها صغير وله </a:t>
            </a:r>
            <a:r>
              <a:rPr lang="ar-SA" sz="3200" b="1" dirty="0" err="1" smtClean="0">
                <a:solidFill>
                  <a:srgbClr val="FFFF00"/>
                </a:solidFill>
              </a:rPr>
              <a:t>إسطوانات</a:t>
            </a:r>
            <a:r>
              <a:rPr lang="ar-SA" sz="3200" b="1" dirty="0" smtClean="0">
                <a:solidFill>
                  <a:srgbClr val="FFFF00"/>
                </a:solidFill>
              </a:rPr>
              <a:t> ممتصة أو </a:t>
            </a:r>
            <a:r>
              <a:rPr lang="ar-SA" sz="3200" b="1" dirty="0" err="1" smtClean="0">
                <a:solidFill>
                  <a:srgbClr val="FFFF00"/>
                </a:solidFill>
              </a:rPr>
              <a:t>كلابات</a:t>
            </a:r>
            <a:r>
              <a:rPr lang="ar-SA" sz="3200" b="1" dirty="0" smtClean="0">
                <a:solidFill>
                  <a:srgbClr val="FFFF00"/>
                </a:solidFill>
              </a:rPr>
              <a:t> أو كلاهما تلتصق بواسطتها بجدار الأمعاء.</a:t>
            </a:r>
            <a:endParaRPr lang="ar-SA" sz="3200" b="1" dirty="0">
              <a:solidFill>
                <a:srgbClr val="FFFF00"/>
              </a:solidFill>
            </a:endParaRPr>
          </a:p>
        </p:txBody>
      </p:sp>
      <p:pic>
        <p:nvPicPr>
          <p:cNvPr id="4" name="صورة 3" descr="tapewor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71810"/>
            <a:ext cx="9144000" cy="3786190"/>
          </a:xfrm>
          <a:prstGeom prst="rect">
            <a:avLst/>
          </a:prstGeom>
          <a:ln w="5715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24"/>
            <a:ext cx="3929058" cy="785818"/>
          </a:xfrm>
        </p:spPr>
        <p:txBody>
          <a:bodyPr>
            <a:noAutofit/>
          </a:bodyPr>
          <a:lstStyle/>
          <a:p>
            <a:pPr algn="ctr"/>
            <a:r>
              <a:rPr lang="ar-SA" sz="2400" b="1" dirty="0" err="1" smtClean="0">
                <a:solidFill>
                  <a:srgbClr val="FF0000"/>
                </a:solidFill>
              </a:rPr>
              <a:t>لمآذآ</a:t>
            </a:r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r>
              <a:rPr lang="ar-SA" sz="2400" b="1" dirty="0" err="1" smtClean="0">
                <a:solidFill>
                  <a:srgbClr val="FF0000"/>
                </a:solidFill>
              </a:rPr>
              <a:t>نصآب</a:t>
            </a:r>
            <a:r>
              <a:rPr lang="ar-SA" sz="2400" b="1" dirty="0" smtClean="0">
                <a:solidFill>
                  <a:srgbClr val="FF0000"/>
                </a:solidFill>
              </a:rPr>
              <a:t> بالدودة الشريطية ؟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2"/>
          </p:nvPr>
        </p:nvSpPr>
        <p:spPr>
          <a:xfrm>
            <a:off x="0" y="1071546"/>
            <a:ext cx="3786182" cy="5572140"/>
          </a:xfrm>
        </p:spPr>
        <p:txBody>
          <a:bodyPr>
            <a:noAutofit/>
          </a:bodyPr>
          <a:lstStyle/>
          <a:p>
            <a:r>
              <a:rPr lang="ar-SA" sz="2800" b="1" dirty="0" smtClean="0">
                <a:solidFill>
                  <a:srgbClr val="FFFF00"/>
                </a:solidFill>
              </a:rPr>
              <a:t>- سبب الإصابة بهذا المرض هو أكل اللحوم المصابة والغير </a:t>
            </a:r>
            <a:r>
              <a:rPr lang="ar-SA" sz="2800" b="1" dirty="0" err="1" smtClean="0">
                <a:solidFill>
                  <a:srgbClr val="FFFF00"/>
                </a:solidFill>
              </a:rPr>
              <a:t>مطهية</a:t>
            </a:r>
            <a:r>
              <a:rPr lang="ar-SA" sz="2800" b="1" dirty="0" smtClean="0">
                <a:solidFill>
                  <a:srgbClr val="FFFF00"/>
                </a:solidFill>
              </a:rPr>
              <a:t> جيدا مثل اللحوم المشوية ( الكباب والكفتة </a:t>
            </a:r>
            <a:r>
              <a:rPr lang="ar-SA" sz="2800" b="1" dirty="0" err="1" smtClean="0">
                <a:solidFill>
                  <a:srgbClr val="FFFF00"/>
                </a:solidFill>
              </a:rPr>
              <a:t>المسواة</a:t>
            </a:r>
            <a:r>
              <a:rPr lang="ar-SA" sz="2800" b="1" dirty="0" smtClean="0">
                <a:solidFill>
                  <a:srgbClr val="FFFF00"/>
                </a:solidFill>
              </a:rPr>
              <a:t> على الفحم) وهذا لان الطور </a:t>
            </a:r>
            <a:r>
              <a:rPr lang="ar-SA" sz="2800" b="1" dirty="0" err="1" smtClean="0">
                <a:solidFill>
                  <a:srgbClr val="FFFF00"/>
                </a:solidFill>
              </a:rPr>
              <a:t>المعدى</a:t>
            </a:r>
            <a:r>
              <a:rPr lang="ar-SA" sz="2800" b="1" dirty="0" smtClean="0">
                <a:solidFill>
                  <a:srgbClr val="FFFF00"/>
                </a:solidFill>
              </a:rPr>
              <a:t> </a:t>
            </a:r>
            <a:r>
              <a:rPr lang="ar-SA" sz="2800" b="1" dirty="0" err="1" smtClean="0">
                <a:solidFill>
                  <a:srgbClr val="FFFF00"/>
                </a:solidFill>
              </a:rPr>
              <a:t>فى</a:t>
            </a:r>
            <a:r>
              <a:rPr lang="ar-SA" sz="2800" b="1" dirty="0" smtClean="0">
                <a:solidFill>
                  <a:srgbClr val="FFFF00"/>
                </a:solidFill>
              </a:rPr>
              <a:t> هذه الحالات يكون موجود </a:t>
            </a:r>
            <a:r>
              <a:rPr lang="ar-SA" sz="2800" b="1" dirty="0" err="1" smtClean="0">
                <a:solidFill>
                  <a:srgbClr val="FFFF00"/>
                </a:solidFill>
              </a:rPr>
              <a:t>فى</a:t>
            </a:r>
            <a:r>
              <a:rPr lang="ar-SA" sz="2800" b="1" dirty="0" smtClean="0">
                <a:solidFill>
                  <a:srgbClr val="FFFF00"/>
                </a:solidFill>
              </a:rPr>
              <a:t> </a:t>
            </a:r>
            <a:r>
              <a:rPr lang="ar-SA" sz="2800" b="1" dirty="0" err="1" smtClean="0">
                <a:solidFill>
                  <a:srgbClr val="FFFF00"/>
                </a:solidFill>
              </a:rPr>
              <a:t>انسجة</a:t>
            </a:r>
            <a:r>
              <a:rPr lang="ar-SA" sz="2800" b="1" dirty="0" smtClean="0">
                <a:solidFill>
                  <a:srgbClr val="FFFF00"/>
                </a:solidFill>
              </a:rPr>
              <a:t> اللحوم المصابة.</a:t>
            </a:r>
          </a:p>
          <a:p>
            <a:r>
              <a:rPr lang="ar-SA" sz="2800" b="1" dirty="0" smtClean="0">
                <a:solidFill>
                  <a:srgbClr val="FFFF00"/>
                </a:solidFill>
              </a:rPr>
              <a:t>- أيضا أكل لحم الخنزير إحدى أسباب </a:t>
            </a:r>
            <a:r>
              <a:rPr lang="ar-SA" sz="2800" b="1" dirty="0" err="1" smtClean="0">
                <a:solidFill>
                  <a:srgbClr val="FFFF00"/>
                </a:solidFill>
              </a:rPr>
              <a:t>الإصابه</a:t>
            </a:r>
            <a:r>
              <a:rPr lang="ar-SA" sz="2800" b="1" dirty="0" smtClean="0">
                <a:solidFill>
                  <a:srgbClr val="FFFF00"/>
                </a:solidFill>
              </a:rPr>
              <a:t> بهذا المرض وذلك لأن الخنزير يتغذى على الفضلات </a:t>
            </a:r>
            <a:r>
              <a:rPr lang="ar-SA" sz="2800" b="1" dirty="0" err="1" smtClean="0">
                <a:solidFill>
                  <a:srgbClr val="FFFF00"/>
                </a:solidFill>
              </a:rPr>
              <a:t>والدوده</a:t>
            </a:r>
            <a:r>
              <a:rPr lang="ar-SA" sz="2800" b="1" dirty="0" smtClean="0">
                <a:solidFill>
                  <a:srgbClr val="FFFF00"/>
                </a:solidFill>
              </a:rPr>
              <a:t> </a:t>
            </a:r>
            <a:r>
              <a:rPr lang="ar-SA" sz="2800" b="1" dirty="0" err="1" smtClean="0">
                <a:solidFill>
                  <a:srgbClr val="FFFF00"/>
                </a:solidFill>
              </a:rPr>
              <a:t>الشريطيه</a:t>
            </a:r>
            <a:r>
              <a:rPr lang="ar-SA" sz="2800" b="1" dirty="0" smtClean="0">
                <a:solidFill>
                  <a:srgbClr val="FFFF00"/>
                </a:solidFill>
              </a:rPr>
              <a:t> </a:t>
            </a:r>
            <a:r>
              <a:rPr lang="ar-SA" sz="2800" b="1" dirty="0" err="1" smtClean="0">
                <a:solidFill>
                  <a:srgbClr val="FFFF00"/>
                </a:solidFill>
              </a:rPr>
              <a:t>متواجده</a:t>
            </a:r>
            <a:r>
              <a:rPr lang="ar-SA" sz="2800" b="1" dirty="0" smtClean="0">
                <a:solidFill>
                  <a:srgbClr val="FFFF00"/>
                </a:solidFill>
              </a:rPr>
              <a:t> دوما في البراز.</a:t>
            </a:r>
          </a:p>
          <a:p>
            <a:endParaRPr lang="ar-SA" sz="2400" b="1" dirty="0"/>
          </a:p>
        </p:txBody>
      </p:sp>
      <p:pic>
        <p:nvPicPr>
          <p:cNvPr id="4" name="صورة 3" descr="4b29f191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88219" y="0"/>
            <a:ext cx="515578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كما يمكن </a:t>
            </a:r>
            <a:r>
              <a:rPr lang="ar-SA" dirty="0" err="1" smtClean="0"/>
              <a:t>الاصابه</a:t>
            </a:r>
            <a:r>
              <a:rPr lang="ar-SA" dirty="0" smtClean="0"/>
              <a:t> عن طريق</a:t>
            </a:r>
            <a:br>
              <a:rPr lang="ar-SA" dirty="0" smtClean="0"/>
            </a:br>
            <a:r>
              <a:rPr lang="ar-SA" dirty="0" smtClean="0"/>
              <a:t>تناول الخضروات الغير نظيفة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eniasouslemssq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eniaqm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1214414" y="357166"/>
            <a:ext cx="7086600" cy="723912"/>
          </a:xfrm>
        </p:spPr>
        <p:txBody>
          <a:bodyPr/>
          <a:lstStyle/>
          <a:p>
            <a:r>
              <a:rPr lang="ar-SA" dirty="0" err="1" smtClean="0"/>
              <a:t>أنوآع</a:t>
            </a:r>
            <a:r>
              <a:rPr lang="ar-SA" dirty="0" smtClean="0"/>
              <a:t> </a:t>
            </a:r>
            <a:r>
              <a:rPr lang="ar-SA" dirty="0" err="1" smtClean="0"/>
              <a:t>الدوده</a:t>
            </a:r>
            <a:r>
              <a:rPr lang="ar-SA" dirty="0" smtClean="0"/>
              <a:t> الشريطية</a:t>
            </a:r>
            <a:endParaRPr lang="ar-SA" dirty="0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714348" y="1714488"/>
            <a:ext cx="7972452" cy="4071966"/>
          </a:xfrm>
        </p:spPr>
        <p:txBody>
          <a:bodyPr>
            <a:noAutofit/>
          </a:bodyPr>
          <a:lstStyle/>
          <a:p>
            <a:pPr algn="r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rgbClr val="FFC000"/>
                </a:solidFill>
              </a:rPr>
              <a:t> الدودة الشريطية العجلية ( الجرداء أو </a:t>
            </a:r>
            <a:r>
              <a:rPr lang="ar-SA" sz="4000" b="1" dirty="0" err="1" smtClean="0">
                <a:solidFill>
                  <a:srgbClr val="FFC000"/>
                </a:solidFill>
              </a:rPr>
              <a:t>العزلاء</a:t>
            </a:r>
            <a:r>
              <a:rPr lang="ar-SA" sz="4000" b="1" dirty="0" smtClean="0">
                <a:solidFill>
                  <a:srgbClr val="FFC000"/>
                </a:solidFill>
              </a:rPr>
              <a:t>)</a:t>
            </a:r>
          </a:p>
          <a:p>
            <a:pPr algn="r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rgbClr val="FFC000"/>
                </a:solidFill>
              </a:rPr>
              <a:t> الدودة الشريطية القزمة .</a:t>
            </a:r>
          </a:p>
          <a:p>
            <a:pPr algn="r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rgbClr val="FFC000"/>
                </a:solidFill>
              </a:rPr>
              <a:t> الدودة الشريطية السمكية .</a:t>
            </a:r>
          </a:p>
          <a:p>
            <a:pPr algn="r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rgbClr val="FFC000"/>
                </a:solidFill>
              </a:rPr>
              <a:t> الدودة الشريطية </a:t>
            </a:r>
            <a:r>
              <a:rPr lang="ar-SA" sz="4000" b="1" dirty="0" err="1" smtClean="0">
                <a:solidFill>
                  <a:srgbClr val="FFC000"/>
                </a:solidFill>
              </a:rPr>
              <a:t>الخنزيرية</a:t>
            </a:r>
            <a:r>
              <a:rPr lang="ar-SA" sz="4000" b="1" dirty="0" smtClean="0">
                <a:solidFill>
                  <a:srgbClr val="FFC000"/>
                </a:solidFill>
              </a:rPr>
              <a:t>.</a:t>
            </a:r>
            <a:endParaRPr lang="ar-SA" sz="4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357158" y="71414"/>
            <a:ext cx="8329642" cy="725470"/>
          </a:xfrm>
        </p:spPr>
        <p:txBody>
          <a:bodyPr>
            <a:normAutofit/>
          </a:bodyPr>
          <a:lstStyle/>
          <a:p>
            <a:r>
              <a:rPr lang="ar-SA" dirty="0" smtClean="0"/>
              <a:t>الدودة الشريطية العجلية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285720" y="857232"/>
            <a:ext cx="8715436" cy="1928826"/>
          </a:xfrm>
        </p:spPr>
        <p:txBody>
          <a:bodyPr>
            <a:noAutofit/>
          </a:bodyPr>
          <a:lstStyle/>
          <a:p>
            <a:r>
              <a:rPr lang="ar-SA" sz="3200" b="1" dirty="0" smtClean="0">
                <a:solidFill>
                  <a:srgbClr val="FFC000"/>
                </a:solidFill>
              </a:rPr>
              <a:t>لا يحمل رأس هذه الدودة أشواكا أو كابلات؛ وهذا هو سبب </a:t>
            </a:r>
            <a:r>
              <a:rPr lang="ar-SA" sz="3200" b="1" dirty="0" err="1" smtClean="0">
                <a:solidFill>
                  <a:srgbClr val="FFC000"/>
                </a:solidFill>
              </a:rPr>
              <a:t>السهوله</a:t>
            </a:r>
            <a:r>
              <a:rPr lang="ar-SA" sz="3200" b="1" dirty="0" smtClean="0">
                <a:solidFill>
                  <a:srgbClr val="FFC000"/>
                </a:solidFill>
              </a:rPr>
              <a:t> النسبية التي تخرج </a:t>
            </a:r>
            <a:r>
              <a:rPr lang="ar-SA" sz="3200" b="1" dirty="0" err="1" smtClean="0">
                <a:solidFill>
                  <a:srgbClr val="FFC000"/>
                </a:solidFill>
              </a:rPr>
              <a:t>بها</a:t>
            </a:r>
            <a:r>
              <a:rPr lang="ar-SA" sz="3200" b="1" dirty="0" smtClean="0">
                <a:solidFill>
                  <a:srgbClr val="FFC000"/>
                </a:solidFill>
              </a:rPr>
              <a:t> الدودة من جدار الأمعاء.</a:t>
            </a:r>
            <a:br>
              <a:rPr lang="ar-SA" sz="3200" b="1" dirty="0" smtClean="0">
                <a:solidFill>
                  <a:srgbClr val="FFC000"/>
                </a:solidFill>
              </a:rPr>
            </a:br>
            <a:r>
              <a:rPr lang="ar-SA" sz="3200" b="1" dirty="0" smtClean="0">
                <a:solidFill>
                  <a:srgbClr val="FFC000"/>
                </a:solidFill>
              </a:rPr>
              <a:t>وقد تنمو الدودة العجلية إلى طول يصل إلى حوالي 10 أمتار .</a:t>
            </a:r>
            <a:br>
              <a:rPr lang="ar-SA" sz="3200" b="1" dirty="0" smtClean="0">
                <a:solidFill>
                  <a:srgbClr val="FFC000"/>
                </a:solidFill>
              </a:rPr>
            </a:br>
            <a:r>
              <a:rPr lang="ar-SA" sz="3200" b="1" dirty="0" smtClean="0">
                <a:solidFill>
                  <a:srgbClr val="FFC000"/>
                </a:solidFill>
              </a:rPr>
              <a:t>ويخرج البيض بأعداد كبيره جدا في براز الإنسان .</a:t>
            </a:r>
            <a:endParaRPr lang="ar-SA" sz="3200" b="1" dirty="0">
              <a:solidFill>
                <a:srgbClr val="FFC000"/>
              </a:solidFill>
            </a:endParaRPr>
          </a:p>
        </p:txBody>
      </p:sp>
      <p:sp>
        <p:nvSpPr>
          <p:cNvPr id="6" name="عنوان 3"/>
          <p:cNvSpPr txBox="1">
            <a:spLocks/>
          </p:cNvSpPr>
          <p:nvPr/>
        </p:nvSpPr>
        <p:spPr>
          <a:xfrm>
            <a:off x="1071538" y="2928934"/>
            <a:ext cx="7000924" cy="714380"/>
          </a:xfrm>
          <a:prstGeom prst="rect">
            <a:avLst/>
          </a:prstGeom>
        </p:spPr>
        <p:txBody>
          <a:bodyPr vert="horz" anchor="ctr">
            <a:normAutofit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أعراضها</a:t>
            </a:r>
            <a:r>
              <a:rPr kumimoji="0" lang="ar-SA" sz="4100" b="1" i="0" u="none" strike="noStrike" kern="1200" cap="none" spc="0" normalizeH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عنصر نائب للمحتوى 4"/>
          <p:cNvSpPr txBox="1">
            <a:spLocks/>
          </p:cNvSpPr>
          <p:nvPr/>
        </p:nvSpPr>
        <p:spPr>
          <a:xfrm>
            <a:off x="0" y="3643314"/>
            <a:ext cx="9144000" cy="321468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548640" marR="0" lvl="0" indent="-41148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q"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الإسهال</a:t>
            </a:r>
            <a:r>
              <a:rPr kumimoji="0" lang="ar-SA" sz="2800" b="1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548640" marR="0" lvl="0" indent="-41148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q"/>
              <a:tabLst/>
              <a:defRPr/>
            </a:pPr>
            <a:r>
              <a:rPr lang="ar-SA" sz="2800" b="1" baseline="0" dirty="0" smtClean="0">
                <a:solidFill>
                  <a:srgbClr val="FFC000"/>
                </a:solidFill>
              </a:rPr>
              <a:t>الم</a:t>
            </a:r>
            <a:r>
              <a:rPr lang="ar-SA" sz="2800" b="1" dirty="0" smtClean="0">
                <a:solidFill>
                  <a:srgbClr val="FFC000"/>
                </a:solidFill>
              </a:rPr>
              <a:t> الجوع .</a:t>
            </a:r>
          </a:p>
          <a:p>
            <a:pPr marL="548640" marR="0" lvl="0" indent="-41148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q"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الهزال</a:t>
            </a:r>
            <a:r>
              <a:rPr kumimoji="0" lang="ar-SA" sz="2800" b="1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548640" marR="0" lvl="0" indent="-41148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q"/>
              <a:tabLst/>
              <a:defRPr/>
            </a:pPr>
            <a:r>
              <a:rPr lang="ar-SA" sz="2800" b="1" baseline="0" dirty="0" smtClean="0">
                <a:solidFill>
                  <a:srgbClr val="FFC000"/>
                </a:solidFill>
              </a:rPr>
              <a:t>قابلية</a:t>
            </a:r>
            <a:r>
              <a:rPr lang="ar-SA" sz="2800" b="1" dirty="0" smtClean="0">
                <a:solidFill>
                  <a:srgbClr val="FFC000"/>
                </a:solidFill>
              </a:rPr>
              <a:t> زائدة للطعام .</a:t>
            </a:r>
            <a:r>
              <a:rPr lang="ar-SA" sz="2400" b="1" dirty="0" smtClean="0">
                <a:solidFill>
                  <a:srgbClr val="FFC000"/>
                </a:solidFill>
              </a:rPr>
              <a:t/>
            </a:r>
            <a:br>
              <a:rPr lang="ar-SA" sz="2400" b="1" dirty="0" smtClean="0">
                <a:solidFill>
                  <a:srgbClr val="FFC000"/>
                </a:solidFill>
              </a:rPr>
            </a:br>
            <a:r>
              <a:rPr lang="ar-SA" sz="2800" b="1" dirty="0" smtClean="0">
                <a:solidFill>
                  <a:srgbClr val="FFC000"/>
                </a:solidFill>
              </a:rPr>
              <a:t>** لا يستطيع المرء التأكد من وجود الطفيليات </a:t>
            </a:r>
            <a:r>
              <a:rPr lang="ar-SA" sz="2800" b="1" dirty="0" err="1" smtClean="0">
                <a:solidFill>
                  <a:srgbClr val="FFC000"/>
                </a:solidFill>
              </a:rPr>
              <a:t>الا</a:t>
            </a:r>
            <a:r>
              <a:rPr lang="ar-SA" sz="2800" b="1" dirty="0" smtClean="0">
                <a:solidFill>
                  <a:srgbClr val="FFC000"/>
                </a:solidFill>
              </a:rPr>
              <a:t> </a:t>
            </a:r>
            <a:r>
              <a:rPr lang="ar-SA" sz="2800" b="1" dirty="0" err="1" smtClean="0">
                <a:solidFill>
                  <a:srgbClr val="FFC000"/>
                </a:solidFill>
              </a:rPr>
              <a:t>بإكتشاف</a:t>
            </a:r>
            <a:r>
              <a:rPr lang="ar-SA" sz="2800" b="1" dirty="0" smtClean="0">
                <a:solidFill>
                  <a:srgbClr val="FFC000"/>
                </a:solidFill>
              </a:rPr>
              <a:t> قطع الدودة عند خروجها من الأحشاء أو عن طريق فحص البراز بواسطة المجهر </a:t>
            </a:r>
            <a:r>
              <a:rPr lang="ar-SA" sz="2800" b="1" dirty="0" err="1" smtClean="0">
                <a:solidFill>
                  <a:srgbClr val="FFC000"/>
                </a:solidFill>
              </a:rPr>
              <a:t>لإكتشاف</a:t>
            </a:r>
            <a:r>
              <a:rPr lang="ar-SA" sz="2800" b="1" dirty="0" smtClean="0">
                <a:solidFill>
                  <a:srgbClr val="FFC000"/>
                </a:solidFill>
              </a:rPr>
              <a:t> البيض الصغير جدا **</a:t>
            </a:r>
            <a:r>
              <a:rPr lang="ar-SA" sz="3200" b="1" dirty="0" smtClean="0">
                <a:solidFill>
                  <a:srgbClr val="FFC000"/>
                </a:solidFill>
              </a:rPr>
              <a:t/>
            </a:r>
            <a:br>
              <a:rPr lang="ar-SA" sz="3200" b="1" dirty="0" smtClean="0">
                <a:solidFill>
                  <a:srgbClr val="FFC000"/>
                </a:solidFill>
              </a:rPr>
            </a:b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صورة 7" descr="دوده شريطي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122550" y="2980048"/>
            <a:ext cx="2714646" cy="2469541"/>
          </a:xfrm>
          <a:prstGeom prst="rect">
            <a:avLst/>
          </a:prstGeom>
          <a:ln w="1905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ar-SA" sz="4000" dirty="0" smtClean="0"/>
              <a:t>الدودة الشريطية القزمة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143240" y="1142984"/>
            <a:ext cx="6000760" cy="5715016"/>
          </a:xfrm>
        </p:spPr>
        <p:txBody>
          <a:bodyPr>
            <a:normAutofit/>
          </a:bodyPr>
          <a:lstStyle/>
          <a:p>
            <a:r>
              <a:rPr lang="ar-SA" b="1" dirty="0" smtClean="0">
                <a:solidFill>
                  <a:srgbClr val="FFC000"/>
                </a:solidFill>
              </a:rPr>
              <a:t>هذه هي اصغر الديدان الشريطية التي يصاب </a:t>
            </a:r>
            <a:r>
              <a:rPr lang="ar-SA" b="1" dirty="0" err="1" smtClean="0">
                <a:solidFill>
                  <a:srgbClr val="FFC000"/>
                </a:solidFill>
              </a:rPr>
              <a:t>بها</a:t>
            </a:r>
            <a:r>
              <a:rPr lang="ar-SA" b="1" dirty="0" smtClean="0">
                <a:solidFill>
                  <a:srgbClr val="FFC000"/>
                </a:solidFill>
              </a:rPr>
              <a:t> الإنسان.وهي تعيش في الأمعاء الدقيقة حيث يتجاوز عددها </a:t>
            </a:r>
            <a:r>
              <a:rPr lang="ar-SA" b="1" dirty="0" err="1" smtClean="0">
                <a:solidFill>
                  <a:srgbClr val="FFC000"/>
                </a:solidFill>
              </a:rPr>
              <a:t>احيانا</a:t>
            </a:r>
            <a:r>
              <a:rPr lang="ar-SA" b="1" dirty="0" smtClean="0">
                <a:solidFill>
                  <a:srgbClr val="FFC000"/>
                </a:solidFill>
              </a:rPr>
              <a:t> الألف دودة فتنمو كل منها </a:t>
            </a:r>
            <a:r>
              <a:rPr lang="ar-SA" b="1" dirty="0" err="1" smtClean="0">
                <a:solidFill>
                  <a:srgbClr val="FFC000"/>
                </a:solidFill>
              </a:rPr>
              <a:t>الى</a:t>
            </a:r>
            <a:r>
              <a:rPr lang="ar-SA" b="1" dirty="0" smtClean="0">
                <a:solidFill>
                  <a:srgbClr val="FFC000"/>
                </a:solidFill>
              </a:rPr>
              <a:t> </a:t>
            </a:r>
            <a:r>
              <a:rPr lang="ar-SA" b="1" dirty="0" err="1" smtClean="0">
                <a:solidFill>
                  <a:srgbClr val="FFC000"/>
                </a:solidFill>
              </a:rPr>
              <a:t>ان</a:t>
            </a:r>
            <a:r>
              <a:rPr lang="ar-SA" b="1" dirty="0" smtClean="0">
                <a:solidFill>
                  <a:srgbClr val="FFC000"/>
                </a:solidFill>
              </a:rPr>
              <a:t> يتراوح طولها ما بين 25و35 مم.وتوجد </a:t>
            </a:r>
            <a:r>
              <a:rPr lang="ar-SA" b="1" dirty="0" err="1" smtClean="0">
                <a:solidFill>
                  <a:srgbClr val="FFC000"/>
                </a:solidFill>
              </a:rPr>
              <a:t>الدوده</a:t>
            </a:r>
            <a:r>
              <a:rPr lang="ar-SA" b="1" dirty="0" smtClean="0">
                <a:solidFill>
                  <a:srgbClr val="FFC000"/>
                </a:solidFill>
              </a:rPr>
              <a:t> في الصغار أكثر منها عند البالغين.</a:t>
            </a:r>
          </a:p>
          <a:p>
            <a:r>
              <a:rPr lang="ar-SA" b="1" dirty="0" smtClean="0">
                <a:solidFill>
                  <a:srgbClr val="FFC000"/>
                </a:solidFill>
              </a:rPr>
              <a:t>تحدث </a:t>
            </a:r>
            <a:r>
              <a:rPr lang="ar-SA" b="1" dirty="0" err="1" smtClean="0">
                <a:solidFill>
                  <a:srgbClr val="FFC000"/>
                </a:solidFill>
              </a:rPr>
              <a:t>الإصابه</a:t>
            </a:r>
            <a:r>
              <a:rPr lang="ar-SA" b="1" dirty="0" smtClean="0">
                <a:solidFill>
                  <a:srgbClr val="FFC000"/>
                </a:solidFill>
              </a:rPr>
              <a:t> عامة نتيجة ابتلاع البيض وقد تولد </a:t>
            </a:r>
            <a:r>
              <a:rPr lang="ar-SA" b="1" dirty="0" err="1" smtClean="0">
                <a:solidFill>
                  <a:srgbClr val="FFC000"/>
                </a:solidFill>
              </a:rPr>
              <a:t>اعراضا</a:t>
            </a:r>
            <a:r>
              <a:rPr lang="ar-SA" b="1" dirty="0" smtClean="0">
                <a:solidFill>
                  <a:srgbClr val="FFC000"/>
                </a:solidFill>
              </a:rPr>
              <a:t> عصبيه وفقدان القابلية للطعام لكنها في الغالب لا تسبب </a:t>
            </a:r>
            <a:r>
              <a:rPr lang="ar-SA" b="1" dirty="0" err="1" smtClean="0">
                <a:solidFill>
                  <a:srgbClr val="FFC000"/>
                </a:solidFill>
              </a:rPr>
              <a:t>اعراضا</a:t>
            </a:r>
            <a:r>
              <a:rPr lang="ar-SA" b="1" dirty="0" smtClean="0">
                <a:solidFill>
                  <a:srgbClr val="FFC000"/>
                </a:solidFill>
              </a:rPr>
              <a:t> على </a:t>
            </a:r>
            <a:r>
              <a:rPr lang="ar-SA" b="1" dirty="0" err="1" smtClean="0">
                <a:solidFill>
                  <a:srgbClr val="FFC000"/>
                </a:solidFill>
              </a:rPr>
              <a:t>الاطلاق</a:t>
            </a:r>
            <a:r>
              <a:rPr lang="ar-SA" b="1" dirty="0" smtClean="0">
                <a:solidFill>
                  <a:srgbClr val="FFC000"/>
                </a:solidFill>
              </a:rPr>
              <a:t>.</a:t>
            </a:r>
          </a:p>
          <a:p>
            <a:r>
              <a:rPr lang="ar-SA" b="1" dirty="0" smtClean="0">
                <a:solidFill>
                  <a:srgbClr val="FFC000"/>
                </a:solidFill>
              </a:rPr>
              <a:t>يصنف هذا النوع من الديدان القزمة تلك الخاصة </a:t>
            </a:r>
            <a:r>
              <a:rPr lang="ar-SA" b="1" dirty="0" err="1" smtClean="0">
                <a:solidFill>
                  <a:srgbClr val="FFC000"/>
                </a:solidFill>
              </a:rPr>
              <a:t>بالفأره</a:t>
            </a:r>
            <a:r>
              <a:rPr lang="ar-SA" b="1" dirty="0" smtClean="0">
                <a:solidFill>
                  <a:srgbClr val="FFC000"/>
                </a:solidFill>
              </a:rPr>
              <a:t> والكلب والتي تصيب أيضا القطط .</a:t>
            </a:r>
            <a:endParaRPr lang="ar-SA" b="1" dirty="0">
              <a:solidFill>
                <a:srgbClr val="FFC000"/>
              </a:solidFill>
            </a:endParaRPr>
          </a:p>
        </p:txBody>
      </p:sp>
      <p:pic>
        <p:nvPicPr>
          <p:cNvPr id="4" name="صورة 3" descr="dwarftapeworms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71546"/>
            <a:ext cx="3071802" cy="57864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28704" y="71414"/>
            <a:ext cx="6972320" cy="64294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الدودة الشريطية السمكية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429124" y="857232"/>
            <a:ext cx="4500594" cy="6357982"/>
          </a:xfrm>
        </p:spPr>
        <p:txBody>
          <a:bodyPr>
            <a:normAutofit fontScale="92500" lnSpcReduction="20000"/>
          </a:bodyPr>
          <a:lstStyle/>
          <a:p>
            <a:r>
              <a:rPr lang="ar-SA" b="1" dirty="0" smtClean="0">
                <a:solidFill>
                  <a:srgbClr val="FFC000"/>
                </a:solidFill>
              </a:rPr>
              <a:t>هذه الدودة هي اكبر دودة شريطية تصيب الإنسان. فقد تنمو حتى يصل طولها </a:t>
            </a:r>
            <a:r>
              <a:rPr lang="ar-SA" b="1" dirty="0" err="1" smtClean="0">
                <a:solidFill>
                  <a:srgbClr val="FFC000"/>
                </a:solidFill>
              </a:rPr>
              <a:t>اكثر</a:t>
            </a:r>
            <a:r>
              <a:rPr lang="ar-SA" b="1" dirty="0" smtClean="0">
                <a:solidFill>
                  <a:srgbClr val="FFC000"/>
                </a:solidFill>
              </a:rPr>
              <a:t> من 10 </a:t>
            </a:r>
            <a:r>
              <a:rPr lang="ar-SA" b="1" dirty="0" err="1" smtClean="0">
                <a:solidFill>
                  <a:srgbClr val="FFC000"/>
                </a:solidFill>
              </a:rPr>
              <a:t>امتار</a:t>
            </a:r>
            <a:r>
              <a:rPr lang="ar-SA" b="1" dirty="0" smtClean="0">
                <a:solidFill>
                  <a:srgbClr val="FFC000"/>
                </a:solidFill>
              </a:rPr>
              <a:t> وعرض قطعها 13 ملم وقد تتضمن كل دودة 3000 قطعه. وتفقس بيضة الدودة في الماء. وتدخل </a:t>
            </a:r>
            <a:r>
              <a:rPr lang="ar-SA" b="1" dirty="0" err="1" smtClean="0">
                <a:solidFill>
                  <a:srgbClr val="FFC000"/>
                </a:solidFill>
              </a:rPr>
              <a:t>اليرقانه</a:t>
            </a:r>
            <a:r>
              <a:rPr lang="ar-SA" b="1" dirty="0" smtClean="0">
                <a:solidFill>
                  <a:srgbClr val="FFC000"/>
                </a:solidFill>
              </a:rPr>
              <a:t> </a:t>
            </a:r>
            <a:r>
              <a:rPr lang="ar-SA" b="1" dirty="0" err="1" smtClean="0">
                <a:solidFill>
                  <a:srgbClr val="FFC000"/>
                </a:solidFill>
              </a:rPr>
              <a:t>الى</a:t>
            </a:r>
            <a:r>
              <a:rPr lang="ar-SA" b="1" dirty="0" smtClean="0">
                <a:solidFill>
                  <a:srgbClr val="FFC000"/>
                </a:solidFill>
              </a:rPr>
              <a:t> جسم سمكه ما يأكلها الإنسان فيصاب بالمرض .</a:t>
            </a:r>
          </a:p>
          <a:p>
            <a:r>
              <a:rPr lang="ar-SA" b="1" dirty="0" smtClean="0">
                <a:solidFill>
                  <a:srgbClr val="FFC000"/>
                </a:solidFill>
              </a:rPr>
              <a:t>السمك الذي يعيش في المياه </a:t>
            </a:r>
            <a:r>
              <a:rPr lang="ar-SA" b="1" dirty="0" err="1" smtClean="0">
                <a:solidFill>
                  <a:srgbClr val="FFC000"/>
                </a:solidFill>
              </a:rPr>
              <a:t>النقيه</a:t>
            </a:r>
            <a:r>
              <a:rPr lang="ar-SA" b="1" dirty="0" smtClean="0">
                <a:solidFill>
                  <a:srgbClr val="FFC000"/>
                </a:solidFill>
              </a:rPr>
              <a:t> معرض </a:t>
            </a:r>
            <a:r>
              <a:rPr lang="ar-SA" b="1" dirty="0" err="1" smtClean="0">
                <a:solidFill>
                  <a:srgbClr val="FFC000"/>
                </a:solidFill>
              </a:rPr>
              <a:t>اكثر</a:t>
            </a:r>
            <a:r>
              <a:rPr lang="ar-SA" b="1" dirty="0" smtClean="0">
                <a:solidFill>
                  <a:srgbClr val="FFC000"/>
                </a:solidFill>
              </a:rPr>
              <a:t> من غيره </a:t>
            </a:r>
            <a:r>
              <a:rPr lang="ar-SA" b="1" dirty="0" err="1" smtClean="0">
                <a:solidFill>
                  <a:srgbClr val="FFC000"/>
                </a:solidFill>
              </a:rPr>
              <a:t>للاصابه</a:t>
            </a:r>
            <a:r>
              <a:rPr lang="ar-SA" b="1" dirty="0" smtClean="0">
                <a:solidFill>
                  <a:srgbClr val="FFC000"/>
                </a:solidFill>
              </a:rPr>
              <a:t> بهذه </a:t>
            </a:r>
            <a:r>
              <a:rPr lang="ar-SA" b="1" dirty="0" err="1" smtClean="0">
                <a:solidFill>
                  <a:srgbClr val="FFC000"/>
                </a:solidFill>
              </a:rPr>
              <a:t>الدوده</a:t>
            </a:r>
            <a:r>
              <a:rPr lang="ar-SA" b="1" dirty="0" smtClean="0">
                <a:solidFill>
                  <a:srgbClr val="FFC000"/>
                </a:solidFill>
              </a:rPr>
              <a:t>. ولا يؤدي تمليح لحم </a:t>
            </a:r>
            <a:r>
              <a:rPr lang="ar-SA" b="1" dirty="0" err="1" smtClean="0">
                <a:solidFill>
                  <a:srgbClr val="FFC000"/>
                </a:solidFill>
              </a:rPr>
              <a:t>السمكه</a:t>
            </a:r>
            <a:r>
              <a:rPr lang="ar-SA" b="1" dirty="0" smtClean="0">
                <a:solidFill>
                  <a:srgbClr val="FFC000"/>
                </a:solidFill>
              </a:rPr>
              <a:t> </a:t>
            </a:r>
            <a:r>
              <a:rPr lang="ar-SA" b="1" dirty="0" err="1" smtClean="0">
                <a:solidFill>
                  <a:srgbClr val="FFC000"/>
                </a:solidFill>
              </a:rPr>
              <a:t>او</a:t>
            </a:r>
            <a:r>
              <a:rPr lang="ar-SA" b="1" dirty="0" smtClean="0">
                <a:solidFill>
                  <a:srgbClr val="FFC000"/>
                </a:solidFill>
              </a:rPr>
              <a:t> تدخينه </a:t>
            </a:r>
            <a:r>
              <a:rPr lang="ar-SA" b="1" dirty="0" err="1" smtClean="0">
                <a:solidFill>
                  <a:srgbClr val="FFC000"/>
                </a:solidFill>
              </a:rPr>
              <a:t>الى</a:t>
            </a:r>
            <a:r>
              <a:rPr lang="ar-SA" b="1" dirty="0" smtClean="0">
                <a:solidFill>
                  <a:srgbClr val="FFC000"/>
                </a:solidFill>
              </a:rPr>
              <a:t> قتل </a:t>
            </a:r>
            <a:r>
              <a:rPr lang="ar-SA" b="1" dirty="0" err="1" smtClean="0">
                <a:solidFill>
                  <a:srgbClr val="FFC000"/>
                </a:solidFill>
              </a:rPr>
              <a:t>اليرقانه</a:t>
            </a:r>
            <a:r>
              <a:rPr lang="ar-SA" b="1" dirty="0" smtClean="0">
                <a:solidFill>
                  <a:srgbClr val="FFC000"/>
                </a:solidFill>
              </a:rPr>
              <a:t> ، لكن الطبخ الجيد يفعل ذلك .</a:t>
            </a:r>
          </a:p>
          <a:p>
            <a:r>
              <a:rPr lang="ar-SA" b="1" dirty="0" smtClean="0">
                <a:solidFill>
                  <a:srgbClr val="FFC000"/>
                </a:solidFill>
              </a:rPr>
              <a:t>في بعض الحالات تسبب الدودة </a:t>
            </a:r>
            <a:r>
              <a:rPr lang="ar-SA" b="1" dirty="0" err="1" smtClean="0">
                <a:solidFill>
                  <a:srgbClr val="FFC000"/>
                </a:solidFill>
              </a:rPr>
              <a:t>الشريطيه</a:t>
            </a:r>
            <a:r>
              <a:rPr lang="ar-SA" b="1" dirty="0" smtClean="0">
                <a:solidFill>
                  <a:srgbClr val="FFC000"/>
                </a:solidFill>
              </a:rPr>
              <a:t> </a:t>
            </a:r>
            <a:r>
              <a:rPr lang="ar-SA" b="1" dirty="0" err="1" smtClean="0">
                <a:solidFill>
                  <a:srgbClr val="FFC000"/>
                </a:solidFill>
              </a:rPr>
              <a:t>السمكيه</a:t>
            </a:r>
            <a:r>
              <a:rPr lang="ar-SA" b="1" dirty="0" smtClean="0">
                <a:solidFill>
                  <a:srgbClr val="FFC000"/>
                </a:solidFill>
              </a:rPr>
              <a:t> فقر الدم المماثل لفقر الدم الخبيث . كما قد تسبب </a:t>
            </a:r>
            <a:r>
              <a:rPr lang="ar-SA" b="1" dirty="0" err="1" smtClean="0">
                <a:solidFill>
                  <a:srgbClr val="FFC000"/>
                </a:solidFill>
              </a:rPr>
              <a:t>الام</a:t>
            </a:r>
            <a:r>
              <a:rPr lang="ar-SA" b="1" dirty="0" smtClean="0">
                <a:solidFill>
                  <a:srgbClr val="FFC000"/>
                </a:solidFill>
              </a:rPr>
              <a:t> الجوع والإسهال والضيق في البطن والهزال .</a:t>
            </a:r>
            <a:endParaRPr lang="ar-SA" b="1" dirty="0">
              <a:solidFill>
                <a:srgbClr val="FFC000"/>
              </a:solidFill>
            </a:endParaRPr>
          </a:p>
        </p:txBody>
      </p:sp>
      <p:pic>
        <p:nvPicPr>
          <p:cNvPr id="4" name="صورة 3" descr="60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000108"/>
            <a:ext cx="3657600" cy="54292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الدودة الشريطية </a:t>
            </a:r>
            <a:r>
              <a:rPr lang="ar-SA" dirty="0" err="1" smtClean="0"/>
              <a:t>الخنزيرية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6248" y="1285860"/>
            <a:ext cx="4443386" cy="5572140"/>
          </a:xfrm>
        </p:spPr>
        <p:txBody>
          <a:bodyPr>
            <a:noAutofit/>
          </a:bodyPr>
          <a:lstStyle/>
          <a:p>
            <a:r>
              <a:rPr lang="ar-SA" sz="3200" b="1" dirty="0" smtClean="0">
                <a:solidFill>
                  <a:srgbClr val="FFC000"/>
                </a:solidFill>
              </a:rPr>
              <a:t>تكون إصابة عضلات الحيوان بالدودة غالبا في العنق واللسان والكتفين.</a:t>
            </a:r>
            <a:br>
              <a:rPr lang="ar-SA" sz="3200" b="1" dirty="0" smtClean="0">
                <a:solidFill>
                  <a:srgbClr val="FFC000"/>
                </a:solidFill>
              </a:rPr>
            </a:br>
            <a:r>
              <a:rPr lang="ar-SA" sz="3200" b="1" dirty="0" smtClean="0">
                <a:solidFill>
                  <a:srgbClr val="FFC000"/>
                </a:solidFill>
              </a:rPr>
              <a:t>وفي حالات عديدة تكون الإصابة بدون ظهور الأعراض ظاهرة .</a:t>
            </a:r>
            <a:br>
              <a:rPr lang="ar-SA" sz="3200" b="1" dirty="0" smtClean="0">
                <a:solidFill>
                  <a:srgbClr val="FFC000"/>
                </a:solidFill>
              </a:rPr>
            </a:br>
            <a:r>
              <a:rPr lang="ar-SA" sz="3200" b="1" dirty="0" smtClean="0">
                <a:solidFill>
                  <a:srgbClr val="FFC000"/>
                </a:solidFill>
              </a:rPr>
              <a:t>ولكن بعض المصابين يشعرون باضطرابات في الجهاز الهضمي وبالجوع المؤلم وبنوبات الإسهال والإمساك المتبادلة .</a:t>
            </a:r>
            <a:endParaRPr lang="ar-SA" sz="3200" b="1" dirty="0">
              <a:solidFill>
                <a:srgbClr val="FFC000"/>
              </a:solidFill>
            </a:endParaRPr>
          </a:p>
        </p:txBody>
      </p:sp>
      <p:pic>
        <p:nvPicPr>
          <p:cNvPr id="4" name="صورة 3" descr="خنزيري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500174"/>
            <a:ext cx="3929090" cy="5143536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ذرو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ذروة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ذروة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144</TotalTime>
  <Words>372</Words>
  <Application>Microsoft Office PowerPoint</Application>
  <PresentationFormat>عرض على الشاشة (3:4)‏</PresentationFormat>
  <Paragraphs>41</Paragraphs>
  <Slides>11</Slides>
  <Notes>11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ذروة</vt:lpstr>
      <vt:lpstr>أمراض الجهاز الهضمي</vt:lpstr>
      <vt:lpstr>مآهي الدودة الشريطية ؟</vt:lpstr>
      <vt:lpstr>لمآذآ نصآب بالدودة الشريطية ؟</vt:lpstr>
      <vt:lpstr>كما يمكن الاصابه عن طريق تناول الخضروات الغير نظيفة</vt:lpstr>
      <vt:lpstr>الشريحة 5</vt:lpstr>
      <vt:lpstr>الشريحة 6</vt:lpstr>
      <vt:lpstr>أنوآع الدوده الشريطية</vt:lpstr>
      <vt:lpstr>الدودة الشريطية العجلية</vt:lpstr>
      <vt:lpstr>الدودة الشريطية القزمة</vt:lpstr>
      <vt:lpstr>الدودة الشريطية السمكية</vt:lpstr>
      <vt:lpstr>الدودة الشريطية الخنزيرية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أمراض الجهاز الهضمي</dc:title>
  <dc:creator>ABD</dc:creator>
  <cp:lastModifiedBy>itp-0ct-10</cp:lastModifiedBy>
  <cp:revision>16</cp:revision>
  <dcterms:created xsi:type="dcterms:W3CDTF">2010-10-28T14:11:06Z</dcterms:created>
  <dcterms:modified xsi:type="dcterms:W3CDTF">2011-03-09T16:34:03Z</dcterms:modified>
</cp:coreProperties>
</file>