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4"/>
  </p:notesMasterIdLst>
  <p:sldIdLst>
    <p:sldId id="256" r:id="rId2"/>
    <p:sldId id="266" r:id="rId3"/>
    <p:sldId id="257" r:id="rId4"/>
    <p:sldId id="258" r:id="rId5"/>
    <p:sldId id="259" r:id="rId6"/>
    <p:sldId id="261" r:id="rId7"/>
    <p:sldId id="260" r:id="rId8"/>
    <p:sldId id="262" r:id="rId9"/>
    <p:sldId id="263" r:id="rId10"/>
    <p:sldId id="264" r:id="rId11"/>
    <p:sldId id="267" r:id="rId12"/>
    <p:sldId id="265"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E81EE5-398C-4E10-ACCB-3696157EBC83}" type="datetimeFigureOut">
              <a:rPr lang="en-US" smtClean="0"/>
              <a:t>3/26/2011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7CC52E-1E69-4522-80BB-ADEC5DF43D7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8A7CC52E-1E69-4522-80BB-ADEC5DF43D7C}" type="slidenum">
              <a:rPr lang="en-US" smtClean="0"/>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CED1D10-AB02-4080-B770-3FE7015C89E9}" type="datetimeFigureOut">
              <a:rPr lang="ar-SA" smtClean="0"/>
              <a:pPr/>
              <a:t>21/04/1432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940C405-5181-4B6B-956A-D4D2E416C70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CED1D10-AB02-4080-B770-3FE7015C89E9}" type="datetimeFigureOut">
              <a:rPr lang="ar-SA" smtClean="0"/>
              <a:pPr/>
              <a:t>21/04/1432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940C405-5181-4B6B-956A-D4D2E416C70C}"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643182"/>
            <a:ext cx="7772400" cy="1500198"/>
          </a:xfrm>
          <a:solidFill>
            <a:schemeClr val="tx1"/>
          </a:solidFill>
        </p:spPr>
        <p:txBody>
          <a:bodyPr>
            <a:noAutofit/>
          </a:bodyPr>
          <a:lstStyle/>
          <a:p>
            <a:r>
              <a:rPr lang="ar-SA" sz="9600" b="1" dirty="0" smtClean="0">
                <a:solidFill>
                  <a:srgbClr val="FF0000"/>
                </a:solidFill>
                <a:latin typeface="Arabic Typesetting" pitchFamily="66" charset="-78"/>
              </a:rPr>
              <a:t>أنفلونزا الطيور </a:t>
            </a:r>
            <a:endParaRPr lang="ar-SA" sz="9600" b="1" dirty="0">
              <a:solidFill>
                <a:srgbClr val="FF0000"/>
              </a:solidFill>
              <a:latin typeface="Arabic Typesetting" pitchFamily="66" charset="-78"/>
            </a:endParaRPr>
          </a:p>
        </p:txBody>
      </p:sp>
      <p:pic>
        <p:nvPicPr>
          <p:cNvPr id="3" name="صورة 2" descr="d8b7d98ad988d8b1-6.jpg"/>
          <p:cNvPicPr>
            <a:picLocks noChangeAspect="1"/>
          </p:cNvPicPr>
          <p:nvPr/>
        </p:nvPicPr>
        <p:blipFill>
          <a:blip r:embed="rId4" cstate="print"/>
          <a:stretch>
            <a:fillRect/>
          </a:stretch>
        </p:blipFill>
        <p:spPr>
          <a:xfrm>
            <a:off x="714348" y="285728"/>
            <a:ext cx="2643206" cy="2000264"/>
          </a:xfrm>
          <a:prstGeom prst="rect">
            <a:avLst/>
          </a:prstGeom>
        </p:spPr>
      </p:pic>
      <p:pic>
        <p:nvPicPr>
          <p:cNvPr id="4" name="صورة 3" descr="d8a5d986d981d984d988d986d8b2d8a7-d8a7d984d8b7d98ad988d8b1.jpg"/>
          <p:cNvPicPr>
            <a:picLocks noChangeAspect="1"/>
          </p:cNvPicPr>
          <p:nvPr/>
        </p:nvPicPr>
        <p:blipFill>
          <a:blip r:embed="rId5" cstate="print"/>
          <a:stretch>
            <a:fillRect/>
          </a:stretch>
        </p:blipFill>
        <p:spPr>
          <a:xfrm>
            <a:off x="5357818" y="4357694"/>
            <a:ext cx="3571880" cy="2308224"/>
          </a:xfrm>
          <a:prstGeom prst="rect">
            <a:avLst/>
          </a:prstGeom>
        </p:spPr>
      </p:pic>
      <p:pic>
        <p:nvPicPr>
          <p:cNvPr id="5" name="صورة 4" descr="duck.jpg"/>
          <p:cNvPicPr>
            <a:picLocks noChangeAspect="1"/>
          </p:cNvPicPr>
          <p:nvPr/>
        </p:nvPicPr>
        <p:blipFill>
          <a:blip r:embed="rId6" cstate="print"/>
          <a:stretch>
            <a:fillRect/>
          </a:stretch>
        </p:blipFill>
        <p:spPr>
          <a:xfrm>
            <a:off x="4786314" y="357166"/>
            <a:ext cx="3214710" cy="1857388"/>
          </a:xfrm>
          <a:prstGeom prst="rect">
            <a:avLst/>
          </a:prstGeom>
        </p:spPr>
      </p:pic>
      <p:pic>
        <p:nvPicPr>
          <p:cNvPr id="6" name="صورة 5" descr="SGE_IHV10_230307184646_photo00_quicklook_default-245x183.jpg"/>
          <p:cNvPicPr>
            <a:picLocks noChangeAspect="1"/>
          </p:cNvPicPr>
          <p:nvPr/>
        </p:nvPicPr>
        <p:blipFill>
          <a:blip r:embed="rId7" cstate="print"/>
          <a:stretch>
            <a:fillRect/>
          </a:stretch>
        </p:blipFill>
        <p:spPr>
          <a:xfrm>
            <a:off x="1000100" y="4500570"/>
            <a:ext cx="3643338" cy="1957389"/>
          </a:xfrm>
          <a:prstGeom prst="rect">
            <a:avLst/>
          </a:prstGeom>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p:cNvSpPr>
            <a:spLocks noGrp="1"/>
          </p:cNvSpPr>
          <p:nvPr>
            <p:ph idx="1"/>
          </p:nvPr>
        </p:nvSpPr>
        <p:spPr>
          <a:xfrm>
            <a:off x="457200" y="428604"/>
            <a:ext cx="8229600" cy="5929354"/>
          </a:xfrm>
          <a:solidFill>
            <a:schemeClr val="bg1"/>
          </a:solidFill>
        </p:spPr>
        <p:txBody>
          <a:bodyPr>
            <a:normAutofit fontScale="25000" lnSpcReduction="20000"/>
          </a:bodyPr>
          <a:lstStyle/>
          <a:p>
            <a:pPr algn="ctr"/>
            <a:endParaRPr lang="ar-SA" sz="11200" dirty="0" smtClean="0"/>
          </a:p>
          <a:p>
            <a:pPr algn="ctr"/>
            <a:r>
              <a:rPr lang="ar-SA" sz="11200" dirty="0" smtClean="0"/>
              <a:t>ينشغل العالم الآن بأنفلونزا الطيور التي ظهرت في جنوب شرق آسيا ثم انتقلت إلى كل من تركيا ورومانيا وازداد الخوف من انتشاره في أوروبا لأن الفيروس إذا ما انتقل عن طريق الطيور المهاجرة فلا يوجد وسيلة لمنع انتشاره ولكن هذا </a:t>
            </a:r>
            <a:r>
              <a:rPr lang="ar-SA" sz="11200" dirty="0" err="1" smtClean="0"/>
              <a:t>لايعنى</a:t>
            </a:r>
            <a:r>
              <a:rPr lang="ar-SA" sz="11200" dirty="0" smtClean="0"/>
              <a:t> انتشاره بين قطعان الطيور المستأنسة حيث انه وكما يقول خبراء صناعة الدواجن فإن منع الطيور المهاجرة من الهبوط على مزارع الدواجن أو على الأقل توقع وقت هبوطها قد يكون ذو فائدة في الاحتياط من دخول المرض للبلاد حيث وصل المرض الآن إلى ( 13 ) دولة في آسيا وأوروبا . </a:t>
            </a:r>
            <a:br>
              <a:rPr lang="ar-SA" sz="11200" dirty="0" smtClean="0"/>
            </a:br>
            <a:r>
              <a:rPr lang="ar-SA" sz="11200" dirty="0" smtClean="0"/>
              <a:t/>
            </a:r>
            <a:br>
              <a:rPr lang="ar-SA" sz="11200" dirty="0" smtClean="0"/>
            </a:br>
            <a:r>
              <a:rPr lang="ar-SA" sz="11200" dirty="0" smtClean="0"/>
              <a:t>ولوجود الهلع والفزع على مستوى العالم فقد عقد قطاع شئون خدمة المجتمع وتنمية البيئة ندوة عن " أنفلونزا الطيور " يوم 7 / 12 / 2005 </a:t>
            </a:r>
            <a:r>
              <a:rPr lang="ar-SA" sz="11200" dirty="0" err="1" smtClean="0"/>
              <a:t>م</a:t>
            </a:r>
            <a:r>
              <a:rPr lang="ar-SA" sz="11200" dirty="0" smtClean="0"/>
              <a:t> وكان من أهم توصياتها إصدار نشرة توضيحية لتصحيح الأوضاع من المخاوف </a:t>
            </a:r>
            <a:r>
              <a:rPr lang="ar-SA" sz="11200" dirty="0" err="1" smtClean="0"/>
              <a:t>التى</a:t>
            </a:r>
            <a:r>
              <a:rPr lang="ar-SA" sz="11200" dirty="0" smtClean="0"/>
              <a:t> تنتاب الشعب المصري من جراء الشائعات المغرضة </a:t>
            </a:r>
            <a:r>
              <a:rPr lang="ar-SA" sz="11200" dirty="0" err="1" smtClean="0"/>
              <a:t>التى</a:t>
            </a:r>
            <a:r>
              <a:rPr lang="ar-SA" sz="11200" dirty="0" smtClean="0"/>
              <a:t> تؤدى إلى انخفاض حجم استثمار صناعة الدواجن في مصر .</a:t>
            </a:r>
            <a:br>
              <a:rPr lang="ar-SA" sz="11200" dirty="0" smtClean="0"/>
            </a:br>
            <a:r>
              <a:rPr lang="ar-SA" sz="11200" dirty="0" smtClean="0"/>
              <a:t> </a:t>
            </a:r>
            <a:br>
              <a:rPr lang="ar-SA" sz="11200" dirty="0" smtClean="0"/>
            </a:br>
            <a:r>
              <a:rPr lang="ar-SA" sz="11200" dirty="0" smtClean="0"/>
              <a:t> </a:t>
            </a:r>
            <a:br>
              <a:rPr lang="ar-SA" sz="11200" dirty="0" smtClean="0"/>
            </a:br>
            <a:endParaRPr lang="ar-SA" sz="11200" dirty="0" smtClean="0">
              <a:solidFill>
                <a:srgbClr val="2A2A2A"/>
              </a:solidFill>
              <a:ea typeface="Calibri"/>
              <a:cs typeface="Tahoma"/>
            </a:endParaRPr>
          </a:p>
          <a:p>
            <a:pPr algn="ctr">
              <a:buNone/>
            </a:pPr>
            <a:r>
              <a:rPr lang="ar-SA" dirty="0" smtClean="0">
                <a:solidFill>
                  <a:srgbClr val="2A2A2A"/>
                </a:solidFill>
                <a:ea typeface="Calibri"/>
                <a:cs typeface="Tahoma"/>
              </a:rPr>
              <a:t/>
            </a:r>
            <a:br>
              <a:rPr lang="ar-SA" dirty="0" smtClean="0">
                <a:solidFill>
                  <a:srgbClr val="2A2A2A"/>
                </a:solidFill>
                <a:ea typeface="Calibri"/>
                <a:cs typeface="Tahoma"/>
              </a:rPr>
            </a:b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685800" y="2214554"/>
            <a:ext cx="7772400" cy="2500329"/>
          </a:xfrm>
          <a:solidFill>
            <a:schemeClr val="tx1"/>
          </a:solidFill>
        </p:spPr>
        <p:txBody>
          <a:bodyPr>
            <a:noAutofit/>
          </a:bodyPr>
          <a:lstStyle/>
          <a:p>
            <a:r>
              <a:rPr lang="ar-SA" sz="6000" dirty="0" smtClean="0">
                <a:solidFill>
                  <a:srgbClr val="FF0000"/>
                </a:solidFill>
                <a:latin typeface="Andalus" pitchFamily="2" charset="-78"/>
                <a:cs typeface="Andalus" pitchFamily="2" charset="-78"/>
              </a:rPr>
              <a:t>ما هو مرض أنفلونزا الطيور؟؟؟</a:t>
            </a:r>
            <a:br>
              <a:rPr lang="ar-SA" sz="6000" dirty="0" smtClean="0">
                <a:solidFill>
                  <a:srgbClr val="FF0000"/>
                </a:solidFill>
                <a:latin typeface="Andalus" pitchFamily="2" charset="-78"/>
                <a:cs typeface="Andalus" pitchFamily="2" charset="-78"/>
              </a:rPr>
            </a:br>
            <a:r>
              <a:rPr lang="ar-SA" sz="6000" dirty="0" err="1" smtClean="0">
                <a:solidFill>
                  <a:srgbClr val="FF0000"/>
                </a:solidFill>
                <a:latin typeface="Andalus" pitchFamily="2" charset="-78"/>
                <a:cs typeface="Andalus" pitchFamily="2" charset="-78"/>
              </a:rPr>
              <a:t>وماهي</a:t>
            </a:r>
            <a:r>
              <a:rPr lang="ar-SA" sz="6000" dirty="0" smtClean="0">
                <a:solidFill>
                  <a:srgbClr val="FF0000"/>
                </a:solidFill>
                <a:latin typeface="Andalus" pitchFamily="2" charset="-78"/>
                <a:cs typeface="Andalus" pitchFamily="2" charset="-78"/>
              </a:rPr>
              <a:t> مسبباته ؟؟ وكيفية الوقاية منه ؟؟ </a:t>
            </a:r>
            <a:endParaRPr lang="ar-SA" sz="6000" dirty="0">
              <a:solidFill>
                <a:srgbClr val="FF0000"/>
              </a:solidFill>
              <a:latin typeface="Andalus" pitchFamily="2" charset="-78"/>
              <a:cs typeface="Andalus" pitchFamily="2" charset="-78"/>
            </a:endParaRPr>
          </a:p>
        </p:txBody>
      </p:sp>
      <p:pic>
        <p:nvPicPr>
          <p:cNvPr id="3" name="صورة 2" descr="sodaa3_ioio_L.jpg"/>
          <p:cNvPicPr>
            <a:picLocks noChangeAspect="1"/>
          </p:cNvPicPr>
          <p:nvPr/>
        </p:nvPicPr>
        <p:blipFill>
          <a:blip r:embed="rId3" cstate="print"/>
          <a:stretch>
            <a:fillRect/>
          </a:stretch>
        </p:blipFill>
        <p:spPr>
          <a:xfrm>
            <a:off x="5715008" y="214290"/>
            <a:ext cx="3086100" cy="1928826"/>
          </a:xfrm>
          <a:prstGeom prst="rect">
            <a:avLst/>
          </a:prstGeom>
        </p:spPr>
      </p:pic>
      <p:pic>
        <p:nvPicPr>
          <p:cNvPr id="5" name="صورة 4" descr="whooping-cough_0.jpg"/>
          <p:cNvPicPr>
            <a:picLocks noChangeAspect="1"/>
          </p:cNvPicPr>
          <p:nvPr/>
        </p:nvPicPr>
        <p:blipFill>
          <a:blip r:embed="rId4" cstate="print"/>
          <a:stretch>
            <a:fillRect/>
          </a:stretch>
        </p:blipFill>
        <p:spPr>
          <a:xfrm>
            <a:off x="785786" y="4857760"/>
            <a:ext cx="3000396" cy="1681162"/>
          </a:xfrm>
          <a:prstGeom prst="rect">
            <a:avLst/>
          </a:prstGeom>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عنصر نائب للمحتوى 6" descr="d8b7d98ad988d8b1-6.jpg"/>
          <p:cNvPicPr>
            <a:picLocks noGrp="1" noChangeAspect="1"/>
          </p:cNvPicPr>
          <p:nvPr>
            <p:ph idx="1"/>
          </p:nvPr>
        </p:nvPicPr>
        <p:blipFill>
          <a:blip r:embed="rId3" cstate="print"/>
          <a:stretch>
            <a:fillRect/>
          </a:stretch>
        </p:blipFill>
        <p:spPr>
          <a:xfrm>
            <a:off x="4643438" y="285728"/>
            <a:ext cx="4286279" cy="6357982"/>
          </a:xfrm>
        </p:spPr>
      </p:pic>
      <p:sp>
        <p:nvSpPr>
          <p:cNvPr id="6" name="عنصر نائب للنص 5"/>
          <p:cNvSpPr>
            <a:spLocks noGrp="1"/>
          </p:cNvSpPr>
          <p:nvPr>
            <p:ph type="body" sz="half" idx="2"/>
          </p:nvPr>
        </p:nvSpPr>
        <p:spPr>
          <a:xfrm>
            <a:off x="285720" y="214290"/>
            <a:ext cx="4151321" cy="6500858"/>
          </a:xfrm>
          <a:solidFill>
            <a:schemeClr val="bg1"/>
          </a:solidFill>
        </p:spPr>
        <p:txBody>
          <a:bodyPr>
            <a:noAutofit/>
          </a:bodyPr>
          <a:lstStyle/>
          <a:p>
            <a:r>
              <a:rPr lang="ar-SA" sz="3200" dirty="0" smtClean="0">
                <a:solidFill>
                  <a:schemeClr val="bg2">
                    <a:lumMod val="10000"/>
                  </a:schemeClr>
                </a:solidFill>
              </a:rPr>
              <a:t>هو مرض فيروسي معدي يصيب معظم أنواع الطيور وقد تم التعرف عليه كمرض منذ عام 1878.</a:t>
            </a:r>
          </a:p>
          <a:p>
            <a:r>
              <a:rPr lang="ar-SA" sz="3200" dirty="0" smtClean="0">
                <a:solidFill>
                  <a:schemeClr val="bg2">
                    <a:lumMod val="10000"/>
                  </a:schemeClr>
                </a:solidFill>
              </a:rPr>
              <a:t>وتعتبر الطيور </a:t>
            </a:r>
            <a:r>
              <a:rPr lang="ar-SA" sz="3200" dirty="0" err="1" smtClean="0">
                <a:solidFill>
                  <a:schemeClr val="bg2">
                    <a:lumMod val="10000"/>
                  </a:schemeClr>
                </a:solidFill>
              </a:rPr>
              <a:t>الداجنة</a:t>
            </a:r>
            <a:r>
              <a:rPr lang="ar-SA" sz="3200" dirty="0" smtClean="0">
                <a:solidFill>
                  <a:schemeClr val="bg2">
                    <a:lumMod val="10000"/>
                  </a:schemeClr>
                </a:solidFill>
              </a:rPr>
              <a:t> والطيور المائية لاسيما البط أكثر عرضة للإصابة بهذا المرض أما الدجاج فهو أقل قابلية للإصابة . ويعتبر </a:t>
            </a:r>
            <a:r>
              <a:rPr lang="ar-SA" sz="3200" dirty="0" err="1" smtClean="0">
                <a:solidFill>
                  <a:schemeClr val="bg2">
                    <a:lumMod val="10000"/>
                  </a:schemeClr>
                </a:solidFill>
              </a:rPr>
              <a:t>ايضاً</a:t>
            </a:r>
            <a:r>
              <a:rPr lang="ar-SA" sz="3200" dirty="0" smtClean="0">
                <a:solidFill>
                  <a:schemeClr val="bg2">
                    <a:lumMod val="10000"/>
                  </a:schemeClr>
                </a:solidFill>
              </a:rPr>
              <a:t> مرضاً مشتركاً </a:t>
            </a:r>
            <a:r>
              <a:rPr lang="en-US" sz="3200" dirty="0" err="1" smtClean="0">
                <a:solidFill>
                  <a:schemeClr val="bg2">
                    <a:lumMod val="10000"/>
                  </a:schemeClr>
                </a:solidFill>
              </a:rPr>
              <a:t>Zoonetic</a:t>
            </a:r>
            <a:r>
              <a:rPr lang="en-US" sz="3200" dirty="0" smtClean="0">
                <a:solidFill>
                  <a:schemeClr val="bg2">
                    <a:lumMod val="10000"/>
                  </a:schemeClr>
                </a:solidFill>
              </a:rPr>
              <a:t> Disease</a:t>
            </a:r>
            <a:r>
              <a:rPr lang="ar-SA" sz="3200" dirty="0" smtClean="0">
                <a:solidFill>
                  <a:schemeClr val="bg2">
                    <a:lumMod val="10000"/>
                  </a:schemeClr>
                </a:solidFill>
              </a:rPr>
              <a:t> ينتقل بين الإنسان والحيوان وتعتبر الطيور المصدر الرئيسي للمرض....</a:t>
            </a:r>
            <a:endParaRPr lang="ar-SA" sz="3200" dirty="0">
              <a:solidFill>
                <a:schemeClr val="bg2">
                  <a:lumMod val="10000"/>
                </a:schemeClr>
              </a:solidFill>
            </a:endParaRPr>
          </a:p>
        </p:txBody>
      </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solidFill>
            <a:schemeClr val="bg1"/>
          </a:solidFill>
        </p:spPr>
        <p:txBody>
          <a:bodyPr>
            <a:normAutofit/>
          </a:bodyPr>
          <a:lstStyle/>
          <a:p>
            <a:r>
              <a:rPr lang="ar-SA" sz="6600" dirty="0" smtClean="0">
                <a:solidFill>
                  <a:schemeClr val="accent2">
                    <a:lumMod val="75000"/>
                  </a:schemeClr>
                </a:solidFill>
                <a:latin typeface="Andalus" pitchFamily="2" charset="-78"/>
                <a:cs typeface="Andalus" pitchFamily="2" charset="-78"/>
              </a:rPr>
              <a:t>مسببات المرض </a:t>
            </a:r>
            <a:endParaRPr lang="ar-SA" sz="6600" dirty="0">
              <a:solidFill>
                <a:schemeClr val="accent2">
                  <a:lumMod val="75000"/>
                </a:schemeClr>
              </a:solidFill>
              <a:latin typeface="Andalus" pitchFamily="2" charset="-78"/>
              <a:cs typeface="Andalus" pitchFamily="2" charset="-78"/>
            </a:endParaRPr>
          </a:p>
        </p:txBody>
      </p:sp>
      <p:sp>
        <p:nvSpPr>
          <p:cNvPr id="8" name="عنصر نائب للمحتوى 7"/>
          <p:cNvSpPr>
            <a:spLocks noGrp="1"/>
          </p:cNvSpPr>
          <p:nvPr>
            <p:ph idx="1"/>
          </p:nvPr>
        </p:nvSpPr>
        <p:spPr>
          <a:xfrm>
            <a:off x="457200" y="1600200"/>
            <a:ext cx="8229600" cy="4900634"/>
          </a:xfrm>
          <a:solidFill>
            <a:schemeClr val="bg1"/>
          </a:solidFill>
        </p:spPr>
        <p:txBody>
          <a:bodyPr>
            <a:normAutofit/>
          </a:bodyPr>
          <a:lstStyle/>
          <a:p>
            <a:r>
              <a:rPr lang="ar-SA" sz="4000" dirty="0" smtClean="0">
                <a:solidFill>
                  <a:schemeClr val="bg2">
                    <a:lumMod val="25000"/>
                  </a:schemeClr>
                </a:solidFill>
              </a:rPr>
              <a:t>يوجد أنواع من الفيروسات المسببة للمرض تختلف </a:t>
            </a:r>
            <a:r>
              <a:rPr lang="ar-SA" sz="4000" dirty="0" err="1" smtClean="0">
                <a:solidFill>
                  <a:schemeClr val="bg2">
                    <a:lumMod val="25000"/>
                  </a:schemeClr>
                </a:solidFill>
              </a:rPr>
              <a:t>بإختلاف</a:t>
            </a:r>
            <a:r>
              <a:rPr lang="ar-SA" sz="4000" dirty="0" smtClean="0">
                <a:solidFill>
                  <a:schemeClr val="bg2">
                    <a:lumMod val="25000"/>
                  </a:schemeClr>
                </a:solidFill>
              </a:rPr>
              <a:t> عدد البروتينات المتواجدة على سطحها منها</a:t>
            </a:r>
            <a:r>
              <a:rPr lang="ar-SA" sz="4000" dirty="0" smtClean="0">
                <a:solidFill>
                  <a:srgbClr val="FF0000"/>
                </a:solidFill>
              </a:rPr>
              <a:t> </a:t>
            </a:r>
            <a:r>
              <a:rPr lang="en-US" sz="4000" dirty="0" smtClean="0">
                <a:solidFill>
                  <a:srgbClr val="FF0000"/>
                </a:solidFill>
              </a:rPr>
              <a:t>H</a:t>
            </a:r>
            <a:r>
              <a:rPr lang="en-US" dirty="0" smtClean="0">
                <a:solidFill>
                  <a:srgbClr val="FF0000"/>
                </a:solidFill>
              </a:rPr>
              <a:t>5</a:t>
            </a:r>
            <a:r>
              <a:rPr lang="en-US" sz="4000" dirty="0" smtClean="0">
                <a:solidFill>
                  <a:srgbClr val="FF0000"/>
                </a:solidFill>
              </a:rPr>
              <a:t> N</a:t>
            </a:r>
            <a:r>
              <a:rPr lang="en-US" dirty="0" smtClean="0">
                <a:solidFill>
                  <a:srgbClr val="FF0000"/>
                </a:solidFill>
              </a:rPr>
              <a:t>9</a:t>
            </a:r>
            <a:r>
              <a:rPr lang="ar-SA" sz="4000" dirty="0" smtClean="0">
                <a:solidFill>
                  <a:srgbClr val="FF0000"/>
                </a:solidFill>
              </a:rPr>
              <a:t> </a:t>
            </a:r>
            <a:endParaRPr lang="ar-SA" sz="4000" dirty="0">
              <a:solidFill>
                <a:srgbClr val="FF0000"/>
              </a:solidFill>
            </a:endParaRPr>
          </a:p>
          <a:p>
            <a:pPr>
              <a:buNone/>
            </a:pPr>
            <a:r>
              <a:rPr lang="ar-SA" sz="4400" dirty="0" smtClean="0">
                <a:solidFill>
                  <a:srgbClr val="FF0000"/>
                </a:solidFill>
              </a:rPr>
              <a:t>    </a:t>
            </a:r>
            <a:r>
              <a:rPr lang="en-US" sz="4400" dirty="0" smtClean="0">
                <a:solidFill>
                  <a:srgbClr val="FF0000"/>
                </a:solidFill>
              </a:rPr>
              <a:t>H</a:t>
            </a:r>
            <a:r>
              <a:rPr lang="en-US" dirty="0" smtClean="0">
                <a:solidFill>
                  <a:srgbClr val="FF0000"/>
                </a:solidFill>
              </a:rPr>
              <a:t>5</a:t>
            </a:r>
            <a:r>
              <a:rPr lang="en-US" sz="4400" dirty="0" smtClean="0">
                <a:solidFill>
                  <a:srgbClr val="FF0000"/>
                </a:solidFill>
              </a:rPr>
              <a:t> N</a:t>
            </a:r>
            <a:r>
              <a:rPr lang="en-US" dirty="0" smtClean="0">
                <a:solidFill>
                  <a:srgbClr val="FF0000"/>
                </a:solidFill>
              </a:rPr>
              <a:t>1</a:t>
            </a:r>
            <a:r>
              <a:rPr lang="ar-SA" sz="4400" dirty="0" smtClean="0">
                <a:solidFill>
                  <a:srgbClr val="FF0000"/>
                </a:solidFill>
              </a:rPr>
              <a:t> , </a:t>
            </a:r>
            <a:r>
              <a:rPr lang="en-US" sz="4400" dirty="0" smtClean="0">
                <a:solidFill>
                  <a:srgbClr val="FF0000"/>
                </a:solidFill>
              </a:rPr>
              <a:t>H</a:t>
            </a:r>
            <a:r>
              <a:rPr lang="en-US" dirty="0" smtClean="0">
                <a:solidFill>
                  <a:srgbClr val="FF0000"/>
                </a:solidFill>
              </a:rPr>
              <a:t>7</a:t>
            </a:r>
            <a:r>
              <a:rPr lang="en-US" sz="4400" dirty="0" smtClean="0">
                <a:solidFill>
                  <a:srgbClr val="FF0000"/>
                </a:solidFill>
              </a:rPr>
              <a:t> N</a:t>
            </a:r>
            <a:r>
              <a:rPr lang="en-US" dirty="0" smtClean="0">
                <a:solidFill>
                  <a:srgbClr val="FF0000"/>
                </a:solidFill>
              </a:rPr>
              <a:t>7</a:t>
            </a:r>
            <a:r>
              <a:rPr lang="en-US" sz="4400" dirty="0" smtClean="0">
                <a:solidFill>
                  <a:srgbClr val="FF0000"/>
                </a:solidFill>
              </a:rPr>
              <a:t> </a:t>
            </a:r>
            <a:r>
              <a:rPr lang="ar-SA" sz="4400" dirty="0" smtClean="0">
                <a:solidFill>
                  <a:srgbClr val="FF0000"/>
                </a:solidFill>
              </a:rPr>
              <a:t> </a:t>
            </a:r>
            <a:r>
              <a:rPr lang="ar-SA" sz="4400" dirty="0" smtClean="0">
                <a:solidFill>
                  <a:schemeClr val="bg2">
                    <a:lumMod val="25000"/>
                  </a:schemeClr>
                </a:solidFill>
              </a:rPr>
              <a:t>.....</a:t>
            </a:r>
          </a:p>
          <a:p>
            <a:pPr>
              <a:buNone/>
            </a:pPr>
            <a:r>
              <a:rPr lang="ar-SA" sz="4400" dirty="0">
                <a:solidFill>
                  <a:schemeClr val="bg2">
                    <a:lumMod val="25000"/>
                  </a:schemeClr>
                </a:solidFill>
              </a:rPr>
              <a:t> </a:t>
            </a:r>
            <a:r>
              <a:rPr lang="ar-SA" sz="4400" dirty="0" smtClean="0">
                <a:solidFill>
                  <a:schemeClr val="bg2">
                    <a:lumMod val="25000"/>
                  </a:schemeClr>
                </a:solidFill>
              </a:rPr>
              <a:t>  والنوع الأكثر خطورة والذي له القدرة على </a:t>
            </a:r>
            <a:r>
              <a:rPr lang="ar-SA" sz="4400" dirty="0" err="1" smtClean="0">
                <a:solidFill>
                  <a:schemeClr val="bg2">
                    <a:lumMod val="25000"/>
                  </a:schemeClr>
                </a:solidFill>
              </a:rPr>
              <a:t>الإنتقال</a:t>
            </a:r>
            <a:r>
              <a:rPr lang="ar-SA" sz="4400" dirty="0" smtClean="0">
                <a:solidFill>
                  <a:schemeClr val="bg2">
                    <a:lumMod val="25000"/>
                  </a:schemeClr>
                </a:solidFill>
              </a:rPr>
              <a:t> من   الطيور إلى الإنسان هو (</a:t>
            </a:r>
            <a:r>
              <a:rPr lang="en-US" sz="4400" dirty="0" smtClean="0">
                <a:solidFill>
                  <a:srgbClr val="FF0000"/>
                </a:solidFill>
              </a:rPr>
              <a:t>H</a:t>
            </a:r>
            <a:r>
              <a:rPr lang="en-US" dirty="0" smtClean="0">
                <a:solidFill>
                  <a:srgbClr val="FF0000"/>
                </a:solidFill>
              </a:rPr>
              <a:t>5</a:t>
            </a:r>
            <a:r>
              <a:rPr lang="en-US" sz="4400" dirty="0" smtClean="0">
                <a:solidFill>
                  <a:srgbClr val="FF0000"/>
                </a:solidFill>
              </a:rPr>
              <a:t> N</a:t>
            </a:r>
            <a:r>
              <a:rPr lang="en-US" dirty="0" smtClean="0">
                <a:solidFill>
                  <a:srgbClr val="FF0000"/>
                </a:solidFill>
              </a:rPr>
              <a:t>1</a:t>
            </a:r>
            <a:r>
              <a:rPr lang="en-US" sz="4400" dirty="0" smtClean="0">
                <a:solidFill>
                  <a:srgbClr val="FF0000"/>
                </a:solidFill>
              </a:rPr>
              <a:t> </a:t>
            </a:r>
            <a:r>
              <a:rPr lang="ar-SA" sz="4400" dirty="0" smtClean="0"/>
              <a:t>)</a:t>
            </a:r>
            <a:r>
              <a:rPr lang="ar-SA" sz="4400" dirty="0" smtClean="0">
                <a:solidFill>
                  <a:srgbClr val="FF0000"/>
                </a:solidFill>
              </a:rPr>
              <a:t> ...</a:t>
            </a:r>
            <a:endParaRPr lang="ar-SA" sz="4400" dirty="0">
              <a:solidFill>
                <a:srgbClr val="FF0000"/>
              </a:solidFill>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685800" y="2071678"/>
            <a:ext cx="7772400" cy="2286016"/>
          </a:xfrm>
          <a:solidFill>
            <a:schemeClr val="bg1"/>
          </a:solidFill>
        </p:spPr>
        <p:txBody>
          <a:bodyPr>
            <a:normAutofit/>
          </a:bodyPr>
          <a:lstStyle/>
          <a:p>
            <a:r>
              <a:rPr lang="ar-SA" sz="6600" dirty="0" smtClean="0">
                <a:solidFill>
                  <a:srgbClr val="FF0000"/>
                </a:solidFill>
                <a:latin typeface="Andalus" pitchFamily="2" charset="-78"/>
                <a:cs typeface="Andalus" pitchFamily="2" charset="-78"/>
              </a:rPr>
              <a:t>طرق العدوى </a:t>
            </a:r>
            <a:r>
              <a:rPr lang="ar-SA" sz="6600" dirty="0" err="1" smtClean="0">
                <a:solidFill>
                  <a:srgbClr val="FF0000"/>
                </a:solidFill>
                <a:latin typeface="Andalus" pitchFamily="2" charset="-78"/>
                <a:cs typeface="Andalus" pitchFamily="2" charset="-78"/>
              </a:rPr>
              <a:t>والإنتشار</a:t>
            </a:r>
            <a:r>
              <a:rPr lang="ar-SA" sz="6600" dirty="0" smtClean="0">
                <a:solidFill>
                  <a:srgbClr val="FF0000"/>
                </a:solidFill>
                <a:latin typeface="Andalus" pitchFamily="2" charset="-78"/>
                <a:cs typeface="Andalus" pitchFamily="2" charset="-78"/>
              </a:rPr>
              <a:t> </a:t>
            </a:r>
            <a:endParaRPr lang="ar-SA" sz="6600" dirty="0">
              <a:solidFill>
                <a:srgbClr val="FF0000"/>
              </a:solidFill>
              <a:latin typeface="Andalus" pitchFamily="2" charset="-78"/>
              <a:cs typeface="Andalus" pitchFamily="2" charset="-78"/>
            </a:endParaRPr>
          </a:p>
        </p:txBody>
      </p:sp>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عنصر نائب للمحتوى 6" descr="d8a5d986d981d984d988d986d8b2d8a7-d8a7d984d8b7d98ad988d8b1.jpg"/>
          <p:cNvPicPr>
            <a:picLocks noGrp="1" noChangeAspect="1"/>
          </p:cNvPicPr>
          <p:nvPr>
            <p:ph idx="1"/>
          </p:nvPr>
        </p:nvPicPr>
        <p:blipFill>
          <a:blip r:embed="rId3" cstate="print"/>
          <a:stretch>
            <a:fillRect/>
          </a:stretch>
        </p:blipFill>
        <p:spPr>
          <a:xfrm>
            <a:off x="4500562" y="214290"/>
            <a:ext cx="4429156" cy="6357982"/>
          </a:xfrm>
        </p:spPr>
      </p:pic>
      <p:sp>
        <p:nvSpPr>
          <p:cNvPr id="6" name="عنصر نائب للنص 5"/>
          <p:cNvSpPr>
            <a:spLocks noGrp="1"/>
          </p:cNvSpPr>
          <p:nvPr>
            <p:ph type="body" sz="half" idx="2"/>
          </p:nvPr>
        </p:nvSpPr>
        <p:spPr>
          <a:xfrm>
            <a:off x="214282" y="214290"/>
            <a:ext cx="4143404" cy="6286544"/>
          </a:xfrm>
          <a:solidFill>
            <a:schemeClr val="bg1"/>
          </a:solidFill>
        </p:spPr>
        <p:txBody>
          <a:bodyPr>
            <a:noAutofit/>
          </a:bodyPr>
          <a:lstStyle/>
          <a:p>
            <a:r>
              <a:rPr lang="ar-SA" sz="2800" dirty="0" smtClean="0"/>
              <a:t>- تتم العدوى بين الطيور المريضة والسليمة في الحظيرة الواحدة ...</a:t>
            </a:r>
          </a:p>
          <a:p>
            <a:r>
              <a:rPr lang="ar-SA" sz="2800" dirty="0" smtClean="0"/>
              <a:t>- تلعب المياه دوراً مهماً في نقل العدوى ونشرها بين الطيور وبالأخص الطيور المائية ....</a:t>
            </a:r>
          </a:p>
          <a:p>
            <a:r>
              <a:rPr lang="ar-SA" sz="2800" dirty="0" smtClean="0"/>
              <a:t>- تنتقل العدوى بالأدوات المستخدمة في التربية والتغذية ووسائل النقل والأعلاف والأشخاص العاملين في المزارع ....</a:t>
            </a:r>
          </a:p>
          <a:p>
            <a:r>
              <a:rPr lang="ar-SA" sz="2800" dirty="0" smtClean="0"/>
              <a:t>- تلعب القوارض والحشرات  والحيوانات الأخرى دوراً في نقل ونشر العدوى .... </a:t>
            </a:r>
            <a:endParaRPr lang="ar-SA" sz="2800"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ctrTitle"/>
          </p:nvPr>
        </p:nvSpPr>
        <p:spPr>
          <a:xfrm>
            <a:off x="714348" y="1857364"/>
            <a:ext cx="7772400" cy="2214578"/>
          </a:xfrm>
          <a:solidFill>
            <a:schemeClr val="bg1"/>
          </a:solidFill>
        </p:spPr>
        <p:txBody>
          <a:bodyPr>
            <a:normAutofit/>
          </a:bodyPr>
          <a:lstStyle/>
          <a:p>
            <a:r>
              <a:rPr lang="ar-SA" sz="7200" dirty="0" smtClean="0">
                <a:solidFill>
                  <a:schemeClr val="accent6">
                    <a:lumMod val="50000"/>
                  </a:schemeClr>
                </a:solidFill>
                <a:latin typeface="Andalus" pitchFamily="2" charset="-78"/>
                <a:cs typeface="Andalus" pitchFamily="2" charset="-78"/>
              </a:rPr>
              <a:t>أعراض المرض </a:t>
            </a:r>
            <a:endParaRPr lang="ar-SA" sz="7200" dirty="0">
              <a:solidFill>
                <a:schemeClr val="accent6">
                  <a:lumMod val="50000"/>
                </a:schemeClr>
              </a:solidFill>
              <a:latin typeface="Andalus" pitchFamily="2" charset="-78"/>
              <a:cs typeface="Andalus" pitchFamily="2" charset="-78"/>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وان 8"/>
          <p:cNvSpPr>
            <a:spLocks noGrp="1"/>
          </p:cNvSpPr>
          <p:nvPr>
            <p:ph type="title"/>
          </p:nvPr>
        </p:nvSpPr>
        <p:spPr>
          <a:xfrm>
            <a:off x="285720" y="273050"/>
            <a:ext cx="4143404" cy="798496"/>
          </a:xfrm>
          <a:solidFill>
            <a:schemeClr val="bg1"/>
          </a:solidFill>
        </p:spPr>
        <p:txBody>
          <a:bodyPr>
            <a:normAutofit/>
          </a:bodyPr>
          <a:lstStyle/>
          <a:p>
            <a:pPr algn="ctr"/>
            <a:r>
              <a:rPr lang="ar-SA" sz="3600" dirty="0" smtClean="0">
                <a:solidFill>
                  <a:srgbClr val="FF0000"/>
                </a:solidFill>
                <a:latin typeface="Andalus" pitchFamily="2" charset="-78"/>
                <a:cs typeface="Andalus" pitchFamily="2" charset="-78"/>
              </a:rPr>
              <a:t>في الطيور </a:t>
            </a:r>
            <a:endParaRPr lang="ar-SA" sz="3600" dirty="0">
              <a:solidFill>
                <a:srgbClr val="FF0000"/>
              </a:solidFill>
              <a:latin typeface="Andalus" pitchFamily="2" charset="-78"/>
              <a:cs typeface="Andalus" pitchFamily="2" charset="-78"/>
            </a:endParaRPr>
          </a:p>
        </p:txBody>
      </p:sp>
      <p:sp>
        <p:nvSpPr>
          <p:cNvPr id="11" name="عنصر نائب للنص 10"/>
          <p:cNvSpPr>
            <a:spLocks noGrp="1"/>
          </p:cNvSpPr>
          <p:nvPr>
            <p:ph type="body" sz="half" idx="2"/>
          </p:nvPr>
        </p:nvSpPr>
        <p:spPr>
          <a:xfrm>
            <a:off x="285720" y="1214422"/>
            <a:ext cx="4143404" cy="5429288"/>
          </a:xfrm>
          <a:solidFill>
            <a:schemeClr val="bg1"/>
          </a:solidFill>
        </p:spPr>
        <p:txBody>
          <a:bodyPr>
            <a:noAutofit/>
          </a:bodyPr>
          <a:lstStyle/>
          <a:p>
            <a:r>
              <a:rPr lang="ar-SA" sz="2400" b="1" dirty="0" smtClean="0"/>
              <a:t>-نفوق مفاجئ تصل النسبة إلى 100% </a:t>
            </a:r>
          </a:p>
          <a:p>
            <a:pPr>
              <a:buFontTx/>
              <a:buChar char="-"/>
            </a:pPr>
            <a:r>
              <a:rPr lang="ar-SA" sz="2400" b="1" dirty="0" smtClean="0"/>
              <a:t>كآبة حادة مع فقدان الشهية ..</a:t>
            </a:r>
          </a:p>
          <a:p>
            <a:pPr>
              <a:buFontTx/>
              <a:buChar char="-"/>
            </a:pPr>
            <a:r>
              <a:rPr lang="ar-SA" sz="2400" b="1" dirty="0"/>
              <a:t> </a:t>
            </a:r>
            <a:r>
              <a:rPr lang="ar-SA" sz="2400" b="1" dirty="0" err="1" smtClean="0"/>
              <a:t>إنخفاض</a:t>
            </a:r>
            <a:r>
              <a:rPr lang="ar-SA" sz="2400" b="1" dirty="0" smtClean="0"/>
              <a:t> حاد في إنتاج البيض وخروج بيض بدون قشرة ..</a:t>
            </a:r>
          </a:p>
          <a:p>
            <a:pPr>
              <a:buFontTx/>
              <a:buChar char="-"/>
            </a:pPr>
            <a:r>
              <a:rPr lang="ar-SA" sz="2400" b="1" dirty="0" err="1" smtClean="0"/>
              <a:t>إستسقاء</a:t>
            </a:r>
            <a:r>
              <a:rPr lang="ar-SA" sz="2400" b="1" dirty="0" smtClean="0"/>
              <a:t> في الوجه وانتفاخ في الرأس يمكن أن يمتد إلى الرقبة ويتلون العرف , والداليتان باللون الأزرق ...</a:t>
            </a:r>
          </a:p>
          <a:p>
            <a:pPr>
              <a:buFontTx/>
              <a:buChar char="-"/>
            </a:pPr>
            <a:r>
              <a:rPr lang="ar-SA" sz="2400" b="1" dirty="0" smtClean="0"/>
              <a:t>إفرازات مخاطية من الأنف وسيلان اللعاب خارج المنقار ...</a:t>
            </a:r>
          </a:p>
          <a:p>
            <a:pPr>
              <a:buFontTx/>
              <a:buChar char="-"/>
            </a:pPr>
            <a:r>
              <a:rPr lang="ar-SA" sz="2400" b="1" dirty="0" smtClean="0"/>
              <a:t>تجعد ونكش الريش ...</a:t>
            </a:r>
          </a:p>
          <a:p>
            <a:pPr>
              <a:buFontTx/>
              <a:buChar char="-"/>
            </a:pPr>
            <a:r>
              <a:rPr lang="ar-SA" sz="2400" b="1" dirty="0" smtClean="0"/>
              <a:t>إسهال وفقدان للسوائل ...</a:t>
            </a:r>
            <a:endParaRPr lang="ar-SA" sz="2400" b="1" dirty="0"/>
          </a:p>
        </p:txBody>
      </p:sp>
      <p:pic>
        <p:nvPicPr>
          <p:cNvPr id="6" name="عنصر نائب للمحتوى 5" descr="SGE_IHV10_230307184646_photo00_quicklook_default-245x183.jpg"/>
          <p:cNvPicPr>
            <a:picLocks noGrp="1" noChangeAspect="1"/>
          </p:cNvPicPr>
          <p:nvPr>
            <p:ph idx="1"/>
          </p:nvPr>
        </p:nvPicPr>
        <p:blipFill>
          <a:blip r:embed="rId3" cstate="print"/>
          <a:stretch>
            <a:fillRect/>
          </a:stretch>
        </p:blipFill>
        <p:spPr>
          <a:xfrm flipH="1">
            <a:off x="4524537" y="1700808"/>
            <a:ext cx="4619463" cy="3450456"/>
          </a:xfrm>
          <a:prstGeom prst="rect">
            <a:avLst/>
          </a:prstGeom>
        </p:spPr>
      </p:pic>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571480"/>
            <a:ext cx="3929090" cy="857256"/>
          </a:xfrm>
          <a:solidFill>
            <a:schemeClr val="bg1"/>
          </a:solidFill>
        </p:spPr>
        <p:txBody>
          <a:bodyPr>
            <a:normAutofit/>
          </a:bodyPr>
          <a:lstStyle/>
          <a:p>
            <a:pPr algn="ctr"/>
            <a:r>
              <a:rPr lang="ar-SA" sz="4800" dirty="0" smtClean="0">
                <a:solidFill>
                  <a:srgbClr val="FF0000"/>
                </a:solidFill>
                <a:latin typeface="Andalus" pitchFamily="2" charset="-78"/>
                <a:cs typeface="Andalus" pitchFamily="2" charset="-78"/>
              </a:rPr>
              <a:t>في الإنسان </a:t>
            </a:r>
            <a:endParaRPr lang="ar-SA" sz="4800" dirty="0">
              <a:solidFill>
                <a:srgbClr val="FF0000"/>
              </a:solidFill>
              <a:latin typeface="Andalus" pitchFamily="2" charset="-78"/>
              <a:cs typeface="Andalus" pitchFamily="2" charset="-78"/>
            </a:endParaRPr>
          </a:p>
        </p:txBody>
      </p:sp>
      <p:pic>
        <p:nvPicPr>
          <p:cNvPr id="7" name="عنصر نائب للمحتوى 6" descr="sodaa3_ioio_L.jpg"/>
          <p:cNvPicPr>
            <a:picLocks noGrp="1" noChangeAspect="1"/>
          </p:cNvPicPr>
          <p:nvPr>
            <p:ph idx="1"/>
          </p:nvPr>
        </p:nvPicPr>
        <p:blipFill>
          <a:blip r:embed="rId3" cstate="print"/>
          <a:stretch>
            <a:fillRect/>
          </a:stretch>
        </p:blipFill>
        <p:spPr>
          <a:xfrm>
            <a:off x="4714876" y="428604"/>
            <a:ext cx="4143404" cy="2571768"/>
          </a:xfrm>
        </p:spPr>
      </p:pic>
      <p:sp>
        <p:nvSpPr>
          <p:cNvPr id="6" name="عنصر نائب للنص 5"/>
          <p:cNvSpPr>
            <a:spLocks noGrp="1"/>
          </p:cNvSpPr>
          <p:nvPr>
            <p:ph type="body" sz="half" idx="2"/>
          </p:nvPr>
        </p:nvSpPr>
        <p:spPr>
          <a:xfrm>
            <a:off x="457200" y="1643050"/>
            <a:ext cx="3971924" cy="4857784"/>
          </a:xfrm>
          <a:solidFill>
            <a:schemeClr val="bg1"/>
          </a:solidFill>
        </p:spPr>
        <p:txBody>
          <a:bodyPr>
            <a:normAutofit/>
          </a:bodyPr>
          <a:lstStyle/>
          <a:p>
            <a:pPr>
              <a:buFontTx/>
              <a:buChar char="-"/>
            </a:pPr>
            <a:r>
              <a:rPr lang="ar-SA" sz="3600" b="1" dirty="0" smtClean="0"/>
              <a:t>صداع وقشعريرة ..</a:t>
            </a:r>
          </a:p>
          <a:p>
            <a:pPr>
              <a:buFontTx/>
              <a:buChar char="-"/>
            </a:pPr>
            <a:r>
              <a:rPr lang="ar-SA" sz="3600" b="1" dirty="0" smtClean="0"/>
              <a:t>آلام في العضلات وحمى </a:t>
            </a:r>
          </a:p>
          <a:p>
            <a:pPr>
              <a:buFontTx/>
              <a:buChar char="-"/>
            </a:pPr>
            <a:r>
              <a:rPr lang="ar-SA" sz="3600" b="1" dirty="0" smtClean="0"/>
              <a:t>سعال جاف والتهاب في ملحمة العين ..</a:t>
            </a:r>
          </a:p>
          <a:p>
            <a:pPr>
              <a:buFontTx/>
              <a:buChar char="-"/>
            </a:pPr>
            <a:r>
              <a:rPr lang="ar-SA" sz="3600" b="1" dirty="0" smtClean="0"/>
              <a:t>في الحالات الحادة يكون قاتلاً ...</a:t>
            </a:r>
            <a:endParaRPr lang="ar-SA" sz="3600" b="1" dirty="0"/>
          </a:p>
        </p:txBody>
      </p:sp>
      <p:pic>
        <p:nvPicPr>
          <p:cNvPr id="8" name="صورة 7" descr="whooping-cough_0.jpg"/>
          <p:cNvPicPr>
            <a:picLocks noChangeAspect="1"/>
          </p:cNvPicPr>
          <p:nvPr/>
        </p:nvPicPr>
        <p:blipFill>
          <a:blip r:embed="rId4" cstate="print"/>
          <a:stretch>
            <a:fillRect/>
          </a:stretch>
        </p:blipFill>
        <p:spPr>
          <a:xfrm>
            <a:off x="4714876" y="3214686"/>
            <a:ext cx="4071966" cy="3290886"/>
          </a:xfrm>
          <a:prstGeom prst="rect">
            <a:avLst/>
          </a:prstGeom>
        </p:spPr>
      </p:pic>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ctrTitle"/>
          </p:nvPr>
        </p:nvSpPr>
        <p:spPr>
          <a:xfrm>
            <a:off x="685800" y="2130425"/>
            <a:ext cx="7772400" cy="1941517"/>
          </a:xfrm>
          <a:solidFill>
            <a:schemeClr val="bg1"/>
          </a:solidFill>
        </p:spPr>
        <p:txBody>
          <a:bodyPr>
            <a:normAutofit/>
          </a:bodyPr>
          <a:lstStyle/>
          <a:p>
            <a:r>
              <a:rPr lang="ar-SA" sz="8000" dirty="0" smtClean="0">
                <a:solidFill>
                  <a:srgbClr val="FF0000"/>
                </a:solidFill>
                <a:latin typeface="Andalus" pitchFamily="2" charset="-78"/>
                <a:cs typeface="Andalus" pitchFamily="2" charset="-78"/>
              </a:rPr>
              <a:t>الوقاية والعلاج </a:t>
            </a:r>
            <a:endParaRPr lang="ar-SA" sz="8000" dirty="0">
              <a:solidFill>
                <a:srgbClr val="FF0000"/>
              </a:solidFill>
              <a:latin typeface="Andalus" pitchFamily="2" charset="-78"/>
              <a:cs typeface="Andalus"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57200" y="285728"/>
            <a:ext cx="8229600" cy="6215106"/>
          </a:xfrm>
          <a:solidFill>
            <a:schemeClr val="bg1"/>
          </a:solidFill>
        </p:spPr>
        <p:txBody>
          <a:bodyPr>
            <a:noAutofit/>
          </a:bodyPr>
          <a:lstStyle/>
          <a:p>
            <a:pPr>
              <a:buNone/>
            </a:pPr>
            <a:endParaRPr lang="ar-SA" sz="2000" dirty="0" smtClean="0"/>
          </a:p>
          <a:p>
            <a:pPr algn="ctr">
              <a:buNone/>
            </a:pPr>
            <a:r>
              <a:rPr lang="ar-SA" sz="2400" dirty="0" smtClean="0">
                <a:cs typeface="Akhbar MT" pitchFamily="2" charset="-78"/>
              </a:rPr>
              <a:t>التخلص بسرعة من كل الطيور المصابة أو المعرضة للإصابة بالطرق الصحية . </a:t>
            </a:r>
            <a:br>
              <a:rPr lang="ar-SA" sz="2400" dirty="0" smtClean="0">
                <a:cs typeface="Akhbar MT" pitchFamily="2" charset="-78"/>
              </a:rPr>
            </a:br>
            <a:r>
              <a:rPr lang="ar-SA" sz="2400" dirty="0" smtClean="0">
                <a:cs typeface="Akhbar MT" pitchFamily="2" charset="-78"/>
              </a:rPr>
              <a:t>عمل إجراءات الحجر الصحي الخاصة بالمزارع المصابة </a:t>
            </a:r>
            <a:r>
              <a:rPr lang="ar-SA" sz="2400" dirty="0" err="1" smtClean="0">
                <a:cs typeface="Akhbar MT" pitchFamily="2" charset="-78"/>
              </a:rPr>
              <a:t>و</a:t>
            </a:r>
            <a:r>
              <a:rPr lang="ar-SA" sz="2400" dirty="0" smtClean="0">
                <a:cs typeface="Akhbar MT" pitchFamily="2" charset="-78"/>
              </a:rPr>
              <a:t> تطهير وتعقيم شامل . </a:t>
            </a:r>
            <a:br>
              <a:rPr lang="ar-SA" sz="2400" dirty="0" smtClean="0">
                <a:cs typeface="Akhbar MT" pitchFamily="2" charset="-78"/>
              </a:rPr>
            </a:br>
            <a:r>
              <a:rPr lang="ar-SA" sz="2400" dirty="0" smtClean="0">
                <a:cs typeface="Akhbar MT" pitchFamily="2" charset="-78"/>
              </a:rPr>
              <a:t>وضع القيود لعدم استيراد الطيور من المناطق المصابة والتعامل بحذر في نقل الطيور والبيض . </a:t>
            </a:r>
            <a:br>
              <a:rPr lang="ar-SA" sz="2400" dirty="0" smtClean="0">
                <a:cs typeface="Akhbar MT" pitchFamily="2" charset="-78"/>
              </a:rPr>
            </a:br>
            <a:r>
              <a:rPr lang="ar-SA" sz="2400" dirty="0" smtClean="0">
                <a:cs typeface="Akhbar MT" pitchFamily="2" charset="-78"/>
              </a:rPr>
              <a:t>الطهي الجيد للطيور حتى تصل درجة الحرارة الداخلية للحوم 70 درجة مئوية . </a:t>
            </a:r>
            <a:br>
              <a:rPr lang="ar-SA" sz="2400" dirty="0" smtClean="0">
                <a:cs typeface="Akhbar MT" pitchFamily="2" charset="-78"/>
              </a:rPr>
            </a:br>
            <a:r>
              <a:rPr lang="ar-SA" sz="2400" dirty="0" smtClean="0">
                <a:cs typeface="Akhbar MT" pitchFamily="2" charset="-78"/>
              </a:rPr>
              <a:t>منع الأطفال من اللعب مع الطيور أو التواجد في المزارع المشتبه في إصابتها . </a:t>
            </a:r>
            <a:br>
              <a:rPr lang="ar-SA" sz="2400" dirty="0" smtClean="0">
                <a:cs typeface="Akhbar MT" pitchFamily="2" charset="-78"/>
              </a:rPr>
            </a:br>
            <a:r>
              <a:rPr lang="ar-SA" sz="2400" dirty="0" smtClean="0">
                <a:cs typeface="Akhbar MT" pitchFamily="2" charset="-78"/>
              </a:rPr>
              <a:t>لا يجب اصطحاب الطيور إلى المنازل لوان هناك شك في إصابتها . </a:t>
            </a:r>
            <a:br>
              <a:rPr lang="ar-SA" sz="2400" dirty="0" smtClean="0">
                <a:cs typeface="Akhbar MT" pitchFamily="2" charset="-78"/>
              </a:rPr>
            </a:br>
            <a:r>
              <a:rPr lang="ar-SA" sz="2400" dirty="0" smtClean="0">
                <a:cs typeface="Akhbar MT" pitchFamily="2" charset="-78"/>
              </a:rPr>
              <a:t>غسل الأيدي جيدا بالماء الساخن والصابون . </a:t>
            </a:r>
            <a:br>
              <a:rPr lang="ar-SA" sz="2400" dirty="0" smtClean="0">
                <a:cs typeface="Akhbar MT" pitchFamily="2" charset="-78"/>
              </a:rPr>
            </a:br>
            <a:r>
              <a:rPr lang="ar-SA" sz="2400" dirty="0" smtClean="0">
                <a:cs typeface="Akhbar MT" pitchFamily="2" charset="-78"/>
              </a:rPr>
              <a:t>لبس الملابس الواقية مثل قناعات الوجه والقفازات والأحذية ذات الرقبة الطويلة خاصة للمربين والمتعاملين مع الطيور في المزارع . </a:t>
            </a:r>
            <a:br>
              <a:rPr lang="ar-SA" sz="2400" dirty="0" smtClean="0">
                <a:cs typeface="Akhbar MT" pitchFamily="2" charset="-78"/>
              </a:rPr>
            </a:br>
            <a:r>
              <a:rPr lang="ar-SA" sz="2400" dirty="0" smtClean="0">
                <a:cs typeface="Akhbar MT" pitchFamily="2" charset="-78"/>
              </a:rPr>
              <a:t>غسل الملابس بالماء الساخن والصابون ونشر الملابس في الشمس مدة كافية . </a:t>
            </a:r>
            <a:br>
              <a:rPr lang="ar-SA" sz="2400" dirty="0" smtClean="0">
                <a:cs typeface="Akhbar MT" pitchFamily="2" charset="-78"/>
              </a:rPr>
            </a:br>
            <a:r>
              <a:rPr lang="ar-SA" sz="2400" dirty="0" smtClean="0">
                <a:cs typeface="Akhbar MT" pitchFamily="2" charset="-78"/>
              </a:rPr>
              <a:t>عدم الدخول إلى المنازل بالأحذية والملابس الملوثة بغبار المزارع . </a:t>
            </a:r>
            <a:br>
              <a:rPr lang="ar-SA" sz="2400" dirty="0" smtClean="0">
                <a:cs typeface="Akhbar MT" pitchFamily="2" charset="-78"/>
              </a:rPr>
            </a:br>
            <a:r>
              <a:rPr lang="ar-SA" sz="2400" dirty="0" smtClean="0">
                <a:cs typeface="Akhbar MT" pitchFamily="2" charset="-78"/>
              </a:rPr>
              <a:t>عدم ملامسة الأتربة والفضلات الموجودة على الأحذية باليد ولبس قفازات بلاستيك . </a:t>
            </a:r>
            <a:br>
              <a:rPr lang="ar-SA" sz="2400" dirty="0" smtClean="0">
                <a:cs typeface="Akhbar MT" pitchFamily="2" charset="-78"/>
              </a:rPr>
            </a:br>
            <a:r>
              <a:rPr lang="ar-SA" sz="2400" dirty="0" smtClean="0">
                <a:cs typeface="Akhbar MT" pitchFamily="2" charset="-78"/>
              </a:rPr>
              <a:t>تعليم الأطفال غسل الأيدي جيداً بعد العطس أو السعال وتغطية الأنف والفم عند السعال </a:t>
            </a:r>
            <a:br>
              <a:rPr lang="ar-SA" sz="2400" dirty="0" smtClean="0">
                <a:cs typeface="Akhbar MT" pitchFamily="2" charset="-78"/>
              </a:rPr>
            </a:br>
            <a:r>
              <a:rPr lang="ar-SA" sz="2400" dirty="0" smtClean="0">
                <a:cs typeface="Akhbar MT" pitchFamily="2" charset="-78"/>
              </a:rPr>
              <a:t>الابتعاد عن الشائعات والمعالجة الإعلامية الصحيحة بعيدا عن التهويل والترهيب من المرض</a:t>
            </a:r>
            <a:endParaRPr lang="en-US" sz="2400" dirty="0" smtClean="0">
              <a:cs typeface="Akhbar MT" pitchFamily="2" charset="-78"/>
            </a:endParaRPr>
          </a:p>
          <a:p>
            <a:pPr algn="ctr">
              <a:buNone/>
            </a:pPr>
            <a:endParaRPr lang="ar-SA" sz="2400" dirty="0" smtClean="0">
              <a:cs typeface="Akhbar MT" pitchFamily="2" charset="-78"/>
            </a:endParaRPr>
          </a:p>
        </p:txBody>
      </p:sp>
    </p:spTree>
  </p:cSld>
  <p:clrMapOvr>
    <a:masterClrMapping/>
  </p:clrMapOvr>
  <p:transition>
    <p:cut thruBlk="1"/>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364</Words>
  <Application>Microsoft Office PowerPoint</Application>
  <PresentationFormat>عرض على الشاشة (3:4)‏</PresentationFormat>
  <Paragraphs>45</Paragraphs>
  <Slides>12</Slides>
  <Notes>12</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سمة Office</vt:lpstr>
      <vt:lpstr>أنفلونزا الطيور </vt:lpstr>
      <vt:lpstr>الشريحة 2</vt:lpstr>
      <vt:lpstr>ما هو مرض أنفلونزا الطيور؟؟؟ وماهي مسبباته ؟؟ وكيفية الوقاية منه ؟؟ </vt:lpstr>
      <vt:lpstr>الشريحة 4</vt:lpstr>
      <vt:lpstr>مسببات المرض </vt:lpstr>
      <vt:lpstr>طرق العدوى والإنتشار </vt:lpstr>
      <vt:lpstr>الشريحة 7</vt:lpstr>
      <vt:lpstr>أعراض المرض </vt:lpstr>
      <vt:lpstr>في الطيور </vt:lpstr>
      <vt:lpstr>في الإنسان </vt:lpstr>
      <vt:lpstr>الوقاية والعلاج </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أنفلونزا الطيور</dc:title>
  <dc:creator>FreeUser</dc:creator>
  <cp:lastModifiedBy>itp-0ct-10</cp:lastModifiedBy>
  <cp:revision>16</cp:revision>
  <dcterms:created xsi:type="dcterms:W3CDTF">2010-10-29T11:42:23Z</dcterms:created>
  <dcterms:modified xsi:type="dcterms:W3CDTF">2011-03-26T17:28:42Z</dcterms:modified>
</cp:coreProperties>
</file>