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3"/>
  </p:notes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6"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343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6B63513-0E44-40F0-8B7E-B1027B382841}" type="datetimeFigureOut">
              <a:rPr lang="ar-SA" smtClean="0"/>
              <a:pPr/>
              <a:t>18/05/1432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CCD2713-A941-47B6-B229-8BEE222C77B9}"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5CCD2713-A941-47B6-B229-8BEE222C77B9}" type="slidenum">
              <a:rPr lang="ar-SA" smtClean="0"/>
              <a:pPr/>
              <a:t>5</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أعمل قائمة بما تريد </a:t>
            </a:r>
            <a:endParaRPr lang="ar-SA" dirty="0"/>
          </a:p>
        </p:txBody>
      </p:sp>
      <p:sp>
        <p:nvSpPr>
          <p:cNvPr id="4" name="عنصر نائب لرقم الشريحة 3"/>
          <p:cNvSpPr>
            <a:spLocks noGrp="1"/>
          </p:cNvSpPr>
          <p:nvPr>
            <p:ph type="sldNum" sz="quarter" idx="10"/>
          </p:nvPr>
        </p:nvSpPr>
        <p:spPr/>
        <p:txBody>
          <a:bodyPr/>
          <a:lstStyle/>
          <a:p>
            <a:fld id="{5CCD2713-A941-47B6-B229-8BEE222C77B9}" type="slidenum">
              <a:rPr lang="ar-SA" smtClean="0"/>
              <a:pPr/>
              <a:t>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B9D23E8-FCA1-45E7-AEE0-E18E49C7D057}" type="datetimeFigureOut">
              <a:rPr lang="ar-SA" smtClean="0"/>
              <a:pPr/>
              <a:t>18/05/1432</a:t>
            </a:fld>
            <a:endParaRPr lang="ar-SA"/>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ar-SA"/>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8C82386-B7C2-4731-97DA-FC92E7B8E108}"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B9D23E8-FCA1-45E7-AEE0-E18E49C7D057}" type="datetimeFigureOut">
              <a:rPr lang="ar-SA" smtClean="0"/>
              <a:pPr/>
              <a:t>18/05/1432</a:t>
            </a:fld>
            <a:endParaRPr lang="ar-SA"/>
          </a:p>
        </p:txBody>
      </p:sp>
      <p:sp>
        <p:nvSpPr>
          <p:cNvPr id="9" name="Slide Number Placeholder 8"/>
          <p:cNvSpPr>
            <a:spLocks noGrp="1"/>
          </p:cNvSpPr>
          <p:nvPr>
            <p:ph type="sldNum" sz="quarter" idx="15"/>
          </p:nvPr>
        </p:nvSpPr>
        <p:spPr/>
        <p:txBody>
          <a:bodyPr rtlCol="0"/>
          <a:lstStyle/>
          <a:p>
            <a:fld id="{E8C82386-B7C2-4731-97DA-FC92E7B8E108}" type="slidenum">
              <a:rPr lang="ar-SA" smtClean="0"/>
              <a:pPr/>
              <a:t>‹#›</a:t>
            </a:fld>
            <a:endParaRPr lang="ar-SA"/>
          </a:p>
        </p:txBody>
      </p:sp>
      <p:sp>
        <p:nvSpPr>
          <p:cNvPr id="10" name="Footer Placeholder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B9D23E8-FCA1-45E7-AEE0-E18E49C7D057}" type="datetimeFigureOut">
              <a:rPr lang="ar-SA" smtClean="0"/>
              <a:pPr/>
              <a:t>18/05/1432</a:t>
            </a:fld>
            <a:endParaRPr lang="ar-SA"/>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ar-SA"/>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8C82386-B7C2-4731-97DA-FC92E7B8E108}"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B9D23E8-FCA1-45E7-AEE0-E18E49C7D057}" type="datetimeFigureOut">
              <a:rPr lang="ar-SA" smtClean="0"/>
              <a:pPr/>
              <a:t>18/05/1432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8C82386-B7C2-4731-97DA-FC92E7B8E108}" type="slidenum">
              <a:rPr lang="ar-SA" smtClean="0"/>
              <a:pPr/>
              <a:t>‹#›</a:t>
            </a:fld>
            <a:endParaRPr lang="ar-S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B9D23E8-FCA1-45E7-AEE0-E18E49C7D057}" type="datetimeFigureOut">
              <a:rPr lang="ar-SA" smtClean="0"/>
              <a:pPr/>
              <a:t>18/05/1432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8C82386-B7C2-4731-97DA-FC92E7B8E108}" type="slidenum">
              <a:rPr lang="ar-SA" smtClean="0"/>
              <a:pPr/>
              <a:t>‹#›</a:t>
            </a:fld>
            <a:endParaRPr lang="ar-S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B9D23E8-FCA1-45E7-AEE0-E18E49C7D057}" type="datetimeFigureOut">
              <a:rPr lang="ar-SA" smtClean="0"/>
              <a:pPr/>
              <a:t>18/05/1432</a:t>
            </a:fld>
            <a:endParaRPr lang="ar-SA"/>
          </a:p>
        </p:txBody>
      </p:sp>
      <p:sp>
        <p:nvSpPr>
          <p:cNvPr id="7" name="Slide Number Placeholder 6"/>
          <p:cNvSpPr>
            <a:spLocks noGrp="1"/>
          </p:cNvSpPr>
          <p:nvPr>
            <p:ph type="sldNum" sz="quarter" idx="11"/>
          </p:nvPr>
        </p:nvSpPr>
        <p:spPr/>
        <p:txBody>
          <a:bodyPr rtlCol="0"/>
          <a:lstStyle/>
          <a:p>
            <a:fld id="{E8C82386-B7C2-4731-97DA-FC92E7B8E108}" type="slidenum">
              <a:rPr lang="ar-SA" smtClean="0"/>
              <a:pPr/>
              <a:t>‹#›</a:t>
            </a:fld>
            <a:endParaRPr lang="ar-SA"/>
          </a:p>
        </p:txBody>
      </p:sp>
      <p:sp>
        <p:nvSpPr>
          <p:cNvPr id="8" name="Footer Placeholder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9D23E8-FCA1-45E7-AEE0-E18E49C7D057}" type="datetimeFigureOut">
              <a:rPr lang="ar-SA" smtClean="0"/>
              <a:pPr/>
              <a:t>18/05/1432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8C82386-B7C2-4731-97DA-FC92E7B8E108}"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B9D23E8-FCA1-45E7-AEE0-E18E49C7D057}" type="datetimeFigureOut">
              <a:rPr lang="ar-SA" smtClean="0"/>
              <a:pPr/>
              <a:t>18/05/1432</a:t>
            </a:fld>
            <a:endParaRPr lang="ar-SA"/>
          </a:p>
        </p:txBody>
      </p:sp>
      <p:sp>
        <p:nvSpPr>
          <p:cNvPr id="22" name="Slide Number Placeholder 21"/>
          <p:cNvSpPr>
            <a:spLocks noGrp="1"/>
          </p:cNvSpPr>
          <p:nvPr>
            <p:ph type="sldNum" sz="quarter" idx="15"/>
          </p:nvPr>
        </p:nvSpPr>
        <p:spPr/>
        <p:txBody>
          <a:bodyPr rtlCol="0"/>
          <a:lstStyle/>
          <a:p>
            <a:fld id="{E8C82386-B7C2-4731-97DA-FC92E7B8E108}" type="slidenum">
              <a:rPr lang="ar-SA" smtClean="0"/>
              <a:pPr/>
              <a:t>‹#›</a:t>
            </a:fld>
            <a:endParaRPr lang="ar-SA"/>
          </a:p>
        </p:txBody>
      </p:sp>
      <p:sp>
        <p:nvSpPr>
          <p:cNvPr id="23" name="Footer Placeholder 22"/>
          <p:cNvSpPr>
            <a:spLocks noGrp="1"/>
          </p:cNvSpPr>
          <p:nvPr>
            <p:ph type="ftr" sz="quarter" idx="16"/>
          </p:nvPr>
        </p:nvSpPr>
        <p:spPr/>
        <p:txBody>
          <a:bodyPr rtlCol="0"/>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B9D23E8-FCA1-45E7-AEE0-E18E49C7D057}" type="datetimeFigureOut">
              <a:rPr lang="ar-SA" smtClean="0"/>
              <a:pPr/>
              <a:t>18/05/1432</a:t>
            </a:fld>
            <a:endParaRPr lang="ar-SA"/>
          </a:p>
        </p:txBody>
      </p:sp>
      <p:sp>
        <p:nvSpPr>
          <p:cNvPr id="18" name="Slide Number Placeholder 17"/>
          <p:cNvSpPr>
            <a:spLocks noGrp="1"/>
          </p:cNvSpPr>
          <p:nvPr>
            <p:ph type="sldNum" sz="quarter" idx="11"/>
          </p:nvPr>
        </p:nvSpPr>
        <p:spPr/>
        <p:txBody>
          <a:bodyPr rtlCol="0"/>
          <a:lstStyle/>
          <a:p>
            <a:fld id="{E8C82386-B7C2-4731-97DA-FC92E7B8E108}" type="slidenum">
              <a:rPr lang="ar-SA" smtClean="0"/>
              <a:pPr/>
              <a:t>‹#›</a:t>
            </a:fld>
            <a:endParaRPr lang="ar-SA"/>
          </a:p>
        </p:txBody>
      </p:sp>
      <p:sp>
        <p:nvSpPr>
          <p:cNvPr id="21" name="Footer Placeholder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9D23E8-FCA1-45E7-AEE0-E18E49C7D057}" type="datetimeFigureOut">
              <a:rPr lang="ar-SA" smtClean="0"/>
              <a:pPr/>
              <a:t>18/05/1432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8C82386-B7C2-4731-97DA-FC92E7B8E10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9D23E8-FCA1-45E7-AEE0-E18E49C7D057}" type="datetimeFigureOut">
              <a:rPr lang="ar-SA" smtClean="0"/>
              <a:pPr/>
              <a:t>18/05/1432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8C82386-B7C2-4731-97DA-FC92E7B8E10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B9D23E8-FCA1-45E7-AEE0-E18E49C7D057}" type="datetimeFigureOut">
              <a:rPr lang="ar-SA" smtClean="0"/>
              <a:pPr/>
              <a:t>18/05/1432</a:t>
            </a:fld>
            <a:endParaRPr lang="ar-S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8C82386-B7C2-4731-97DA-FC92E7B8E108}"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SA" sz="4800" b="0" dirty="0" smtClean="0">
                <a:solidFill>
                  <a:schemeClr val="accent1">
                    <a:lumMod val="60000"/>
                    <a:lumOff val="40000"/>
                  </a:schemeClr>
                </a:solidFill>
                <a:latin typeface="Andalus" pitchFamily="18" charset="-78"/>
                <a:cs typeface="Andalus" pitchFamily="18" charset="-78"/>
              </a:rPr>
              <a:t>أفضل الطرق للتغلب على الشدائد والضغوط العصبية </a:t>
            </a:r>
            <a:endParaRPr lang="ar-SA" sz="4800" b="0" dirty="0">
              <a:solidFill>
                <a:schemeClr val="accent1">
                  <a:lumMod val="60000"/>
                  <a:lumOff val="40000"/>
                </a:schemeClr>
              </a:solidFill>
              <a:latin typeface="Andalus" pitchFamily="18" charset="-78"/>
              <a:cs typeface="Andalus" pitchFamily="18" charset="-78"/>
            </a:endParaRPr>
          </a:p>
        </p:txBody>
      </p:sp>
      <p:pic>
        <p:nvPicPr>
          <p:cNvPr id="3" name="Picture 2" descr="صداع.jpg"/>
          <p:cNvPicPr>
            <a:picLocks noChangeAspect="1"/>
          </p:cNvPicPr>
          <p:nvPr/>
        </p:nvPicPr>
        <p:blipFill>
          <a:blip r:embed="rId2" cstate="print"/>
          <a:stretch>
            <a:fillRect/>
          </a:stretch>
        </p:blipFill>
        <p:spPr>
          <a:xfrm>
            <a:off x="3347864" y="332656"/>
            <a:ext cx="3581400" cy="2686050"/>
          </a:xfrm>
          <a:prstGeom prst="rect">
            <a:avLst/>
          </a:prstGeom>
          <a:effectLst>
            <a:glow rad="228600">
              <a:schemeClr val="accent1">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to="" calcmode="lin" valueType="num">
                                      <p:cBhvr>
                                        <p:cTn id="14"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395536" y="764704"/>
            <a:ext cx="8229600" cy="1143000"/>
          </a:xfrm>
        </p:spPr>
        <p:txBody>
          <a:bodyPr>
            <a:normAutofit/>
          </a:bodyPr>
          <a:lstStyle/>
          <a:p>
            <a:pPr algn="r"/>
            <a:r>
              <a:rPr lang="ar-SA" sz="6000" dirty="0" smtClean="0">
                <a:solidFill>
                  <a:schemeClr val="tx2">
                    <a:lumMod val="50000"/>
                  </a:schemeClr>
                </a:solidFill>
                <a:latin typeface="Andalus" pitchFamily="18" charset="-78"/>
                <a:cs typeface="Andalus" pitchFamily="18" charset="-78"/>
              </a:rPr>
              <a:t>الشدائد</a:t>
            </a:r>
            <a:endParaRPr lang="ar-SA" sz="6000" dirty="0">
              <a:solidFill>
                <a:schemeClr val="tx2">
                  <a:lumMod val="50000"/>
                </a:schemeClr>
              </a:solidFill>
              <a:latin typeface="Andalus" pitchFamily="18" charset="-78"/>
              <a:cs typeface="Andalus" pitchFamily="18" charset="-78"/>
            </a:endParaRPr>
          </a:p>
        </p:txBody>
      </p:sp>
      <p:sp>
        <p:nvSpPr>
          <p:cNvPr id="7" name="عنصر نائب للمحتوى 6"/>
          <p:cNvSpPr>
            <a:spLocks noGrp="1"/>
          </p:cNvSpPr>
          <p:nvPr>
            <p:ph sz="quarter" idx="1"/>
          </p:nvPr>
        </p:nvSpPr>
        <p:spPr>
          <a:xfrm>
            <a:off x="467544" y="836712"/>
            <a:ext cx="7467600" cy="4873752"/>
          </a:xfrm>
        </p:spPr>
        <p:txBody>
          <a:bodyPr>
            <a:noAutofit/>
          </a:bodyPr>
          <a:lstStyle/>
          <a:p>
            <a:pPr algn="ctr">
              <a:buNone/>
            </a:pPr>
            <a:endParaRPr lang="ar-SA" sz="2000" dirty="0" smtClean="0">
              <a:solidFill>
                <a:schemeClr val="tx2">
                  <a:lumMod val="75000"/>
                </a:schemeClr>
              </a:solidFill>
            </a:endParaRPr>
          </a:p>
          <a:p>
            <a:pPr algn="ctr">
              <a:buNone/>
            </a:pPr>
            <a:endParaRPr lang="ar-SA" sz="2000" dirty="0">
              <a:solidFill>
                <a:schemeClr val="tx2">
                  <a:lumMod val="75000"/>
                </a:schemeClr>
              </a:solidFill>
            </a:endParaRPr>
          </a:p>
          <a:p>
            <a:pPr algn="ctr">
              <a:buNone/>
            </a:pPr>
            <a:r>
              <a:rPr lang="ar-SA" sz="2000" dirty="0" smtClean="0">
                <a:solidFill>
                  <a:schemeClr val="tx2">
                    <a:lumMod val="75000"/>
                  </a:schemeClr>
                </a:solidFill>
              </a:rPr>
              <a:t>تعتبر الشدائد </a:t>
            </a:r>
            <a:r>
              <a:rPr lang="en-US" sz="2000" dirty="0" smtClean="0">
                <a:solidFill>
                  <a:schemeClr val="tx2">
                    <a:lumMod val="75000"/>
                  </a:schemeClr>
                </a:solidFill>
              </a:rPr>
              <a:t>stressors</a:t>
            </a:r>
            <a:r>
              <a:rPr lang="ar-SA" sz="2000" dirty="0" smtClean="0">
                <a:solidFill>
                  <a:schemeClr val="tx2">
                    <a:lumMod val="75000"/>
                  </a:schemeClr>
                </a:solidFill>
              </a:rPr>
              <a:t>مصدرا مخيفا للجسم والحالة النفسية والعقلية للفرد،وفي معظم الأحيان يشعر الفرد بأنه يدور في دوامة من العجلة والشدة وتلوث البيئة والضوضاء والتنافس والتذبذب....الخ ومن العجيب أن التكنولوجيا الحديثة التي كان من المتوقع أن تسهل من حياتنا أصبحت الآن المصدر الأساسي للشدائد والقلق وإذا كانت الشدائد تعتبر حالة سلبية إلا إنها ضرورية لحياتنا فهي تزيد من احتمالنا لمقاومة الأمراض كما أنها تضيف تغيرات مختلفة إلى خبراتنا للوصول إلى قدرات أفضل وعلى الرغم من ذلك فأنه إذا زادت الشدائد عن حدود وقدرات الفرد مع عدم قدرته على التكيف معها </a:t>
            </a:r>
          </a:p>
          <a:p>
            <a:pPr algn="ctr">
              <a:buNone/>
            </a:pPr>
            <a:r>
              <a:rPr lang="ar-SA" sz="2000" dirty="0" smtClean="0">
                <a:solidFill>
                  <a:schemeClr val="tx2">
                    <a:lumMod val="75000"/>
                  </a:schemeClr>
                </a:solidFill>
              </a:rPr>
              <a:t>سيكون لها تأثيرا عكسيا على حياته بأكملها </a:t>
            </a:r>
          </a:p>
          <a:p>
            <a:pPr algn="ctr">
              <a:buNone/>
            </a:pPr>
            <a:r>
              <a:rPr lang="ar-SA" sz="2000" dirty="0" smtClean="0">
                <a:solidFill>
                  <a:schemeClr val="tx2">
                    <a:lumMod val="75000"/>
                  </a:schemeClr>
                </a:solidFill>
              </a:rPr>
              <a:t>وتعتبر الشدائد إيجابية </a:t>
            </a:r>
            <a:r>
              <a:rPr lang="en-US" sz="2000" dirty="0" smtClean="0">
                <a:solidFill>
                  <a:schemeClr val="tx2">
                    <a:lumMod val="75000"/>
                  </a:schemeClr>
                </a:solidFill>
              </a:rPr>
              <a:t>eustress</a:t>
            </a:r>
            <a:r>
              <a:rPr lang="en-US" sz="2000" dirty="0">
                <a:solidFill>
                  <a:schemeClr val="tx2">
                    <a:lumMod val="75000"/>
                  </a:schemeClr>
                </a:solidFill>
              </a:rPr>
              <a:t> </a:t>
            </a:r>
            <a:r>
              <a:rPr lang="ar-SA" sz="2000" dirty="0" smtClean="0">
                <a:solidFill>
                  <a:schemeClr val="tx2">
                    <a:lumMod val="75000"/>
                  </a:schemeClr>
                </a:solidFill>
              </a:rPr>
              <a:t>إذا كانت مثيرة للناحية النفسية أو الجسمية للفرد مثلما ما يحدث في كسب مباراة أو النجاح في الامتحان أو أي تحديات عقلية ولكنها تصبح سلبية </a:t>
            </a:r>
            <a:r>
              <a:rPr lang="en-US" sz="2000" dirty="0" smtClean="0">
                <a:solidFill>
                  <a:schemeClr val="tx2">
                    <a:lumMod val="75000"/>
                  </a:schemeClr>
                </a:solidFill>
              </a:rPr>
              <a:t>distress</a:t>
            </a:r>
            <a:r>
              <a:rPr lang="ar-SA" sz="2000" dirty="0" smtClean="0">
                <a:solidFill>
                  <a:schemeClr val="tx2">
                    <a:lumMod val="75000"/>
                  </a:schemeClr>
                </a:solidFill>
              </a:rPr>
              <a:t>إذا كانت أعلى من قدرات الفرد واستمرت لمدة طويلة </a:t>
            </a:r>
          </a:p>
          <a:p>
            <a:pPr algn="ctr">
              <a:buNone/>
            </a:pPr>
            <a:r>
              <a:rPr lang="ar-SA" sz="2000" dirty="0" smtClean="0">
                <a:solidFill>
                  <a:schemeClr val="tx2">
                    <a:lumMod val="75000"/>
                  </a:schemeClr>
                </a:solidFill>
              </a:rPr>
              <a:t>مثال : شاب ابتلع كمية كبيرة من الأقراص النومة مما ادى إلى وفاته وبسؤال طبيبه النفسي في التحقيق؟ أفاد بأنه كان يعاني من حالة يأس من حياته نتيجة صعوبات مالية بالإضافة إلى فشله في الزواج أكثر من مرة واتهامه بالسرقة مما أدى إلى زيادة الشدة والقلق عنده إلى درجة دفعته إلى محاولة الانتحار كذلك الانتظار أصبح من </a:t>
            </a:r>
            <a:r>
              <a:rPr lang="ar-SA" sz="2000" dirty="0" smtClean="0">
                <a:solidFill>
                  <a:schemeClr val="tx2">
                    <a:lumMod val="75000"/>
                  </a:schemeClr>
                </a:solidFill>
              </a:rPr>
              <a:t>الأسباب التي </a:t>
            </a:r>
            <a:r>
              <a:rPr lang="ar-SA" sz="2000" dirty="0" smtClean="0">
                <a:solidFill>
                  <a:schemeClr val="tx2">
                    <a:lumMod val="75000"/>
                  </a:schemeClr>
                </a:solidFill>
              </a:rPr>
              <a:t>تثير الشدائد والقلق البدني في هذه الأيام مما يؤدي إلى التذبذب والغضب واليأس   </a:t>
            </a:r>
            <a:r>
              <a:rPr lang="ar-SA" sz="2000" dirty="0" smtClean="0">
                <a:solidFill>
                  <a:schemeClr val="tx2">
                    <a:lumMod val="75000"/>
                  </a:schemeClr>
                </a:solidFill>
              </a:rPr>
              <a:t>.</a:t>
            </a:r>
            <a:endParaRPr lang="ar-SA" sz="20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arn(in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barn(inHorizontal)">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arn(inHorizontal)">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barn(inHorizontal)">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Documents\الصور\ضغوط عصبية.gif"/>
          <p:cNvPicPr>
            <a:picLocks noChangeAspect="1" noChangeArrowheads="1"/>
          </p:cNvPicPr>
          <p:nvPr/>
        </p:nvPicPr>
        <p:blipFill>
          <a:blip r:embed="rId2" cstate="print"/>
          <a:srcRect/>
          <a:stretch>
            <a:fillRect/>
          </a:stretch>
        </p:blipFill>
        <p:spPr bwMode="auto">
          <a:xfrm rot="20171368">
            <a:off x="375723" y="289333"/>
            <a:ext cx="1714500" cy="1333500"/>
          </a:xfrm>
          <a:prstGeom prst="rect">
            <a:avLst/>
          </a:prstGeom>
          <a:noFill/>
          <a:ln w="38100">
            <a:solidFill>
              <a:schemeClr val="accent1">
                <a:lumMod val="75000"/>
              </a:schemeClr>
            </a:solidFill>
          </a:ln>
        </p:spPr>
      </p:pic>
      <p:sp>
        <p:nvSpPr>
          <p:cNvPr id="2" name="عنوان 1"/>
          <p:cNvSpPr>
            <a:spLocks noGrp="1"/>
          </p:cNvSpPr>
          <p:nvPr>
            <p:ph type="title"/>
          </p:nvPr>
        </p:nvSpPr>
        <p:spPr>
          <a:xfrm>
            <a:off x="1187624" y="260648"/>
            <a:ext cx="7467600" cy="1143000"/>
          </a:xfrm>
        </p:spPr>
        <p:txBody>
          <a:bodyPr>
            <a:normAutofit/>
          </a:bodyPr>
          <a:lstStyle/>
          <a:p>
            <a:pPr algn="ctr"/>
            <a:r>
              <a:rPr lang="ar-SA" sz="3200" dirty="0" smtClean="0">
                <a:solidFill>
                  <a:schemeClr val="tx2">
                    <a:lumMod val="50000"/>
                  </a:schemeClr>
                </a:solidFill>
                <a:latin typeface="Andalus" pitchFamily="18" charset="-78"/>
                <a:cs typeface="Andalus" pitchFamily="18" charset="-78"/>
              </a:rPr>
              <a:t>ما هي الشدائد؟</a:t>
            </a:r>
            <a:r>
              <a:rPr lang="en-US" sz="3200" dirty="0" smtClean="0">
                <a:solidFill>
                  <a:schemeClr val="tx2">
                    <a:lumMod val="50000"/>
                  </a:schemeClr>
                </a:solidFill>
                <a:latin typeface="Andalus" pitchFamily="18" charset="-78"/>
                <a:cs typeface="Andalus" pitchFamily="18" charset="-78"/>
              </a:rPr>
              <a:t>what is stressor</a:t>
            </a:r>
            <a:endParaRPr lang="ar-SA" sz="3200" dirty="0">
              <a:solidFill>
                <a:schemeClr val="tx2">
                  <a:lumMod val="50000"/>
                </a:schemeClr>
              </a:solidFill>
              <a:latin typeface="Andalus" pitchFamily="18" charset="-78"/>
              <a:cs typeface="Andalus" pitchFamily="18" charset="-78"/>
            </a:endParaRPr>
          </a:p>
        </p:txBody>
      </p:sp>
      <p:sp>
        <p:nvSpPr>
          <p:cNvPr id="3" name="عنصر نائب للمحتوى 2"/>
          <p:cNvSpPr>
            <a:spLocks noGrp="1"/>
          </p:cNvSpPr>
          <p:nvPr>
            <p:ph sz="quarter" idx="1"/>
          </p:nvPr>
        </p:nvSpPr>
        <p:spPr>
          <a:xfrm>
            <a:off x="323528" y="1412776"/>
            <a:ext cx="8229600" cy="5001419"/>
          </a:xfrm>
        </p:spPr>
        <p:txBody>
          <a:bodyPr>
            <a:noAutofit/>
          </a:bodyPr>
          <a:lstStyle/>
          <a:p>
            <a:pPr algn="r">
              <a:buNone/>
            </a:pPr>
            <a:r>
              <a:rPr lang="ar-SA" sz="2000" dirty="0" smtClean="0">
                <a:solidFill>
                  <a:schemeClr val="bg2">
                    <a:lumMod val="40000"/>
                    <a:lumOff val="60000"/>
                  </a:schemeClr>
                </a:solidFill>
              </a:rPr>
              <a:t>الشدائد هي ردة فعل غير محدد من الجسم نتيجة لمثيرات فرضت عليه سواء من البيئة الداخلية أو الخارجية وهذه المثيرات قد تكون سلبية أو سيئة مثل الجلوس على كرسي طبيب الأسنان أو إيجابية حسنة مثل النجاح في الامتحان </a:t>
            </a:r>
          </a:p>
          <a:p>
            <a:pPr algn="r">
              <a:buNone/>
            </a:pPr>
            <a:r>
              <a:rPr lang="ar-SA" sz="2000" dirty="0" smtClean="0">
                <a:solidFill>
                  <a:schemeClr val="bg2">
                    <a:lumMod val="40000"/>
                    <a:lumOff val="60000"/>
                  </a:schemeClr>
                </a:solidFill>
              </a:rPr>
              <a:t>يجب أن يكون هدفنا هو التعرف والتوصل إلى ردود الفعل المناسبة وكيفية التصرف والتعامل معها بهدف التكيف أو التغلب عليها</a:t>
            </a:r>
          </a:p>
          <a:p>
            <a:pPr algn="r">
              <a:buNone/>
            </a:pPr>
            <a:r>
              <a:rPr lang="ar-SA" sz="2000" dirty="0" smtClean="0">
                <a:solidFill>
                  <a:schemeClr val="bg2">
                    <a:lumMod val="40000"/>
                    <a:lumOff val="60000"/>
                  </a:schemeClr>
                </a:solidFill>
              </a:rPr>
              <a:t>المراحل التي تمر بها </a:t>
            </a:r>
            <a:r>
              <a:rPr lang="ar-SA" sz="2000" dirty="0" smtClean="0">
                <a:solidFill>
                  <a:schemeClr val="bg2">
                    <a:lumMod val="40000"/>
                    <a:lumOff val="60000"/>
                  </a:schemeClr>
                </a:solidFill>
                <a:latin typeface="Agency FB" pitchFamily="34" charset="0"/>
              </a:rPr>
              <a:t>الشدائد</a:t>
            </a:r>
            <a:r>
              <a:rPr lang="en-US" sz="2000" dirty="0" smtClean="0">
                <a:solidFill>
                  <a:schemeClr val="bg2">
                    <a:lumMod val="40000"/>
                    <a:lumOff val="60000"/>
                  </a:schemeClr>
                </a:solidFill>
                <a:latin typeface="Agency FB" pitchFamily="34" charset="0"/>
              </a:rPr>
              <a:t>stressors stages</a:t>
            </a:r>
            <a:endParaRPr lang="ar-SA" sz="2000" dirty="0" smtClean="0">
              <a:solidFill>
                <a:schemeClr val="bg2">
                  <a:lumMod val="40000"/>
                  <a:lumOff val="60000"/>
                </a:schemeClr>
              </a:solidFill>
              <a:latin typeface="Agency FB" pitchFamily="34" charset="0"/>
            </a:endParaRPr>
          </a:p>
          <a:p>
            <a:pPr algn="r">
              <a:buNone/>
            </a:pPr>
            <a:r>
              <a:rPr lang="ar-SA" sz="2000" dirty="0" smtClean="0">
                <a:solidFill>
                  <a:schemeClr val="bg2">
                    <a:lumMod val="40000"/>
                    <a:lumOff val="60000"/>
                  </a:schemeClr>
                </a:solidFill>
                <a:latin typeface="Agency FB" pitchFamily="34" charset="0"/>
              </a:rPr>
              <a:t>ظاهرة التكيف العامة: ظاهرة تفسر التغيرات </a:t>
            </a:r>
            <a:r>
              <a:rPr lang="ar-SA" sz="2000" dirty="0" err="1" smtClean="0">
                <a:solidFill>
                  <a:schemeClr val="bg2">
                    <a:lumMod val="40000"/>
                    <a:lumOff val="60000"/>
                  </a:schemeClr>
                </a:solidFill>
                <a:latin typeface="Agency FB" pitchFamily="34" charset="0"/>
              </a:rPr>
              <a:t>الفيسيولوجية</a:t>
            </a:r>
            <a:r>
              <a:rPr lang="ar-SA" sz="2000" dirty="0" smtClean="0">
                <a:solidFill>
                  <a:schemeClr val="bg2">
                    <a:lumMod val="40000"/>
                    <a:lumOff val="60000"/>
                  </a:schemeClr>
                </a:solidFill>
                <a:latin typeface="Agency FB" pitchFamily="34" charset="0"/>
              </a:rPr>
              <a:t> المصاحبة في عملية التكيف الداخلية أو الخارجية وقد وصفها في ثلاث مراحل :</a:t>
            </a:r>
          </a:p>
          <a:p>
            <a:pPr algn="r">
              <a:buAutoNum type="arabic1Minus"/>
            </a:pPr>
            <a:r>
              <a:rPr lang="ar-SA" sz="2000" dirty="0" smtClean="0">
                <a:solidFill>
                  <a:schemeClr val="bg2">
                    <a:lumMod val="40000"/>
                    <a:lumOff val="60000"/>
                  </a:schemeClr>
                </a:solidFill>
                <a:latin typeface="Agency FB" pitchFamily="34" charset="0"/>
              </a:rPr>
              <a:t>مرحلة رد الفعل السريع </a:t>
            </a:r>
            <a:r>
              <a:rPr lang="en-US" sz="2000" dirty="0" smtClean="0">
                <a:solidFill>
                  <a:schemeClr val="bg2">
                    <a:lumMod val="40000"/>
                    <a:lumOff val="60000"/>
                  </a:schemeClr>
                </a:solidFill>
                <a:latin typeface="Agency FB" pitchFamily="34" charset="0"/>
              </a:rPr>
              <a:t>Alarm reaction </a:t>
            </a:r>
            <a:endParaRPr lang="ar-SA" sz="2000" dirty="0" smtClean="0">
              <a:solidFill>
                <a:schemeClr val="bg2">
                  <a:lumMod val="40000"/>
                  <a:lumOff val="60000"/>
                </a:schemeClr>
              </a:solidFill>
              <a:latin typeface="Agency FB" pitchFamily="34" charset="0"/>
            </a:endParaRPr>
          </a:p>
          <a:p>
            <a:pPr algn="r">
              <a:buNone/>
            </a:pPr>
            <a:r>
              <a:rPr lang="ar-SA" sz="2000" dirty="0" smtClean="0">
                <a:solidFill>
                  <a:schemeClr val="bg2">
                    <a:lumMod val="40000"/>
                    <a:lumOff val="60000"/>
                  </a:schemeClr>
                </a:solidFill>
                <a:latin typeface="Agency FB" pitchFamily="34" charset="0"/>
              </a:rPr>
              <a:t>هي مرحلة يستعد فيها الجسم إلى الدفاع أو الاستسلام وهي تتميز بردود الفعل الناتجة عن مواجهة المثير العصبي لأول مرة مثل زيادة في ضربات القلب </a:t>
            </a:r>
          </a:p>
          <a:p>
            <a:pPr algn="r">
              <a:buNone/>
            </a:pPr>
            <a:r>
              <a:rPr lang="ar-SA" sz="2000" dirty="0" smtClean="0">
                <a:solidFill>
                  <a:schemeClr val="bg2">
                    <a:lumMod val="40000"/>
                    <a:lumOff val="60000"/>
                  </a:schemeClr>
                </a:solidFill>
                <a:latin typeface="Agency FB" pitchFamily="34" charset="0"/>
              </a:rPr>
              <a:t>ب- مرحلة المقاومة </a:t>
            </a:r>
            <a:r>
              <a:rPr lang="en-US" sz="2000" dirty="0" smtClean="0">
                <a:solidFill>
                  <a:schemeClr val="bg2">
                    <a:lumMod val="40000"/>
                    <a:lumOff val="60000"/>
                  </a:schemeClr>
                </a:solidFill>
                <a:latin typeface="Agency FB" pitchFamily="34" charset="0"/>
              </a:rPr>
              <a:t>Resistance stage</a:t>
            </a:r>
            <a:endParaRPr lang="ar-SA" sz="2000" dirty="0" smtClean="0">
              <a:solidFill>
                <a:schemeClr val="bg2">
                  <a:lumMod val="40000"/>
                  <a:lumOff val="60000"/>
                </a:schemeClr>
              </a:solidFill>
              <a:latin typeface="Agency FB" pitchFamily="34" charset="0"/>
            </a:endParaRPr>
          </a:p>
          <a:p>
            <a:pPr algn="r">
              <a:buNone/>
            </a:pPr>
            <a:r>
              <a:rPr lang="ar-SA" sz="2000" dirty="0" smtClean="0">
                <a:solidFill>
                  <a:schemeClr val="bg2">
                    <a:lumMod val="40000"/>
                    <a:lumOff val="60000"/>
                  </a:schemeClr>
                </a:solidFill>
                <a:latin typeface="Agency FB" pitchFamily="34" charset="0"/>
              </a:rPr>
              <a:t>وهي تتبع مرحلة الرد السريع وتتميز بمحاولة الجسم الحفاظ على حالة الاتزان العادية حتى ولو كان الفرد يبدو متحكما إلا انه في الحقيقة يحاول استخدام كل طاقته في المحافظة على اتزانه وبعد فترة إذا لم يستطع الاستمرار في مواجهة هذه الشدة فأنه يصل على مرحلة الاستنزاف </a:t>
            </a:r>
          </a:p>
          <a:p>
            <a:pPr>
              <a:buNone/>
            </a:pPr>
            <a:endParaRPr lang="ar-SA" sz="2000" dirty="0" smtClean="0">
              <a:solidFill>
                <a:schemeClr val="bg2">
                  <a:lumMod val="40000"/>
                  <a:lumOff val="60000"/>
                </a:schemeClr>
              </a:solidFill>
            </a:endParaRPr>
          </a:p>
          <a:p>
            <a:pPr algn="ctr">
              <a:buNone/>
            </a:pPr>
            <a:endParaRPr lang="ar-SA" sz="2000" dirty="0">
              <a:solidFill>
                <a:schemeClr val="bg2">
                  <a:lumMod val="40000"/>
                  <a:lumOff val="6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dirty="0" smtClean="0">
                <a:solidFill>
                  <a:schemeClr val="tx2">
                    <a:lumMod val="50000"/>
                  </a:schemeClr>
                </a:solidFill>
                <a:latin typeface="Andalus" pitchFamily="18" charset="-78"/>
                <a:cs typeface="Andalus" pitchFamily="18" charset="-78"/>
              </a:rPr>
              <a:t>الشدائد والمرض </a:t>
            </a:r>
            <a:r>
              <a:rPr lang="en-US" sz="3600" dirty="0" smtClean="0">
                <a:solidFill>
                  <a:schemeClr val="tx2">
                    <a:lumMod val="50000"/>
                  </a:schemeClr>
                </a:solidFill>
                <a:latin typeface="Andalus" pitchFamily="18" charset="-78"/>
                <a:cs typeface="Andalus" pitchFamily="18" charset="-78"/>
              </a:rPr>
              <a:t>Stress and Disease</a:t>
            </a:r>
            <a:endParaRPr lang="ar-SA" sz="3600" dirty="0">
              <a:solidFill>
                <a:schemeClr val="tx2">
                  <a:lumMod val="50000"/>
                </a:schemeClr>
              </a:solidFill>
              <a:latin typeface="Andalus" pitchFamily="18" charset="-78"/>
              <a:cs typeface="Andalus" pitchFamily="18" charset="-78"/>
            </a:endParaRPr>
          </a:p>
        </p:txBody>
      </p:sp>
      <p:sp>
        <p:nvSpPr>
          <p:cNvPr id="3" name="عنصر نائب للمحتوى 2"/>
          <p:cNvSpPr>
            <a:spLocks noGrp="1"/>
          </p:cNvSpPr>
          <p:nvPr>
            <p:ph sz="quarter" idx="1"/>
          </p:nvPr>
        </p:nvSpPr>
        <p:spPr>
          <a:xfrm>
            <a:off x="395536" y="1052736"/>
            <a:ext cx="8229600" cy="4929411"/>
          </a:xfrm>
        </p:spPr>
        <p:txBody>
          <a:bodyPr>
            <a:noAutofit/>
          </a:bodyPr>
          <a:lstStyle/>
          <a:p>
            <a:pPr algn="ctr">
              <a:buNone/>
            </a:pPr>
            <a:endParaRPr lang="ar-SA" sz="1800" dirty="0" smtClean="0"/>
          </a:p>
          <a:p>
            <a:pPr algn="ctr">
              <a:buNone/>
            </a:pPr>
            <a:endParaRPr lang="ar-SA" sz="1800" dirty="0"/>
          </a:p>
          <a:p>
            <a:pPr algn="ctr">
              <a:buNone/>
            </a:pPr>
            <a:r>
              <a:rPr lang="ar-SA" sz="1800" dirty="0" smtClean="0">
                <a:solidFill>
                  <a:schemeClr val="bg2">
                    <a:lumMod val="40000"/>
                    <a:lumOff val="60000"/>
                  </a:schemeClr>
                </a:solidFill>
              </a:rPr>
              <a:t>في وقتنا الحاضر لا نستطيع الهروب بعيدا عن المشاكل أو حتى تجنبها وبالتالي فإن الطاقة الزائدة لن تستهلك بل تبقى في الجسم تضعف من درجة مناعته ضد الأمراض المختلفة وقد أكدت الأبحاث أن معظم الأمراض ابتداء من البرد وحتى السرطان ناتجة عن القلق والشدة وتأثيرها على درجة المناعة وأكثر الناس القابلين للإصابة بمرض السرطان هم الأفراد الذين يخفون عواطفهم ولا يظهرونها ويحاولون التغلب عليها بالتحكم في أعصابهم .</a:t>
            </a:r>
          </a:p>
          <a:p>
            <a:pPr algn="ctr">
              <a:buNone/>
            </a:pPr>
            <a:r>
              <a:rPr lang="ar-SA" sz="1800" dirty="0" smtClean="0">
                <a:solidFill>
                  <a:schemeClr val="bg2">
                    <a:lumMod val="40000"/>
                    <a:lumOff val="60000"/>
                  </a:schemeClr>
                </a:solidFill>
              </a:rPr>
              <a:t>كما أكدت الأبحاث أن الأفراد ذوي الشخصية العنيفة العصبية يتأثرون بالشدائد أكثر من غيرهم وذلك بإفراز هرمون يدخل إلى الدم مباشرة هذا الهرمون يؤدي إلى تصلب الشرايين وقد أجريت عدة دراسات على القرود حيث لوحظ أن القرود التي كان تحت تأثير الشد العصبي يميلون إلى زيادة في عدد ضربات القلب زيادة في كولسترول الدم ويعانون من تصلب في شريان الدم مقارنة بالمجموعات الأخرى</a:t>
            </a:r>
          </a:p>
          <a:p>
            <a:pPr algn="ctr">
              <a:buNone/>
            </a:pPr>
            <a:r>
              <a:rPr lang="ar-SA" sz="1800" dirty="0" smtClean="0">
                <a:solidFill>
                  <a:schemeClr val="bg2">
                    <a:lumMod val="40000"/>
                    <a:lumOff val="60000"/>
                  </a:schemeClr>
                </a:solidFill>
              </a:rPr>
              <a:t>والإنسان ذا لشخصية العصبية العنيفة إذا واجه ظروفا ذات شدة عالية فانه يميل إلى الإصابة بتصلب الشرايين وارتفاع ضغط الدم هؤلاء الأفراد محتاجون إلى تعديل نظام التغذية والبعد عن التدخين والاحتفاظ بمستوى مناسب من اللياقة البدنية وإنقاص وزنهم ومحاولة البعد عن الأنشطة التي تزيد الشد العصبي والقلق</a:t>
            </a:r>
          </a:p>
          <a:p>
            <a:pPr algn="ctr">
              <a:buNone/>
            </a:pPr>
            <a:r>
              <a:rPr lang="ar-SA" sz="1800" dirty="0" smtClean="0">
                <a:solidFill>
                  <a:schemeClr val="bg2">
                    <a:lumMod val="40000"/>
                    <a:lumOff val="60000"/>
                  </a:schemeClr>
                </a:solidFill>
              </a:rPr>
              <a:t>وتعتبر قرحة المعدة </a:t>
            </a:r>
            <a:r>
              <a:rPr lang="en-US" sz="1800" dirty="0" smtClean="0">
                <a:solidFill>
                  <a:schemeClr val="bg2">
                    <a:lumMod val="40000"/>
                    <a:lumOff val="60000"/>
                  </a:schemeClr>
                </a:solidFill>
              </a:rPr>
              <a:t>Ulcers </a:t>
            </a:r>
            <a:r>
              <a:rPr lang="ar-SA" sz="1800" dirty="0" smtClean="0">
                <a:solidFill>
                  <a:schemeClr val="bg2">
                    <a:lumMod val="40000"/>
                    <a:lumOff val="60000"/>
                  </a:schemeClr>
                </a:solidFill>
              </a:rPr>
              <a:t>من أهم المشاكل الناتجة عن الشد الزائد حيث يزداد إفراز حامض </a:t>
            </a:r>
            <a:r>
              <a:rPr lang="ar-SA" sz="1800" dirty="0" err="1" smtClean="0">
                <a:solidFill>
                  <a:schemeClr val="bg2">
                    <a:lumMod val="40000"/>
                    <a:lumOff val="60000"/>
                  </a:schemeClr>
                </a:solidFill>
              </a:rPr>
              <a:t>الهيدروكلوريك</a:t>
            </a:r>
            <a:r>
              <a:rPr lang="ar-SA" sz="1800" dirty="0" smtClean="0">
                <a:solidFill>
                  <a:schemeClr val="bg2">
                    <a:lumMod val="40000"/>
                    <a:lumOff val="60000"/>
                  </a:schemeClr>
                </a:solidFill>
              </a:rPr>
              <a:t> في هذه الحالة </a:t>
            </a:r>
          </a:p>
          <a:p>
            <a:pPr algn="ctr">
              <a:buNone/>
            </a:pPr>
            <a:r>
              <a:rPr lang="ar-SA" sz="1800" dirty="0" smtClean="0">
                <a:solidFill>
                  <a:schemeClr val="bg2">
                    <a:lumMod val="40000"/>
                    <a:lumOff val="60000"/>
                  </a:schemeClr>
                </a:solidFill>
              </a:rPr>
              <a:t>فعندما تكون المعدة خالية من الطعام فأنها لا تستطيع امتصاص هذا الحامض </a:t>
            </a:r>
          </a:p>
          <a:p>
            <a:pPr algn="ctr">
              <a:buNone/>
            </a:pPr>
            <a:r>
              <a:rPr lang="ar-SA" sz="1800" dirty="0" smtClean="0">
                <a:solidFill>
                  <a:schemeClr val="bg2">
                    <a:lumMod val="40000"/>
                    <a:lumOff val="60000"/>
                  </a:schemeClr>
                </a:solidFill>
              </a:rPr>
              <a:t>كذلك في حالة الخوف نجد تغيرات تؤدي إلى تقلص في عضلات المعدة مما يسبب الإغماء </a:t>
            </a:r>
            <a:r>
              <a:rPr lang="ar-SA" sz="1800" dirty="0" err="1" smtClean="0">
                <a:solidFill>
                  <a:schemeClr val="bg2">
                    <a:lumMod val="40000"/>
                    <a:lumOff val="60000"/>
                  </a:schemeClr>
                </a:solidFill>
              </a:rPr>
              <a:t>والقيئ</a:t>
            </a:r>
            <a:r>
              <a:rPr lang="ar-SA" sz="1800" dirty="0" smtClean="0">
                <a:solidFill>
                  <a:schemeClr val="bg2">
                    <a:lumMod val="40000"/>
                    <a:lumOff val="60000"/>
                  </a:schemeClr>
                </a:solidFill>
              </a:rPr>
              <a:t> </a:t>
            </a:r>
            <a:endParaRPr lang="ar-SA" sz="1800" dirty="0">
              <a:solidFill>
                <a:schemeClr val="bg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 calcmode="lin" valueType="num">
                                      <p:cBhvr additive="base">
                                        <p:cTn id="1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additive="base">
                                        <p:cTn id="2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additive="base">
                                        <p:cTn id="2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additive="base">
                                        <p:cTn id="2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calcmode="lin" valueType="num">
                                      <p:cBhvr additive="base">
                                        <p:cTn id="3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476672"/>
            <a:ext cx="8229600" cy="1143000"/>
          </a:xfrm>
        </p:spPr>
        <p:txBody>
          <a:bodyPr>
            <a:normAutofit/>
          </a:bodyPr>
          <a:lstStyle/>
          <a:p>
            <a:pPr algn="ctr"/>
            <a:r>
              <a:rPr lang="ar-SA" sz="2800" dirty="0" smtClean="0">
                <a:solidFill>
                  <a:schemeClr val="tx2">
                    <a:lumMod val="50000"/>
                  </a:schemeClr>
                </a:solidFill>
                <a:latin typeface="Andalus" pitchFamily="18" charset="-78"/>
                <a:cs typeface="Andalus" pitchFamily="18" charset="-78"/>
              </a:rPr>
              <a:t>الأعراض المصاحبة للشدائد </a:t>
            </a:r>
            <a:r>
              <a:rPr lang="en-US" sz="2800" dirty="0" smtClean="0">
                <a:solidFill>
                  <a:schemeClr val="tx2">
                    <a:lumMod val="50000"/>
                  </a:schemeClr>
                </a:solidFill>
                <a:latin typeface="Andalus" pitchFamily="18" charset="-78"/>
                <a:cs typeface="Andalus" pitchFamily="18" charset="-78"/>
              </a:rPr>
              <a:t>symptoms Associated with stressors</a:t>
            </a:r>
            <a:endParaRPr lang="ar-SA" sz="2800" dirty="0">
              <a:solidFill>
                <a:schemeClr val="tx2">
                  <a:lumMod val="50000"/>
                </a:schemeClr>
              </a:solidFill>
              <a:latin typeface="Andalus" pitchFamily="18" charset="-78"/>
              <a:cs typeface="Andalus" pitchFamily="18" charset="-78"/>
            </a:endParaRPr>
          </a:p>
        </p:txBody>
      </p:sp>
      <p:sp>
        <p:nvSpPr>
          <p:cNvPr id="3" name="عنصر نائب للمحتوى 2"/>
          <p:cNvSpPr>
            <a:spLocks noGrp="1"/>
          </p:cNvSpPr>
          <p:nvPr>
            <p:ph sz="quarter" idx="1"/>
          </p:nvPr>
        </p:nvSpPr>
        <p:spPr>
          <a:xfrm>
            <a:off x="251520" y="1412776"/>
            <a:ext cx="8424936" cy="4713387"/>
          </a:xfrm>
        </p:spPr>
        <p:txBody>
          <a:bodyPr>
            <a:noAutofit/>
          </a:bodyPr>
          <a:lstStyle/>
          <a:p>
            <a:pPr marL="457200" indent="-457200" algn="ctr">
              <a:buFont typeface="Arial" pitchFamily="34" charset="0"/>
              <a:buChar char="•"/>
            </a:pPr>
            <a:endParaRPr lang="en-US" dirty="0" smtClean="0">
              <a:solidFill>
                <a:schemeClr val="bg2">
                  <a:lumMod val="40000"/>
                  <a:lumOff val="60000"/>
                </a:schemeClr>
              </a:solidFill>
            </a:endParaRPr>
          </a:p>
          <a:p>
            <a:pPr marL="457200" indent="-457200" algn="ctr">
              <a:buFont typeface="Arial" pitchFamily="34" charset="0"/>
              <a:buChar char="•"/>
            </a:pPr>
            <a:endParaRPr lang="ar-SA" dirty="0">
              <a:solidFill>
                <a:schemeClr val="bg2">
                  <a:lumMod val="40000"/>
                  <a:lumOff val="60000"/>
                </a:schemeClr>
              </a:solidFill>
            </a:endParaRPr>
          </a:p>
          <a:p>
            <a:pPr marL="457200" indent="-457200" algn="ctr">
              <a:buFont typeface="Arial" pitchFamily="34" charset="0"/>
              <a:buChar char="•"/>
            </a:pPr>
            <a:r>
              <a:rPr lang="ar-SA" dirty="0" smtClean="0">
                <a:solidFill>
                  <a:schemeClr val="bg2">
                    <a:lumMod val="40000"/>
                    <a:lumOff val="60000"/>
                  </a:schemeClr>
                </a:solidFill>
              </a:rPr>
              <a:t>زيادة أو قلة الشهية للطعام </a:t>
            </a:r>
          </a:p>
          <a:p>
            <a:pPr marL="457200" indent="-457200" algn="ctr">
              <a:buFont typeface="Arial" pitchFamily="34" charset="0"/>
              <a:buChar char="•"/>
            </a:pPr>
            <a:r>
              <a:rPr lang="ar-SA" dirty="0" smtClean="0">
                <a:solidFill>
                  <a:schemeClr val="bg2">
                    <a:lumMod val="40000"/>
                    <a:lumOff val="60000"/>
                  </a:schemeClr>
                </a:solidFill>
              </a:rPr>
              <a:t>إسهال أو إمساك </a:t>
            </a:r>
          </a:p>
          <a:p>
            <a:pPr marL="457200" indent="-457200" algn="ctr">
              <a:buFont typeface="Arial" pitchFamily="34" charset="0"/>
              <a:buChar char="•"/>
            </a:pPr>
            <a:r>
              <a:rPr lang="ar-SA" dirty="0" smtClean="0">
                <a:solidFill>
                  <a:schemeClr val="bg2">
                    <a:lumMod val="40000"/>
                    <a:lumOff val="60000"/>
                  </a:schemeClr>
                </a:solidFill>
              </a:rPr>
              <a:t>عدم القدرة على النوم</a:t>
            </a:r>
          </a:p>
          <a:p>
            <a:pPr marL="457200" indent="-457200" algn="ctr">
              <a:buFont typeface="Arial" pitchFamily="34" charset="0"/>
              <a:buChar char="•"/>
            </a:pPr>
            <a:r>
              <a:rPr lang="ar-SA" dirty="0" smtClean="0">
                <a:solidFill>
                  <a:schemeClr val="bg2">
                    <a:lumMod val="40000"/>
                    <a:lumOff val="60000"/>
                  </a:schemeClr>
                </a:solidFill>
              </a:rPr>
              <a:t>زيادة أو فقد الوزن</a:t>
            </a:r>
          </a:p>
          <a:p>
            <a:pPr marL="457200" indent="-457200" algn="ctr">
              <a:buFont typeface="Arial" pitchFamily="34" charset="0"/>
              <a:buChar char="•"/>
            </a:pPr>
            <a:r>
              <a:rPr lang="ar-SA" dirty="0" smtClean="0">
                <a:solidFill>
                  <a:schemeClr val="bg2">
                    <a:lumMod val="40000"/>
                    <a:lumOff val="60000"/>
                  </a:schemeClr>
                </a:solidFill>
              </a:rPr>
              <a:t>البكاء الشديد </a:t>
            </a:r>
          </a:p>
          <a:p>
            <a:pPr marL="457200" indent="-457200" algn="ctr">
              <a:buFont typeface="Arial" pitchFamily="34" charset="0"/>
              <a:buChar char="•"/>
            </a:pPr>
            <a:r>
              <a:rPr lang="ar-SA" dirty="0" smtClean="0">
                <a:solidFill>
                  <a:schemeClr val="bg2">
                    <a:lumMod val="40000"/>
                    <a:lumOff val="60000"/>
                  </a:schemeClr>
                </a:solidFill>
              </a:rPr>
              <a:t>صداع أو تقلصات في المعدة</a:t>
            </a:r>
          </a:p>
          <a:p>
            <a:pPr marL="457200" indent="-457200" algn="ctr">
              <a:buFont typeface="Arial" pitchFamily="34" charset="0"/>
              <a:buChar char="•"/>
            </a:pPr>
            <a:r>
              <a:rPr lang="ar-SA" dirty="0" smtClean="0">
                <a:solidFill>
                  <a:schemeClr val="bg2">
                    <a:lumMod val="40000"/>
                    <a:lumOff val="60000"/>
                  </a:schemeClr>
                </a:solidFill>
              </a:rPr>
              <a:t>القيء والتهابات الجلد </a:t>
            </a:r>
          </a:p>
          <a:p>
            <a:pPr marL="457200" indent="-457200" algn="ctr">
              <a:buFont typeface="Arial" pitchFamily="34" charset="0"/>
              <a:buChar char="•"/>
            </a:pPr>
            <a:r>
              <a:rPr lang="ar-SA" dirty="0" smtClean="0">
                <a:solidFill>
                  <a:schemeClr val="bg2">
                    <a:lumMod val="40000"/>
                    <a:lumOff val="60000"/>
                  </a:schemeClr>
                </a:solidFill>
              </a:rPr>
              <a:t>الخوف </a:t>
            </a:r>
            <a:r>
              <a:rPr lang="ar-SA" dirty="0" err="1" smtClean="0">
                <a:solidFill>
                  <a:schemeClr val="bg2">
                    <a:lumMod val="40000"/>
                    <a:lumOff val="60000"/>
                  </a:schemeClr>
                </a:solidFill>
              </a:rPr>
              <a:t>والاحباط</a:t>
            </a:r>
            <a:r>
              <a:rPr lang="ar-SA" dirty="0" smtClean="0">
                <a:solidFill>
                  <a:schemeClr val="bg2">
                    <a:lumMod val="40000"/>
                    <a:lumOff val="60000"/>
                  </a:schemeClr>
                </a:solidFill>
              </a:rPr>
              <a:t> </a:t>
            </a:r>
          </a:p>
          <a:p>
            <a:pPr marL="457200" indent="-457200" algn="ctr">
              <a:buFont typeface="Arial" pitchFamily="34" charset="0"/>
              <a:buChar char="•"/>
            </a:pPr>
            <a:r>
              <a:rPr lang="ar-SA" dirty="0" smtClean="0">
                <a:solidFill>
                  <a:schemeClr val="bg2">
                    <a:lumMod val="40000"/>
                    <a:lumOff val="60000"/>
                  </a:schemeClr>
                </a:solidFill>
              </a:rPr>
              <a:t>كذلك التحول إلى عادات لم تكن ضمن سلوكيات الفرد </a:t>
            </a:r>
            <a:endParaRPr lang="ar-SA" dirty="0">
              <a:solidFill>
                <a:schemeClr val="bg2">
                  <a:lumMod val="40000"/>
                  <a:lumOff val="60000"/>
                </a:schemeClr>
              </a:solidFill>
            </a:endParaRPr>
          </a:p>
        </p:txBody>
      </p:sp>
      <p:pic>
        <p:nvPicPr>
          <p:cNvPr id="1026" name="Picture 2" descr="C:\Users\Dell\Documents\الصور\قلة شهية.jpg"/>
          <p:cNvPicPr>
            <a:picLocks noChangeAspect="1" noChangeArrowheads="1"/>
          </p:cNvPicPr>
          <p:nvPr/>
        </p:nvPicPr>
        <p:blipFill>
          <a:blip r:embed="rId3" cstate="print"/>
          <a:srcRect/>
          <a:stretch>
            <a:fillRect/>
          </a:stretch>
        </p:blipFill>
        <p:spPr bwMode="auto">
          <a:xfrm rot="20793279">
            <a:off x="502848" y="2309778"/>
            <a:ext cx="2323336" cy="1545433"/>
          </a:xfrm>
          <a:prstGeom prst="rect">
            <a:avLst/>
          </a:prstGeom>
          <a:noFill/>
          <a:effectLst>
            <a:glow rad="228600">
              <a:schemeClr val="accent1">
                <a:satMod val="175000"/>
                <a:alpha val="40000"/>
              </a:schemeClr>
            </a:glow>
          </a:effectLst>
        </p:spPr>
      </p:pic>
      <p:pic>
        <p:nvPicPr>
          <p:cNvPr id="1028" name="Picture 4" descr="C:\Users\Dell\Documents\الصور\الام بطن.jpg"/>
          <p:cNvPicPr>
            <a:picLocks noChangeAspect="1" noChangeArrowheads="1"/>
          </p:cNvPicPr>
          <p:nvPr/>
        </p:nvPicPr>
        <p:blipFill>
          <a:blip r:embed="rId4" cstate="print"/>
          <a:srcRect/>
          <a:stretch>
            <a:fillRect/>
          </a:stretch>
        </p:blipFill>
        <p:spPr bwMode="auto">
          <a:xfrm rot="752539">
            <a:off x="6228184" y="2420888"/>
            <a:ext cx="2129904" cy="2205522"/>
          </a:xfrm>
          <a:prstGeom prst="rect">
            <a:avLst/>
          </a:prstGeom>
          <a:noFill/>
          <a:effectLst>
            <a:glow rad="228600">
              <a:schemeClr val="accent1">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strips(downLeft)">
                                      <p:cBhvr>
                                        <p:cTn id="15" dur="500"/>
                                        <p:tgtEl>
                                          <p:spTgt spid="3">
                                            <p:txEl>
                                              <p:pRg st="3" end="3"/>
                                            </p:txEl>
                                          </p:spTgt>
                                        </p:tgtEl>
                                      </p:cBhvr>
                                    </p:animEffect>
                                  </p:childTnLst>
                                </p:cTn>
                              </p:par>
                              <p:par>
                                <p:cTn id="16" presetID="18" presetClass="entr" presetSubtype="12"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strips(downLeft)">
                                      <p:cBhvr>
                                        <p:cTn id="18" dur="500"/>
                                        <p:tgtEl>
                                          <p:spTgt spid="3">
                                            <p:txEl>
                                              <p:pRg st="4" end="4"/>
                                            </p:txEl>
                                          </p:spTgt>
                                        </p:tgtEl>
                                      </p:cBhvr>
                                    </p:animEffect>
                                  </p:childTnLst>
                                </p:cTn>
                              </p:par>
                              <p:par>
                                <p:cTn id="19" presetID="18" presetClass="entr" presetSubtype="12"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strips(downLeft)">
                                      <p:cBhvr>
                                        <p:cTn id="21" dur="500"/>
                                        <p:tgtEl>
                                          <p:spTgt spid="3">
                                            <p:txEl>
                                              <p:pRg st="5" end="5"/>
                                            </p:txEl>
                                          </p:spTgt>
                                        </p:tgtEl>
                                      </p:cBhvr>
                                    </p:animEffect>
                                  </p:childTnLst>
                                </p:cTn>
                              </p:par>
                              <p:par>
                                <p:cTn id="22" presetID="18" presetClass="entr" presetSubtype="12"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strips(downLeft)">
                                      <p:cBhvr>
                                        <p:cTn id="24" dur="500"/>
                                        <p:tgtEl>
                                          <p:spTgt spid="3">
                                            <p:txEl>
                                              <p:pRg st="6" end="6"/>
                                            </p:txEl>
                                          </p:spTgt>
                                        </p:tgtEl>
                                      </p:cBhvr>
                                    </p:animEffect>
                                  </p:childTnLst>
                                </p:cTn>
                              </p:par>
                              <p:par>
                                <p:cTn id="25" presetID="18" presetClass="entr" presetSubtype="12"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strips(downLeft)">
                                      <p:cBhvr>
                                        <p:cTn id="27" dur="500"/>
                                        <p:tgtEl>
                                          <p:spTgt spid="3">
                                            <p:txEl>
                                              <p:pRg st="7" end="7"/>
                                            </p:txEl>
                                          </p:spTgt>
                                        </p:tgtEl>
                                      </p:cBhvr>
                                    </p:animEffect>
                                  </p:childTnLst>
                                </p:cTn>
                              </p:par>
                              <p:par>
                                <p:cTn id="28" presetID="18" presetClass="entr" presetSubtype="12"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strips(downLeft)">
                                      <p:cBhvr>
                                        <p:cTn id="30" dur="500"/>
                                        <p:tgtEl>
                                          <p:spTgt spid="3">
                                            <p:txEl>
                                              <p:pRg st="8" end="8"/>
                                            </p:txEl>
                                          </p:spTgt>
                                        </p:tgtEl>
                                      </p:cBhvr>
                                    </p:animEffect>
                                  </p:childTnLst>
                                </p:cTn>
                              </p:par>
                              <p:par>
                                <p:cTn id="31" presetID="18" presetClass="entr" presetSubtype="12"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strips(downLeft)">
                                      <p:cBhvr>
                                        <p:cTn id="33" dur="500"/>
                                        <p:tgtEl>
                                          <p:spTgt spid="3">
                                            <p:txEl>
                                              <p:pRg st="9" end="9"/>
                                            </p:txEl>
                                          </p:spTgt>
                                        </p:tgtEl>
                                      </p:cBhvr>
                                    </p:animEffect>
                                  </p:childTnLst>
                                </p:cTn>
                              </p:par>
                              <p:par>
                                <p:cTn id="34" presetID="18" presetClass="entr" presetSubtype="12"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strips(downLeft)">
                                      <p:cBhvr>
                                        <p:cTn id="36" dur="5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slide(fromBottom)">
                                      <p:cBhvr>
                                        <p:cTn id="41" dur="500"/>
                                        <p:tgtEl>
                                          <p:spTgt spid="102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nodeType="clickEffect">
                                  <p:stCondLst>
                                    <p:cond delay="0"/>
                                  </p:stCondLst>
                                  <p:childTnLst>
                                    <p:set>
                                      <p:cBhvr>
                                        <p:cTn id="45" dur="1" fill="hold">
                                          <p:stCondLst>
                                            <p:cond delay="0"/>
                                          </p:stCondLst>
                                        </p:cTn>
                                        <p:tgtEl>
                                          <p:spTgt spid="1028"/>
                                        </p:tgtEl>
                                        <p:attrNameLst>
                                          <p:attrName>style.visibility</p:attrName>
                                        </p:attrNameLst>
                                      </p:cBhvr>
                                      <p:to>
                                        <p:strVal val="visible"/>
                                      </p:to>
                                    </p:set>
                                    <p:anim calcmode="lin" valueType="num">
                                      <p:cBhvr>
                                        <p:cTn id="46" dur="500" fill="hold"/>
                                        <p:tgtEl>
                                          <p:spTgt spid="1028"/>
                                        </p:tgtEl>
                                        <p:attrNameLst>
                                          <p:attrName>ppt_w</p:attrName>
                                        </p:attrNameLst>
                                      </p:cBhvr>
                                      <p:tavLst>
                                        <p:tav tm="0">
                                          <p:val>
                                            <p:fltVal val="0"/>
                                          </p:val>
                                        </p:tav>
                                        <p:tav tm="100000">
                                          <p:val>
                                            <p:strVal val="#ppt_w"/>
                                          </p:val>
                                        </p:tav>
                                      </p:tavLst>
                                    </p:anim>
                                    <p:anim calcmode="lin" valueType="num">
                                      <p:cBhvr>
                                        <p:cTn id="47" dur="500" fill="hold"/>
                                        <p:tgtEl>
                                          <p:spTgt spid="1028"/>
                                        </p:tgtEl>
                                        <p:attrNameLst>
                                          <p:attrName>ppt_h</p:attrName>
                                        </p:attrNameLst>
                                      </p:cBhvr>
                                      <p:tavLst>
                                        <p:tav tm="0">
                                          <p:val>
                                            <p:fltVal val="0"/>
                                          </p:val>
                                        </p:tav>
                                        <p:tav tm="100000">
                                          <p:val>
                                            <p:strVal val="#ppt_h"/>
                                          </p:val>
                                        </p:tav>
                                      </p:tavLst>
                                    </p:anim>
                                    <p:animEffect transition="in" filter="fade">
                                      <p:cBhvr>
                                        <p:cTn id="48"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260648"/>
            <a:ext cx="7467600" cy="1143000"/>
          </a:xfrm>
        </p:spPr>
        <p:txBody>
          <a:bodyPr/>
          <a:lstStyle/>
          <a:p>
            <a:pPr algn="ctr"/>
            <a:r>
              <a:rPr lang="ar-SA" dirty="0" smtClean="0">
                <a:solidFill>
                  <a:schemeClr val="tx2">
                    <a:lumMod val="50000"/>
                  </a:schemeClr>
                </a:solidFill>
                <a:latin typeface="Andalus" pitchFamily="18" charset="-78"/>
                <a:cs typeface="Andalus" pitchFamily="18" charset="-78"/>
              </a:rPr>
              <a:t>كيفية التغلب على الشدائد</a:t>
            </a:r>
            <a:r>
              <a:rPr lang="ar-SA" dirty="0" smtClean="0">
                <a:latin typeface="Andalus" pitchFamily="18" charset="-78"/>
                <a:cs typeface="Andalus" pitchFamily="18" charset="-78"/>
              </a:rPr>
              <a:t> </a:t>
            </a:r>
            <a:endParaRPr lang="ar-SA" dirty="0">
              <a:latin typeface="Andalus" pitchFamily="18" charset="-78"/>
              <a:cs typeface="Andalus" pitchFamily="18" charset="-78"/>
            </a:endParaRPr>
          </a:p>
        </p:txBody>
      </p:sp>
      <p:sp>
        <p:nvSpPr>
          <p:cNvPr id="3" name="عنصر نائب للمحتوى 2"/>
          <p:cNvSpPr>
            <a:spLocks noGrp="1"/>
          </p:cNvSpPr>
          <p:nvPr>
            <p:ph sz="quarter" idx="1"/>
          </p:nvPr>
        </p:nvSpPr>
        <p:spPr>
          <a:xfrm>
            <a:off x="251520" y="1628800"/>
            <a:ext cx="8229600" cy="4929411"/>
          </a:xfrm>
        </p:spPr>
        <p:txBody>
          <a:bodyPr>
            <a:normAutofit/>
          </a:bodyPr>
          <a:lstStyle/>
          <a:p>
            <a:pPr marL="514350" indent="-514350" algn="r">
              <a:buNone/>
            </a:pPr>
            <a:r>
              <a:rPr lang="ar-SA" sz="2800" dirty="0" smtClean="0">
                <a:solidFill>
                  <a:schemeClr val="bg2">
                    <a:lumMod val="60000"/>
                    <a:lumOff val="40000"/>
                  </a:schemeClr>
                </a:solidFill>
                <a:latin typeface="Andalus" pitchFamily="18" charset="-78"/>
                <a:cs typeface="Andalus" pitchFamily="18" charset="-78"/>
              </a:rPr>
              <a:t>أهم الطرق للتغلب على الشدائد..</a:t>
            </a:r>
          </a:p>
          <a:p>
            <a:pPr marL="514350" indent="-514350" algn="r">
              <a:buNone/>
            </a:pPr>
            <a:r>
              <a:rPr lang="ar-SA" sz="2800" dirty="0" smtClean="0">
                <a:solidFill>
                  <a:schemeClr val="bg2">
                    <a:lumMod val="40000"/>
                    <a:lumOff val="60000"/>
                  </a:schemeClr>
                </a:solidFill>
              </a:rPr>
              <a:t>التعرف على ماهو مثير لك ومعرفة ماهو رد فعلك في مختلف الظروف حتى يمكنك توقع الأحداث التي تؤدي إلى الشد والقلق , ومحاولة الابتعاد عن المواقف التي تؤدي إلى الشد السئ .</a:t>
            </a:r>
          </a:p>
          <a:p>
            <a:pPr marL="514350" indent="-514350" algn="r">
              <a:buNone/>
            </a:pPr>
            <a:r>
              <a:rPr lang="ar-SA" sz="2800" dirty="0" smtClean="0">
                <a:solidFill>
                  <a:schemeClr val="bg2">
                    <a:lumMod val="40000"/>
                    <a:lumOff val="60000"/>
                  </a:schemeClr>
                </a:solidFill>
              </a:rPr>
              <a:t>حاول تغير أسلوب حياتك التي تشعر أنها السبب في هذا الشد الزائد , مع حل المشاكل التي تؤدي إلى تساؤلات وصراعات داخل نفسك بأسرع وقت ممكن .</a:t>
            </a:r>
          </a:p>
          <a:p>
            <a:pPr marL="514350" indent="-514350" algn="r">
              <a:buNone/>
            </a:pPr>
            <a:r>
              <a:rPr lang="ar-SA" sz="2800" dirty="0" smtClean="0">
                <a:solidFill>
                  <a:schemeClr val="bg2">
                    <a:lumMod val="40000"/>
                    <a:lumOff val="60000"/>
                  </a:schemeClr>
                </a:solidFill>
              </a:rPr>
              <a:t>أبحث عن الأفراد الذين يمكنك أن تحكي لهم المواقف المصاحبة للضغط</a:t>
            </a:r>
            <a:r>
              <a:rPr lang="en-US" sz="2800" dirty="0" smtClean="0">
                <a:solidFill>
                  <a:schemeClr val="bg2">
                    <a:lumMod val="40000"/>
                    <a:lumOff val="60000"/>
                  </a:schemeClr>
                </a:solidFill>
              </a:rPr>
              <a:t> </a:t>
            </a:r>
            <a:r>
              <a:rPr lang="ar-SA" sz="2800" dirty="0" smtClean="0">
                <a:solidFill>
                  <a:schemeClr val="bg2">
                    <a:lumMod val="40000"/>
                    <a:lumOff val="60000"/>
                  </a:schemeClr>
                </a:solidFill>
              </a:rPr>
              <a:t>العصبي السيء . </a:t>
            </a:r>
          </a:p>
          <a:p>
            <a:pPr marL="514350" indent="-514350" algn="r">
              <a:buNone/>
            </a:pPr>
            <a:endParaRPr lang="ar-SA" dirty="0" smtClean="0">
              <a:solidFill>
                <a:schemeClr val="bg2">
                  <a:lumMod val="40000"/>
                  <a:lumOff val="60000"/>
                </a:schemeClr>
              </a:solidFill>
            </a:endParaRPr>
          </a:p>
        </p:txBody>
      </p:sp>
      <p:pic>
        <p:nvPicPr>
          <p:cNvPr id="2050" name="Picture 2" descr="C:\Users\Dell\Documents\الصور\المقاومة.jpg"/>
          <p:cNvPicPr>
            <a:picLocks noChangeAspect="1" noChangeArrowheads="1"/>
          </p:cNvPicPr>
          <p:nvPr/>
        </p:nvPicPr>
        <p:blipFill>
          <a:blip r:embed="rId2" cstate="print"/>
          <a:srcRect/>
          <a:stretch>
            <a:fillRect/>
          </a:stretch>
        </p:blipFill>
        <p:spPr bwMode="auto">
          <a:xfrm>
            <a:off x="611560" y="260648"/>
            <a:ext cx="1909217" cy="1800200"/>
          </a:xfrm>
          <a:prstGeom prst="rect">
            <a:avLst/>
          </a:prstGeom>
          <a:noFill/>
          <a:effectLst>
            <a:glow rad="228600">
              <a:schemeClr val="accent1">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strips(downLeft)">
                                      <p:cBhvr>
                                        <p:cTn id="18" dur="500"/>
                                        <p:tgtEl>
                                          <p:spTgt spid="3">
                                            <p:txEl>
                                              <p:pRg st="1" end="1"/>
                                            </p:txEl>
                                          </p:spTgt>
                                        </p:tgtEl>
                                      </p:cBhvr>
                                    </p:animEffect>
                                  </p:childTnLst>
                                </p:cTn>
                              </p:par>
                              <p:par>
                                <p:cTn id="19" presetID="18" presetClass="entr" presetSubtype="12"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strips(downLeft)">
                                      <p:cBhvr>
                                        <p:cTn id="21" dur="500"/>
                                        <p:tgtEl>
                                          <p:spTgt spid="3">
                                            <p:txEl>
                                              <p:pRg st="2" end="2"/>
                                            </p:txEl>
                                          </p:spTgt>
                                        </p:tgtEl>
                                      </p:cBhvr>
                                    </p:animEffect>
                                  </p:childTnLst>
                                </p:cTn>
                              </p:par>
                              <p:par>
                                <p:cTn id="22" presetID="18" presetClass="entr" presetSubtype="12"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strips(downLeft)">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9552" y="620688"/>
            <a:ext cx="8229600" cy="5721499"/>
          </a:xfrm>
        </p:spPr>
        <p:txBody>
          <a:bodyPr/>
          <a:lstStyle/>
          <a:p>
            <a:pPr marL="514350" indent="-514350" algn="r">
              <a:buNone/>
            </a:pPr>
            <a:r>
              <a:rPr lang="ar-SA" dirty="0" smtClean="0">
                <a:solidFill>
                  <a:schemeClr val="bg2">
                    <a:lumMod val="40000"/>
                    <a:lumOff val="60000"/>
                  </a:schemeClr>
                </a:solidFill>
              </a:rPr>
              <a:t>أبحث عن الأفراد الذين يمكنك أن تحكي لهم المواقف المصاحبة للضغط العصبي </a:t>
            </a:r>
            <a:r>
              <a:rPr lang="ar-SA" dirty="0" err="1" smtClean="0">
                <a:solidFill>
                  <a:schemeClr val="bg2">
                    <a:lumMod val="40000"/>
                    <a:lumOff val="60000"/>
                  </a:schemeClr>
                </a:solidFill>
              </a:rPr>
              <a:t>السيء</a:t>
            </a:r>
            <a:r>
              <a:rPr lang="ar-SA" dirty="0" smtClean="0">
                <a:solidFill>
                  <a:schemeClr val="bg2">
                    <a:lumMod val="40000"/>
                    <a:lumOff val="60000"/>
                  </a:schemeClr>
                </a:solidFill>
              </a:rPr>
              <a:t>.</a:t>
            </a:r>
          </a:p>
          <a:p>
            <a:pPr marL="514350" indent="-514350" algn="r">
              <a:buNone/>
            </a:pPr>
            <a:endParaRPr lang="ar-SA" dirty="0" smtClean="0">
              <a:solidFill>
                <a:schemeClr val="bg2">
                  <a:lumMod val="40000"/>
                  <a:lumOff val="60000"/>
                </a:schemeClr>
              </a:solidFill>
            </a:endParaRPr>
          </a:p>
          <a:p>
            <a:pPr marL="514350" indent="-514350" algn="r">
              <a:buNone/>
            </a:pPr>
            <a:r>
              <a:rPr lang="ar-SA" dirty="0" smtClean="0">
                <a:solidFill>
                  <a:schemeClr val="bg2">
                    <a:lumMod val="40000"/>
                    <a:lumOff val="60000"/>
                  </a:schemeClr>
                </a:solidFill>
              </a:rPr>
              <a:t>أعمل قائمة بما تريد أن تفعله يوميا بترتيب الأهمية حتى يمكنك أن ترى في نهاية اليوم ماذا استطعت أن تنجزه .</a:t>
            </a:r>
          </a:p>
          <a:p>
            <a:pPr marL="514350" indent="-514350" algn="r">
              <a:buNone/>
            </a:pPr>
            <a:endParaRPr lang="ar-SA" dirty="0" smtClean="0">
              <a:solidFill>
                <a:schemeClr val="bg2">
                  <a:lumMod val="40000"/>
                  <a:lumOff val="60000"/>
                </a:schemeClr>
              </a:solidFill>
            </a:endParaRPr>
          </a:p>
          <a:p>
            <a:pPr marL="514350" indent="-514350" algn="r">
              <a:buNone/>
            </a:pPr>
            <a:r>
              <a:rPr lang="ar-SA" dirty="0" smtClean="0">
                <a:solidFill>
                  <a:schemeClr val="bg2">
                    <a:lumMod val="40000"/>
                    <a:lumOff val="60000"/>
                  </a:schemeClr>
                </a:solidFill>
              </a:rPr>
              <a:t>أختر أحد أساليب الارتخاء المتاحة لك و واضب على ممارستها بانتظام مما يساعدك على الاستشفاء بسرعة من الشد والقلق العصبي السيء سواء أكان جسميا أو  </a:t>
            </a:r>
            <a:r>
              <a:rPr lang="ar-SA" dirty="0" smtClean="0">
                <a:solidFill>
                  <a:schemeClr val="bg2">
                    <a:lumMod val="40000"/>
                    <a:lumOff val="60000"/>
                  </a:schemeClr>
                </a:solidFill>
                <a:sym typeface="Wingdings" pitchFamily="2" charset="2"/>
              </a:rPr>
              <a:t></a:t>
            </a:r>
            <a:r>
              <a:rPr lang="ar-SA" dirty="0" smtClean="0">
                <a:solidFill>
                  <a:schemeClr val="bg2">
                    <a:lumMod val="40000"/>
                    <a:lumOff val="60000"/>
                  </a:schemeClr>
                </a:solidFill>
              </a:rPr>
              <a:t>عقليا مثل تمرينات اليوجا والتأمل </a:t>
            </a:r>
          </a:p>
          <a:p>
            <a:pPr marL="514350" indent="-514350" algn="r">
              <a:buNone/>
            </a:pPr>
            <a:endParaRPr lang="ar-SA" dirty="0" smtClean="0">
              <a:solidFill>
                <a:schemeClr val="bg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strips(downLeft)">
                                      <p:cBhvr>
                                        <p:cTn id="10" dur="500"/>
                                        <p:tgtEl>
                                          <p:spTgt spid="3">
                                            <p:txEl>
                                              <p:pRg st="2" end="2"/>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strips(downLeft)">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836712"/>
            <a:ext cx="8229600" cy="5577483"/>
          </a:xfrm>
        </p:spPr>
        <p:txBody>
          <a:bodyPr>
            <a:normAutofit/>
          </a:bodyPr>
          <a:lstStyle/>
          <a:p>
            <a:pPr algn="r">
              <a:buNone/>
            </a:pPr>
            <a:r>
              <a:rPr lang="ar-SA" sz="2800" dirty="0" smtClean="0">
                <a:solidFill>
                  <a:schemeClr val="bg2">
                    <a:lumMod val="40000"/>
                    <a:lumOff val="60000"/>
                  </a:schemeClr>
                </a:solidFill>
              </a:rPr>
              <a:t>حاول أن تصل إلى الاتزان الكامل في وجباتك الغذائية </a:t>
            </a:r>
          </a:p>
          <a:p>
            <a:pPr algn="r">
              <a:buNone/>
            </a:pPr>
            <a:r>
              <a:rPr lang="ar-SA" sz="2800" dirty="0" smtClean="0">
                <a:solidFill>
                  <a:schemeClr val="bg2">
                    <a:lumMod val="40000"/>
                    <a:lumOff val="60000"/>
                  </a:schemeClr>
                </a:solidFill>
              </a:rPr>
              <a:t>حاول أن تعطي وقتا كافيا للنوم فقلة النوم تؤدي إلى الاضطراب .</a:t>
            </a:r>
          </a:p>
          <a:p>
            <a:pPr algn="r">
              <a:buNone/>
            </a:pPr>
            <a:r>
              <a:rPr lang="ar-SA" sz="2800" dirty="0" smtClean="0">
                <a:solidFill>
                  <a:schemeClr val="bg2">
                    <a:lumMod val="40000"/>
                    <a:lumOff val="60000"/>
                  </a:schemeClr>
                </a:solidFill>
              </a:rPr>
              <a:t>أفعل شيئا لغيرك فمساعدة الغير ستساعدك في التغلب على أعراض الشد والقلق المصاحب .</a:t>
            </a:r>
          </a:p>
          <a:p>
            <a:pPr algn="r">
              <a:buNone/>
            </a:pPr>
            <a:r>
              <a:rPr lang="ar-SA" sz="2800" dirty="0" smtClean="0">
                <a:solidFill>
                  <a:schemeClr val="bg2">
                    <a:lumMod val="40000"/>
                    <a:lumOff val="60000"/>
                  </a:schemeClr>
                </a:solidFill>
              </a:rPr>
              <a:t>إذا كانت هناك أشياء كثيرة يجب أن تؤدي فأبدا بالأهم حيث أنه من الصعب أداء كل </a:t>
            </a:r>
            <a:r>
              <a:rPr lang="ar-SA" sz="2800" dirty="0" err="1" smtClean="0">
                <a:solidFill>
                  <a:schemeClr val="bg2">
                    <a:lumMod val="40000"/>
                    <a:lumOff val="60000"/>
                  </a:schemeClr>
                </a:solidFill>
              </a:rPr>
              <a:t>شئ</a:t>
            </a:r>
            <a:r>
              <a:rPr lang="ar-SA" sz="2800" dirty="0" smtClean="0">
                <a:solidFill>
                  <a:schemeClr val="bg2">
                    <a:lumMod val="40000"/>
                    <a:lumOff val="60000"/>
                  </a:schemeClr>
                </a:solidFill>
              </a:rPr>
              <a:t> في وقت واحد .</a:t>
            </a:r>
          </a:p>
          <a:p>
            <a:pPr algn="r">
              <a:buNone/>
            </a:pPr>
            <a:r>
              <a:rPr lang="ar-SA" sz="2800" dirty="0" smtClean="0">
                <a:solidFill>
                  <a:schemeClr val="bg2">
                    <a:lumMod val="40000"/>
                    <a:lumOff val="60000"/>
                  </a:schemeClr>
                </a:solidFill>
              </a:rPr>
              <a:t>ممارسة النشاط البدني سوف يساعدك كثيرا في الوقاية وفي المعالجة الشدة والقلق العصبي .</a:t>
            </a:r>
          </a:p>
          <a:p>
            <a:pPr algn="r">
              <a:buNone/>
            </a:pPr>
            <a:endParaRPr lang="ar-SA" sz="2800" dirty="0" smtClean="0">
              <a:solidFill>
                <a:schemeClr val="bg2">
                  <a:lumMod val="40000"/>
                  <a:lumOff val="60000"/>
                </a:schemeClr>
              </a:solidFill>
            </a:endParaRPr>
          </a:p>
          <a:p>
            <a:pPr algn="r">
              <a:buNone/>
            </a:pPr>
            <a:endParaRPr lang="ar-SA" sz="2800" dirty="0">
              <a:solidFill>
                <a:schemeClr val="bg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dirty="0" smtClean="0">
                <a:solidFill>
                  <a:schemeClr val="tx2">
                    <a:lumMod val="50000"/>
                  </a:schemeClr>
                </a:solidFill>
                <a:latin typeface="Andalus" pitchFamily="18" charset="-78"/>
                <a:cs typeface="Andalus" pitchFamily="18" charset="-78"/>
              </a:rPr>
              <a:t>الارتخاء المتدرج </a:t>
            </a:r>
            <a:endParaRPr lang="ar-SA" sz="3600" dirty="0">
              <a:solidFill>
                <a:schemeClr val="tx2">
                  <a:lumMod val="50000"/>
                </a:schemeClr>
              </a:solidFill>
              <a:latin typeface="Andalus" pitchFamily="18" charset="-78"/>
              <a:cs typeface="Andalus" pitchFamily="18" charset="-78"/>
            </a:endParaRPr>
          </a:p>
        </p:txBody>
      </p:sp>
      <p:sp>
        <p:nvSpPr>
          <p:cNvPr id="3" name="عنصر نائب للمحتوى 2"/>
          <p:cNvSpPr>
            <a:spLocks noGrp="1"/>
          </p:cNvSpPr>
          <p:nvPr>
            <p:ph sz="quarter" idx="1"/>
          </p:nvPr>
        </p:nvSpPr>
        <p:spPr>
          <a:xfrm>
            <a:off x="467544" y="1984248"/>
            <a:ext cx="7467600" cy="4873752"/>
          </a:xfrm>
        </p:spPr>
        <p:txBody>
          <a:bodyPr/>
          <a:lstStyle/>
          <a:p>
            <a:pPr algn="r">
              <a:buNone/>
            </a:pPr>
            <a:r>
              <a:rPr lang="ar-SA" dirty="0" smtClean="0">
                <a:solidFill>
                  <a:schemeClr val="bg2">
                    <a:lumMod val="40000"/>
                    <a:lumOff val="60000"/>
                  </a:schemeClr>
                </a:solidFill>
              </a:rPr>
              <a:t>ويعني تدريب المجموعات العضلية المختلفة في الجسم على كيفية الانقباض والارتخاء مما يزيد من درجة الإحساس العضلي .</a:t>
            </a:r>
          </a:p>
          <a:p>
            <a:pPr algn="r">
              <a:buNone/>
            </a:pPr>
            <a:r>
              <a:rPr lang="ar-SA" dirty="0" smtClean="0">
                <a:solidFill>
                  <a:schemeClr val="bg2">
                    <a:lumMod val="40000"/>
                    <a:lumOff val="60000"/>
                  </a:schemeClr>
                </a:solidFill>
              </a:rPr>
              <a:t>وباستخدام هذا الأسلوب يستطيع الفرد إن يتحكم في درجة الانقباض والانبساط بإرادته .</a:t>
            </a:r>
            <a:endParaRPr lang="ar-SA" dirty="0">
              <a:solidFill>
                <a:schemeClr val="bg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200" dirty="0" smtClean="0">
                <a:solidFill>
                  <a:schemeClr val="tx2">
                    <a:lumMod val="50000"/>
                  </a:schemeClr>
                </a:solidFill>
                <a:latin typeface="Andalus" pitchFamily="18" charset="-78"/>
                <a:cs typeface="Andalus" pitchFamily="18" charset="-78"/>
              </a:rPr>
              <a:t>التغذية الرجعية </a:t>
            </a:r>
            <a:endParaRPr lang="ar-SA" sz="3200" dirty="0">
              <a:solidFill>
                <a:schemeClr val="tx2">
                  <a:lumMod val="50000"/>
                </a:schemeClr>
              </a:solidFill>
              <a:latin typeface="Andalus" pitchFamily="18" charset="-78"/>
              <a:cs typeface="Andalus" pitchFamily="18" charset="-78"/>
            </a:endParaRPr>
          </a:p>
        </p:txBody>
      </p:sp>
      <p:sp>
        <p:nvSpPr>
          <p:cNvPr id="3" name="عنصر نائب للمحتوى 2"/>
          <p:cNvSpPr>
            <a:spLocks noGrp="1"/>
          </p:cNvSpPr>
          <p:nvPr>
            <p:ph sz="quarter" idx="1"/>
          </p:nvPr>
        </p:nvSpPr>
        <p:spPr/>
        <p:txBody>
          <a:bodyPr/>
          <a:lstStyle/>
          <a:p>
            <a:pPr algn="ctr">
              <a:buNone/>
            </a:pPr>
            <a:r>
              <a:rPr lang="ar-SA" dirty="0" smtClean="0">
                <a:solidFill>
                  <a:schemeClr val="bg2">
                    <a:lumMod val="40000"/>
                    <a:lumOff val="60000"/>
                  </a:schemeClr>
                </a:solidFill>
              </a:rPr>
              <a:t>عبارة عن جهاز كهربائيا يوضع على الجسم يسجل التغيرات الداخلية ويسمح للفرد بالاستماع إليها . وفي بعض الأجهزة يسمح برؤيتها مما يساعد في التعرف على بعض التغيرات الوظيفية مثل درجة الحرارة في اليدين , والأنقباض في عضلات الجسم . </a:t>
            </a:r>
          </a:p>
          <a:p>
            <a:pPr algn="ctr">
              <a:buNone/>
            </a:pPr>
            <a:r>
              <a:rPr lang="ar-SA" dirty="0" smtClean="0">
                <a:solidFill>
                  <a:schemeClr val="bg2">
                    <a:lumMod val="40000"/>
                    <a:lumOff val="60000"/>
                  </a:schemeClr>
                </a:solidFill>
              </a:rPr>
              <a:t>وخلاص القول , نلاحظ أن النجاح في التعامل مع الشدائد والضغوط العصبية سيكون هو طريق المستقبل .</a:t>
            </a:r>
          </a:p>
          <a:p>
            <a:pPr algn="ctr">
              <a:buNone/>
            </a:pPr>
            <a:endParaRPr lang="ar-SA" dirty="0">
              <a:solidFill>
                <a:schemeClr val="bg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normAutofit/>
          </a:bodyPr>
          <a:lstStyle/>
          <a:p>
            <a:pPr algn="ctr">
              <a:buNone/>
            </a:pPr>
            <a:r>
              <a:rPr lang="ar-SA" sz="3600" dirty="0" smtClean="0">
                <a:solidFill>
                  <a:schemeClr val="tx2">
                    <a:lumMod val="50000"/>
                  </a:schemeClr>
                </a:solidFill>
                <a:latin typeface="Andalus" pitchFamily="18" charset="-78"/>
                <a:cs typeface="Andalus" pitchFamily="18" charset="-78"/>
              </a:rPr>
              <a:t>إعداد الطالبات..</a:t>
            </a:r>
          </a:p>
          <a:p>
            <a:pPr algn="ctr">
              <a:buNone/>
            </a:pPr>
            <a:r>
              <a:rPr lang="ar-SA" sz="2800" dirty="0" smtClean="0">
                <a:solidFill>
                  <a:schemeClr val="bg2">
                    <a:lumMod val="40000"/>
                    <a:lumOff val="60000"/>
                  </a:schemeClr>
                </a:solidFill>
                <a:latin typeface="Andalus" pitchFamily="18" charset="-78"/>
                <a:cs typeface="Andalus" pitchFamily="18" charset="-78"/>
              </a:rPr>
              <a:t>رقية عبدالرحيم الحجاج</a:t>
            </a:r>
          </a:p>
          <a:p>
            <a:pPr algn="ctr">
              <a:buNone/>
            </a:pPr>
            <a:r>
              <a:rPr lang="ar-SA" sz="2800" dirty="0" smtClean="0">
                <a:solidFill>
                  <a:schemeClr val="bg2">
                    <a:lumMod val="40000"/>
                    <a:lumOff val="60000"/>
                  </a:schemeClr>
                </a:solidFill>
                <a:latin typeface="Andalus" pitchFamily="18" charset="-78"/>
                <a:cs typeface="Andalus" pitchFamily="18" charset="-78"/>
              </a:rPr>
              <a:t>زهراء تركي التركي</a:t>
            </a:r>
          </a:p>
          <a:p>
            <a:pPr algn="ctr">
              <a:buNone/>
            </a:pPr>
            <a:r>
              <a:rPr lang="ar-SA" sz="2800" dirty="0" smtClean="0">
                <a:solidFill>
                  <a:schemeClr val="bg2">
                    <a:lumMod val="40000"/>
                    <a:lumOff val="60000"/>
                  </a:schemeClr>
                </a:solidFill>
                <a:latin typeface="Andalus" pitchFamily="18" charset="-78"/>
                <a:cs typeface="Andalus" pitchFamily="18" charset="-78"/>
              </a:rPr>
              <a:t>عناية صالح السعيدي</a:t>
            </a:r>
          </a:p>
          <a:p>
            <a:pPr algn="ctr">
              <a:buNone/>
            </a:pPr>
            <a:r>
              <a:rPr lang="ar-SA" sz="2800" dirty="0" smtClean="0">
                <a:solidFill>
                  <a:schemeClr val="bg2">
                    <a:lumMod val="40000"/>
                    <a:lumOff val="60000"/>
                  </a:schemeClr>
                </a:solidFill>
                <a:latin typeface="Andalus" pitchFamily="18" charset="-78"/>
                <a:cs typeface="Andalus" pitchFamily="18" charset="-78"/>
              </a:rPr>
              <a:t>مأوى مصطفى آل اسماعيل</a:t>
            </a:r>
          </a:p>
          <a:p>
            <a:pPr algn="ctr">
              <a:buNone/>
            </a:pPr>
            <a:r>
              <a:rPr lang="ar-SA" sz="2800" dirty="0" smtClean="0">
                <a:solidFill>
                  <a:schemeClr val="bg2">
                    <a:lumMod val="40000"/>
                    <a:lumOff val="60000"/>
                  </a:schemeClr>
                </a:solidFill>
                <a:latin typeface="Andalus" pitchFamily="18" charset="-78"/>
                <a:cs typeface="Andalus" pitchFamily="18" charset="-78"/>
              </a:rPr>
              <a:t>فاطمة شرف السادة </a:t>
            </a:r>
            <a:endParaRPr lang="ar-SA" sz="2800" dirty="0">
              <a:solidFill>
                <a:schemeClr val="bg2">
                  <a:lumMod val="40000"/>
                  <a:lumOff val="60000"/>
                </a:schemeClr>
              </a:solidFill>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amond(in)">
                                      <p:cBhvr>
                                        <p:cTn id="10" dur="2000"/>
                                        <p:tgtEl>
                                          <p:spTgt spid="3">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amond(in)">
                                      <p:cBhvr>
                                        <p:cTn id="13" dur="2000"/>
                                        <p:tgtEl>
                                          <p:spTgt spid="3">
                                            <p:txEl>
                                              <p:pRg st="2" end="2"/>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amond(in)">
                                      <p:cBhvr>
                                        <p:cTn id="16" dur="2000"/>
                                        <p:tgtEl>
                                          <p:spTgt spid="3">
                                            <p:txEl>
                                              <p:pRg st="3" end="3"/>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amond(in)">
                                      <p:cBhvr>
                                        <p:cTn id="19" dur="2000"/>
                                        <p:tgtEl>
                                          <p:spTgt spid="3">
                                            <p:txEl>
                                              <p:pRg st="4" end="4"/>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amond(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185</TotalTime>
  <Words>1003</Words>
  <Application>Microsoft Office PowerPoint</Application>
  <PresentationFormat>On-screen Show (4:3)</PresentationFormat>
  <Paragraphs>68</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Oriel</vt:lpstr>
      <vt:lpstr>أفضل الطرق للتغلب على الشدائد والضغوط العصبية </vt:lpstr>
      <vt:lpstr>الشدائد</vt:lpstr>
      <vt:lpstr>ما هي الشدائد؟what is stressor</vt:lpstr>
      <vt:lpstr>الشدائد والمرض Stress and Disease</vt:lpstr>
      <vt:lpstr>الأعراض المصاحبة للشدائد symptoms Associated with stressors</vt:lpstr>
      <vt:lpstr>كيفية التغلب على الشدائد </vt:lpstr>
      <vt:lpstr>Slide 7</vt:lpstr>
      <vt:lpstr>Slide 8</vt:lpstr>
      <vt:lpstr>الارتخاء المتدرج </vt:lpstr>
      <vt:lpstr>التغذية الرجعية </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أفضل الطرق للتغلب على الشدائد والضغوط العصبية</dc:title>
  <dc:creator>tip</dc:creator>
  <cp:lastModifiedBy>Dell</cp:lastModifiedBy>
  <cp:revision>19</cp:revision>
  <dcterms:created xsi:type="dcterms:W3CDTF">2011-03-27T15:04:58Z</dcterms:created>
  <dcterms:modified xsi:type="dcterms:W3CDTF">2011-04-21T11:01:43Z</dcterms:modified>
</cp:coreProperties>
</file>