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autoAdjust="0"/>
    <p:restoredTop sz="94658" autoAdjust="0"/>
  </p:normalViewPr>
  <p:slideViewPr>
    <p:cSldViewPr>
      <p:cViewPr varScale="1">
        <p:scale>
          <a:sx n="74" d="100"/>
          <a:sy n="74" d="100"/>
        </p:scale>
        <p:origin x="-104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endParaRPr lang="en-US"/>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FE60D77-4233-41F1-A4B6-8EB40F4C1060}" type="slidenum">
              <a:rPr lang="ar-SA"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BE2B3C98-DF93-44E7-9D19-C1653055B563}" type="slidenum">
              <a:rPr lang="ar-SA" smtClean="0"/>
              <a:pPr/>
              <a:t>‹#›</a:t>
            </a:fld>
            <a:endParaRPr lang="en-US"/>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endParaRPr lang="en-US"/>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133B7B13-B344-46C5-8431-3EF2954F2EEC}" type="slidenum">
              <a:rPr lang="ar-SA"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84A9C798-FE23-4F98-8A5A-A5FB4AEA38F0}" type="slidenum">
              <a:rPr lang="ar-SA" smtClean="0"/>
              <a:pPr/>
              <a:t>‹#›</a:t>
            </a:fld>
            <a:endParaRPr lang="en-U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4990857B-383B-4F9C-AD8F-441E06ED6798}" type="slidenum">
              <a:rPr lang="ar-SA" smtClean="0"/>
              <a:pPr/>
              <a:t>‹#›</a:t>
            </a:fld>
            <a:endParaRPr lang="en-U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9AAECF5C-571F-4CA3-804B-75C792A897FD}" type="slidenum">
              <a:rPr lang="ar-SA" smtClean="0"/>
              <a:pPr/>
              <a:t>‹#›</a:t>
            </a:fld>
            <a:endParaRPr lang="en-US"/>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endParaRPr lang="en-US"/>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en-US"/>
          </a:p>
        </p:txBody>
      </p:sp>
      <p:sp>
        <p:nvSpPr>
          <p:cNvPr id="4" name="عنصر نائب لرقم الشريحة 3"/>
          <p:cNvSpPr>
            <a:spLocks noGrp="1"/>
          </p:cNvSpPr>
          <p:nvPr>
            <p:ph type="sldNum" sz="quarter" idx="12"/>
          </p:nvPr>
        </p:nvSpPr>
        <p:spPr/>
        <p:txBody>
          <a:bodyPr/>
          <a:lstStyle>
            <a:extLst/>
          </a:lstStyle>
          <a:p>
            <a:fld id="{E3B55035-3345-4EE7-8875-6B66B377A724}" type="slidenum">
              <a:rPr lang="ar-SA" smtClean="0"/>
              <a:pPr/>
              <a:t>‹#›</a:t>
            </a:fld>
            <a:endParaRPr lang="en-US"/>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23049166-A819-40E3-A8F2-42150D05B1D0}" type="slidenum">
              <a:rPr lang="ar-SA" smtClean="0"/>
              <a:pPr/>
              <a:t>‹#›</a:t>
            </a:fld>
            <a:endParaRPr lang="en-U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3D88A5B4-CE31-47B4-AB87-69709AB28BDD}" type="slidenum">
              <a:rPr lang="ar-SA" smtClean="0"/>
              <a:pPr/>
              <a:t>‹#›</a:t>
            </a:fld>
            <a:endParaRPr lang="en-US"/>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FC72BBCE-D75C-4400-A30A-192BE7CB5C68}" type="slidenum">
              <a:rPr lang="ar-SA" smtClean="0"/>
              <a:pPr/>
              <a:t>‹#›</a:t>
            </a:fld>
            <a:endParaRPr lang="en-US"/>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endParaRPr lang="en-US"/>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en-US"/>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37E75E2-F62E-402B-81F9-DE77C6E86C9A}" type="slidenum">
              <a:rPr lang="ar-SA" smtClean="0"/>
              <a:pPr/>
              <a:t>‹#›</a:t>
            </a:fld>
            <a:endParaRPr lang="en-US"/>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53000">
              <a:srgbClr val="D4DEFF">
                <a:alpha val="4000"/>
              </a:srgbClr>
            </a:gs>
            <a:gs pos="83000">
              <a:srgbClr val="D4DEFF"/>
            </a:gs>
            <a:gs pos="100000">
              <a:srgbClr val="96AB94"/>
            </a:gs>
          </a:gsLst>
          <a:lin ang="5400000" scaled="0"/>
          <a:tileRect r="-100000" b="-100000"/>
        </a:gradFill>
        <a:effectLst/>
      </p:bgPr>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endParaRPr lang="en-US"/>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21309A1-637C-44B4-B156-B67E51BF81B1}" type="slidenum">
              <a:rPr lang="ar-SA"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wipe dir="r"/>
  </p:transition>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a:off x="428596" y="214290"/>
            <a:ext cx="8286808" cy="2857520"/>
          </a:xfrm>
          <a:prstGeom prst="rect">
            <a:avLst/>
          </a:prstGeom>
          <a:solidFill>
            <a:schemeClr val="tx2"/>
          </a:solidFill>
          <a:ln>
            <a:solidFill>
              <a:schemeClr val="bg2">
                <a:lumMod val="10000"/>
              </a:schemeClr>
            </a:solidFill>
          </a:ln>
        </p:spPr>
        <p:txBody>
          <a:bodyPr wrap="none" fromWordArt="1">
            <a:prstTxWarp prst="textChevronInverted">
              <a:avLst>
                <a:gd name="adj" fmla="val 75000"/>
              </a:avLst>
            </a:prstTxWarp>
          </a:bodyPr>
          <a:lstStyle/>
          <a:p>
            <a:pPr algn="ctr"/>
            <a:r>
              <a:rPr lang="ar-SA" sz="4800" kern="10" dirty="0">
                <a:ln w="9525">
                  <a:solidFill>
                    <a:srgbClr val="339966"/>
                  </a:solidFill>
                  <a:round/>
                  <a:headEnd/>
                  <a:tailEnd/>
                </a:ln>
                <a:solidFill>
                  <a:srgbClr val="99FF66"/>
                </a:solidFill>
                <a:effectLst>
                  <a:outerShdw dist="35921" dir="2700000" algn="ctr" rotWithShape="0">
                    <a:srgbClr val="808080">
                      <a:alpha val="80000"/>
                    </a:srgbClr>
                  </a:outerShdw>
                </a:effectLst>
                <a:latin typeface="Book Antiqua"/>
              </a:rPr>
              <a:t>كيف تنمي القوة العضلية </a:t>
            </a:r>
          </a:p>
        </p:txBody>
      </p:sp>
      <p:pic>
        <p:nvPicPr>
          <p:cNvPr id="2053" name="Picture 5" descr="images (85)"/>
          <p:cNvPicPr>
            <a:picLocks noChangeAspect="1" noChangeArrowheads="1"/>
          </p:cNvPicPr>
          <p:nvPr/>
        </p:nvPicPr>
        <p:blipFill>
          <a:blip r:embed="rId2"/>
          <a:srcRect/>
          <a:stretch>
            <a:fillRect/>
          </a:stretch>
        </p:blipFill>
        <p:spPr bwMode="auto">
          <a:xfrm rot="440522">
            <a:off x="355439" y="2792952"/>
            <a:ext cx="2208371" cy="2865975"/>
          </a:xfrm>
          <a:prstGeom prst="rect">
            <a:avLst/>
          </a:prstGeom>
          <a:noFill/>
        </p:spPr>
      </p:pic>
      <p:pic>
        <p:nvPicPr>
          <p:cNvPr id="2054" name="Picture 6" descr="images (68)"/>
          <p:cNvPicPr>
            <a:picLocks noChangeAspect="1" noChangeArrowheads="1"/>
          </p:cNvPicPr>
          <p:nvPr/>
        </p:nvPicPr>
        <p:blipFill>
          <a:blip r:embed="rId3"/>
          <a:srcRect/>
          <a:stretch>
            <a:fillRect/>
          </a:stretch>
        </p:blipFill>
        <p:spPr bwMode="auto">
          <a:xfrm rot="655732">
            <a:off x="6572264" y="2928934"/>
            <a:ext cx="2197100" cy="2943775"/>
          </a:xfrm>
          <a:prstGeom prst="rect">
            <a:avLst/>
          </a:prstGeom>
          <a:noFill/>
        </p:spPr>
      </p:pic>
      <p:pic>
        <p:nvPicPr>
          <p:cNvPr id="9" name="صورة 8" descr="images.jpg"/>
          <p:cNvPicPr>
            <a:picLocks noChangeAspect="1"/>
          </p:cNvPicPr>
          <p:nvPr/>
        </p:nvPicPr>
        <p:blipFill>
          <a:blip r:embed="rId4"/>
          <a:stretch>
            <a:fillRect/>
          </a:stretch>
        </p:blipFill>
        <p:spPr>
          <a:xfrm>
            <a:off x="3428992" y="3071810"/>
            <a:ext cx="2357454" cy="3412858"/>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3000"/>
                                        <p:tgtEl>
                                          <p:spTgt spid="2052"/>
                                        </p:tgtEl>
                                      </p:cBhvr>
                                    </p:animEffect>
                                    <p:anim calcmode="lin" valueType="num">
                                      <p:cBhvr>
                                        <p:cTn id="8" dur="3000" fill="hold"/>
                                        <p:tgtEl>
                                          <p:spTgt spid="2052"/>
                                        </p:tgtEl>
                                        <p:attrNameLst>
                                          <p:attrName>ppt_x</p:attrName>
                                        </p:attrNameLst>
                                      </p:cBhvr>
                                      <p:tavLst>
                                        <p:tav tm="0">
                                          <p:val>
                                            <p:strVal val="#ppt_x"/>
                                          </p:val>
                                        </p:tav>
                                        <p:tav tm="100000">
                                          <p:val>
                                            <p:strVal val="#ppt_x"/>
                                          </p:val>
                                        </p:tav>
                                      </p:tavLst>
                                    </p:anim>
                                    <p:anim calcmode="lin" valueType="num">
                                      <p:cBhvr>
                                        <p:cTn id="9" dur="3000" fill="hold"/>
                                        <p:tgtEl>
                                          <p:spTgt spid="2052"/>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2053"/>
                                        </p:tgtEl>
                                        <p:attrNameLst>
                                          <p:attrName>style.visibility</p:attrName>
                                        </p:attrNameLst>
                                      </p:cBhvr>
                                      <p:to>
                                        <p:strVal val="visible"/>
                                      </p:to>
                                    </p:set>
                                    <p:anim calcmode="lin" valueType="num">
                                      <p:cBhvr>
                                        <p:cTn id="13" dur="2000" fill="hold"/>
                                        <p:tgtEl>
                                          <p:spTgt spid="2053"/>
                                        </p:tgtEl>
                                        <p:attrNameLst>
                                          <p:attrName>ppt_w</p:attrName>
                                        </p:attrNameLst>
                                      </p:cBhvr>
                                      <p:tavLst>
                                        <p:tav tm="0">
                                          <p:val>
                                            <p:fltVal val="0"/>
                                          </p:val>
                                        </p:tav>
                                        <p:tav tm="100000">
                                          <p:val>
                                            <p:strVal val="#ppt_w"/>
                                          </p:val>
                                        </p:tav>
                                      </p:tavLst>
                                    </p:anim>
                                    <p:anim calcmode="lin" valueType="num">
                                      <p:cBhvr>
                                        <p:cTn id="14" dur="2000" fill="hold"/>
                                        <p:tgtEl>
                                          <p:spTgt spid="2053"/>
                                        </p:tgtEl>
                                        <p:attrNameLst>
                                          <p:attrName>ppt_h</p:attrName>
                                        </p:attrNameLst>
                                      </p:cBhvr>
                                      <p:tavLst>
                                        <p:tav tm="0">
                                          <p:val>
                                            <p:fltVal val="0"/>
                                          </p:val>
                                        </p:tav>
                                        <p:tav tm="100000">
                                          <p:val>
                                            <p:strVal val="#ppt_h"/>
                                          </p:val>
                                        </p:tav>
                                      </p:tavLst>
                                    </p:anim>
                                    <p:anim calcmode="lin" valueType="num">
                                      <p:cBhvr>
                                        <p:cTn id="15" dur="2000" fill="hold"/>
                                        <p:tgtEl>
                                          <p:spTgt spid="2053"/>
                                        </p:tgtEl>
                                        <p:attrNameLst>
                                          <p:attrName>style.rotation</p:attrName>
                                        </p:attrNameLst>
                                      </p:cBhvr>
                                      <p:tavLst>
                                        <p:tav tm="0">
                                          <p:val>
                                            <p:fltVal val="90"/>
                                          </p:val>
                                        </p:tav>
                                        <p:tav tm="100000">
                                          <p:val>
                                            <p:fltVal val="0"/>
                                          </p:val>
                                        </p:tav>
                                      </p:tavLst>
                                    </p:anim>
                                    <p:animEffect transition="in" filter="fade">
                                      <p:cBhvr>
                                        <p:cTn id="16" dur="2000"/>
                                        <p:tgtEl>
                                          <p:spTgt spid="2053"/>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9"/>
                                        </p:tgtEl>
                                        <p:attrNameLst>
                                          <p:attrName>style.visibility</p:attrName>
                                        </p:attrNameLst>
                                      </p:cBhvr>
                                      <p:to>
                                        <p:strVal val="visible"/>
                                      </p:to>
                                    </p:set>
                                    <p:anim calcmode="lin" valueType="num">
                                      <p:cBhvr>
                                        <p:cTn id="19" dur="2000" fill="hold"/>
                                        <p:tgtEl>
                                          <p:spTgt spid="9"/>
                                        </p:tgtEl>
                                        <p:attrNameLst>
                                          <p:attrName>ppt_w</p:attrName>
                                        </p:attrNameLst>
                                      </p:cBhvr>
                                      <p:tavLst>
                                        <p:tav tm="0">
                                          <p:val>
                                            <p:fltVal val="0"/>
                                          </p:val>
                                        </p:tav>
                                        <p:tav tm="100000">
                                          <p:val>
                                            <p:strVal val="#ppt_w"/>
                                          </p:val>
                                        </p:tav>
                                      </p:tavLst>
                                    </p:anim>
                                    <p:anim calcmode="lin" valueType="num">
                                      <p:cBhvr>
                                        <p:cTn id="20" dur="2000" fill="hold"/>
                                        <p:tgtEl>
                                          <p:spTgt spid="9"/>
                                        </p:tgtEl>
                                        <p:attrNameLst>
                                          <p:attrName>ppt_h</p:attrName>
                                        </p:attrNameLst>
                                      </p:cBhvr>
                                      <p:tavLst>
                                        <p:tav tm="0">
                                          <p:val>
                                            <p:fltVal val="0"/>
                                          </p:val>
                                        </p:tav>
                                        <p:tav tm="100000">
                                          <p:val>
                                            <p:strVal val="#ppt_h"/>
                                          </p:val>
                                        </p:tav>
                                      </p:tavLst>
                                    </p:anim>
                                    <p:anim calcmode="lin" valueType="num">
                                      <p:cBhvr>
                                        <p:cTn id="21" dur="2000" fill="hold"/>
                                        <p:tgtEl>
                                          <p:spTgt spid="9"/>
                                        </p:tgtEl>
                                        <p:attrNameLst>
                                          <p:attrName>style.rotation</p:attrName>
                                        </p:attrNameLst>
                                      </p:cBhvr>
                                      <p:tavLst>
                                        <p:tav tm="0">
                                          <p:val>
                                            <p:fltVal val="90"/>
                                          </p:val>
                                        </p:tav>
                                        <p:tav tm="100000">
                                          <p:val>
                                            <p:fltVal val="0"/>
                                          </p:val>
                                        </p:tav>
                                      </p:tavLst>
                                    </p:anim>
                                    <p:animEffect transition="in" filter="fade">
                                      <p:cBhvr>
                                        <p:cTn id="22" dur="2000"/>
                                        <p:tgtEl>
                                          <p:spTgt spid="9"/>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2054"/>
                                        </p:tgtEl>
                                        <p:attrNameLst>
                                          <p:attrName>style.visibility</p:attrName>
                                        </p:attrNameLst>
                                      </p:cBhvr>
                                      <p:to>
                                        <p:strVal val="visible"/>
                                      </p:to>
                                    </p:set>
                                    <p:anim calcmode="lin" valueType="num">
                                      <p:cBhvr>
                                        <p:cTn id="25" dur="2000" fill="hold"/>
                                        <p:tgtEl>
                                          <p:spTgt spid="2054"/>
                                        </p:tgtEl>
                                        <p:attrNameLst>
                                          <p:attrName>ppt_w</p:attrName>
                                        </p:attrNameLst>
                                      </p:cBhvr>
                                      <p:tavLst>
                                        <p:tav tm="0">
                                          <p:val>
                                            <p:fltVal val="0"/>
                                          </p:val>
                                        </p:tav>
                                        <p:tav tm="100000">
                                          <p:val>
                                            <p:strVal val="#ppt_w"/>
                                          </p:val>
                                        </p:tav>
                                      </p:tavLst>
                                    </p:anim>
                                    <p:anim calcmode="lin" valueType="num">
                                      <p:cBhvr>
                                        <p:cTn id="26" dur="2000" fill="hold"/>
                                        <p:tgtEl>
                                          <p:spTgt spid="2054"/>
                                        </p:tgtEl>
                                        <p:attrNameLst>
                                          <p:attrName>ppt_h</p:attrName>
                                        </p:attrNameLst>
                                      </p:cBhvr>
                                      <p:tavLst>
                                        <p:tav tm="0">
                                          <p:val>
                                            <p:fltVal val="0"/>
                                          </p:val>
                                        </p:tav>
                                        <p:tav tm="100000">
                                          <p:val>
                                            <p:strVal val="#ppt_h"/>
                                          </p:val>
                                        </p:tav>
                                      </p:tavLst>
                                    </p:anim>
                                    <p:anim calcmode="lin" valueType="num">
                                      <p:cBhvr>
                                        <p:cTn id="27" dur="2000" fill="hold"/>
                                        <p:tgtEl>
                                          <p:spTgt spid="2054"/>
                                        </p:tgtEl>
                                        <p:attrNameLst>
                                          <p:attrName>style.rotation</p:attrName>
                                        </p:attrNameLst>
                                      </p:cBhvr>
                                      <p:tavLst>
                                        <p:tav tm="0">
                                          <p:val>
                                            <p:fltVal val="90"/>
                                          </p:val>
                                        </p:tav>
                                        <p:tav tm="100000">
                                          <p:val>
                                            <p:fltVal val="0"/>
                                          </p:val>
                                        </p:tav>
                                      </p:tavLst>
                                    </p:anim>
                                    <p:animEffect transition="in" filter="fade">
                                      <p:cBhvr>
                                        <p:cTn id="28" dur="2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2857488" y="333375"/>
            <a:ext cx="5715040" cy="5792788"/>
          </a:xfrm>
        </p:spPr>
        <p:txBody>
          <a:bodyPr>
            <a:normAutofit/>
          </a:bodyPr>
          <a:lstStyle/>
          <a:p>
            <a:pPr lvl="1">
              <a:buFontTx/>
              <a:buNone/>
            </a:pPr>
            <a:r>
              <a:rPr lang="ar-SA" b="1" dirty="0" smtClean="0">
                <a:solidFill>
                  <a:srgbClr val="0070C0"/>
                </a:solidFill>
              </a:rPr>
              <a:t> </a:t>
            </a:r>
            <a:r>
              <a:rPr lang="ar-SA" b="1" dirty="0" smtClean="0">
                <a:solidFill>
                  <a:schemeClr val="tx1">
                    <a:lumMod val="65000"/>
                    <a:lumOff val="35000"/>
                  </a:schemeClr>
                </a:solidFill>
              </a:rPr>
              <a:t>تعرف </a:t>
            </a:r>
            <a:r>
              <a:rPr lang="ar-SA" b="1" dirty="0">
                <a:solidFill>
                  <a:schemeClr val="tx1">
                    <a:lumMod val="65000"/>
                    <a:lumOff val="35000"/>
                  </a:schemeClr>
                </a:solidFill>
              </a:rPr>
              <a:t>القوة بأنها قدرة المجموعات المختلفة على </a:t>
            </a:r>
            <a:r>
              <a:rPr lang="ar-SA" b="1" dirty="0" smtClean="0">
                <a:solidFill>
                  <a:schemeClr val="tx1">
                    <a:lumMod val="65000"/>
                    <a:lumOff val="35000"/>
                  </a:schemeClr>
                </a:solidFill>
              </a:rPr>
              <a:t>إخراج </a:t>
            </a:r>
            <a:r>
              <a:rPr lang="ar-SA" b="1" dirty="0">
                <a:solidFill>
                  <a:schemeClr val="tx1">
                    <a:lumMod val="65000"/>
                    <a:lumOff val="35000"/>
                  </a:schemeClr>
                </a:solidFill>
              </a:rPr>
              <a:t>الطاقة </a:t>
            </a:r>
            <a:r>
              <a:rPr lang="ar-SA" b="1" dirty="0" smtClean="0">
                <a:solidFill>
                  <a:schemeClr val="tx1">
                    <a:lumMod val="65000"/>
                    <a:lumOff val="35000"/>
                  </a:schemeClr>
                </a:solidFill>
              </a:rPr>
              <a:t>أو أداء </a:t>
            </a:r>
            <a:r>
              <a:rPr lang="ar-SA" b="1" dirty="0">
                <a:solidFill>
                  <a:schemeClr val="tx1">
                    <a:lumMod val="65000"/>
                    <a:lumOff val="35000"/>
                  </a:schemeClr>
                </a:solidFill>
              </a:rPr>
              <a:t>عمل ضد مقاومة خارجية والتي تتمثل في رفع </a:t>
            </a:r>
            <a:r>
              <a:rPr lang="ar-SA" b="1" dirty="0" smtClean="0">
                <a:solidFill>
                  <a:schemeClr val="tx1">
                    <a:lumMod val="65000"/>
                    <a:lumOff val="35000"/>
                  </a:schemeClr>
                </a:solidFill>
              </a:rPr>
              <a:t>أو </a:t>
            </a:r>
            <a:r>
              <a:rPr lang="ar-SA" b="1" dirty="0">
                <a:solidFill>
                  <a:schemeClr val="tx1">
                    <a:lumMod val="65000"/>
                    <a:lumOff val="35000"/>
                  </a:schemeClr>
                </a:solidFill>
              </a:rPr>
              <a:t>دفع </a:t>
            </a:r>
            <a:r>
              <a:rPr lang="ar-SA" b="1" dirty="0" smtClean="0">
                <a:solidFill>
                  <a:schemeClr val="tx1">
                    <a:lumMod val="65000"/>
                    <a:lumOff val="35000"/>
                  </a:schemeClr>
                </a:solidFill>
              </a:rPr>
              <a:t>أو </a:t>
            </a:r>
            <a:r>
              <a:rPr lang="ar-SA" b="1" dirty="0">
                <a:solidFill>
                  <a:schemeClr val="tx1">
                    <a:lumMod val="65000"/>
                    <a:lumOff val="35000"/>
                  </a:schemeClr>
                </a:solidFill>
              </a:rPr>
              <a:t>سحب ثقل خارجي </a:t>
            </a:r>
            <a:r>
              <a:rPr lang="ar-SA" b="1" dirty="0" smtClean="0">
                <a:solidFill>
                  <a:schemeClr val="tx1">
                    <a:lumMod val="65000"/>
                    <a:lumOff val="35000"/>
                  </a:schemeClr>
                </a:solidFill>
              </a:rPr>
              <a:t>أو </a:t>
            </a:r>
            <a:r>
              <a:rPr lang="ar-SA" b="1" dirty="0">
                <a:solidFill>
                  <a:schemeClr val="tx1">
                    <a:lumMod val="65000"/>
                    <a:lumOff val="35000"/>
                  </a:schemeClr>
                </a:solidFill>
              </a:rPr>
              <a:t>وزن الجسم ضد قوة الجاذبية </a:t>
            </a:r>
            <a:r>
              <a:rPr lang="ar-SA" b="1" dirty="0" smtClean="0">
                <a:solidFill>
                  <a:schemeClr val="tx1">
                    <a:lumMod val="65000"/>
                    <a:lumOff val="35000"/>
                  </a:schemeClr>
                </a:solidFill>
              </a:rPr>
              <a:t>الأرضية </a:t>
            </a:r>
            <a:r>
              <a:rPr lang="ar-SA" b="1" dirty="0">
                <a:solidFill>
                  <a:schemeClr val="tx1">
                    <a:lumMod val="65000"/>
                    <a:lumOff val="35000"/>
                  </a:schemeClr>
                </a:solidFill>
              </a:rPr>
              <a:t>. وتلعب القوة دورا هاما في نجاح </a:t>
            </a:r>
            <a:r>
              <a:rPr lang="ar-SA" b="1" dirty="0" smtClean="0">
                <a:solidFill>
                  <a:schemeClr val="tx1">
                    <a:lumMod val="65000"/>
                    <a:lumOff val="35000"/>
                  </a:schemeClr>
                </a:solidFill>
              </a:rPr>
              <a:t>الأداء </a:t>
            </a:r>
            <a:r>
              <a:rPr lang="ar-SA" b="1" dirty="0">
                <a:solidFill>
                  <a:schemeClr val="tx1">
                    <a:lumMod val="65000"/>
                    <a:lumOff val="35000"/>
                  </a:schemeClr>
                </a:solidFill>
              </a:rPr>
              <a:t>الرياضي كما </a:t>
            </a:r>
            <a:r>
              <a:rPr lang="ar-SA" b="1" dirty="0" smtClean="0">
                <a:solidFill>
                  <a:schemeClr val="tx1">
                    <a:lumMod val="65000"/>
                    <a:lumOff val="35000"/>
                  </a:schemeClr>
                </a:solidFill>
              </a:rPr>
              <a:t>أنها </a:t>
            </a:r>
            <a:r>
              <a:rPr lang="ar-SA" b="1" dirty="0">
                <a:solidFill>
                  <a:schemeClr val="tx1">
                    <a:lumMod val="65000"/>
                    <a:lumOff val="35000"/>
                  </a:schemeClr>
                </a:solidFill>
              </a:rPr>
              <a:t>تعتبر احد العناصر </a:t>
            </a:r>
            <a:r>
              <a:rPr lang="ar-SA" b="1" dirty="0" smtClean="0">
                <a:solidFill>
                  <a:schemeClr val="tx1">
                    <a:lumMod val="65000"/>
                    <a:lumOff val="35000"/>
                  </a:schemeClr>
                </a:solidFill>
              </a:rPr>
              <a:t>الأساسية </a:t>
            </a:r>
            <a:r>
              <a:rPr lang="ar-SA" b="1" dirty="0">
                <a:solidFill>
                  <a:schemeClr val="tx1">
                    <a:lumMod val="65000"/>
                    <a:lumOff val="35000"/>
                  </a:schemeClr>
                </a:solidFill>
              </a:rPr>
              <a:t>في </a:t>
            </a:r>
            <a:r>
              <a:rPr lang="ar-SA" b="1" dirty="0" smtClean="0">
                <a:solidFill>
                  <a:schemeClr val="tx1">
                    <a:lumMod val="65000"/>
                    <a:lumOff val="35000"/>
                  </a:schemeClr>
                </a:solidFill>
              </a:rPr>
              <a:t>الإعداد </a:t>
            </a:r>
            <a:r>
              <a:rPr lang="ar-SA" b="1" dirty="0">
                <a:solidFill>
                  <a:schemeClr val="tx1">
                    <a:lumMod val="65000"/>
                    <a:lumOff val="35000"/>
                  </a:schemeClr>
                </a:solidFill>
              </a:rPr>
              <a:t>البدني . ولا تنمو العضلة في حجمها وقوتها إلا </a:t>
            </a:r>
            <a:r>
              <a:rPr lang="ar-SA" b="1" dirty="0" smtClean="0">
                <a:solidFill>
                  <a:schemeClr val="tx1">
                    <a:lumMod val="65000"/>
                    <a:lumOff val="35000"/>
                  </a:schemeClr>
                </a:solidFill>
              </a:rPr>
              <a:t>إذا </a:t>
            </a:r>
            <a:r>
              <a:rPr lang="ar-SA" b="1" dirty="0">
                <a:solidFill>
                  <a:schemeClr val="tx1">
                    <a:lumMod val="65000"/>
                    <a:lumOff val="35000"/>
                  </a:schemeClr>
                </a:solidFill>
              </a:rPr>
              <a:t>عملت في ضد مقاومة لم تعهد عليها من قبل ويجب </a:t>
            </a:r>
            <a:r>
              <a:rPr lang="ar-SA" b="1" dirty="0" smtClean="0">
                <a:solidFill>
                  <a:schemeClr val="tx1">
                    <a:lumMod val="65000"/>
                    <a:lumOff val="35000"/>
                  </a:schemeClr>
                </a:solidFill>
              </a:rPr>
              <a:t>أن </a:t>
            </a:r>
            <a:r>
              <a:rPr lang="ar-SA" b="1" dirty="0">
                <a:solidFill>
                  <a:schemeClr val="tx1">
                    <a:lumMod val="65000"/>
                    <a:lumOff val="35000"/>
                  </a:schemeClr>
                </a:solidFill>
              </a:rPr>
              <a:t>تزداد هذه المقاومة من حين </a:t>
            </a:r>
            <a:r>
              <a:rPr lang="ar-SA" b="1" dirty="0" smtClean="0">
                <a:solidFill>
                  <a:schemeClr val="tx1">
                    <a:lumMod val="65000"/>
                    <a:lumOff val="35000"/>
                  </a:schemeClr>
                </a:solidFill>
              </a:rPr>
              <a:t>إلى أخر </a:t>
            </a:r>
            <a:r>
              <a:rPr lang="ar-SA" b="1" dirty="0">
                <a:solidFill>
                  <a:schemeClr val="tx1">
                    <a:lumMod val="65000"/>
                    <a:lumOff val="35000"/>
                  </a:schemeClr>
                </a:solidFill>
              </a:rPr>
              <a:t>لتستمر القوة العضلية في الزيادة, ولكن بشرط أ</a:t>
            </a:r>
            <a:r>
              <a:rPr lang="ar-SA" b="1" dirty="0" smtClean="0">
                <a:solidFill>
                  <a:schemeClr val="tx1">
                    <a:lumMod val="65000"/>
                    <a:lumOff val="35000"/>
                  </a:schemeClr>
                </a:solidFill>
              </a:rPr>
              <a:t>ن </a:t>
            </a:r>
            <a:r>
              <a:rPr lang="ar-SA" b="1" dirty="0">
                <a:solidFill>
                  <a:schemeClr val="tx1">
                    <a:lumMod val="65000"/>
                    <a:lumOff val="35000"/>
                  </a:schemeClr>
                </a:solidFill>
              </a:rPr>
              <a:t>يكون الجهد المبذول قريبا من الحد </a:t>
            </a:r>
            <a:r>
              <a:rPr lang="ar-SA" b="1" dirty="0" smtClean="0">
                <a:solidFill>
                  <a:schemeClr val="tx1">
                    <a:lumMod val="65000"/>
                    <a:lumOff val="35000"/>
                  </a:schemeClr>
                </a:solidFill>
              </a:rPr>
              <a:t>الأقصى </a:t>
            </a:r>
            <a:r>
              <a:rPr lang="ar-SA" b="1" dirty="0">
                <a:solidFill>
                  <a:schemeClr val="tx1">
                    <a:lumMod val="65000"/>
                    <a:lumOff val="35000"/>
                  </a:schemeClr>
                </a:solidFill>
              </a:rPr>
              <a:t>للفرد</a:t>
            </a:r>
            <a:r>
              <a:rPr lang="ar-SA" b="1" dirty="0">
                <a:solidFill>
                  <a:srgbClr val="0070C0"/>
                </a:solidFill>
              </a:rPr>
              <a:t>. </a:t>
            </a:r>
            <a:endParaRPr lang="en-US" b="1" dirty="0">
              <a:solidFill>
                <a:srgbClr val="0070C0"/>
              </a:solidFill>
              <a:cs typeface="Aharoni" pitchFamily="2" charset="-79"/>
            </a:endParaRPr>
          </a:p>
        </p:txBody>
      </p:sp>
      <p:pic>
        <p:nvPicPr>
          <p:cNvPr id="5" name="صورة 4" descr="images (11).jpg"/>
          <p:cNvPicPr>
            <a:picLocks noChangeAspect="1"/>
          </p:cNvPicPr>
          <p:nvPr/>
        </p:nvPicPr>
        <p:blipFill>
          <a:blip r:embed="rId2"/>
          <a:stretch>
            <a:fillRect/>
          </a:stretch>
        </p:blipFill>
        <p:spPr>
          <a:xfrm>
            <a:off x="571472" y="571480"/>
            <a:ext cx="2209800" cy="2076450"/>
          </a:xfrm>
          <a:prstGeom prst="rect">
            <a:avLst/>
          </a:prstGeom>
        </p:spPr>
      </p:pic>
      <p:pic>
        <p:nvPicPr>
          <p:cNvPr id="6" name="صورة 5" descr="images (82).jpg"/>
          <p:cNvPicPr>
            <a:picLocks noChangeAspect="1"/>
          </p:cNvPicPr>
          <p:nvPr/>
        </p:nvPicPr>
        <p:blipFill>
          <a:blip r:embed="rId3"/>
          <a:stretch>
            <a:fillRect/>
          </a:stretch>
        </p:blipFill>
        <p:spPr>
          <a:xfrm>
            <a:off x="428596" y="3500438"/>
            <a:ext cx="2238375" cy="2547941"/>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075">
                                            <p:txEl>
                                              <p:pRg st="0" end="0"/>
                                            </p:txEl>
                                          </p:spTgt>
                                        </p:tgtEl>
                                        <p:attrNameLst>
                                          <p:attrName>style.visibility</p:attrName>
                                        </p:attrNameLst>
                                      </p:cBhvr>
                                      <p:to>
                                        <p:strVal val="visible"/>
                                      </p:to>
                                    </p:set>
                                    <p:anim calcmode="discrete" valueType="clr">
                                      <p:cBhvr override="childStyle">
                                        <p:cTn id="7" dur="1000"/>
                                        <p:tgtEl>
                                          <p:spTgt spid="30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1000"/>
                                        <p:tgtEl>
                                          <p:spTgt spid="3075">
                                            <p:txEl>
                                              <p:pRg st="0" end="0"/>
                                            </p:txEl>
                                          </p:spTgt>
                                        </p:tgtEl>
                                        <p:attrNameLst>
                                          <p:attrName>fillcolor</p:attrName>
                                        </p:attrNameLst>
                                      </p:cBhvr>
                                      <p:tavLst>
                                        <p:tav tm="0">
                                          <p:val>
                                            <p:clrVal>
                                              <a:schemeClr val="accent2"/>
                                            </p:clrVal>
                                          </p:val>
                                        </p:tav>
                                        <p:tav tm="50000">
                                          <p:val>
                                            <p:clrVal>
                                              <a:schemeClr val="hlink"/>
                                            </p:clrVal>
                                          </p:val>
                                        </p:tav>
                                      </p:tavLst>
                                    </p:anim>
                                    <p:set>
                                      <p:cBhvr>
                                        <p:cTn id="9" dur="1000"/>
                                        <p:tgtEl>
                                          <p:spTgt spid="3075">
                                            <p:txEl>
                                              <p:pRg st="0" end="0"/>
                                            </p:txEl>
                                          </p:spTgt>
                                        </p:tgtEl>
                                        <p:attrNameLst>
                                          <p:attrName>fill.type</p:attrName>
                                        </p:attrNameLst>
                                      </p:cBhvr>
                                      <p:to>
                                        <p:strVal val="solid"/>
                                      </p:to>
                                    </p:set>
                                  </p:childTnLst>
                                </p:cTn>
                              </p:par>
                            </p:childTnLst>
                          </p:cTn>
                        </p:par>
                        <p:par>
                          <p:cTn id="10" fill="hold">
                            <p:stCondLst>
                              <p:cond delay="196000"/>
                            </p:stCondLst>
                            <p:childTnLst>
                              <p:par>
                                <p:cTn id="11" presetID="1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0" fill="hold"/>
                                        <p:tgtEl>
                                          <p:spTgt spid="5"/>
                                        </p:tgtEl>
                                        <p:attrNameLst>
                                          <p:attrName>ppt_w</p:attrName>
                                        </p:attrNameLst>
                                      </p:cBhvr>
                                      <p:tavLst>
                                        <p:tav tm="0">
                                          <p:val>
                                            <p:fltVal val="0"/>
                                          </p:val>
                                        </p:tav>
                                        <p:tav tm="100000">
                                          <p:val>
                                            <p:strVal val="#ppt_w"/>
                                          </p:val>
                                        </p:tav>
                                      </p:tavLst>
                                    </p:anim>
                                    <p:anim calcmode="lin" valueType="num">
                                      <p:cBhvr>
                                        <p:cTn id="14" dur="3000" fill="hold"/>
                                        <p:tgtEl>
                                          <p:spTgt spid="5"/>
                                        </p:tgtEl>
                                        <p:attrNameLst>
                                          <p:attrName>ppt_h</p:attrName>
                                        </p:attrNameLst>
                                      </p:cBhvr>
                                      <p:tavLst>
                                        <p:tav tm="0">
                                          <p:val>
                                            <p:fltVal val="0"/>
                                          </p:val>
                                        </p:tav>
                                        <p:tav tm="100000">
                                          <p:val>
                                            <p:strVal val="#ppt_h"/>
                                          </p:val>
                                        </p:tav>
                                      </p:tavLst>
                                    </p:anim>
                                    <p:anim calcmode="lin" valueType="num">
                                      <p:cBhvr>
                                        <p:cTn id="15" dur="3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99000"/>
                            </p:stCondLst>
                            <p:childTnLst>
                              <p:par>
                                <p:cTn id="18" presetID="17"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2000" fill="hold"/>
                                        <p:tgtEl>
                                          <p:spTgt spid="6"/>
                                        </p:tgtEl>
                                        <p:attrNameLst>
                                          <p:attrName>ppt_w</p:attrName>
                                        </p:attrNameLst>
                                      </p:cBhvr>
                                      <p:tavLst>
                                        <p:tav tm="0">
                                          <p:val>
                                            <p:fltVal val="0"/>
                                          </p:val>
                                        </p:tav>
                                        <p:tav tm="100000">
                                          <p:val>
                                            <p:strVal val="#ppt_w"/>
                                          </p:val>
                                        </p:tav>
                                      </p:tavLst>
                                    </p:anim>
                                    <p:anim calcmode="lin" valueType="num">
                                      <p:cBhvr>
                                        <p:cTn id="21"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2143108" y="1357298"/>
            <a:ext cx="5929354" cy="2500330"/>
          </a:xfrm>
        </p:spPr>
        <p:txBody>
          <a:bodyPr/>
          <a:lstStyle/>
          <a:p>
            <a:pPr marL="1143000" lvl="1" indent="-742950" algn="r"/>
            <a:r>
              <a:rPr lang="ar-SA" sz="2800" b="1" u="sng" dirty="0" smtClean="0"/>
              <a:t> </a:t>
            </a:r>
            <a:r>
              <a:rPr lang="ar-SA" sz="2800" b="1" u="sng" dirty="0" smtClean="0">
                <a:solidFill>
                  <a:schemeClr val="tx1">
                    <a:lumMod val="65000"/>
                    <a:lumOff val="35000"/>
                  </a:schemeClr>
                </a:solidFill>
              </a:rPr>
              <a:t>1- </a:t>
            </a:r>
            <a:r>
              <a:rPr lang="ar-SA" sz="2800" b="1" u="sng" dirty="0" smtClean="0">
                <a:solidFill>
                  <a:schemeClr val="tx1">
                    <a:lumMod val="65000"/>
                    <a:lumOff val="35000"/>
                  </a:schemeClr>
                </a:solidFill>
              </a:rPr>
              <a:t>التمرينات الثابتة</a:t>
            </a:r>
            <a:br>
              <a:rPr lang="ar-SA" sz="2800" b="1" u="sng" dirty="0" smtClean="0">
                <a:solidFill>
                  <a:schemeClr val="tx1">
                    <a:lumMod val="65000"/>
                    <a:lumOff val="35000"/>
                  </a:schemeClr>
                </a:solidFill>
              </a:rPr>
            </a:br>
            <a:r>
              <a:rPr lang="ar-SA" sz="2800" b="1" u="sng" dirty="0" smtClean="0">
                <a:solidFill>
                  <a:schemeClr val="tx1">
                    <a:lumMod val="65000"/>
                    <a:lumOff val="35000"/>
                  </a:schemeClr>
                </a:solidFill>
              </a:rPr>
              <a:t>2-التمرينات المتحركة</a:t>
            </a:r>
            <a:br>
              <a:rPr lang="ar-SA" sz="2800" b="1" u="sng" dirty="0" smtClean="0">
                <a:solidFill>
                  <a:schemeClr val="tx1">
                    <a:lumMod val="65000"/>
                    <a:lumOff val="35000"/>
                  </a:schemeClr>
                </a:solidFill>
              </a:rPr>
            </a:br>
            <a:r>
              <a:rPr lang="ar-SA" sz="2800" b="1" u="sng" dirty="0" smtClean="0">
                <a:solidFill>
                  <a:schemeClr val="tx1">
                    <a:lumMod val="65000"/>
                    <a:lumOff val="35000"/>
                  </a:schemeClr>
                </a:solidFill>
              </a:rPr>
              <a:t>3- بالتمرينات المشابهة للحركة</a:t>
            </a:r>
            <a:r>
              <a:rPr lang="ar-SA" sz="2800" b="1" u="sng" dirty="0" smtClean="0"/>
              <a:t> </a:t>
            </a:r>
            <a:r>
              <a:rPr lang="ar-SA" b="1" dirty="0" smtClean="0"/>
              <a:t/>
            </a:r>
            <a:br>
              <a:rPr lang="ar-SA" b="1" dirty="0" smtClean="0"/>
            </a:br>
            <a:endParaRPr lang="ar-SA" b="1" dirty="0"/>
          </a:p>
        </p:txBody>
      </p:sp>
      <p:sp>
        <p:nvSpPr>
          <p:cNvPr id="4099" name="Rectangle 3"/>
          <p:cNvSpPr>
            <a:spLocks noGrp="1" noChangeArrowheads="1"/>
          </p:cNvSpPr>
          <p:nvPr>
            <p:ph type="body" idx="4294967295"/>
          </p:nvPr>
        </p:nvSpPr>
        <p:spPr>
          <a:xfrm>
            <a:off x="528638" y="214312"/>
            <a:ext cx="8615362" cy="2000241"/>
          </a:xfrm>
        </p:spPr>
        <p:txBody>
          <a:bodyPr>
            <a:normAutofit fontScale="92500" lnSpcReduction="10000"/>
          </a:bodyPr>
          <a:lstStyle/>
          <a:p>
            <a:pPr marL="609600" indent="-609600" algn="ctr">
              <a:buFontTx/>
              <a:buNone/>
            </a:pPr>
            <a:r>
              <a:rPr lang="ar-SA" sz="2800" b="1" dirty="0">
                <a:solidFill>
                  <a:schemeClr val="tx1">
                    <a:lumMod val="65000"/>
                    <a:lumOff val="35000"/>
                  </a:schemeClr>
                </a:solidFill>
              </a:rPr>
              <a:t>ولا يعتبر الحجم وحده علامة </a:t>
            </a:r>
            <a:r>
              <a:rPr lang="ar-SA" sz="2800" b="1" dirty="0" smtClean="0">
                <a:solidFill>
                  <a:schemeClr val="tx1">
                    <a:lumMod val="65000"/>
                    <a:lumOff val="35000"/>
                  </a:schemeClr>
                </a:solidFill>
              </a:rPr>
              <a:t>أو </a:t>
            </a:r>
            <a:r>
              <a:rPr lang="ar-SA" sz="2800" b="1" dirty="0">
                <a:solidFill>
                  <a:schemeClr val="tx1">
                    <a:lumMod val="65000"/>
                    <a:lumOff val="35000"/>
                  </a:schemeClr>
                </a:solidFill>
              </a:rPr>
              <a:t>دليلا على قوة عضلة, حيث </a:t>
            </a:r>
            <a:r>
              <a:rPr lang="ar-SA" sz="2800" b="1" dirty="0" smtClean="0">
                <a:solidFill>
                  <a:schemeClr val="tx1">
                    <a:lumMod val="65000"/>
                    <a:lumOff val="35000"/>
                  </a:schemeClr>
                </a:solidFill>
              </a:rPr>
              <a:t>أن </a:t>
            </a:r>
            <a:r>
              <a:rPr lang="ar-SA" sz="2800" b="1" dirty="0">
                <a:solidFill>
                  <a:schemeClr val="tx1">
                    <a:lumMod val="65000"/>
                    <a:lumOff val="35000"/>
                  </a:schemeClr>
                </a:solidFill>
              </a:rPr>
              <a:t>هناك عضلات متساوية الحجم ولكنها تختلف في قوتها .وهذا راجع </a:t>
            </a:r>
            <a:r>
              <a:rPr lang="ar-SA" sz="2800" b="1" dirty="0" smtClean="0">
                <a:solidFill>
                  <a:schemeClr val="tx1">
                    <a:lumMod val="65000"/>
                    <a:lumOff val="35000"/>
                  </a:schemeClr>
                </a:solidFill>
              </a:rPr>
              <a:t>إلى </a:t>
            </a:r>
            <a:r>
              <a:rPr lang="ar-SA" sz="2800" b="1" dirty="0">
                <a:solidFill>
                  <a:schemeClr val="tx1">
                    <a:lumMod val="65000"/>
                    <a:lumOff val="35000"/>
                  </a:schemeClr>
                </a:solidFill>
              </a:rPr>
              <a:t>اختلاف في كمية الدهون الموجودة في كل عضلة.                                                                                                                                  </a:t>
            </a:r>
          </a:p>
          <a:p>
            <a:pPr marL="609600" indent="-609600" algn="ctr">
              <a:buFontTx/>
              <a:buNone/>
            </a:pPr>
            <a:r>
              <a:rPr lang="ar-SA" sz="2800" b="1" dirty="0">
                <a:solidFill>
                  <a:schemeClr val="tx1">
                    <a:lumMod val="65000"/>
                    <a:lumOff val="35000"/>
                  </a:schemeClr>
                </a:solidFill>
              </a:rPr>
              <a:t>ويمكن تنمية القوة العضلية بثلاث طرق رئيسية</a:t>
            </a:r>
            <a:r>
              <a:rPr lang="en-US" sz="2800" b="1" dirty="0">
                <a:solidFill>
                  <a:schemeClr val="tx1">
                    <a:lumMod val="65000"/>
                    <a:lumOff val="35000"/>
                  </a:schemeClr>
                </a:solidFill>
                <a:cs typeface="Aharoni" pitchFamily="2" charset="-79"/>
              </a:rPr>
              <a:t> </a:t>
            </a:r>
            <a:r>
              <a:rPr lang="en-US" sz="2800" b="1" dirty="0" smtClean="0">
                <a:solidFill>
                  <a:schemeClr val="tx1">
                    <a:lumMod val="65000"/>
                    <a:lumOff val="35000"/>
                  </a:schemeClr>
                </a:solidFill>
                <a:cs typeface="Aharoni" pitchFamily="2" charset="-79"/>
              </a:rPr>
              <a:t>:</a:t>
            </a:r>
          </a:p>
          <a:p>
            <a:pPr marL="609600" indent="-609600" algn="ctr">
              <a:buFontTx/>
              <a:buNone/>
            </a:pPr>
            <a:endParaRPr lang="en-US" sz="2800" dirty="0">
              <a:solidFill>
                <a:schemeClr val="tx1">
                  <a:lumMod val="65000"/>
                  <a:lumOff val="35000"/>
                </a:schemeClr>
              </a:solidFill>
              <a:cs typeface="Aharoni" pitchFamily="2" charset="-79"/>
            </a:endParaRPr>
          </a:p>
        </p:txBody>
      </p:sp>
      <p:pic>
        <p:nvPicPr>
          <p:cNvPr id="5" name="صورة 4" descr="images (28).jpg"/>
          <p:cNvPicPr>
            <a:picLocks noChangeAspect="1"/>
          </p:cNvPicPr>
          <p:nvPr/>
        </p:nvPicPr>
        <p:blipFill>
          <a:blip r:embed="rId2"/>
          <a:stretch>
            <a:fillRect/>
          </a:stretch>
        </p:blipFill>
        <p:spPr>
          <a:xfrm>
            <a:off x="214282" y="2571744"/>
            <a:ext cx="3071834" cy="3786214"/>
          </a:xfrm>
          <a:prstGeom prst="rect">
            <a:avLst/>
          </a:prstGeom>
        </p:spPr>
      </p:pic>
      <p:pic>
        <p:nvPicPr>
          <p:cNvPr id="8" name="صورة 7" descr="images (20).jpg"/>
          <p:cNvPicPr>
            <a:picLocks noChangeAspect="1"/>
          </p:cNvPicPr>
          <p:nvPr/>
        </p:nvPicPr>
        <p:blipFill>
          <a:blip r:embed="rId3"/>
          <a:stretch>
            <a:fillRect/>
          </a:stretch>
        </p:blipFill>
        <p:spPr>
          <a:xfrm>
            <a:off x="5214942" y="3643290"/>
            <a:ext cx="1500198" cy="321471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p:cTn id="7" dur="3000" fill="hold"/>
                                        <p:tgtEl>
                                          <p:spTgt spid="4099">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409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p:cTn id="13" dur="3000" fill="hold"/>
                                        <p:tgtEl>
                                          <p:spTgt spid="4099">
                                            <p:txEl>
                                              <p:pRg st="1" end="1"/>
                                            </p:txEl>
                                          </p:spTgt>
                                        </p:tgtEl>
                                        <p:attrNameLst>
                                          <p:attrName>ppt_w</p:attrName>
                                        </p:attrNameLst>
                                      </p:cBhvr>
                                      <p:tavLst>
                                        <p:tav tm="0">
                                          <p:val>
                                            <p:fltVal val="0"/>
                                          </p:val>
                                        </p:tav>
                                        <p:tav tm="100000">
                                          <p:val>
                                            <p:strVal val="#ppt_w"/>
                                          </p:val>
                                        </p:tav>
                                      </p:tavLst>
                                    </p:anim>
                                    <p:anim calcmode="lin" valueType="num">
                                      <p:cBhvr>
                                        <p:cTn id="14" dur="3000" fill="hold"/>
                                        <p:tgtEl>
                                          <p:spTgt spid="409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0" fill="hold"/>
                                        <p:tgtEl>
                                          <p:spTgt spid="6"/>
                                        </p:tgtEl>
                                        <p:attrNameLst>
                                          <p:attrName>ppt_x</p:attrName>
                                        </p:attrNameLst>
                                      </p:cBhvr>
                                      <p:tavLst>
                                        <p:tav tm="0">
                                          <p:val>
                                            <p:strVal val="#ppt_x"/>
                                          </p:val>
                                        </p:tav>
                                        <p:tav tm="100000">
                                          <p:val>
                                            <p:strVal val="#ppt_x"/>
                                          </p:val>
                                        </p:tav>
                                      </p:tavLst>
                                    </p:anim>
                                    <p:anim calcmode="lin" valueType="num">
                                      <p:cBhvr additive="base">
                                        <p:cTn id="20"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09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1857356" y="0"/>
            <a:ext cx="6572264" cy="6643710"/>
          </a:xfrm>
        </p:spPr>
        <p:txBody>
          <a:bodyPr>
            <a:normAutofit/>
          </a:bodyPr>
          <a:lstStyle/>
          <a:p>
            <a:pPr marL="609600" indent="-609600">
              <a:buFontTx/>
              <a:buNone/>
            </a:pPr>
            <a:r>
              <a:rPr lang="ar-SA" b="1" dirty="0">
                <a:solidFill>
                  <a:schemeClr val="tx1">
                    <a:lumMod val="75000"/>
                    <a:lumOff val="25000"/>
                  </a:schemeClr>
                </a:solidFill>
              </a:rPr>
              <a:t> </a:t>
            </a:r>
            <a:r>
              <a:rPr lang="ar-SA" b="1" i="1" u="sng" dirty="0" smtClean="0">
                <a:solidFill>
                  <a:schemeClr val="tx1">
                    <a:lumMod val="65000"/>
                    <a:lumOff val="35000"/>
                  </a:schemeClr>
                </a:solidFill>
              </a:rPr>
              <a:t> التمرينات </a:t>
            </a:r>
            <a:r>
              <a:rPr lang="ar-SA" b="1" i="1" u="sng" dirty="0">
                <a:solidFill>
                  <a:schemeClr val="tx1">
                    <a:lumMod val="65000"/>
                    <a:lumOff val="35000"/>
                  </a:schemeClr>
                </a:solidFill>
              </a:rPr>
              <a:t>الثابتة   </a:t>
            </a:r>
            <a:r>
              <a:rPr lang="en-US" b="1" i="1" u="sng" dirty="0">
                <a:solidFill>
                  <a:schemeClr val="tx1">
                    <a:lumMod val="65000"/>
                    <a:lumOff val="35000"/>
                  </a:schemeClr>
                </a:solidFill>
                <a:cs typeface="Aharoni" pitchFamily="2" charset="-79"/>
              </a:rPr>
              <a:t>Isometric (Static) Exercise</a:t>
            </a:r>
            <a:endParaRPr lang="ar-SA" b="1" i="1" u="sng" dirty="0">
              <a:solidFill>
                <a:schemeClr val="tx1">
                  <a:lumMod val="65000"/>
                  <a:lumOff val="35000"/>
                </a:schemeClr>
              </a:solidFill>
            </a:endParaRPr>
          </a:p>
          <a:p>
            <a:pPr marL="609600" indent="-609600">
              <a:buFontTx/>
              <a:buNone/>
            </a:pPr>
            <a:r>
              <a:rPr lang="ar-SA" b="1" dirty="0" smtClean="0">
                <a:solidFill>
                  <a:schemeClr val="tx1">
                    <a:lumMod val="65000"/>
                    <a:lumOff val="35000"/>
                  </a:schemeClr>
                </a:solidFill>
              </a:rPr>
              <a:t>   وفيها </a:t>
            </a:r>
            <a:r>
              <a:rPr lang="ar-SA" b="1" dirty="0">
                <a:solidFill>
                  <a:schemeClr val="tx1">
                    <a:lumMod val="65000"/>
                    <a:lumOff val="35000"/>
                  </a:schemeClr>
                </a:solidFill>
              </a:rPr>
              <a:t>تنتج العضلات طاقة </a:t>
            </a:r>
            <a:r>
              <a:rPr lang="ar-SA" b="1" dirty="0" smtClean="0">
                <a:solidFill>
                  <a:schemeClr val="tx1">
                    <a:lumMod val="65000"/>
                    <a:lumOff val="35000"/>
                  </a:schemeClr>
                </a:solidFill>
              </a:rPr>
              <a:t>وحرارة </a:t>
            </a:r>
            <a:r>
              <a:rPr lang="ar-SA" b="1" dirty="0">
                <a:solidFill>
                  <a:schemeClr val="tx1">
                    <a:lumMod val="65000"/>
                    <a:lumOff val="35000"/>
                  </a:schemeClr>
                </a:solidFill>
              </a:rPr>
              <a:t>عن طريق انقباضها </a:t>
            </a:r>
            <a:r>
              <a:rPr lang="ar-SA" b="1" dirty="0" smtClean="0">
                <a:solidFill>
                  <a:schemeClr val="tx1">
                    <a:lumMod val="65000"/>
                    <a:lumOff val="35000"/>
                  </a:schemeClr>
                </a:solidFill>
              </a:rPr>
              <a:t>وهي </a:t>
            </a:r>
            <a:r>
              <a:rPr lang="ar-SA" b="1" dirty="0">
                <a:solidFill>
                  <a:schemeClr val="tx1">
                    <a:lumMod val="65000"/>
                    <a:lumOff val="35000"/>
                  </a:schemeClr>
                </a:solidFill>
              </a:rPr>
              <a:t>في وضع ثابت أي بدون حدوث أي تغير في طولها </a:t>
            </a:r>
            <a:r>
              <a:rPr lang="ar-SA" b="1" dirty="0" smtClean="0">
                <a:solidFill>
                  <a:schemeClr val="tx1">
                    <a:lumMod val="65000"/>
                    <a:lumOff val="35000"/>
                  </a:schemeClr>
                </a:solidFill>
              </a:rPr>
              <a:t>أو </a:t>
            </a:r>
            <a:r>
              <a:rPr lang="ar-SA" b="1" dirty="0">
                <a:solidFill>
                  <a:schemeClr val="tx1">
                    <a:lumMod val="65000"/>
                    <a:lumOff val="35000"/>
                  </a:schemeClr>
                </a:solidFill>
              </a:rPr>
              <a:t>الزاوية التي يعمل عليها المفصل .وقد ثبت  </a:t>
            </a:r>
            <a:r>
              <a:rPr lang="ar-SA" b="1" dirty="0" smtClean="0">
                <a:solidFill>
                  <a:schemeClr val="tx1">
                    <a:lumMod val="65000"/>
                    <a:lumOff val="35000"/>
                  </a:schemeClr>
                </a:solidFill>
              </a:rPr>
              <a:t>أن </a:t>
            </a:r>
            <a:r>
              <a:rPr lang="ar-SA" b="1" dirty="0">
                <a:solidFill>
                  <a:schemeClr val="tx1">
                    <a:lumMod val="65000"/>
                    <a:lumOff val="35000"/>
                  </a:schemeClr>
                </a:solidFill>
              </a:rPr>
              <a:t>التمرينات الثابتة </a:t>
            </a:r>
            <a:r>
              <a:rPr lang="ar-SA" b="1" dirty="0" smtClean="0">
                <a:solidFill>
                  <a:schemeClr val="tx1">
                    <a:lumMod val="65000"/>
                    <a:lumOff val="35000"/>
                  </a:schemeClr>
                </a:solidFill>
              </a:rPr>
              <a:t>أكثر </a:t>
            </a:r>
            <a:r>
              <a:rPr lang="ar-SA" b="1" dirty="0">
                <a:solidFill>
                  <a:schemeClr val="tx1">
                    <a:lumMod val="65000"/>
                    <a:lumOff val="35000"/>
                  </a:schemeClr>
                </a:solidFill>
              </a:rPr>
              <a:t>فاعلية وتأثير عندما تنقبض العضلة بأقصى حد لها لفترة ما بين (6-10)ثوان, وبمعدل تدريبي من (3-5)مرات </a:t>
            </a:r>
            <a:r>
              <a:rPr lang="ar-SA" b="1" dirty="0" smtClean="0">
                <a:solidFill>
                  <a:schemeClr val="tx1">
                    <a:lumMod val="65000"/>
                    <a:lumOff val="35000"/>
                  </a:schemeClr>
                </a:solidFill>
              </a:rPr>
              <a:t>أسبوعيا. </a:t>
            </a:r>
            <a:endParaRPr lang="ar-SA" b="1" dirty="0">
              <a:solidFill>
                <a:schemeClr val="tx1">
                  <a:lumMod val="65000"/>
                  <a:lumOff val="35000"/>
                </a:schemeClr>
              </a:solidFill>
            </a:endParaRPr>
          </a:p>
        </p:txBody>
      </p:sp>
      <p:pic>
        <p:nvPicPr>
          <p:cNvPr id="6" name="صورة 5" descr="images (73).jpg"/>
          <p:cNvPicPr>
            <a:picLocks noChangeAspect="1"/>
          </p:cNvPicPr>
          <p:nvPr/>
        </p:nvPicPr>
        <p:blipFill>
          <a:blip r:embed="rId2"/>
          <a:stretch>
            <a:fillRect/>
          </a:stretch>
        </p:blipFill>
        <p:spPr>
          <a:xfrm>
            <a:off x="0" y="0"/>
            <a:ext cx="2143108" cy="2000256"/>
          </a:xfrm>
          <a:prstGeom prst="rect">
            <a:avLst/>
          </a:prstGeom>
        </p:spPr>
      </p:pic>
      <p:pic>
        <p:nvPicPr>
          <p:cNvPr id="7" name="صورة 6" descr="images (4).jpg"/>
          <p:cNvPicPr>
            <a:picLocks noChangeAspect="1"/>
          </p:cNvPicPr>
          <p:nvPr/>
        </p:nvPicPr>
        <p:blipFill>
          <a:blip r:embed="rId3"/>
          <a:stretch>
            <a:fillRect/>
          </a:stretch>
        </p:blipFill>
        <p:spPr>
          <a:xfrm>
            <a:off x="285720" y="3857628"/>
            <a:ext cx="2438400" cy="258604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up)">
                                      <p:cBhvr>
                                        <p:cTn id="7" dur="30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up)">
                                      <p:cBhvr>
                                        <p:cTn id="12" dur="3000"/>
                                        <p:tgtEl>
                                          <p:spTgt spid="5123">
                                            <p:txEl>
                                              <p:pRg st="1" end="1"/>
                                            </p:txEl>
                                          </p:spTgt>
                                        </p:tgtEl>
                                      </p:cBhvr>
                                    </p:animEffect>
                                  </p:childTnLst>
                                </p:cTn>
                              </p:par>
                            </p:childTnLst>
                          </p:cTn>
                        </p:par>
                        <p:par>
                          <p:cTn id="13" fill="hold">
                            <p:stCondLst>
                              <p:cond delay="3000"/>
                            </p:stCondLst>
                            <p:childTnLst>
                              <p:par>
                                <p:cTn id="14" presetID="3" presetClass="entr" presetSubtype="1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3000"/>
                                        <p:tgtEl>
                                          <p:spTgt spid="7"/>
                                        </p:tgtEl>
                                      </p:cBhvr>
                                    </p:animEffect>
                                  </p:childTnLst>
                                </p:cTn>
                              </p:par>
                              <p:par>
                                <p:cTn id="17" presetID="1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plus(in)">
                                      <p:cBhvr>
                                        <p:cTn id="19"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2285984" y="214290"/>
            <a:ext cx="6143668" cy="6143668"/>
          </a:xfrm>
        </p:spPr>
        <p:txBody>
          <a:bodyPr>
            <a:normAutofit/>
          </a:bodyPr>
          <a:lstStyle/>
          <a:p>
            <a:pPr>
              <a:buFontTx/>
              <a:buNone/>
            </a:pPr>
            <a:r>
              <a:rPr lang="ar-SA" dirty="0" smtClean="0"/>
              <a:t>   </a:t>
            </a:r>
            <a:r>
              <a:rPr lang="ar-SA" b="1" dirty="0" smtClean="0">
                <a:solidFill>
                  <a:schemeClr val="tx1">
                    <a:lumMod val="65000"/>
                    <a:lumOff val="35000"/>
                  </a:schemeClr>
                </a:solidFill>
              </a:rPr>
              <a:t>والتمرينات </a:t>
            </a:r>
            <a:r>
              <a:rPr lang="ar-SA" b="1" dirty="0">
                <a:solidFill>
                  <a:schemeClr val="tx1">
                    <a:lumMod val="65000"/>
                    <a:lumOff val="35000"/>
                  </a:schemeClr>
                </a:solidFill>
              </a:rPr>
              <a:t>تحسن من القوة العضلية بدون أي تحريك للمفاصل </a:t>
            </a:r>
            <a:r>
              <a:rPr lang="ar-SA" b="1" dirty="0" smtClean="0">
                <a:solidFill>
                  <a:schemeClr val="tx1">
                    <a:lumMod val="65000"/>
                    <a:lumOff val="35000"/>
                  </a:schemeClr>
                </a:solidFill>
              </a:rPr>
              <a:t>أو </a:t>
            </a:r>
            <a:r>
              <a:rPr lang="ar-SA" b="1" dirty="0">
                <a:solidFill>
                  <a:schemeClr val="tx1">
                    <a:lumMod val="65000"/>
                    <a:lumOff val="35000"/>
                  </a:schemeClr>
                </a:solidFill>
              </a:rPr>
              <a:t>العضلات . ويعتبر هذا </a:t>
            </a:r>
            <a:r>
              <a:rPr lang="ar-SA" b="1" dirty="0" smtClean="0">
                <a:solidFill>
                  <a:schemeClr val="tx1">
                    <a:lumMod val="65000"/>
                    <a:lumOff val="35000"/>
                  </a:schemeClr>
                </a:solidFill>
              </a:rPr>
              <a:t>أسلوب </a:t>
            </a:r>
            <a:r>
              <a:rPr lang="ar-SA" b="1" dirty="0">
                <a:solidFill>
                  <a:schemeClr val="tx1">
                    <a:lumMod val="65000"/>
                    <a:lumOff val="35000"/>
                  </a:schemeClr>
                </a:solidFill>
              </a:rPr>
              <a:t>هام في العلاج ما بعد </a:t>
            </a:r>
            <a:r>
              <a:rPr lang="ar-SA" b="1" dirty="0" smtClean="0">
                <a:solidFill>
                  <a:schemeClr val="tx1">
                    <a:lumMod val="65000"/>
                    <a:lumOff val="35000"/>
                  </a:schemeClr>
                </a:solidFill>
              </a:rPr>
              <a:t>الإصابات </a:t>
            </a:r>
            <a:r>
              <a:rPr lang="ar-SA" b="1" dirty="0">
                <a:solidFill>
                  <a:schemeClr val="tx1">
                    <a:lumMod val="65000"/>
                    <a:lumOff val="35000"/>
                  </a:schemeClr>
                </a:solidFill>
              </a:rPr>
              <a:t>الرياضية </a:t>
            </a:r>
            <a:r>
              <a:rPr lang="ar-SA" b="1" dirty="0" smtClean="0">
                <a:solidFill>
                  <a:schemeClr val="tx1">
                    <a:lumMod val="65000"/>
                    <a:lumOff val="35000"/>
                  </a:schemeClr>
                </a:solidFill>
              </a:rPr>
              <a:t>أو أثناء </a:t>
            </a:r>
            <a:r>
              <a:rPr lang="ar-SA" b="1" dirty="0">
                <a:solidFill>
                  <a:schemeClr val="tx1">
                    <a:lumMod val="65000"/>
                    <a:lumOff val="35000"/>
                  </a:schemeClr>
                </a:solidFill>
              </a:rPr>
              <a:t>تثبيت الجزء المصاب , في الوقت الذي يصعب فيه استخدام </a:t>
            </a:r>
            <a:r>
              <a:rPr lang="ar-SA" b="1" dirty="0" smtClean="0">
                <a:solidFill>
                  <a:schemeClr val="tx1">
                    <a:lumMod val="65000"/>
                    <a:lumOff val="35000"/>
                  </a:schemeClr>
                </a:solidFill>
              </a:rPr>
              <a:t>الأنواع الأخرى </a:t>
            </a:r>
            <a:r>
              <a:rPr lang="ar-SA" b="1" dirty="0">
                <a:solidFill>
                  <a:schemeClr val="tx1">
                    <a:lumMod val="65000"/>
                    <a:lumOff val="35000"/>
                  </a:schemeClr>
                </a:solidFill>
              </a:rPr>
              <a:t>من التمرينات .والجلوس معتدل القامة بدون سند , ومحاولة الاحتفاظ بالقوام الجيد يعتبر من تمرينات الانقباض العضلي الثابت لمجموعة عضلات الظهر المادة ,والعضلات المسؤله عن استقامة العمود الفقري </a:t>
            </a:r>
            <a:r>
              <a:rPr lang="ar-SA" b="1" dirty="0" smtClean="0">
                <a:solidFill>
                  <a:schemeClr val="tx1">
                    <a:lumMod val="65000"/>
                    <a:lumOff val="35000"/>
                  </a:schemeClr>
                </a:solidFill>
              </a:rPr>
              <a:t>. </a:t>
            </a:r>
            <a:endParaRPr lang="en-US" b="1" dirty="0">
              <a:solidFill>
                <a:schemeClr val="tx1">
                  <a:lumMod val="65000"/>
                  <a:lumOff val="35000"/>
                </a:schemeClr>
              </a:solidFill>
              <a:cs typeface="Aharoni" pitchFamily="2" charset="-79"/>
            </a:endParaRPr>
          </a:p>
        </p:txBody>
      </p:sp>
      <p:pic>
        <p:nvPicPr>
          <p:cNvPr id="5" name="صورة 4" descr="images (17).jpg"/>
          <p:cNvPicPr>
            <a:picLocks noChangeAspect="1"/>
          </p:cNvPicPr>
          <p:nvPr/>
        </p:nvPicPr>
        <p:blipFill>
          <a:blip r:embed="rId2"/>
          <a:stretch>
            <a:fillRect/>
          </a:stretch>
        </p:blipFill>
        <p:spPr>
          <a:xfrm>
            <a:off x="2" y="0"/>
            <a:ext cx="2536364" cy="1571612"/>
          </a:xfrm>
          <a:prstGeom prst="rect">
            <a:avLst/>
          </a:prstGeom>
        </p:spPr>
      </p:pic>
      <p:pic>
        <p:nvPicPr>
          <p:cNvPr id="6" name="صورة 5" descr="images (81).jpg"/>
          <p:cNvPicPr>
            <a:picLocks noChangeAspect="1"/>
          </p:cNvPicPr>
          <p:nvPr/>
        </p:nvPicPr>
        <p:blipFill>
          <a:blip r:embed="rId3"/>
          <a:stretch>
            <a:fillRect/>
          </a:stretch>
        </p:blipFill>
        <p:spPr>
          <a:xfrm>
            <a:off x="0" y="4857760"/>
            <a:ext cx="2857520" cy="1719255"/>
          </a:xfrm>
          <a:prstGeom prst="rect">
            <a:avLst/>
          </a:prstGeom>
        </p:spPr>
      </p:pic>
      <p:pic>
        <p:nvPicPr>
          <p:cNvPr id="7" name="صورة 6" descr="images (8).jpg"/>
          <p:cNvPicPr>
            <a:picLocks noChangeAspect="1"/>
          </p:cNvPicPr>
          <p:nvPr/>
        </p:nvPicPr>
        <p:blipFill>
          <a:blip r:embed="rId4"/>
          <a:stretch>
            <a:fillRect/>
          </a:stretch>
        </p:blipFill>
        <p:spPr>
          <a:xfrm>
            <a:off x="1" y="2500306"/>
            <a:ext cx="2214546" cy="18478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3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2357422" y="214290"/>
            <a:ext cx="5857916" cy="6197601"/>
          </a:xfrm>
        </p:spPr>
        <p:txBody>
          <a:bodyPr>
            <a:normAutofit fontScale="92500"/>
          </a:bodyPr>
          <a:lstStyle/>
          <a:p>
            <a:pPr>
              <a:lnSpc>
                <a:spcPct val="90000"/>
              </a:lnSpc>
              <a:buFontTx/>
              <a:buNone/>
            </a:pPr>
            <a:r>
              <a:rPr lang="ar-SA" sz="2400" b="1" dirty="0">
                <a:solidFill>
                  <a:schemeClr val="tx1">
                    <a:lumMod val="65000"/>
                    <a:lumOff val="35000"/>
                  </a:schemeClr>
                </a:solidFill>
              </a:rPr>
              <a:t>ويشير هتنجر </a:t>
            </a:r>
            <a:r>
              <a:rPr lang="ar-SA" sz="2400" b="1" dirty="0" smtClean="0">
                <a:solidFill>
                  <a:schemeClr val="tx1">
                    <a:lumMod val="65000"/>
                    <a:lumOff val="35000"/>
                  </a:schemeClr>
                </a:solidFill>
              </a:rPr>
              <a:t>إلى </a:t>
            </a:r>
            <a:r>
              <a:rPr lang="ar-SA" sz="2400" b="1" dirty="0">
                <a:solidFill>
                  <a:schemeClr val="tx1">
                    <a:lumMod val="65000"/>
                    <a:lumOff val="35000"/>
                  </a:schemeClr>
                </a:solidFill>
              </a:rPr>
              <a:t>انقباض العضلي </a:t>
            </a:r>
            <a:r>
              <a:rPr lang="ar-SA" sz="2400" b="1" dirty="0" smtClean="0">
                <a:solidFill>
                  <a:schemeClr val="tx1">
                    <a:lumMod val="65000"/>
                    <a:lumOff val="35000"/>
                  </a:schemeClr>
                </a:solidFill>
              </a:rPr>
              <a:t>بمقدار </a:t>
            </a:r>
            <a:r>
              <a:rPr lang="ar-SA" sz="2400" b="1" dirty="0">
                <a:solidFill>
                  <a:schemeClr val="tx1">
                    <a:lumMod val="65000"/>
                    <a:lumOff val="35000"/>
                  </a:schemeClr>
                </a:solidFill>
              </a:rPr>
              <a:t>(40%) من الحد </a:t>
            </a:r>
            <a:r>
              <a:rPr lang="ar-SA" sz="2400" b="1" dirty="0" smtClean="0">
                <a:solidFill>
                  <a:schemeClr val="tx1">
                    <a:lumMod val="65000"/>
                    <a:lumOff val="35000"/>
                  </a:schemeClr>
                </a:solidFill>
              </a:rPr>
              <a:t>الأقصى </a:t>
            </a:r>
            <a:r>
              <a:rPr lang="ar-SA" sz="2400" b="1" dirty="0">
                <a:solidFill>
                  <a:schemeClr val="tx1">
                    <a:lumMod val="65000"/>
                    <a:lumOff val="35000"/>
                  </a:schemeClr>
                </a:solidFill>
              </a:rPr>
              <a:t>للقوة يعتبر من التمرينات المفيدة للعضلة , فإذا قبض الفرد </a:t>
            </a:r>
            <a:r>
              <a:rPr lang="ar-SA" sz="2400" b="1" dirty="0" smtClean="0">
                <a:solidFill>
                  <a:schemeClr val="tx1">
                    <a:lumMod val="65000"/>
                    <a:lumOff val="35000"/>
                  </a:schemeClr>
                </a:solidFill>
              </a:rPr>
              <a:t>إحدى </a:t>
            </a:r>
            <a:r>
              <a:rPr lang="ar-SA" sz="2400" b="1" dirty="0">
                <a:solidFill>
                  <a:schemeClr val="tx1">
                    <a:lumMod val="65000"/>
                    <a:lumOff val="35000"/>
                  </a:schemeClr>
                </a:solidFill>
              </a:rPr>
              <a:t>العضلات </a:t>
            </a:r>
            <a:r>
              <a:rPr lang="ar-SA" sz="2400" b="1" dirty="0" smtClean="0">
                <a:solidFill>
                  <a:schemeClr val="tx1">
                    <a:lumMod val="65000"/>
                    <a:lumOff val="35000"/>
                  </a:schemeClr>
                </a:solidFill>
              </a:rPr>
              <a:t>حتى </a:t>
            </a:r>
            <a:r>
              <a:rPr lang="ar-SA" sz="2400" b="1" dirty="0">
                <a:solidFill>
                  <a:schemeClr val="tx1">
                    <a:lumMod val="65000"/>
                    <a:lumOff val="35000"/>
                  </a:schemeClr>
                </a:solidFill>
              </a:rPr>
              <a:t>ولو بضع ثواني يوميا فسوف تزداد حتما حجم العضلة , ويعني هذا زيادة في كتلتها , ويسهل الانقباض العضل الثابت في عضلات الطرف السفلي , مثل الفخذين, والعضلة </a:t>
            </a:r>
            <a:r>
              <a:rPr lang="ar-SA" sz="2400" b="1" dirty="0" smtClean="0">
                <a:solidFill>
                  <a:schemeClr val="tx1">
                    <a:lumMod val="65000"/>
                    <a:lumOff val="35000"/>
                  </a:schemeClr>
                </a:solidFill>
              </a:rPr>
              <a:t>الآلية </a:t>
            </a:r>
            <a:r>
              <a:rPr lang="ar-SA" sz="2400" b="1" dirty="0">
                <a:solidFill>
                  <a:schemeClr val="tx1">
                    <a:lumMod val="65000"/>
                    <a:lumOff val="35000"/>
                  </a:schemeClr>
                </a:solidFill>
              </a:rPr>
              <a:t>الكبرى, والعضلات </a:t>
            </a:r>
            <a:r>
              <a:rPr lang="ar-SA" sz="2400" b="1" dirty="0" smtClean="0">
                <a:solidFill>
                  <a:schemeClr val="tx1">
                    <a:lumMod val="65000"/>
                    <a:lumOff val="35000"/>
                  </a:schemeClr>
                </a:solidFill>
              </a:rPr>
              <a:t>التو أمية </a:t>
            </a:r>
            <a:r>
              <a:rPr lang="ar-SA" sz="2400" b="1" dirty="0">
                <a:solidFill>
                  <a:schemeClr val="tx1">
                    <a:lumMod val="65000"/>
                    <a:lumOff val="35000"/>
                  </a:schemeClr>
                </a:solidFill>
              </a:rPr>
              <a:t>,وكذلك عضلات الذراع العليا  مثل ذات الرأسين العضدية , وعضلات الثلاث رؤوس العضدية ولهذا السبب أن الانقباض العضلي الثابت يسهل استخدامه في هذه العضلات عن غيرها , في حين انه </a:t>
            </a:r>
            <a:r>
              <a:rPr lang="ar-SA" sz="2400" b="1" dirty="0" smtClean="0">
                <a:solidFill>
                  <a:schemeClr val="tx1">
                    <a:lumMod val="65000"/>
                    <a:lumOff val="35000"/>
                  </a:schemeClr>
                </a:solidFill>
              </a:rPr>
              <a:t>أصعب </a:t>
            </a:r>
            <a:r>
              <a:rPr lang="ar-SA" sz="2400" b="1" dirty="0">
                <a:solidFill>
                  <a:schemeClr val="tx1">
                    <a:lumMod val="65000"/>
                    <a:lumOff val="35000"/>
                  </a:schemeClr>
                </a:solidFill>
              </a:rPr>
              <a:t>في العضلات التي تتميز بانقباضها اللاإرادي مثل العضلات التي تسند الكتفين والجزء العلوي من الجسم ( العضلة المنحرفة المربعة , والمستقيمة الظهرية )حيث تحتاج </a:t>
            </a:r>
            <a:r>
              <a:rPr lang="ar-SA" sz="2400" b="1" dirty="0" smtClean="0">
                <a:solidFill>
                  <a:schemeClr val="tx1">
                    <a:lumMod val="65000"/>
                    <a:lumOff val="35000"/>
                  </a:schemeClr>
                </a:solidFill>
              </a:rPr>
              <a:t>إلى </a:t>
            </a:r>
            <a:r>
              <a:rPr lang="ar-SA" sz="2400" b="1" dirty="0">
                <a:solidFill>
                  <a:schemeClr val="tx1">
                    <a:lumMod val="65000"/>
                    <a:lumOff val="35000"/>
                  </a:schemeClr>
                </a:solidFill>
              </a:rPr>
              <a:t>دقة في التوجيه</a:t>
            </a:r>
            <a:r>
              <a:rPr lang="en-US" sz="2400" b="1" dirty="0">
                <a:solidFill>
                  <a:schemeClr val="tx1">
                    <a:lumMod val="65000"/>
                    <a:lumOff val="35000"/>
                  </a:schemeClr>
                </a:solidFill>
                <a:cs typeface="Aharoni" pitchFamily="2" charset="-79"/>
              </a:rPr>
              <a:t> </a:t>
            </a:r>
          </a:p>
        </p:txBody>
      </p:sp>
      <p:pic>
        <p:nvPicPr>
          <p:cNvPr id="5" name="صورة 4" descr="images (7).jpg"/>
          <p:cNvPicPr>
            <a:picLocks noChangeAspect="1"/>
          </p:cNvPicPr>
          <p:nvPr/>
        </p:nvPicPr>
        <p:blipFill>
          <a:blip r:embed="rId2"/>
          <a:stretch>
            <a:fillRect/>
          </a:stretch>
        </p:blipFill>
        <p:spPr>
          <a:xfrm>
            <a:off x="214282" y="1000108"/>
            <a:ext cx="2033591" cy="4633926"/>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par>
                          <p:cTn id="10" fill="hold">
                            <p:stCondLst>
                              <p:cond delay="55600"/>
                            </p:stCondLst>
                            <p:childTnLst>
                              <p:par>
                                <p:cTn id="11" presetID="17"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0" fill="hold"/>
                                        <p:tgtEl>
                                          <p:spTgt spid="5"/>
                                        </p:tgtEl>
                                        <p:attrNameLst>
                                          <p:attrName>ppt_w</p:attrName>
                                        </p:attrNameLst>
                                      </p:cBhvr>
                                      <p:tavLst>
                                        <p:tav tm="0">
                                          <p:val>
                                            <p:fltVal val="0"/>
                                          </p:val>
                                        </p:tav>
                                        <p:tav tm="100000">
                                          <p:val>
                                            <p:strVal val="#ppt_w"/>
                                          </p:val>
                                        </p:tav>
                                      </p:tavLst>
                                    </p:anim>
                                    <p:anim calcmode="lin" valueType="num">
                                      <p:cBhvr>
                                        <p:cTn id="14" dur="3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0" y="0"/>
            <a:ext cx="7929586" cy="6126163"/>
          </a:xfrm>
        </p:spPr>
        <p:txBody>
          <a:bodyPr/>
          <a:lstStyle/>
          <a:p>
            <a:pPr>
              <a:buFontTx/>
              <a:buNone/>
            </a:pPr>
            <a:r>
              <a:rPr lang="ar-SA" b="1" dirty="0">
                <a:solidFill>
                  <a:schemeClr val="tx1">
                    <a:lumMod val="75000"/>
                    <a:lumOff val="25000"/>
                  </a:schemeClr>
                </a:solidFill>
              </a:rPr>
              <a:t>وتدريب العضلة دون تحريك المفاصل التي تعمل عليها يعتبر الميزة </a:t>
            </a:r>
            <a:r>
              <a:rPr lang="ar-SA" b="1" dirty="0" smtClean="0">
                <a:solidFill>
                  <a:schemeClr val="tx1">
                    <a:lumMod val="75000"/>
                    <a:lumOff val="25000"/>
                  </a:schemeClr>
                </a:solidFill>
              </a:rPr>
              <a:t>الأولى </a:t>
            </a:r>
            <a:r>
              <a:rPr lang="ar-SA" b="1" dirty="0">
                <a:solidFill>
                  <a:schemeClr val="tx1">
                    <a:lumMod val="75000"/>
                    <a:lumOff val="25000"/>
                  </a:schemeClr>
                </a:solidFill>
              </a:rPr>
              <a:t>للانقباض العضلي الثابت , خاصة في علاج </a:t>
            </a:r>
            <a:r>
              <a:rPr lang="ar-SA" b="1" dirty="0" smtClean="0">
                <a:solidFill>
                  <a:schemeClr val="tx1">
                    <a:lumMod val="75000"/>
                    <a:lumOff val="25000"/>
                  </a:schemeClr>
                </a:solidFill>
              </a:rPr>
              <a:t>الإصابات </a:t>
            </a:r>
            <a:r>
              <a:rPr lang="ar-SA" b="1" dirty="0">
                <a:solidFill>
                  <a:schemeClr val="tx1">
                    <a:lumMod val="75000"/>
                    <a:lumOff val="25000"/>
                  </a:schemeClr>
                </a:solidFill>
              </a:rPr>
              <a:t>والانحرافات القومية. فالقوة العضلية تزداد بسرعة في الانقباض الثابت عنه في الانقباض المتحرك , بينما نجد عيوب في هذا النوع من الانقباض:</a:t>
            </a:r>
          </a:p>
          <a:p>
            <a:pPr>
              <a:buFontTx/>
              <a:buNone/>
            </a:pPr>
            <a:r>
              <a:rPr lang="ar-SA" b="1" dirty="0">
                <a:solidFill>
                  <a:schemeClr val="tx1">
                    <a:lumMod val="75000"/>
                    <a:lumOff val="25000"/>
                  </a:schemeClr>
                </a:solidFill>
              </a:rPr>
              <a:t>ا- تقل القوة بسرعة عند توقف التدريب .</a:t>
            </a:r>
          </a:p>
          <a:p>
            <a:pPr>
              <a:buFontTx/>
              <a:buNone/>
            </a:pPr>
            <a:r>
              <a:rPr lang="ar-SA" b="1" dirty="0">
                <a:solidFill>
                  <a:schemeClr val="tx1">
                    <a:lumMod val="75000"/>
                    <a:lumOff val="25000"/>
                  </a:schemeClr>
                </a:solidFill>
              </a:rPr>
              <a:t>ب- نقص التوافق الحركي اللازم لمعظم المهارات </a:t>
            </a:r>
            <a:r>
              <a:rPr lang="ar-SA" b="1" dirty="0" smtClean="0">
                <a:solidFill>
                  <a:schemeClr val="tx1">
                    <a:lumMod val="75000"/>
                    <a:lumOff val="25000"/>
                  </a:schemeClr>
                </a:solidFill>
              </a:rPr>
              <a:t>الرياضية</a:t>
            </a:r>
          </a:p>
          <a:p>
            <a:pPr>
              <a:buFontTx/>
              <a:buNone/>
            </a:pPr>
            <a:r>
              <a:rPr lang="ar-SA" b="1" dirty="0" smtClean="0">
                <a:solidFill>
                  <a:schemeClr val="tx1">
                    <a:lumMod val="75000"/>
                    <a:lumOff val="25000"/>
                  </a:schemeClr>
                </a:solidFill>
              </a:rPr>
              <a:t>ج- </a:t>
            </a:r>
            <a:r>
              <a:rPr lang="ar-SA" b="1" dirty="0">
                <a:solidFill>
                  <a:schemeClr val="tx1">
                    <a:lumMod val="75000"/>
                    <a:lumOff val="25000"/>
                  </a:schemeClr>
                </a:solidFill>
              </a:rPr>
              <a:t>زيادة الحمل على الجهاز التنفسي .</a:t>
            </a:r>
            <a:endParaRPr lang="en-US" b="1" dirty="0">
              <a:solidFill>
                <a:schemeClr val="tx1">
                  <a:lumMod val="75000"/>
                  <a:lumOff val="25000"/>
                </a:schemeClr>
              </a:solidFill>
              <a:cs typeface="Aharoni" pitchFamily="2" charset="-79"/>
            </a:endParaRPr>
          </a:p>
        </p:txBody>
      </p:sp>
      <p:pic>
        <p:nvPicPr>
          <p:cNvPr id="5" name="صورة 4" descr="images (75).jpg"/>
          <p:cNvPicPr>
            <a:picLocks noChangeAspect="1"/>
          </p:cNvPicPr>
          <p:nvPr/>
        </p:nvPicPr>
        <p:blipFill>
          <a:blip r:embed="rId2"/>
          <a:stretch>
            <a:fillRect/>
          </a:stretch>
        </p:blipFill>
        <p:spPr>
          <a:xfrm>
            <a:off x="214282" y="4429108"/>
            <a:ext cx="3493968" cy="2428892"/>
          </a:xfrm>
          <a:prstGeom prst="rect">
            <a:avLst/>
          </a:prstGeom>
        </p:spPr>
      </p:pic>
      <p:pic>
        <p:nvPicPr>
          <p:cNvPr id="6" name="صورة 5" descr="images (84).jpg"/>
          <p:cNvPicPr>
            <a:picLocks noChangeAspect="1"/>
          </p:cNvPicPr>
          <p:nvPr/>
        </p:nvPicPr>
        <p:blipFill>
          <a:blip r:embed="rId3"/>
          <a:stretch>
            <a:fillRect/>
          </a:stretch>
        </p:blipFill>
        <p:spPr>
          <a:xfrm>
            <a:off x="4857752" y="4429132"/>
            <a:ext cx="3452822" cy="21812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3000"/>
                                        <p:tgtEl>
                                          <p:spTgt spid="8195">
                                            <p:txEl>
                                              <p:pRg st="0" end="0"/>
                                            </p:txEl>
                                          </p:spTgt>
                                        </p:tgtEl>
                                      </p:cBhvr>
                                    </p:animEffect>
                                    <p:anim calcmode="lin" valueType="num">
                                      <p:cBhvr>
                                        <p:cTn id="8" dur="3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3000"/>
                                        <p:tgtEl>
                                          <p:spTgt spid="8195">
                                            <p:txEl>
                                              <p:pRg st="1" end="1"/>
                                            </p:txEl>
                                          </p:spTgt>
                                        </p:tgtEl>
                                      </p:cBhvr>
                                    </p:animEffect>
                                    <p:anim calcmode="lin" valueType="num">
                                      <p:cBhvr>
                                        <p:cTn id="15" dur="3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3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3000"/>
                                        <p:tgtEl>
                                          <p:spTgt spid="8195">
                                            <p:txEl>
                                              <p:pRg st="2" end="2"/>
                                            </p:txEl>
                                          </p:spTgt>
                                        </p:tgtEl>
                                      </p:cBhvr>
                                    </p:animEffect>
                                    <p:anim calcmode="lin" valueType="num">
                                      <p:cBhvr>
                                        <p:cTn id="22" dur="3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3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3000"/>
                                        <p:tgtEl>
                                          <p:spTgt spid="8195">
                                            <p:txEl>
                                              <p:pRg st="3" end="3"/>
                                            </p:txEl>
                                          </p:spTgt>
                                        </p:tgtEl>
                                      </p:cBhvr>
                                    </p:animEffect>
                                    <p:anim calcmode="lin" valueType="num">
                                      <p:cBhvr>
                                        <p:cTn id="29" dur="3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3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31" presetClass="entr" presetSubtype="0" fill="hold" nodeType="afterEffect">
                                  <p:stCondLst>
                                    <p:cond delay="0"/>
                                  </p:stCondLst>
                                  <p:iterate type="lt">
                                    <p:tmPct val="5000"/>
                                  </p:iterate>
                                  <p:childTnLst>
                                    <p:set>
                                      <p:cBhvr>
                                        <p:cTn id="33" dur="1" fill="hold">
                                          <p:stCondLst>
                                            <p:cond delay="0"/>
                                          </p:stCondLst>
                                        </p:cTn>
                                        <p:tgtEl>
                                          <p:spTgt spid="6"/>
                                        </p:tgtEl>
                                        <p:attrNameLst>
                                          <p:attrName>style.visibility</p:attrName>
                                        </p:attrNameLst>
                                      </p:cBhvr>
                                      <p:to>
                                        <p:strVal val="visible"/>
                                      </p:to>
                                    </p:set>
                                    <p:anim calcmode="lin" valueType="num">
                                      <p:cBhvr>
                                        <p:cTn id="34" dur="2000" fill="hold"/>
                                        <p:tgtEl>
                                          <p:spTgt spid="6"/>
                                        </p:tgtEl>
                                        <p:attrNameLst>
                                          <p:attrName>ppt_w</p:attrName>
                                        </p:attrNameLst>
                                      </p:cBhvr>
                                      <p:tavLst>
                                        <p:tav tm="0">
                                          <p:val>
                                            <p:fltVal val="0"/>
                                          </p:val>
                                        </p:tav>
                                        <p:tav tm="100000">
                                          <p:val>
                                            <p:strVal val="#ppt_w"/>
                                          </p:val>
                                        </p:tav>
                                      </p:tavLst>
                                    </p:anim>
                                    <p:anim calcmode="lin" valueType="num">
                                      <p:cBhvr>
                                        <p:cTn id="35" dur="2000" fill="hold"/>
                                        <p:tgtEl>
                                          <p:spTgt spid="6"/>
                                        </p:tgtEl>
                                        <p:attrNameLst>
                                          <p:attrName>ppt_h</p:attrName>
                                        </p:attrNameLst>
                                      </p:cBhvr>
                                      <p:tavLst>
                                        <p:tav tm="0">
                                          <p:val>
                                            <p:fltVal val="0"/>
                                          </p:val>
                                        </p:tav>
                                        <p:tav tm="100000">
                                          <p:val>
                                            <p:strVal val="#ppt_h"/>
                                          </p:val>
                                        </p:tav>
                                      </p:tavLst>
                                    </p:anim>
                                    <p:anim calcmode="lin" valueType="num">
                                      <p:cBhvr>
                                        <p:cTn id="36" dur="2000" fill="hold"/>
                                        <p:tgtEl>
                                          <p:spTgt spid="6"/>
                                        </p:tgtEl>
                                        <p:attrNameLst>
                                          <p:attrName>style.rotation</p:attrName>
                                        </p:attrNameLst>
                                      </p:cBhvr>
                                      <p:tavLst>
                                        <p:tav tm="0">
                                          <p:val>
                                            <p:fltVal val="90"/>
                                          </p:val>
                                        </p:tav>
                                        <p:tav tm="100000">
                                          <p:val>
                                            <p:fltVal val="0"/>
                                          </p:val>
                                        </p:tav>
                                      </p:tavLst>
                                    </p:anim>
                                    <p:animEffect transition="in" filter="fade">
                                      <p:cBhvr>
                                        <p:cTn id="37" dur="2000"/>
                                        <p:tgtEl>
                                          <p:spTgt spid="6"/>
                                        </p:tgtEl>
                                      </p:cBhvr>
                                    </p:animEffect>
                                  </p:childTnLst>
                                </p:cTn>
                              </p:par>
                              <p:par>
                                <p:cTn id="38" presetID="31" presetClass="entr" presetSubtype="0" fill="hold" nodeType="withEffect">
                                  <p:stCondLst>
                                    <p:cond delay="0"/>
                                  </p:stCondLst>
                                  <p:iterate type="lt">
                                    <p:tmPct val="5000"/>
                                  </p:iterate>
                                  <p:childTnLst>
                                    <p:set>
                                      <p:cBhvr>
                                        <p:cTn id="39" dur="1" fill="hold">
                                          <p:stCondLst>
                                            <p:cond delay="0"/>
                                          </p:stCondLst>
                                        </p:cTn>
                                        <p:tgtEl>
                                          <p:spTgt spid="5"/>
                                        </p:tgtEl>
                                        <p:attrNameLst>
                                          <p:attrName>style.visibility</p:attrName>
                                        </p:attrNameLst>
                                      </p:cBhvr>
                                      <p:to>
                                        <p:strVal val="visible"/>
                                      </p:to>
                                    </p:set>
                                    <p:anim calcmode="lin" valueType="num">
                                      <p:cBhvr>
                                        <p:cTn id="40" dur="2000" fill="hold"/>
                                        <p:tgtEl>
                                          <p:spTgt spid="5"/>
                                        </p:tgtEl>
                                        <p:attrNameLst>
                                          <p:attrName>ppt_w</p:attrName>
                                        </p:attrNameLst>
                                      </p:cBhvr>
                                      <p:tavLst>
                                        <p:tav tm="0">
                                          <p:val>
                                            <p:fltVal val="0"/>
                                          </p:val>
                                        </p:tav>
                                        <p:tav tm="100000">
                                          <p:val>
                                            <p:strVal val="#ppt_w"/>
                                          </p:val>
                                        </p:tav>
                                      </p:tavLst>
                                    </p:anim>
                                    <p:anim calcmode="lin" valueType="num">
                                      <p:cBhvr>
                                        <p:cTn id="41" dur="2000" fill="hold"/>
                                        <p:tgtEl>
                                          <p:spTgt spid="5"/>
                                        </p:tgtEl>
                                        <p:attrNameLst>
                                          <p:attrName>ppt_h</p:attrName>
                                        </p:attrNameLst>
                                      </p:cBhvr>
                                      <p:tavLst>
                                        <p:tav tm="0">
                                          <p:val>
                                            <p:fltVal val="0"/>
                                          </p:val>
                                        </p:tav>
                                        <p:tav tm="100000">
                                          <p:val>
                                            <p:strVal val="#ppt_h"/>
                                          </p:val>
                                        </p:tav>
                                      </p:tavLst>
                                    </p:anim>
                                    <p:anim calcmode="lin" valueType="num">
                                      <p:cBhvr>
                                        <p:cTn id="42" dur="2000" fill="hold"/>
                                        <p:tgtEl>
                                          <p:spTgt spid="5"/>
                                        </p:tgtEl>
                                        <p:attrNameLst>
                                          <p:attrName>style.rotation</p:attrName>
                                        </p:attrNameLst>
                                      </p:cBhvr>
                                      <p:tavLst>
                                        <p:tav tm="0">
                                          <p:val>
                                            <p:fltVal val="90"/>
                                          </p:val>
                                        </p:tav>
                                        <p:tav tm="100000">
                                          <p:val>
                                            <p:fltVal val="0"/>
                                          </p:val>
                                        </p:tav>
                                      </p:tavLst>
                                    </p:anim>
                                    <p:animEffect transition="in" filter="fade">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214282" y="0"/>
            <a:ext cx="6357982" cy="6715148"/>
          </a:xfrm>
        </p:spPr>
        <p:txBody>
          <a:bodyPr>
            <a:normAutofit lnSpcReduction="10000"/>
          </a:bodyPr>
          <a:lstStyle/>
          <a:p>
            <a:pPr marL="609600" indent="-609600">
              <a:lnSpc>
                <a:spcPct val="90000"/>
              </a:lnSpc>
              <a:buNone/>
            </a:pPr>
            <a:r>
              <a:rPr lang="ar-SA" sz="2800" b="1" i="1" u="sng" dirty="0">
                <a:solidFill>
                  <a:schemeClr val="tx1">
                    <a:lumMod val="75000"/>
                    <a:lumOff val="25000"/>
                  </a:schemeClr>
                </a:solidFill>
              </a:rPr>
              <a:t>التمرينات المتحركة </a:t>
            </a:r>
            <a:r>
              <a:rPr lang="en-US" sz="2800" b="1" i="1" u="sng" dirty="0">
                <a:solidFill>
                  <a:schemeClr val="tx1">
                    <a:lumMod val="75000"/>
                    <a:lumOff val="25000"/>
                  </a:schemeClr>
                </a:solidFill>
                <a:cs typeface="Aharoni" pitchFamily="2" charset="-79"/>
              </a:rPr>
              <a:t>Isotonic (Dynamic) Exercises  </a:t>
            </a:r>
            <a:endParaRPr lang="ar-SA" sz="2800" b="1" i="1" u="sng" dirty="0">
              <a:solidFill>
                <a:schemeClr val="tx1">
                  <a:lumMod val="75000"/>
                  <a:lumOff val="25000"/>
                </a:schemeClr>
              </a:solidFill>
            </a:endParaRPr>
          </a:p>
          <a:p>
            <a:pPr marL="609600" indent="-609600">
              <a:lnSpc>
                <a:spcPct val="90000"/>
              </a:lnSpc>
              <a:buNone/>
            </a:pPr>
            <a:r>
              <a:rPr lang="ar-SA" sz="2400" b="1" dirty="0">
                <a:solidFill>
                  <a:schemeClr val="tx1">
                    <a:lumMod val="75000"/>
                    <a:lumOff val="25000"/>
                  </a:schemeClr>
                </a:solidFill>
              </a:rPr>
              <a:t>وفيها تعمل العضلات على تحريك ثقل ثابت خلال مدى حركي كامل ,حيث تقل فترة الاستشفاء من التعب العضلي عنه في التمرينات الثابتة , والتمرينات التي تعمل فيها العضلات طوال المدى الحركي الكامل ضد مقاومة  متدرجة تعرف بتمرينات المقاومة المتدرجة .وفي لحظة الانقباض يزداد الضغط في العضلات الداخلية للدرجة </a:t>
            </a:r>
            <a:r>
              <a:rPr lang="ar-SA" sz="2400" b="1" dirty="0" smtClean="0">
                <a:solidFill>
                  <a:schemeClr val="tx1">
                    <a:lumMod val="75000"/>
                    <a:lumOff val="25000"/>
                  </a:schemeClr>
                </a:solidFill>
              </a:rPr>
              <a:t>إن </a:t>
            </a:r>
            <a:r>
              <a:rPr lang="ar-SA" sz="2400" b="1" dirty="0">
                <a:solidFill>
                  <a:schemeClr val="tx1">
                    <a:lumMod val="75000"/>
                    <a:lumOff val="25000"/>
                  </a:schemeClr>
                </a:solidFill>
              </a:rPr>
              <a:t>(1/5)قدرة الانقباض العضلي سوف تدفع  الدم </a:t>
            </a:r>
            <a:r>
              <a:rPr lang="ar-SA" sz="2400" b="1" dirty="0" smtClean="0">
                <a:solidFill>
                  <a:schemeClr val="tx1">
                    <a:lumMod val="75000"/>
                    <a:lumOff val="25000"/>
                  </a:schemeClr>
                </a:solidFill>
              </a:rPr>
              <a:t>إلى الأوردة </a:t>
            </a:r>
            <a:r>
              <a:rPr lang="ar-SA" sz="2400" b="1" dirty="0">
                <a:solidFill>
                  <a:schemeClr val="tx1">
                    <a:lumMod val="75000"/>
                    <a:lumOff val="25000"/>
                  </a:schemeClr>
                </a:solidFill>
              </a:rPr>
              <a:t>,بينما عند الارتخاء نجد </a:t>
            </a:r>
            <a:r>
              <a:rPr lang="ar-SA" sz="2400" b="1" dirty="0" smtClean="0">
                <a:solidFill>
                  <a:schemeClr val="tx1">
                    <a:lumMod val="75000"/>
                    <a:lumOff val="25000"/>
                  </a:schemeClr>
                </a:solidFill>
              </a:rPr>
              <a:t>إن </a:t>
            </a:r>
            <a:r>
              <a:rPr lang="ar-SA" sz="2400" b="1" dirty="0">
                <a:solidFill>
                  <a:schemeClr val="tx1">
                    <a:lumMod val="75000"/>
                    <a:lumOff val="25000"/>
                  </a:schemeClr>
                </a:solidFill>
              </a:rPr>
              <a:t>هناك زيادة في الشعيرات الدموية للدرجة </a:t>
            </a:r>
            <a:r>
              <a:rPr lang="ar-SA" sz="2400" b="1" dirty="0" smtClean="0">
                <a:solidFill>
                  <a:schemeClr val="tx1">
                    <a:lumMod val="75000"/>
                    <a:lumOff val="25000"/>
                  </a:schemeClr>
                </a:solidFill>
              </a:rPr>
              <a:t>أن </a:t>
            </a:r>
            <a:r>
              <a:rPr lang="ar-SA" sz="2400" b="1" dirty="0">
                <a:solidFill>
                  <a:schemeClr val="tx1">
                    <a:lumMod val="75000"/>
                    <a:lumOff val="25000"/>
                  </a:schemeClr>
                </a:solidFill>
              </a:rPr>
              <a:t>الدورة الدموية تزداد من (15-20)مره عنه في حالة الراحة ,كذلك نجد </a:t>
            </a:r>
            <a:r>
              <a:rPr lang="ar-SA" sz="2400" b="1" dirty="0" smtClean="0">
                <a:solidFill>
                  <a:schemeClr val="tx1">
                    <a:lumMod val="75000"/>
                    <a:lumOff val="25000"/>
                  </a:schemeClr>
                </a:solidFill>
              </a:rPr>
              <a:t>أن </a:t>
            </a:r>
            <a:r>
              <a:rPr lang="ar-SA" sz="2400" b="1" dirty="0">
                <a:solidFill>
                  <a:schemeClr val="tx1">
                    <a:lumMod val="75000"/>
                    <a:lumOff val="25000"/>
                  </a:schemeClr>
                </a:solidFill>
              </a:rPr>
              <a:t>هناك زيادة في عدد الشعيرات الدموية وهذا يشمل حوالي 15% من حجم العضلة تحت ظروف الحمل </a:t>
            </a:r>
            <a:r>
              <a:rPr lang="ar-SA" sz="2400" b="1" dirty="0" smtClean="0">
                <a:solidFill>
                  <a:schemeClr val="tx1">
                    <a:lumMod val="75000"/>
                    <a:lumOff val="25000"/>
                  </a:schemeClr>
                </a:solidFill>
              </a:rPr>
              <a:t>الأقصى, </a:t>
            </a:r>
            <a:r>
              <a:rPr lang="ar-SA" sz="2400" b="1" dirty="0">
                <a:solidFill>
                  <a:schemeClr val="tx1">
                    <a:lumMod val="75000"/>
                    <a:lumOff val="25000"/>
                  </a:schemeClr>
                </a:solidFill>
              </a:rPr>
              <a:t>مما يساعد الدورة الدموية في </a:t>
            </a:r>
            <a:r>
              <a:rPr lang="ar-SA" sz="2400" b="1" dirty="0" smtClean="0">
                <a:solidFill>
                  <a:schemeClr val="tx1">
                    <a:lumMod val="75000"/>
                    <a:lumOff val="25000"/>
                  </a:schemeClr>
                </a:solidFill>
              </a:rPr>
              <a:t>أن </a:t>
            </a:r>
            <a:r>
              <a:rPr lang="ar-SA" sz="2400" b="1" dirty="0">
                <a:solidFill>
                  <a:schemeClr val="tx1">
                    <a:lumMod val="75000"/>
                    <a:lumOff val="25000"/>
                  </a:schemeClr>
                </a:solidFill>
              </a:rPr>
              <a:t>تغذي </a:t>
            </a:r>
            <a:r>
              <a:rPr lang="ar-SA" sz="2400" b="1" dirty="0" smtClean="0">
                <a:solidFill>
                  <a:schemeClr val="tx1">
                    <a:lumMod val="75000"/>
                    <a:lumOff val="25000"/>
                  </a:schemeClr>
                </a:solidFill>
              </a:rPr>
              <a:t>الأنسجة </a:t>
            </a:r>
            <a:r>
              <a:rPr lang="ar-SA" sz="2400" b="1" dirty="0">
                <a:solidFill>
                  <a:schemeClr val="tx1">
                    <a:lumMod val="75000"/>
                    <a:lumOff val="25000"/>
                  </a:schemeClr>
                </a:solidFill>
              </a:rPr>
              <a:t>العضلية بالأوكسجين وتتخلص من مخلفات التمثيل الغذائي </a:t>
            </a:r>
            <a:endParaRPr lang="en-US" sz="2400" b="1" dirty="0">
              <a:solidFill>
                <a:schemeClr val="tx1">
                  <a:lumMod val="75000"/>
                  <a:lumOff val="25000"/>
                </a:schemeClr>
              </a:solidFill>
              <a:cs typeface="Aharoni" pitchFamily="2" charset="-79"/>
            </a:endParaRPr>
          </a:p>
        </p:txBody>
      </p:sp>
      <p:pic>
        <p:nvPicPr>
          <p:cNvPr id="6" name="صورة 5" descr="images (24).jpg"/>
          <p:cNvPicPr>
            <a:picLocks noChangeAspect="1"/>
          </p:cNvPicPr>
          <p:nvPr/>
        </p:nvPicPr>
        <p:blipFill>
          <a:blip r:embed="rId2"/>
          <a:stretch>
            <a:fillRect/>
          </a:stretch>
        </p:blipFill>
        <p:spPr>
          <a:xfrm>
            <a:off x="6645081" y="214290"/>
            <a:ext cx="2498920" cy="2286015"/>
          </a:xfrm>
          <a:prstGeom prst="rect">
            <a:avLst/>
          </a:prstGeom>
        </p:spPr>
      </p:pic>
      <p:pic>
        <p:nvPicPr>
          <p:cNvPr id="7" name="صورة 6" descr="images (29).jpg"/>
          <p:cNvPicPr>
            <a:picLocks noChangeAspect="1"/>
          </p:cNvPicPr>
          <p:nvPr/>
        </p:nvPicPr>
        <p:blipFill>
          <a:blip r:embed="rId3"/>
          <a:stretch>
            <a:fillRect/>
          </a:stretch>
        </p:blipFill>
        <p:spPr>
          <a:xfrm>
            <a:off x="6357950" y="4071942"/>
            <a:ext cx="2358396" cy="2347914"/>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p:cTn id="7" dur="30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921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p:cTn id="13" dur="30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14" dur="3000" fill="hold"/>
                                        <p:tgtEl>
                                          <p:spTgt spid="9219">
                                            <p:txEl>
                                              <p:pRg st="1" end="1"/>
                                            </p:txEl>
                                          </p:spTgt>
                                        </p:tgtEl>
                                        <p:attrNameLst>
                                          <p:attrName>ppt_h</p:attrName>
                                        </p:attrNameLst>
                                      </p:cBhvr>
                                      <p:tavLst>
                                        <p:tav tm="0">
                                          <p:val>
                                            <p:strVal val="#ppt_h"/>
                                          </p:val>
                                        </p:tav>
                                        <p:tav tm="100000">
                                          <p:val>
                                            <p:strVal val="#ppt_h"/>
                                          </p:val>
                                        </p:tav>
                                      </p:tavLst>
                                    </p:anim>
                                  </p:childTnLst>
                                </p:cTn>
                              </p:par>
                              <p:par>
                                <p:cTn id="15" presetID="1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plus(in)">
                                      <p:cBhvr>
                                        <p:cTn id="17" dur="2000"/>
                                        <p:tgtEl>
                                          <p:spTgt spid="6"/>
                                        </p:tgtEl>
                                      </p:cBhvr>
                                    </p:animEffect>
                                  </p:childTnLst>
                                </p:cTn>
                              </p:par>
                              <p:par>
                                <p:cTn id="18" presetID="13"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plus(in)">
                                      <p:cBhvr>
                                        <p:cTn id="2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0" y="0"/>
            <a:ext cx="7072330" cy="4929198"/>
          </a:xfrm>
        </p:spPr>
        <p:txBody>
          <a:bodyPr>
            <a:normAutofit fontScale="92500"/>
          </a:bodyPr>
          <a:lstStyle/>
          <a:p>
            <a:pPr>
              <a:buFontTx/>
              <a:buNone/>
            </a:pPr>
            <a:r>
              <a:rPr lang="ar-SA" b="1" dirty="0">
                <a:solidFill>
                  <a:schemeClr val="tx1">
                    <a:lumMod val="75000"/>
                    <a:lumOff val="25000"/>
                  </a:schemeClr>
                </a:solidFill>
              </a:rPr>
              <a:t>وبناءً على ذلك فأن العمل العضلي المتحرك سوف:</a:t>
            </a:r>
          </a:p>
          <a:p>
            <a:pPr>
              <a:buFontTx/>
              <a:buNone/>
            </a:pPr>
            <a:r>
              <a:rPr lang="ar-SA" b="1" dirty="0">
                <a:solidFill>
                  <a:schemeClr val="tx1">
                    <a:lumMod val="75000"/>
                    <a:lumOff val="25000"/>
                  </a:schemeClr>
                </a:solidFill>
              </a:rPr>
              <a:t>ا- يزيد من سرعة الدورة الدموية وعمليات التمثيل الغذائي ويسهل ضخ الدم </a:t>
            </a:r>
            <a:r>
              <a:rPr lang="ar-SA" b="1" dirty="0" smtClean="0">
                <a:solidFill>
                  <a:schemeClr val="tx1">
                    <a:lumMod val="75000"/>
                    <a:lumOff val="25000"/>
                  </a:schemeClr>
                </a:solidFill>
              </a:rPr>
              <a:t>إلى </a:t>
            </a:r>
            <a:r>
              <a:rPr lang="ar-SA" b="1" dirty="0">
                <a:solidFill>
                  <a:schemeClr val="tx1">
                    <a:lumMod val="75000"/>
                    <a:lumOff val="25000"/>
                  </a:schemeClr>
                </a:solidFill>
              </a:rPr>
              <a:t>القلب .</a:t>
            </a:r>
          </a:p>
          <a:p>
            <a:pPr>
              <a:buFontTx/>
              <a:buNone/>
            </a:pPr>
            <a:r>
              <a:rPr lang="ar-SA" b="1" dirty="0">
                <a:solidFill>
                  <a:schemeClr val="tx1">
                    <a:lumMod val="75000"/>
                    <a:lumOff val="25000"/>
                  </a:schemeClr>
                </a:solidFill>
              </a:rPr>
              <a:t>ب- يزيد من القوة العضلية القصوى بنفس الطريقة التي تحدث للانقباض الثابت بالإضافة </a:t>
            </a:r>
            <a:r>
              <a:rPr lang="ar-SA" b="1" dirty="0" smtClean="0">
                <a:solidFill>
                  <a:schemeClr val="tx1">
                    <a:lumMod val="75000"/>
                    <a:lumOff val="25000"/>
                  </a:schemeClr>
                </a:solidFill>
              </a:rPr>
              <a:t>إلى </a:t>
            </a:r>
            <a:r>
              <a:rPr lang="ar-SA" b="1" dirty="0">
                <a:solidFill>
                  <a:schemeClr val="tx1">
                    <a:lumMod val="75000"/>
                    <a:lumOff val="25000"/>
                  </a:schemeClr>
                </a:solidFill>
              </a:rPr>
              <a:t>تحسن التوافق والسرعة.</a:t>
            </a:r>
          </a:p>
          <a:p>
            <a:pPr>
              <a:buFontTx/>
              <a:buNone/>
            </a:pPr>
            <a:r>
              <a:rPr lang="ar-SA" b="1" dirty="0">
                <a:solidFill>
                  <a:schemeClr val="tx1">
                    <a:lumMod val="75000"/>
                    <a:lumOff val="25000"/>
                  </a:schemeClr>
                </a:solidFill>
              </a:rPr>
              <a:t>ج-تحسن وبشكل ملحوظ الجهاز الدوري التنفسي نتيجة وصول الدم </a:t>
            </a:r>
            <a:r>
              <a:rPr lang="ar-SA" b="1" dirty="0" smtClean="0">
                <a:solidFill>
                  <a:schemeClr val="tx1">
                    <a:lumMod val="75000"/>
                    <a:lumOff val="25000"/>
                  </a:schemeClr>
                </a:solidFill>
              </a:rPr>
              <a:t>إلى الأنسجة </a:t>
            </a:r>
            <a:r>
              <a:rPr lang="ar-SA" b="1" dirty="0">
                <a:solidFill>
                  <a:schemeClr val="tx1">
                    <a:lumMod val="75000"/>
                    <a:lumOff val="25000"/>
                  </a:schemeClr>
                </a:solidFill>
              </a:rPr>
              <a:t>العضلية بصور </a:t>
            </a:r>
            <a:r>
              <a:rPr lang="ar-SA" b="1" dirty="0" smtClean="0">
                <a:solidFill>
                  <a:schemeClr val="tx1">
                    <a:lumMod val="75000"/>
                    <a:lumOff val="25000"/>
                  </a:schemeClr>
                </a:solidFill>
              </a:rPr>
              <a:t>أفضل.</a:t>
            </a:r>
            <a:endParaRPr lang="ar-SA" b="1" dirty="0">
              <a:solidFill>
                <a:schemeClr val="tx1">
                  <a:lumMod val="75000"/>
                  <a:lumOff val="25000"/>
                </a:schemeClr>
              </a:solidFill>
            </a:endParaRPr>
          </a:p>
          <a:p>
            <a:pPr>
              <a:buFontTx/>
              <a:buNone/>
            </a:pPr>
            <a:r>
              <a:rPr lang="ar-SA" b="1" dirty="0">
                <a:solidFill>
                  <a:schemeClr val="tx1">
                    <a:lumMod val="75000"/>
                    <a:lumOff val="25000"/>
                  </a:schemeClr>
                </a:solidFill>
              </a:rPr>
              <a:t>د-تقل درجة التعب حيث يكون الانقباض العضل هوائياً.</a:t>
            </a:r>
            <a:endParaRPr lang="en-US" b="1" dirty="0">
              <a:solidFill>
                <a:schemeClr val="tx1">
                  <a:lumMod val="75000"/>
                  <a:lumOff val="25000"/>
                </a:schemeClr>
              </a:solidFill>
              <a:cs typeface="Aharoni" pitchFamily="2" charset="-79"/>
            </a:endParaRPr>
          </a:p>
        </p:txBody>
      </p:sp>
      <p:pic>
        <p:nvPicPr>
          <p:cNvPr id="5" name="صورة 4" descr="images (83).jpg"/>
          <p:cNvPicPr>
            <a:picLocks noChangeAspect="1"/>
          </p:cNvPicPr>
          <p:nvPr/>
        </p:nvPicPr>
        <p:blipFill>
          <a:blip r:embed="rId2"/>
          <a:stretch>
            <a:fillRect/>
          </a:stretch>
        </p:blipFill>
        <p:spPr>
          <a:xfrm>
            <a:off x="7143768" y="1643050"/>
            <a:ext cx="1863614" cy="3571900"/>
          </a:xfrm>
          <a:prstGeom prst="rect">
            <a:avLst/>
          </a:prstGeom>
        </p:spPr>
      </p:pic>
      <p:pic>
        <p:nvPicPr>
          <p:cNvPr id="6" name="صورة 5" descr="images (70).jpg"/>
          <p:cNvPicPr>
            <a:picLocks noChangeAspect="1"/>
          </p:cNvPicPr>
          <p:nvPr/>
        </p:nvPicPr>
        <p:blipFill>
          <a:blip r:embed="rId3">
            <a:duotone>
              <a:schemeClr val="bg2">
                <a:shade val="45000"/>
                <a:satMod val="135000"/>
              </a:schemeClr>
              <a:prstClr val="white"/>
            </a:duotone>
            <a:lum bright="-16000" contrast="36000"/>
          </a:blip>
          <a:stretch>
            <a:fillRect/>
          </a:stretch>
        </p:blipFill>
        <p:spPr>
          <a:xfrm>
            <a:off x="428596" y="4572008"/>
            <a:ext cx="3547270" cy="2285992"/>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ppt_x</p:attrName>
                                        </p:attrNameLst>
                                      </p:cBhvr>
                                      <p:tavLst>
                                        <p:tav tm="0">
                                          <p:val>
                                            <p:strVal val="#ppt_x"/>
                                          </p:val>
                                        </p:tav>
                                        <p:tav tm="100000">
                                          <p:val>
                                            <p:strVal val="#ppt_x"/>
                                          </p:val>
                                        </p:tav>
                                      </p:tavLst>
                                    </p:anim>
                                    <p:anim calcmode="lin" valueType="num">
                                      <p:cBhvr>
                                        <p:cTn id="14" dur="2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2" presetClass="entr" presetSubtype="4" fill="hold" grpId="0" nodeType="afterEffect">
                                  <p:stCondLst>
                                    <p:cond delay="0"/>
                                  </p:stCondLst>
                                  <p:childTnLst>
                                    <p:set>
                                      <p:cBhvr>
                                        <p:cTn id="17" dur="1" fill="hold">
                                          <p:stCondLst>
                                            <p:cond delay="0"/>
                                          </p:stCondLst>
                                        </p:cTn>
                                        <p:tgtEl>
                                          <p:spTgt spid="10243">
                                            <p:txEl>
                                              <p:pRg st="0" end="0"/>
                                            </p:txEl>
                                          </p:spTgt>
                                        </p:tgtEl>
                                        <p:attrNameLst>
                                          <p:attrName>style.visibility</p:attrName>
                                        </p:attrNameLst>
                                      </p:cBhvr>
                                      <p:to>
                                        <p:strVal val="visible"/>
                                      </p:to>
                                    </p:set>
                                    <p:anim calcmode="lin" valueType="num">
                                      <p:cBhvr additive="base">
                                        <p:cTn id="18" dur="3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19" dur="30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par>
                          <p:cTn id="20" fill="hold">
                            <p:stCondLst>
                              <p:cond delay="6000"/>
                            </p:stCondLst>
                            <p:childTnLst>
                              <p:par>
                                <p:cTn id="21" presetID="2" presetClass="entr" presetSubtype="4" fill="hold" grpId="0" nodeType="afterEffect">
                                  <p:stCondLst>
                                    <p:cond delay="0"/>
                                  </p:stCondLst>
                                  <p:childTnLst>
                                    <p:set>
                                      <p:cBhvr>
                                        <p:cTn id="22" dur="1" fill="hold">
                                          <p:stCondLst>
                                            <p:cond delay="0"/>
                                          </p:stCondLst>
                                        </p:cTn>
                                        <p:tgtEl>
                                          <p:spTgt spid="10243">
                                            <p:txEl>
                                              <p:pRg st="1" end="1"/>
                                            </p:txEl>
                                          </p:spTgt>
                                        </p:tgtEl>
                                        <p:attrNameLst>
                                          <p:attrName>style.visibility</p:attrName>
                                        </p:attrNameLst>
                                      </p:cBhvr>
                                      <p:to>
                                        <p:strVal val="visible"/>
                                      </p:to>
                                    </p:set>
                                    <p:anim calcmode="lin" valueType="num">
                                      <p:cBhvr additive="base">
                                        <p:cTn id="23" dur="30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24" dur="30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par>
                          <p:cTn id="25" fill="hold">
                            <p:stCondLst>
                              <p:cond delay="9000"/>
                            </p:stCondLst>
                            <p:childTnLst>
                              <p:par>
                                <p:cTn id="26" presetID="2" presetClass="entr" presetSubtype="4" fill="hold" grpId="0" nodeType="afterEffect">
                                  <p:stCondLst>
                                    <p:cond delay="0"/>
                                  </p:stCondLst>
                                  <p:childTnLst>
                                    <p:set>
                                      <p:cBhvr>
                                        <p:cTn id="27" dur="1" fill="hold">
                                          <p:stCondLst>
                                            <p:cond delay="0"/>
                                          </p:stCondLst>
                                        </p:cTn>
                                        <p:tgtEl>
                                          <p:spTgt spid="10243">
                                            <p:txEl>
                                              <p:pRg st="2" end="2"/>
                                            </p:txEl>
                                          </p:spTgt>
                                        </p:tgtEl>
                                        <p:attrNameLst>
                                          <p:attrName>style.visibility</p:attrName>
                                        </p:attrNameLst>
                                      </p:cBhvr>
                                      <p:to>
                                        <p:strVal val="visible"/>
                                      </p:to>
                                    </p:set>
                                    <p:anim calcmode="lin" valueType="num">
                                      <p:cBhvr additive="base">
                                        <p:cTn id="28" dur="30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9" dur="30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par>
                          <p:cTn id="30" fill="hold">
                            <p:stCondLst>
                              <p:cond delay="12000"/>
                            </p:stCondLst>
                            <p:childTnLst>
                              <p:par>
                                <p:cTn id="31" presetID="2" presetClass="entr" presetSubtype="4" fill="hold" grpId="0" nodeType="afterEffect">
                                  <p:stCondLst>
                                    <p:cond delay="0"/>
                                  </p:stCondLst>
                                  <p:childTnLst>
                                    <p:set>
                                      <p:cBhvr>
                                        <p:cTn id="32" dur="1" fill="hold">
                                          <p:stCondLst>
                                            <p:cond delay="0"/>
                                          </p:stCondLst>
                                        </p:cTn>
                                        <p:tgtEl>
                                          <p:spTgt spid="10243">
                                            <p:txEl>
                                              <p:pRg st="3" end="3"/>
                                            </p:txEl>
                                          </p:spTgt>
                                        </p:tgtEl>
                                        <p:attrNameLst>
                                          <p:attrName>style.visibility</p:attrName>
                                        </p:attrNameLst>
                                      </p:cBhvr>
                                      <p:to>
                                        <p:strVal val="visible"/>
                                      </p:to>
                                    </p:set>
                                    <p:anim calcmode="lin" valueType="num">
                                      <p:cBhvr additive="base">
                                        <p:cTn id="33" dur="30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34" dur="30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par>
                          <p:cTn id="35" fill="hold">
                            <p:stCondLst>
                              <p:cond delay="15000"/>
                            </p:stCondLst>
                            <p:childTnLst>
                              <p:par>
                                <p:cTn id="36" presetID="2" presetClass="entr" presetSubtype="4" fill="hold" grpId="0" nodeType="afterEffect">
                                  <p:stCondLst>
                                    <p:cond delay="0"/>
                                  </p:stCondLst>
                                  <p:childTnLst>
                                    <p:set>
                                      <p:cBhvr>
                                        <p:cTn id="37" dur="1" fill="hold">
                                          <p:stCondLst>
                                            <p:cond delay="0"/>
                                          </p:stCondLst>
                                        </p:cTn>
                                        <p:tgtEl>
                                          <p:spTgt spid="10243">
                                            <p:txEl>
                                              <p:pRg st="4" end="4"/>
                                            </p:txEl>
                                          </p:spTgt>
                                        </p:tgtEl>
                                        <p:attrNameLst>
                                          <p:attrName>style.visibility</p:attrName>
                                        </p:attrNameLst>
                                      </p:cBhvr>
                                      <p:to>
                                        <p:strVal val="visible"/>
                                      </p:to>
                                    </p:set>
                                    <p:anim calcmode="lin" valueType="num">
                                      <p:cBhvr additive="base">
                                        <p:cTn id="38" dur="30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39" dur="30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7"/>
          <p:cNvSpPr>
            <a:spLocks noGrp="1" noChangeArrowheads="1"/>
          </p:cNvSpPr>
          <p:nvPr>
            <p:ph idx="1"/>
          </p:nvPr>
        </p:nvSpPr>
        <p:spPr>
          <a:xfrm>
            <a:off x="0" y="214290"/>
            <a:ext cx="7572396" cy="6643710"/>
          </a:xfrm>
        </p:spPr>
        <p:txBody>
          <a:bodyPr>
            <a:normAutofit fontScale="92500" lnSpcReduction="10000"/>
          </a:bodyPr>
          <a:lstStyle/>
          <a:p>
            <a:pPr>
              <a:buFontTx/>
              <a:buNone/>
            </a:pPr>
            <a:r>
              <a:rPr lang="ar-SA" sz="2800" b="1" dirty="0">
                <a:solidFill>
                  <a:schemeClr val="tx1">
                    <a:lumMod val="75000"/>
                    <a:lumOff val="25000"/>
                  </a:schemeClr>
                </a:solidFill>
              </a:rPr>
              <a:t>والانقباض العضلي المتحرك يشمل عمل ضد مقاومة كالأثقال </a:t>
            </a:r>
            <a:r>
              <a:rPr lang="ar-SA" sz="2800" b="1" dirty="0" smtClean="0">
                <a:solidFill>
                  <a:schemeClr val="tx1">
                    <a:lumMod val="75000"/>
                    <a:lumOff val="25000"/>
                  </a:schemeClr>
                </a:solidFill>
              </a:rPr>
              <a:t>,أو </a:t>
            </a:r>
            <a:r>
              <a:rPr lang="ar-SA" sz="2800" b="1" dirty="0">
                <a:solidFill>
                  <a:schemeClr val="tx1">
                    <a:lumMod val="75000"/>
                    <a:lumOff val="25000"/>
                  </a:schemeClr>
                </a:solidFill>
              </a:rPr>
              <a:t>الجري في الرمال الناعمة .وفي العلاج الطبيعي نجد الوسيلة الرئيسية للمقاومة هي وزن المريض نفسه </a:t>
            </a:r>
            <a:r>
              <a:rPr lang="ar-SA" sz="2800" b="1" dirty="0" smtClean="0">
                <a:solidFill>
                  <a:schemeClr val="tx1">
                    <a:lumMod val="75000"/>
                    <a:lumOff val="25000"/>
                  </a:schemeClr>
                </a:solidFill>
              </a:rPr>
              <a:t>أو </a:t>
            </a:r>
            <a:r>
              <a:rPr lang="ar-SA" sz="2800" b="1" dirty="0">
                <a:solidFill>
                  <a:schemeClr val="tx1">
                    <a:lumMod val="75000"/>
                    <a:lumOff val="25000"/>
                  </a:schemeClr>
                </a:solidFill>
              </a:rPr>
              <a:t>المقاومة اليدوية من المعالج بالإضافة </a:t>
            </a:r>
            <a:r>
              <a:rPr lang="ar-SA" sz="2800" b="1" dirty="0" smtClean="0">
                <a:solidFill>
                  <a:schemeClr val="tx1">
                    <a:lumMod val="75000"/>
                    <a:lumOff val="25000"/>
                  </a:schemeClr>
                </a:solidFill>
              </a:rPr>
              <a:t>إلى الأدوات الأخرى </a:t>
            </a:r>
            <a:r>
              <a:rPr lang="ar-SA" sz="2800" b="1" dirty="0">
                <a:solidFill>
                  <a:schemeClr val="tx1">
                    <a:lumMod val="75000"/>
                    <a:lumOff val="25000"/>
                  </a:schemeClr>
                </a:solidFill>
              </a:rPr>
              <a:t>.والتدريب بهذه الطريقة سوف يساعد على تحسين كفائه انتقال </a:t>
            </a:r>
            <a:r>
              <a:rPr lang="ar-SA" sz="2800" b="1" dirty="0" smtClean="0">
                <a:solidFill>
                  <a:schemeClr val="tx1">
                    <a:lumMod val="75000"/>
                    <a:lumOff val="25000"/>
                  </a:schemeClr>
                </a:solidFill>
              </a:rPr>
              <a:t>الأوكسجين </a:t>
            </a:r>
            <a:endParaRPr lang="ar-SA" sz="2800" b="1" dirty="0">
              <a:solidFill>
                <a:schemeClr val="tx1">
                  <a:lumMod val="75000"/>
                  <a:lumOff val="25000"/>
                </a:schemeClr>
              </a:solidFill>
            </a:endParaRPr>
          </a:p>
          <a:p>
            <a:pPr>
              <a:buFontTx/>
              <a:buNone/>
            </a:pPr>
            <a:r>
              <a:rPr lang="ar-SA" sz="2800" b="1" dirty="0">
                <a:solidFill>
                  <a:schemeClr val="tx1">
                    <a:lumMod val="75000"/>
                    <a:lumOff val="25000"/>
                  </a:schemeClr>
                </a:solidFill>
              </a:rPr>
              <a:t>من الرئتين </a:t>
            </a:r>
            <a:r>
              <a:rPr lang="ar-SA" sz="2800" b="1" dirty="0" smtClean="0">
                <a:solidFill>
                  <a:schemeClr val="tx1">
                    <a:lumMod val="75000"/>
                    <a:lumOff val="25000"/>
                  </a:schemeClr>
                </a:solidFill>
              </a:rPr>
              <a:t>إلى </a:t>
            </a:r>
            <a:r>
              <a:rPr lang="ar-SA" sz="2800" b="1" dirty="0">
                <a:solidFill>
                  <a:schemeClr val="tx1">
                    <a:lumMod val="75000"/>
                    <a:lumOff val="25000"/>
                  </a:schemeClr>
                </a:solidFill>
              </a:rPr>
              <a:t>العضلات والتخلص من الفضلات العمل العضلي , مما يقلل من ظهور التعب , وبتحسن هذه العملية تزداد قدرة اللاعب الهوائية .وبالانقباض العضلي المتحرك يتركز في المرحلة الثانية من العلاج الطبيعي بعد </a:t>
            </a:r>
            <a:r>
              <a:rPr lang="ar-SA" sz="2800" b="1" dirty="0" smtClean="0">
                <a:solidFill>
                  <a:schemeClr val="tx1">
                    <a:lumMod val="75000"/>
                    <a:lumOff val="25000"/>
                  </a:schemeClr>
                </a:solidFill>
              </a:rPr>
              <a:t>أن </a:t>
            </a:r>
            <a:r>
              <a:rPr lang="ar-SA" sz="2800" b="1" dirty="0">
                <a:solidFill>
                  <a:schemeClr val="tx1">
                    <a:lumMod val="75000"/>
                    <a:lumOff val="25000"/>
                  </a:schemeClr>
                </a:solidFill>
              </a:rPr>
              <a:t>يصبح تثبيت الجزء المصاب لا ضرورة له , وبعد </a:t>
            </a:r>
            <a:r>
              <a:rPr lang="ar-SA" sz="2800" b="1" dirty="0" smtClean="0">
                <a:solidFill>
                  <a:schemeClr val="tx1">
                    <a:lumMod val="75000"/>
                    <a:lumOff val="25000"/>
                  </a:schemeClr>
                </a:solidFill>
              </a:rPr>
              <a:t>أن </a:t>
            </a:r>
            <a:r>
              <a:rPr lang="ar-SA" sz="2800" b="1" dirty="0">
                <a:solidFill>
                  <a:schemeClr val="tx1">
                    <a:lumMod val="75000"/>
                    <a:lumOff val="25000"/>
                  </a:schemeClr>
                </a:solidFill>
              </a:rPr>
              <a:t>تصل </a:t>
            </a:r>
            <a:r>
              <a:rPr lang="ar-SA" sz="2800" b="1" dirty="0" smtClean="0">
                <a:solidFill>
                  <a:schemeClr val="tx1">
                    <a:lumMod val="75000"/>
                    <a:lumOff val="25000"/>
                  </a:schemeClr>
                </a:solidFill>
              </a:rPr>
              <a:t>إلى </a:t>
            </a:r>
            <a:r>
              <a:rPr lang="ar-SA" sz="2800" b="1" dirty="0">
                <a:solidFill>
                  <a:schemeClr val="tx1">
                    <a:lumMod val="75000"/>
                    <a:lumOff val="25000"/>
                  </a:schemeClr>
                </a:solidFill>
              </a:rPr>
              <a:t>الجزء المصاب كمية الدم المناسبة من خلال العمل العضلي الثابت .وبعد انتهاء فترة تثبيت الجزء المصاب , </a:t>
            </a:r>
            <a:r>
              <a:rPr lang="ar-SA" sz="2800" b="1" dirty="0" smtClean="0">
                <a:solidFill>
                  <a:schemeClr val="tx1">
                    <a:lumMod val="75000"/>
                    <a:lumOff val="25000"/>
                  </a:schemeClr>
                </a:solidFill>
              </a:rPr>
              <a:t>يبدأ </a:t>
            </a:r>
            <a:r>
              <a:rPr lang="ar-SA" sz="2800" b="1" dirty="0">
                <a:solidFill>
                  <a:schemeClr val="tx1">
                    <a:lumMod val="75000"/>
                    <a:lumOff val="25000"/>
                  </a:schemeClr>
                </a:solidFill>
              </a:rPr>
              <a:t>العمل العضلي المتحرك ليساعد على الانقباض الثابت .</a:t>
            </a:r>
            <a:endParaRPr lang="en-US" sz="2800" b="1" dirty="0">
              <a:solidFill>
                <a:schemeClr val="tx1">
                  <a:lumMod val="75000"/>
                  <a:lumOff val="25000"/>
                </a:schemeClr>
              </a:solidFill>
              <a:cs typeface="Aharoni" pitchFamily="2" charset="-79"/>
            </a:endParaRPr>
          </a:p>
        </p:txBody>
      </p:sp>
      <p:pic>
        <p:nvPicPr>
          <p:cNvPr id="5" name="صورة 4" descr="images (1).jpg"/>
          <p:cNvPicPr>
            <a:picLocks noChangeAspect="1"/>
          </p:cNvPicPr>
          <p:nvPr/>
        </p:nvPicPr>
        <p:blipFill>
          <a:blip r:embed="rId2"/>
          <a:stretch>
            <a:fillRect/>
          </a:stretch>
        </p:blipFill>
        <p:spPr>
          <a:xfrm>
            <a:off x="7572396" y="1428736"/>
            <a:ext cx="1571604" cy="3705241"/>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271">
                                            <p:txEl>
                                              <p:pRg st="0" end="0"/>
                                            </p:txEl>
                                          </p:spTgt>
                                        </p:tgtEl>
                                        <p:attrNameLst>
                                          <p:attrName>style.visibility</p:attrName>
                                        </p:attrNameLst>
                                      </p:cBhvr>
                                      <p:to>
                                        <p:strVal val="visible"/>
                                      </p:to>
                                    </p:set>
                                    <p:anim calcmode="lin" valueType="num">
                                      <p:cBhvr>
                                        <p:cTn id="7" dur="3000" fill="hold"/>
                                        <p:tgtEl>
                                          <p:spTgt spid="11271">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1127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271">
                                            <p:txEl>
                                              <p:pRg st="1" end="1"/>
                                            </p:txEl>
                                          </p:spTgt>
                                        </p:tgtEl>
                                        <p:attrNameLst>
                                          <p:attrName>style.visibility</p:attrName>
                                        </p:attrNameLst>
                                      </p:cBhvr>
                                      <p:to>
                                        <p:strVal val="visible"/>
                                      </p:to>
                                    </p:set>
                                    <p:anim calcmode="lin" valueType="num">
                                      <p:cBhvr>
                                        <p:cTn id="13" dur="3000" fill="hold"/>
                                        <p:tgtEl>
                                          <p:spTgt spid="11271">
                                            <p:txEl>
                                              <p:pRg st="1" end="1"/>
                                            </p:txEl>
                                          </p:spTgt>
                                        </p:tgtEl>
                                        <p:attrNameLst>
                                          <p:attrName>ppt_w</p:attrName>
                                        </p:attrNameLst>
                                      </p:cBhvr>
                                      <p:tavLst>
                                        <p:tav tm="0">
                                          <p:val>
                                            <p:fltVal val="0"/>
                                          </p:val>
                                        </p:tav>
                                        <p:tav tm="100000">
                                          <p:val>
                                            <p:strVal val="#ppt_w"/>
                                          </p:val>
                                        </p:tav>
                                      </p:tavLst>
                                    </p:anim>
                                    <p:anim calcmode="lin" valueType="num">
                                      <p:cBhvr>
                                        <p:cTn id="14" dur="3000" fill="hold"/>
                                        <p:tgtEl>
                                          <p:spTgt spid="1127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0" y="0"/>
            <a:ext cx="7072330" cy="7143752"/>
          </a:xfrm>
        </p:spPr>
        <p:txBody>
          <a:bodyPr>
            <a:normAutofit fontScale="92500" lnSpcReduction="10000"/>
          </a:bodyPr>
          <a:lstStyle/>
          <a:p>
            <a:pPr marL="609600" indent="-609600">
              <a:lnSpc>
                <a:spcPct val="90000"/>
              </a:lnSpc>
              <a:buFontTx/>
              <a:buNone/>
            </a:pPr>
            <a:r>
              <a:rPr lang="ar-SA" sz="2800" b="1" i="1" u="sng" dirty="0" smtClean="0"/>
              <a:t>ا</a:t>
            </a:r>
            <a:r>
              <a:rPr lang="ar-SA" sz="2800" b="1" i="1" u="sng" dirty="0" smtClean="0">
                <a:solidFill>
                  <a:schemeClr val="tx1">
                    <a:lumMod val="75000"/>
                    <a:lumOff val="25000"/>
                  </a:schemeClr>
                </a:solidFill>
              </a:rPr>
              <a:t>لتمرينات </a:t>
            </a:r>
            <a:r>
              <a:rPr lang="ar-SA" sz="2800" b="1" i="1" u="sng" dirty="0">
                <a:solidFill>
                  <a:schemeClr val="tx1">
                    <a:lumMod val="75000"/>
                    <a:lumOff val="25000"/>
                  </a:schemeClr>
                </a:solidFill>
              </a:rPr>
              <a:t>المشابهة للحركة </a:t>
            </a:r>
            <a:r>
              <a:rPr lang="en-US" sz="2800" b="1" i="1" u="sng" dirty="0">
                <a:solidFill>
                  <a:schemeClr val="tx1">
                    <a:lumMod val="75000"/>
                    <a:lumOff val="25000"/>
                  </a:schemeClr>
                </a:solidFill>
                <a:cs typeface="Aharoni" pitchFamily="2" charset="-79"/>
              </a:rPr>
              <a:t>Isokinetic Exercise  </a:t>
            </a:r>
            <a:endParaRPr lang="ar-SA" sz="2800" b="1" i="1" u="sng" dirty="0">
              <a:solidFill>
                <a:schemeClr val="tx1">
                  <a:lumMod val="75000"/>
                  <a:lumOff val="25000"/>
                </a:schemeClr>
              </a:solidFill>
            </a:endParaRPr>
          </a:p>
          <a:p>
            <a:pPr marL="609600" indent="-609600">
              <a:lnSpc>
                <a:spcPct val="90000"/>
              </a:lnSpc>
              <a:buFontTx/>
              <a:buNone/>
            </a:pPr>
            <a:r>
              <a:rPr lang="ar-SA" sz="2800" b="1" dirty="0">
                <a:solidFill>
                  <a:schemeClr val="tx1">
                    <a:lumMod val="75000"/>
                    <a:lumOff val="25000"/>
                  </a:schemeClr>
                </a:solidFill>
              </a:rPr>
              <a:t>وهي التمرينات التي تعمل على الانقباض الكلي لجميع </a:t>
            </a:r>
            <a:r>
              <a:rPr lang="ar-SA" sz="2800" b="1" dirty="0" smtClean="0">
                <a:solidFill>
                  <a:schemeClr val="tx1">
                    <a:lumMod val="75000"/>
                    <a:lumOff val="25000"/>
                  </a:schemeClr>
                </a:solidFill>
              </a:rPr>
              <a:t>ألياف </a:t>
            </a:r>
            <a:r>
              <a:rPr lang="ar-SA" sz="2800" b="1" dirty="0">
                <a:solidFill>
                  <a:schemeClr val="tx1">
                    <a:lumMod val="75000"/>
                    <a:lumOff val="25000"/>
                  </a:schemeClr>
                </a:solidFill>
              </a:rPr>
              <a:t>العضلة من خلال مدى حركي معين ضد مقاومة وسرعه ثابتة .ويقاس الشغل المبذول فيها عن طريق </a:t>
            </a:r>
            <a:r>
              <a:rPr lang="ar-SA" sz="2800" b="1" dirty="0" smtClean="0">
                <a:solidFill>
                  <a:schemeClr val="tx1">
                    <a:lumMod val="75000"/>
                    <a:lumOff val="25000"/>
                  </a:schemeClr>
                </a:solidFill>
              </a:rPr>
              <a:t>أجهزة </a:t>
            </a:r>
            <a:r>
              <a:rPr lang="ar-SA" sz="2800" b="1" dirty="0">
                <a:solidFill>
                  <a:schemeClr val="tx1">
                    <a:lumMod val="75000"/>
                    <a:lumOff val="25000"/>
                  </a:schemeClr>
                </a:solidFill>
              </a:rPr>
              <a:t>خاصة مثل جهاز السايبكس ,التي تعمل على ضبط المقاومة والسرعة بشكل </a:t>
            </a:r>
            <a:r>
              <a:rPr lang="ar-SA" sz="2800" b="1" dirty="0" smtClean="0">
                <a:solidFill>
                  <a:schemeClr val="tx1">
                    <a:lumMod val="75000"/>
                    <a:lumOff val="25000"/>
                  </a:schemeClr>
                </a:solidFill>
              </a:rPr>
              <a:t>إلي </a:t>
            </a:r>
            <a:r>
              <a:rPr lang="ar-SA" sz="2800" b="1" dirty="0">
                <a:solidFill>
                  <a:schemeClr val="tx1">
                    <a:lumMod val="75000"/>
                    <a:lumOff val="25000"/>
                  </a:schemeClr>
                </a:solidFill>
              </a:rPr>
              <a:t>. ويعتبر هذا النوع من الانقباض جديداً على الاستخدام في المجال الرياضي . وكلمة  </a:t>
            </a:r>
            <a:r>
              <a:rPr lang="en-US" sz="2800" b="1" dirty="0">
                <a:solidFill>
                  <a:schemeClr val="tx1">
                    <a:lumMod val="75000"/>
                    <a:lumOff val="25000"/>
                  </a:schemeClr>
                </a:solidFill>
                <a:cs typeface="Aharoni" pitchFamily="2" charset="-79"/>
              </a:rPr>
              <a:t>ISO </a:t>
            </a:r>
            <a:r>
              <a:rPr lang="ar-SA" sz="2800" b="1" dirty="0">
                <a:solidFill>
                  <a:schemeClr val="tx1">
                    <a:lumMod val="75000"/>
                    <a:lumOff val="25000"/>
                  </a:schemeClr>
                </a:solidFill>
              </a:rPr>
              <a:t>تعني المشابهة </a:t>
            </a:r>
            <a:r>
              <a:rPr lang="ar-SA" sz="2800" b="1" dirty="0" smtClean="0">
                <a:solidFill>
                  <a:schemeClr val="tx1">
                    <a:lumMod val="75000"/>
                    <a:lumOff val="25000"/>
                  </a:schemeClr>
                </a:solidFill>
              </a:rPr>
              <a:t>أو </a:t>
            </a:r>
            <a:r>
              <a:rPr lang="ar-SA" sz="2800" b="1" dirty="0">
                <a:solidFill>
                  <a:schemeClr val="tx1">
                    <a:lumMod val="75000"/>
                    <a:lumOff val="25000"/>
                  </a:schemeClr>
                </a:solidFill>
              </a:rPr>
              <a:t>المساوي ,بينما كلمة </a:t>
            </a:r>
            <a:r>
              <a:rPr lang="en-US" sz="2800" b="1" dirty="0">
                <a:solidFill>
                  <a:schemeClr val="tx1">
                    <a:lumMod val="75000"/>
                    <a:lumOff val="25000"/>
                  </a:schemeClr>
                </a:solidFill>
                <a:cs typeface="Aharoni" pitchFamily="2" charset="-79"/>
              </a:rPr>
              <a:t>Kinetic</a:t>
            </a:r>
            <a:r>
              <a:rPr lang="ar-SA" sz="2800" b="1" dirty="0">
                <a:solidFill>
                  <a:schemeClr val="tx1">
                    <a:lumMod val="75000"/>
                    <a:lumOff val="25000"/>
                  </a:schemeClr>
                </a:solidFill>
              </a:rPr>
              <a:t>تعني حركة , ومن هنا جاءت تسمية هذا النوع من الانقباض نظراً لتشابهه مع الحركات التي تؤدي في النشاط البدني وأفضل مثال على ذلك هو حركة الشد تحت الماء في سباحة الزحف حيث تقوم ليد بالشد في الماء ابتداء من نقطة دخولها وحتى تنتهي بجانب الفخذ , وتتم ذه الحركة بسرعة ثابتة تقريباً كما </a:t>
            </a:r>
            <a:r>
              <a:rPr lang="ar-SA" sz="2800" b="1" dirty="0" smtClean="0">
                <a:solidFill>
                  <a:schemeClr val="tx1">
                    <a:lumMod val="75000"/>
                    <a:lumOff val="25000"/>
                  </a:schemeClr>
                </a:solidFill>
              </a:rPr>
              <a:t>أن </a:t>
            </a:r>
            <a:r>
              <a:rPr lang="ar-SA" sz="2800" b="1" dirty="0">
                <a:solidFill>
                  <a:schemeClr val="tx1">
                    <a:lumMod val="75000"/>
                    <a:lumOff val="25000"/>
                  </a:schemeClr>
                </a:solidFill>
              </a:rPr>
              <a:t>مقاومة الماء تعتبر مقاومة ثابتة . </a:t>
            </a:r>
          </a:p>
        </p:txBody>
      </p:sp>
      <p:pic>
        <p:nvPicPr>
          <p:cNvPr id="5" name="صورة 4" descr="images (10).jpg"/>
          <p:cNvPicPr>
            <a:picLocks noChangeAspect="1"/>
          </p:cNvPicPr>
          <p:nvPr/>
        </p:nvPicPr>
        <p:blipFill>
          <a:blip r:embed="rId2"/>
          <a:stretch>
            <a:fillRect/>
          </a:stretch>
        </p:blipFill>
        <p:spPr>
          <a:xfrm>
            <a:off x="7048500" y="285728"/>
            <a:ext cx="2095500" cy="1824040"/>
          </a:xfrm>
          <a:prstGeom prst="rect">
            <a:avLst/>
          </a:prstGeom>
        </p:spPr>
      </p:pic>
      <p:pic>
        <p:nvPicPr>
          <p:cNvPr id="6" name="صورة 5" descr="images (62).jpg"/>
          <p:cNvPicPr>
            <a:picLocks noChangeAspect="1"/>
          </p:cNvPicPr>
          <p:nvPr/>
        </p:nvPicPr>
        <p:blipFill>
          <a:blip r:embed="rId3"/>
          <a:stretch>
            <a:fillRect/>
          </a:stretch>
        </p:blipFill>
        <p:spPr>
          <a:xfrm>
            <a:off x="6889604" y="5357802"/>
            <a:ext cx="2254396" cy="1500198"/>
          </a:xfrm>
          <a:prstGeom prst="rect">
            <a:avLst/>
          </a:prstGeom>
        </p:spPr>
      </p:pic>
      <p:pic>
        <p:nvPicPr>
          <p:cNvPr id="8" name="صورة 7" descr="images (16).jpg"/>
          <p:cNvPicPr>
            <a:picLocks noChangeAspect="1"/>
          </p:cNvPicPr>
          <p:nvPr/>
        </p:nvPicPr>
        <p:blipFill>
          <a:blip r:embed="rId4"/>
          <a:stretch>
            <a:fillRect/>
          </a:stretch>
        </p:blipFill>
        <p:spPr>
          <a:xfrm>
            <a:off x="7143736" y="2285992"/>
            <a:ext cx="2000264" cy="2400317"/>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p:cTn id="7" dur="30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12291">
                                            <p:txEl>
                                              <p:pRg st="0" end="0"/>
                                            </p:txEl>
                                          </p:spTgt>
                                        </p:tgtEl>
                                        <p:attrNameLst>
                                          <p:attrName>ppt_h</p:attrName>
                                        </p:attrNameLst>
                                      </p:cBhvr>
                                      <p:tavLst>
                                        <p:tav tm="0">
                                          <p:val>
                                            <p:fltVal val="0"/>
                                          </p:val>
                                        </p:tav>
                                        <p:tav tm="100000">
                                          <p:val>
                                            <p:strVal val="#ppt_h"/>
                                          </p:val>
                                        </p:tav>
                                      </p:tavLst>
                                    </p:anim>
                                    <p:anim calcmode="lin" valueType="num">
                                      <p:cBhvr>
                                        <p:cTn id="9" dur="3000" fill="hold"/>
                                        <p:tgtEl>
                                          <p:spTgt spid="1229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1229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2291">
                                            <p:txEl>
                                              <p:pRg st="1" end="1"/>
                                            </p:txEl>
                                          </p:spTgt>
                                        </p:tgtEl>
                                        <p:attrNameLst>
                                          <p:attrName>style.visibility</p:attrName>
                                        </p:attrNameLst>
                                      </p:cBhvr>
                                      <p:to>
                                        <p:strVal val="visible"/>
                                      </p:to>
                                    </p:set>
                                    <p:anim calcmode="lin" valueType="num">
                                      <p:cBhvr>
                                        <p:cTn id="15" dur="30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16" dur="3000" fill="hold"/>
                                        <p:tgtEl>
                                          <p:spTgt spid="12291">
                                            <p:txEl>
                                              <p:pRg st="1" end="1"/>
                                            </p:txEl>
                                          </p:spTgt>
                                        </p:tgtEl>
                                        <p:attrNameLst>
                                          <p:attrName>ppt_h</p:attrName>
                                        </p:attrNameLst>
                                      </p:cBhvr>
                                      <p:tavLst>
                                        <p:tav tm="0">
                                          <p:val>
                                            <p:fltVal val="0"/>
                                          </p:val>
                                        </p:tav>
                                        <p:tav tm="100000">
                                          <p:val>
                                            <p:strVal val="#ppt_h"/>
                                          </p:val>
                                        </p:tav>
                                      </p:tavLst>
                                    </p:anim>
                                    <p:anim calcmode="lin" valueType="num">
                                      <p:cBhvr>
                                        <p:cTn id="17" dur="3000" fill="hold"/>
                                        <p:tgtEl>
                                          <p:spTgt spid="1229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3000" fill="hold"/>
                                        <p:tgtEl>
                                          <p:spTgt spid="1229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3000"/>
                            </p:stCondLst>
                            <p:childTnLst>
                              <p:par>
                                <p:cTn id="20" presetID="17" presetClass="entr" presetSubtype="1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childTnLst>
                                </p:cTn>
                              </p:par>
                              <p:par>
                                <p:cTn id="24" presetID="17"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strVal val="#ppt_h"/>
                                          </p:val>
                                        </p:tav>
                                        <p:tav tm="100000">
                                          <p:val>
                                            <p:strVal val="#ppt_h"/>
                                          </p:val>
                                        </p:tav>
                                      </p:tavLst>
                                    </p:anim>
                                  </p:childTnLst>
                                </p:cTn>
                              </p:par>
                              <p:par>
                                <p:cTn id="28" presetID="17" presetClass="entr" presetSubtype="1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عمل الطاليات :</a:t>
            </a:r>
            <a:endParaRPr lang="ar-SA" dirty="0"/>
          </a:p>
        </p:txBody>
      </p:sp>
      <p:sp>
        <p:nvSpPr>
          <p:cNvPr id="3" name="عنصر نائب للمحتوى 2"/>
          <p:cNvSpPr>
            <a:spLocks noGrp="1"/>
          </p:cNvSpPr>
          <p:nvPr>
            <p:ph idx="1"/>
          </p:nvPr>
        </p:nvSpPr>
        <p:spPr/>
        <p:txBody>
          <a:bodyPr/>
          <a:lstStyle/>
          <a:p>
            <a:pPr>
              <a:buNone/>
            </a:pPr>
            <a:r>
              <a:rPr lang="ar-SA" dirty="0" smtClean="0"/>
              <a:t>دلال الحربي </a:t>
            </a:r>
          </a:p>
          <a:p>
            <a:pPr>
              <a:buNone/>
            </a:pPr>
            <a:r>
              <a:rPr lang="ar-SA" dirty="0" smtClean="0"/>
              <a:t>نوره الجلوي </a:t>
            </a:r>
          </a:p>
          <a:p>
            <a:pPr>
              <a:buNone/>
            </a:pPr>
            <a:r>
              <a:rPr lang="ar-SA" dirty="0" smtClean="0"/>
              <a:t>ريم السرحاني </a:t>
            </a:r>
          </a:p>
          <a:p>
            <a:pPr>
              <a:buNone/>
            </a:pPr>
            <a:r>
              <a:rPr lang="ar-SA" dirty="0" smtClean="0"/>
              <a:t>سلمى العلوي </a:t>
            </a:r>
          </a:p>
          <a:p>
            <a:pPr>
              <a:buNone/>
            </a:pPr>
            <a:endParaRPr lang="ar-SA" dirty="0"/>
          </a:p>
        </p:txBody>
      </p:sp>
    </p:spTree>
  </p:cSld>
  <p:clrMapOvr>
    <a:masterClrMapping/>
  </p:clrMapOvr>
  <p:transition spd="slow">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222</TotalTime>
  <Words>918</Words>
  <Application>Microsoft Office PowerPoint</Application>
  <PresentationFormat>عرض على الشاشة (3:4)‏</PresentationFormat>
  <Paragraphs>29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وافر</vt:lpstr>
      <vt:lpstr>الشريحة 1</vt:lpstr>
      <vt:lpstr>الشريحة 2</vt:lpstr>
      <vt:lpstr> 1- التمرينات الثابتة 2-التمرينات المتحركة 3- بالتمرينات المشابهة للحركة  </vt:lpstr>
      <vt:lpstr>الشريحة 4</vt:lpstr>
      <vt:lpstr>الشريحة 5</vt:lpstr>
      <vt:lpstr>الشريحة 6</vt:lpstr>
      <vt:lpstr>الشريحة 7</vt:lpstr>
      <vt:lpstr>الشريحة 8</vt:lpstr>
      <vt:lpstr>الشريحة 9</vt:lpstr>
      <vt:lpstr>الشريحة 10</vt:lpstr>
      <vt:lpstr>الشريحة 11</vt:lpstr>
      <vt:lpstr>عمل الطاليات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freeusers</dc:creator>
  <cp:lastModifiedBy>freeusers</cp:lastModifiedBy>
  <cp:revision>22</cp:revision>
  <dcterms:created xsi:type="dcterms:W3CDTF">2011-05-02T13:10:26Z</dcterms:created>
  <dcterms:modified xsi:type="dcterms:W3CDTF">2011-05-02T18:01:40Z</dcterms:modified>
</cp:coreProperties>
</file>