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 id="2147483696" r:id="rId5"/>
  </p:sldMasterIdLst>
  <p:sldIdLst>
    <p:sldId id="256" r:id="rId6"/>
    <p:sldId id="257" r:id="rId7"/>
    <p:sldId id="258" r:id="rId8"/>
    <p:sldId id="259" r:id="rId9"/>
    <p:sldId id="260" r:id="rId10"/>
    <p:sldId id="264" r:id="rId11"/>
    <p:sldId id="261" r:id="rId12"/>
    <p:sldId id="263" r:id="rId13"/>
    <p:sldId id="265" r:id="rId14"/>
    <p:sldId id="262"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6" d="100"/>
          <a:sy n="76" d="100"/>
        </p:scale>
        <p:origin x="-102" y="-1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FAD13C4-8F70-4D2C-ACBC-6DC49C0516A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2FAD13C4-8F70-4D2C-ACBC-6DC49C0516AB}"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62B2CA17-AF65-4352-898D-19BB5BBADD5E}" type="datetimeFigureOut">
              <a:rPr lang="ar-SA" smtClean="0"/>
              <a:pPr/>
              <a:t>17/10/1422</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62B2CA17-AF65-4352-898D-19BB5BBADD5E}" type="datetimeFigureOut">
              <a:rPr lang="ar-SA" smtClean="0"/>
              <a:pPr/>
              <a:t>17/10/1422</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AD13C4-8F70-4D2C-ACBC-6DC49C0516AB}"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2FAD13C4-8F70-4D2C-ACBC-6DC49C0516A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2B2CA17-AF65-4352-898D-19BB5BBADD5E}" type="datetimeFigureOut">
              <a:rPr lang="ar-SA" smtClean="0"/>
              <a:pPr/>
              <a:t>17/10/1422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FAD13C4-8F70-4D2C-ACBC-6DC49C0516A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17/10/1422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17/10/1422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17/10/1422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2B2CA17-AF65-4352-898D-19BB5BBADD5E}" type="datetimeFigureOut">
              <a:rPr lang="ar-SA" smtClean="0"/>
              <a:pPr/>
              <a:t>17/10/1422</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AD13C4-8F70-4D2C-ACBC-6DC49C0516AB}"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0.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1.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4" name="مستطيل 3"/>
          <p:cNvSpPr/>
          <p:nvPr/>
        </p:nvSpPr>
        <p:spPr>
          <a:xfrm>
            <a:off x="180392" y="-17224"/>
            <a:ext cx="8202888" cy="1862048"/>
          </a:xfrm>
          <a:prstGeom prst="rect">
            <a:avLst/>
          </a:prstGeom>
          <a:noFill/>
        </p:spPr>
        <p:txBody>
          <a:bodyPr wrap="none" lIns="91440" tIns="45720" rIns="91440" bIns="45720">
            <a:spAutoFit/>
          </a:bodyPr>
          <a:lstStyle/>
          <a:p>
            <a:pPr algn="ctr"/>
            <a:r>
              <a:rPr lang="ar-SA" sz="11500" b="1" cap="all" spc="0"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التـدخيــــــــــــن</a:t>
            </a:r>
            <a:r>
              <a:rPr lang="ar-SA" sz="9600" b="1" cap="all" spc="0"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 </a:t>
            </a:r>
            <a:endParaRPr lang="ar-SA" sz="9600" b="1" cap="all" spc="0"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5" name="مربع نص 4"/>
          <p:cNvSpPr txBox="1"/>
          <p:nvPr/>
        </p:nvSpPr>
        <p:spPr>
          <a:xfrm>
            <a:off x="5868144" y="1916832"/>
            <a:ext cx="3312368" cy="830997"/>
          </a:xfrm>
          <a:prstGeom prst="rect">
            <a:avLst/>
          </a:prstGeom>
          <a:noFill/>
        </p:spPr>
        <p:txBody>
          <a:bodyPr wrap="square" rtlCol="1">
            <a:spAutoFit/>
          </a:bodyPr>
          <a:lstStyle/>
          <a:p>
            <a:r>
              <a:rPr lang="ar-SA" sz="4800" dirty="0" smtClean="0">
                <a:solidFill>
                  <a:schemeClr val="bg1"/>
                </a:solidFill>
              </a:rPr>
              <a:t>عمل الطالبات :</a:t>
            </a:r>
            <a:endParaRPr lang="ar-SA" sz="4800" dirty="0">
              <a:solidFill>
                <a:schemeClr val="bg1"/>
              </a:solidFill>
            </a:endParaRPr>
          </a:p>
        </p:txBody>
      </p:sp>
      <p:sp>
        <p:nvSpPr>
          <p:cNvPr id="6" name="مربع نص 5"/>
          <p:cNvSpPr txBox="1"/>
          <p:nvPr/>
        </p:nvSpPr>
        <p:spPr>
          <a:xfrm>
            <a:off x="4139952" y="2196153"/>
            <a:ext cx="2016224" cy="584775"/>
          </a:xfrm>
          <a:prstGeom prst="rect">
            <a:avLst/>
          </a:prstGeom>
          <a:noFill/>
        </p:spPr>
        <p:txBody>
          <a:bodyPr wrap="square" rtlCol="1">
            <a:spAutoFit/>
          </a:bodyPr>
          <a:lstStyle/>
          <a:p>
            <a:r>
              <a:rPr lang="ar-SA" sz="3200" dirty="0" smtClean="0">
                <a:solidFill>
                  <a:schemeClr val="bg1"/>
                </a:solidFill>
              </a:rPr>
              <a:t>وعد العنزي .</a:t>
            </a:r>
            <a:endParaRPr lang="ar-SA" sz="3200" dirty="0">
              <a:solidFill>
                <a:schemeClr val="bg1"/>
              </a:solidFill>
            </a:endParaRPr>
          </a:p>
        </p:txBody>
      </p:sp>
      <p:sp>
        <p:nvSpPr>
          <p:cNvPr id="7" name="مربع نص 6"/>
          <p:cNvSpPr txBox="1"/>
          <p:nvPr/>
        </p:nvSpPr>
        <p:spPr>
          <a:xfrm>
            <a:off x="2771800" y="2708920"/>
            <a:ext cx="2232248" cy="584775"/>
          </a:xfrm>
          <a:prstGeom prst="rect">
            <a:avLst/>
          </a:prstGeom>
          <a:noFill/>
        </p:spPr>
        <p:txBody>
          <a:bodyPr wrap="square" rtlCol="1">
            <a:spAutoFit/>
          </a:bodyPr>
          <a:lstStyle/>
          <a:p>
            <a:r>
              <a:rPr lang="ar-SA" sz="3200" dirty="0" smtClean="0">
                <a:solidFill>
                  <a:schemeClr val="bg1"/>
                </a:solidFill>
              </a:rPr>
              <a:t>شهد </a:t>
            </a:r>
            <a:r>
              <a:rPr lang="ar-SA" sz="3200" dirty="0" err="1" smtClean="0">
                <a:solidFill>
                  <a:schemeClr val="bg1"/>
                </a:solidFill>
              </a:rPr>
              <a:t>العرفج</a:t>
            </a:r>
            <a:r>
              <a:rPr lang="ar-SA" sz="3200" dirty="0" smtClean="0">
                <a:solidFill>
                  <a:schemeClr val="bg1"/>
                </a:solidFill>
              </a:rPr>
              <a:t> .</a:t>
            </a:r>
            <a:endParaRPr lang="ar-SA" sz="3200" dirty="0">
              <a:solidFill>
                <a:schemeClr val="bg1"/>
              </a:solidFill>
            </a:endParaRPr>
          </a:p>
        </p:txBody>
      </p:sp>
      <p:sp>
        <p:nvSpPr>
          <p:cNvPr id="8" name="مربع نص 7"/>
          <p:cNvSpPr txBox="1"/>
          <p:nvPr/>
        </p:nvSpPr>
        <p:spPr>
          <a:xfrm>
            <a:off x="827584" y="3140968"/>
            <a:ext cx="2880320" cy="584775"/>
          </a:xfrm>
          <a:prstGeom prst="rect">
            <a:avLst/>
          </a:prstGeom>
          <a:noFill/>
        </p:spPr>
        <p:txBody>
          <a:bodyPr wrap="square" rtlCol="1">
            <a:spAutoFit/>
          </a:bodyPr>
          <a:lstStyle/>
          <a:p>
            <a:r>
              <a:rPr lang="ar-SA" sz="3200" dirty="0" smtClean="0">
                <a:solidFill>
                  <a:schemeClr val="bg1"/>
                </a:solidFill>
              </a:rPr>
              <a:t>عائشة العميل .</a:t>
            </a:r>
            <a:endParaRPr lang="ar-SA" sz="3200" dirty="0">
              <a:solidFill>
                <a:schemeClr val="bg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2000" fill="hold"/>
                                        <p:tgtEl>
                                          <p:spTgt spid="5"/>
                                        </p:tgtEl>
                                        <p:attrNameLst>
                                          <p:attrName>ppt_w</p:attrName>
                                        </p:attrNameLst>
                                      </p:cBhvr>
                                      <p:tavLst>
                                        <p:tav tm="0">
                                          <p:val>
                                            <p:strVal val="#ppt_w*0.70"/>
                                          </p:val>
                                        </p:tav>
                                        <p:tav tm="100000">
                                          <p:val>
                                            <p:strVal val="#ppt_w"/>
                                          </p:val>
                                        </p:tav>
                                      </p:tavLst>
                                    </p:anim>
                                    <p:anim calcmode="lin" valueType="num">
                                      <p:cBhvr>
                                        <p:cTn id="13" dur="2000" fill="hold"/>
                                        <p:tgtEl>
                                          <p:spTgt spid="5"/>
                                        </p:tgtEl>
                                        <p:attrNameLst>
                                          <p:attrName>ppt_h</p:attrName>
                                        </p:attrNameLst>
                                      </p:cBhvr>
                                      <p:tavLst>
                                        <p:tav tm="0">
                                          <p:val>
                                            <p:strVal val="#ppt_h"/>
                                          </p:val>
                                        </p:tav>
                                        <p:tav tm="100000">
                                          <p:val>
                                            <p:strVal val="#ppt_h"/>
                                          </p:val>
                                        </p:tav>
                                      </p:tavLst>
                                    </p:anim>
                                    <p:animEffect transition="in" filter="fade">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000" fill="hold"/>
                                        <p:tgtEl>
                                          <p:spTgt spid="6"/>
                                        </p:tgtEl>
                                        <p:attrNameLst>
                                          <p:attrName>ppt_w</p:attrName>
                                        </p:attrNameLst>
                                      </p:cBhvr>
                                      <p:tavLst>
                                        <p:tav tm="0">
                                          <p:val>
                                            <p:strVal val="#ppt_w*0.70"/>
                                          </p:val>
                                        </p:tav>
                                        <p:tav tm="100000">
                                          <p:val>
                                            <p:strVal val="#ppt_w"/>
                                          </p:val>
                                        </p:tav>
                                      </p:tavLst>
                                    </p:anim>
                                    <p:anim calcmode="lin" valueType="num">
                                      <p:cBhvr>
                                        <p:cTn id="20" dur="2000" fill="hold"/>
                                        <p:tgtEl>
                                          <p:spTgt spid="6"/>
                                        </p:tgtEl>
                                        <p:attrNameLst>
                                          <p:attrName>ppt_h</p:attrName>
                                        </p:attrNameLst>
                                      </p:cBhvr>
                                      <p:tavLst>
                                        <p:tav tm="0">
                                          <p:val>
                                            <p:strVal val="#ppt_h"/>
                                          </p:val>
                                        </p:tav>
                                        <p:tav tm="100000">
                                          <p:val>
                                            <p:strVal val="#ppt_h"/>
                                          </p:val>
                                        </p:tav>
                                      </p:tavLst>
                                    </p:anim>
                                    <p:animEffect transition="in" filter="fade">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2000" fill="hold"/>
                                        <p:tgtEl>
                                          <p:spTgt spid="7"/>
                                        </p:tgtEl>
                                        <p:attrNameLst>
                                          <p:attrName>ppt_w</p:attrName>
                                        </p:attrNameLst>
                                      </p:cBhvr>
                                      <p:tavLst>
                                        <p:tav tm="0">
                                          <p:val>
                                            <p:strVal val="#ppt_w*0.70"/>
                                          </p:val>
                                        </p:tav>
                                        <p:tav tm="100000">
                                          <p:val>
                                            <p:strVal val="#ppt_w"/>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animEffect transition="in" filter="fade">
                                      <p:cBhvr>
                                        <p:cTn id="28" dur="2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2000" fill="hold"/>
                                        <p:tgtEl>
                                          <p:spTgt spid="8"/>
                                        </p:tgtEl>
                                        <p:attrNameLst>
                                          <p:attrName>ppt_w</p:attrName>
                                        </p:attrNameLst>
                                      </p:cBhvr>
                                      <p:tavLst>
                                        <p:tav tm="0">
                                          <p:val>
                                            <p:strVal val="#ppt_w*0.70"/>
                                          </p:val>
                                        </p:tav>
                                        <p:tav tm="100000">
                                          <p:val>
                                            <p:strVal val="#ppt_w"/>
                                          </p:val>
                                        </p:tav>
                                      </p:tavLst>
                                    </p:anim>
                                    <p:anim calcmode="lin" valueType="num">
                                      <p:cBhvr>
                                        <p:cTn id="34" dur="2000" fill="hold"/>
                                        <p:tgtEl>
                                          <p:spTgt spid="8"/>
                                        </p:tgtEl>
                                        <p:attrNameLst>
                                          <p:attrName>ppt_h</p:attrName>
                                        </p:attrNameLst>
                                      </p:cBhvr>
                                      <p:tavLst>
                                        <p:tav tm="0">
                                          <p:val>
                                            <p:strVal val="#ppt_h"/>
                                          </p:val>
                                        </p:tav>
                                        <p:tav tm="100000">
                                          <p:val>
                                            <p:strVal val="#ppt_h"/>
                                          </p:val>
                                        </p:tav>
                                      </p:tavLst>
                                    </p:anim>
                                    <p:animEffect transition="in" filter="fade">
                                      <p:cBhvr>
                                        <p:cTn id="3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0" y="27201"/>
            <a:ext cx="8100392" cy="1169551"/>
          </a:xfrm>
          <a:prstGeom prst="rect">
            <a:avLst/>
          </a:prstGeom>
          <a:noFill/>
        </p:spPr>
        <p:txBody>
          <a:bodyPr wrap="square" rtlCol="1">
            <a:spAutoFit/>
          </a:bodyPr>
          <a:lstStyle/>
          <a:p>
            <a:r>
              <a:rPr lang="ar-SA" sz="7000" dirty="0" smtClean="0"/>
              <a:t>كيف تقلع عن التدخين؟ </a:t>
            </a:r>
            <a:endParaRPr lang="ar-SA" sz="7000" dirty="0"/>
          </a:p>
        </p:txBody>
      </p:sp>
      <p:sp>
        <p:nvSpPr>
          <p:cNvPr id="3" name="مربع نص 2"/>
          <p:cNvSpPr txBox="1"/>
          <p:nvPr/>
        </p:nvSpPr>
        <p:spPr>
          <a:xfrm>
            <a:off x="4139952" y="1124744"/>
            <a:ext cx="4427984" cy="523220"/>
          </a:xfrm>
          <a:prstGeom prst="rect">
            <a:avLst/>
          </a:prstGeom>
          <a:noFill/>
        </p:spPr>
        <p:txBody>
          <a:bodyPr wrap="square" rtlCol="1">
            <a:spAutoFit/>
          </a:bodyPr>
          <a:lstStyle/>
          <a:p>
            <a:r>
              <a:rPr lang="ar-SA" sz="2800" dirty="0" smtClean="0"/>
              <a:t>أولاً : أعرف لماذا تدخن السجائر؟</a:t>
            </a:r>
            <a:endParaRPr lang="ar-SA" sz="2800" dirty="0"/>
          </a:p>
        </p:txBody>
      </p:sp>
      <p:sp>
        <p:nvSpPr>
          <p:cNvPr id="4" name="مربع نص 3"/>
          <p:cNvSpPr txBox="1"/>
          <p:nvPr/>
        </p:nvSpPr>
        <p:spPr>
          <a:xfrm>
            <a:off x="251520" y="1628800"/>
            <a:ext cx="8352928" cy="523220"/>
          </a:xfrm>
          <a:prstGeom prst="rect">
            <a:avLst/>
          </a:prstGeom>
          <a:noFill/>
        </p:spPr>
        <p:txBody>
          <a:bodyPr wrap="square" rtlCol="1">
            <a:spAutoFit/>
          </a:bodyPr>
          <a:lstStyle/>
          <a:p>
            <a:r>
              <a:rPr lang="ar-SA" sz="2800" dirty="0" smtClean="0"/>
              <a:t>ثانياً : عالج الضغوط التي تواجهك بطرق أخرى غير التدخين.</a:t>
            </a:r>
            <a:endParaRPr lang="ar-SA" sz="2800" dirty="0"/>
          </a:p>
        </p:txBody>
      </p:sp>
      <p:sp>
        <p:nvSpPr>
          <p:cNvPr id="5" name="مربع نص 4"/>
          <p:cNvSpPr txBox="1"/>
          <p:nvPr/>
        </p:nvSpPr>
        <p:spPr>
          <a:xfrm>
            <a:off x="35496" y="2132856"/>
            <a:ext cx="8496944" cy="523220"/>
          </a:xfrm>
          <a:prstGeom prst="rect">
            <a:avLst/>
          </a:prstGeom>
          <a:noFill/>
        </p:spPr>
        <p:txBody>
          <a:bodyPr wrap="square" rtlCol="1">
            <a:spAutoFit/>
          </a:bodyPr>
          <a:lstStyle/>
          <a:p>
            <a:r>
              <a:rPr lang="ar-SA" sz="2800" dirty="0" smtClean="0"/>
              <a:t>ثالثاً: خطط لأشياء ممتعة ومكافآت أخرى.</a:t>
            </a:r>
            <a:endParaRPr lang="ar-SA" sz="2800" dirty="0"/>
          </a:p>
        </p:txBody>
      </p:sp>
      <p:sp>
        <p:nvSpPr>
          <p:cNvPr id="6" name="مربع نص 5"/>
          <p:cNvSpPr txBox="1"/>
          <p:nvPr/>
        </p:nvSpPr>
        <p:spPr>
          <a:xfrm>
            <a:off x="1691680" y="2689756"/>
            <a:ext cx="7056784" cy="523220"/>
          </a:xfrm>
          <a:prstGeom prst="rect">
            <a:avLst/>
          </a:prstGeom>
          <a:noFill/>
        </p:spPr>
        <p:txBody>
          <a:bodyPr wrap="square" rtlCol="1">
            <a:spAutoFit/>
          </a:bodyPr>
          <a:lstStyle/>
          <a:p>
            <a:r>
              <a:rPr lang="ar-SA" sz="2800" dirty="0" smtClean="0"/>
              <a:t>رابعاً : أطلب مساعدة الأصدقاء.</a:t>
            </a:r>
            <a:endParaRPr lang="ar-SA" sz="2800" dirty="0"/>
          </a:p>
        </p:txBody>
      </p:sp>
      <p:sp>
        <p:nvSpPr>
          <p:cNvPr id="7" name="مربع نص 6"/>
          <p:cNvSpPr txBox="1"/>
          <p:nvPr/>
        </p:nvSpPr>
        <p:spPr>
          <a:xfrm>
            <a:off x="-828600" y="3318083"/>
            <a:ext cx="9828584" cy="830997"/>
          </a:xfrm>
          <a:prstGeom prst="rect">
            <a:avLst/>
          </a:prstGeom>
          <a:noFill/>
        </p:spPr>
        <p:txBody>
          <a:bodyPr wrap="square" rtlCol="1">
            <a:spAutoFit/>
          </a:bodyPr>
          <a:lstStyle/>
          <a:p>
            <a:r>
              <a:rPr lang="ar-SA" sz="4800" dirty="0" smtClean="0"/>
              <a:t>كيف تتصرف عندما تشعر برغبة في التدخين؟</a:t>
            </a:r>
            <a:endParaRPr lang="ar-SA" sz="4800" dirty="0"/>
          </a:p>
        </p:txBody>
      </p:sp>
      <p:sp>
        <p:nvSpPr>
          <p:cNvPr id="8" name="مربع نص 7"/>
          <p:cNvSpPr txBox="1"/>
          <p:nvPr/>
        </p:nvSpPr>
        <p:spPr>
          <a:xfrm>
            <a:off x="-144016" y="4201924"/>
            <a:ext cx="9180512" cy="523220"/>
          </a:xfrm>
          <a:prstGeom prst="rect">
            <a:avLst/>
          </a:prstGeom>
          <a:noFill/>
        </p:spPr>
        <p:txBody>
          <a:bodyPr wrap="square" rtlCol="1">
            <a:spAutoFit/>
          </a:bodyPr>
          <a:lstStyle/>
          <a:p>
            <a:r>
              <a:rPr lang="ar-SA" sz="2800" dirty="0"/>
              <a:t>-</a:t>
            </a:r>
            <a:r>
              <a:rPr lang="ar-SA" sz="2800" dirty="0" smtClean="0"/>
              <a:t>احتفظ بجوارك ببدائل تشغل بها حواس الفم مثل الجزر والتفاح والعلكة وغيرها.</a:t>
            </a:r>
            <a:endParaRPr lang="ar-SA" sz="2800" dirty="0"/>
          </a:p>
        </p:txBody>
      </p:sp>
      <p:sp>
        <p:nvSpPr>
          <p:cNvPr id="9" name="مربع نص 8"/>
          <p:cNvSpPr txBox="1"/>
          <p:nvPr/>
        </p:nvSpPr>
        <p:spPr>
          <a:xfrm>
            <a:off x="323528" y="4849996"/>
            <a:ext cx="8712968" cy="523220"/>
          </a:xfrm>
          <a:prstGeom prst="rect">
            <a:avLst/>
          </a:prstGeom>
          <a:noFill/>
        </p:spPr>
        <p:txBody>
          <a:bodyPr wrap="square" rtlCol="1">
            <a:spAutoFit/>
          </a:bodyPr>
          <a:lstStyle/>
          <a:p>
            <a:r>
              <a:rPr lang="ar-SA" sz="2800" dirty="0" smtClean="0"/>
              <a:t>-تعلم الاسترخاء بسرعة وبعمق وركز فكرك في أمر يسرك.</a:t>
            </a:r>
            <a:endParaRPr lang="ar-SA" sz="2800" dirty="0"/>
          </a:p>
        </p:txBody>
      </p:sp>
      <p:sp>
        <p:nvSpPr>
          <p:cNvPr id="10" name="مربع نص 9"/>
          <p:cNvSpPr txBox="1"/>
          <p:nvPr/>
        </p:nvSpPr>
        <p:spPr>
          <a:xfrm>
            <a:off x="0" y="5427221"/>
            <a:ext cx="9036496" cy="954107"/>
          </a:xfrm>
          <a:prstGeom prst="rect">
            <a:avLst/>
          </a:prstGeom>
          <a:noFill/>
        </p:spPr>
        <p:txBody>
          <a:bodyPr wrap="square" rtlCol="1">
            <a:spAutoFit/>
          </a:bodyPr>
          <a:lstStyle/>
          <a:p>
            <a:r>
              <a:rPr lang="ar-SA" sz="2800" dirty="0" smtClean="0"/>
              <a:t>-خذ نفساً عميقاً، وامسكه في صدرك ثم عِدْ من واحد إلى عشرة وأخرج الهواء من صدرك ببطء.</a:t>
            </a:r>
            <a:endParaRPr lang="ar-SA" sz="2800" dirty="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000" fill="hold"/>
                                        <p:tgtEl>
                                          <p:spTgt spid="3"/>
                                        </p:tgtEl>
                                        <p:attrNameLst>
                                          <p:attrName>ppt_x</p:attrName>
                                        </p:attrNameLst>
                                      </p:cBhvr>
                                      <p:tavLst>
                                        <p:tav tm="0">
                                          <p:val>
                                            <p:strVal val="#ppt_x-.2"/>
                                          </p:val>
                                        </p:tav>
                                        <p:tav tm="100000">
                                          <p:val>
                                            <p:strVal val="#ppt_x"/>
                                          </p:val>
                                        </p:tav>
                                      </p:tavLst>
                                    </p:anim>
                                    <p:anim calcmode="lin" valueType="num">
                                      <p:cBhvr>
                                        <p:cTn id="15" dur="2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2000" fill="hold"/>
                                        <p:tgtEl>
                                          <p:spTgt spid="4"/>
                                        </p:tgtEl>
                                        <p:attrNameLst>
                                          <p:attrName>ppt_x</p:attrName>
                                        </p:attrNameLst>
                                      </p:cBhvr>
                                      <p:tavLst>
                                        <p:tav tm="0">
                                          <p:val>
                                            <p:strVal val="#ppt_x-.2"/>
                                          </p:val>
                                        </p:tav>
                                        <p:tav tm="100000">
                                          <p:val>
                                            <p:strVal val="#ppt_x"/>
                                          </p:val>
                                        </p:tav>
                                      </p:tavLst>
                                    </p:anim>
                                    <p:anim calcmode="lin" valueType="num">
                                      <p:cBhvr>
                                        <p:cTn id="22" dur="2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2000" fill="hold"/>
                                        <p:tgtEl>
                                          <p:spTgt spid="5"/>
                                        </p:tgtEl>
                                        <p:attrNameLst>
                                          <p:attrName>ppt_x</p:attrName>
                                        </p:attrNameLst>
                                      </p:cBhvr>
                                      <p:tavLst>
                                        <p:tav tm="0">
                                          <p:val>
                                            <p:strVal val="#ppt_x-.2"/>
                                          </p:val>
                                        </p:tav>
                                        <p:tav tm="100000">
                                          <p:val>
                                            <p:strVal val="#ppt_x"/>
                                          </p:val>
                                        </p:tav>
                                      </p:tavLst>
                                    </p:anim>
                                    <p:anim calcmode="lin" valueType="num">
                                      <p:cBhvr>
                                        <p:cTn id="29"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2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2000" fill="hold"/>
                                        <p:tgtEl>
                                          <p:spTgt spid="6"/>
                                        </p:tgtEl>
                                        <p:attrNameLst>
                                          <p:attrName>ppt_x</p:attrName>
                                        </p:attrNameLst>
                                      </p:cBhvr>
                                      <p:tavLst>
                                        <p:tav tm="0">
                                          <p:val>
                                            <p:strVal val="#ppt_x-.2"/>
                                          </p:val>
                                        </p:tav>
                                        <p:tav tm="100000">
                                          <p:val>
                                            <p:strVal val="#ppt_x"/>
                                          </p:val>
                                        </p:tav>
                                      </p:tavLst>
                                    </p:anim>
                                    <p:anim calcmode="lin" valueType="num">
                                      <p:cBhvr>
                                        <p:cTn id="36" dur="2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2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2000" fill="hold"/>
                                        <p:tgtEl>
                                          <p:spTgt spid="7"/>
                                        </p:tgtEl>
                                        <p:attrNameLst>
                                          <p:attrName>ppt_w</p:attrName>
                                        </p:attrNameLst>
                                      </p:cBhvr>
                                      <p:tavLst>
                                        <p:tav tm="0">
                                          <p:val>
                                            <p:strVal val="#ppt_w*0.70"/>
                                          </p:val>
                                        </p:tav>
                                        <p:tav tm="100000">
                                          <p:val>
                                            <p:strVal val="#ppt_w"/>
                                          </p:val>
                                        </p:tav>
                                      </p:tavLst>
                                    </p:anim>
                                    <p:anim calcmode="lin" valueType="num">
                                      <p:cBhvr>
                                        <p:cTn id="43" dur="2000" fill="hold"/>
                                        <p:tgtEl>
                                          <p:spTgt spid="7"/>
                                        </p:tgtEl>
                                        <p:attrNameLst>
                                          <p:attrName>ppt_h</p:attrName>
                                        </p:attrNameLst>
                                      </p:cBhvr>
                                      <p:tavLst>
                                        <p:tav tm="0">
                                          <p:val>
                                            <p:strVal val="#ppt_h"/>
                                          </p:val>
                                        </p:tav>
                                        <p:tav tm="100000">
                                          <p:val>
                                            <p:strVal val="#ppt_h"/>
                                          </p:val>
                                        </p:tav>
                                      </p:tavLst>
                                    </p:anim>
                                    <p:animEffect transition="in" filter="fade">
                                      <p:cBhvr>
                                        <p:cTn id="44" dur="2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2000" fill="hold"/>
                                        <p:tgtEl>
                                          <p:spTgt spid="8"/>
                                        </p:tgtEl>
                                        <p:attrNameLst>
                                          <p:attrName>ppt_x</p:attrName>
                                        </p:attrNameLst>
                                      </p:cBhvr>
                                      <p:tavLst>
                                        <p:tav tm="0">
                                          <p:val>
                                            <p:strVal val="#ppt_x-.2"/>
                                          </p:val>
                                        </p:tav>
                                        <p:tav tm="100000">
                                          <p:val>
                                            <p:strVal val="#ppt_x"/>
                                          </p:val>
                                        </p:tav>
                                      </p:tavLst>
                                    </p:anim>
                                    <p:anim calcmode="lin" valueType="num">
                                      <p:cBhvr>
                                        <p:cTn id="50" dur="2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51" dur="20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2000" fill="hold"/>
                                        <p:tgtEl>
                                          <p:spTgt spid="9"/>
                                        </p:tgtEl>
                                        <p:attrNameLst>
                                          <p:attrName>ppt_x</p:attrName>
                                        </p:attrNameLst>
                                      </p:cBhvr>
                                      <p:tavLst>
                                        <p:tav tm="0">
                                          <p:val>
                                            <p:strVal val="#ppt_x-.2"/>
                                          </p:val>
                                        </p:tav>
                                        <p:tav tm="100000">
                                          <p:val>
                                            <p:strVal val="#ppt_x"/>
                                          </p:val>
                                        </p:tav>
                                      </p:tavLst>
                                    </p:anim>
                                    <p:anim calcmode="lin" valueType="num">
                                      <p:cBhvr>
                                        <p:cTn id="57" dur="2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58" dur="20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2000" fill="hold"/>
                                        <p:tgtEl>
                                          <p:spTgt spid="10"/>
                                        </p:tgtEl>
                                        <p:attrNameLst>
                                          <p:attrName>ppt_x</p:attrName>
                                        </p:attrNameLst>
                                      </p:cBhvr>
                                      <p:tavLst>
                                        <p:tav tm="0">
                                          <p:val>
                                            <p:strVal val="#ppt_x-.2"/>
                                          </p:val>
                                        </p:tav>
                                        <p:tav tm="100000">
                                          <p:val>
                                            <p:strVal val="#ppt_x"/>
                                          </p:val>
                                        </p:tav>
                                      </p:tavLst>
                                    </p:anim>
                                    <p:anim calcmode="lin" valueType="num">
                                      <p:cBhvr>
                                        <p:cTn id="64" dur="2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6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0" y="0"/>
            <a:ext cx="9144000" cy="4832092"/>
          </a:xfrm>
          <a:prstGeom prst="rect">
            <a:avLst/>
          </a:prstGeom>
          <a:noFill/>
        </p:spPr>
        <p:txBody>
          <a:bodyPr wrap="square" rtlCol="1">
            <a:spAutoFit/>
          </a:bodyPr>
          <a:lstStyle/>
          <a:p>
            <a:r>
              <a:rPr lang="ar-SA" sz="2800" dirty="0" smtClean="0">
                <a:solidFill>
                  <a:schemeClr val="bg1"/>
                </a:solidFill>
              </a:rPr>
              <a:t>يندفع عادة </a:t>
            </a:r>
            <a:r>
              <a:rPr lang="ar-SA" sz="2800" dirty="0">
                <a:solidFill>
                  <a:schemeClr val="bg1"/>
                </a:solidFill>
              </a:rPr>
              <a:t>الشباب وراء عادة التدخين بدافع </a:t>
            </a:r>
            <a:r>
              <a:rPr lang="ar-SA" sz="2800" dirty="0" smtClean="0">
                <a:solidFill>
                  <a:schemeClr val="bg1"/>
                </a:solidFill>
              </a:rPr>
              <a:t>اعتقادهم </a:t>
            </a:r>
            <a:r>
              <a:rPr lang="ar-SA" sz="2800" dirty="0">
                <a:solidFill>
                  <a:schemeClr val="bg1"/>
                </a:solidFill>
              </a:rPr>
              <a:t>أنه مكمل للرجولة أو بدافع التقليد أو بدافع حب </a:t>
            </a:r>
            <a:r>
              <a:rPr lang="ar-SA" sz="2800" dirty="0" smtClean="0">
                <a:solidFill>
                  <a:schemeClr val="bg1"/>
                </a:solidFill>
              </a:rPr>
              <a:t>الاستطلاع </a:t>
            </a:r>
            <a:r>
              <a:rPr lang="ar-SA" sz="2800" dirty="0">
                <a:solidFill>
                  <a:schemeClr val="bg1"/>
                </a:solidFill>
              </a:rPr>
              <a:t>على </a:t>
            </a:r>
            <a:r>
              <a:rPr lang="ar-SA" sz="2800" dirty="0" smtClean="0">
                <a:solidFill>
                  <a:schemeClr val="bg1"/>
                </a:solidFill>
              </a:rPr>
              <a:t>ما يحتويه </a:t>
            </a:r>
            <a:r>
              <a:rPr lang="ar-SA" sz="2800" dirty="0">
                <a:solidFill>
                  <a:schemeClr val="bg1"/>
                </a:solidFill>
              </a:rPr>
              <a:t>التبغ الذي تروج له بعض وسائل الإعلام وقد يكون </a:t>
            </a:r>
            <a:r>
              <a:rPr lang="ar-SA" sz="2800" dirty="0" smtClean="0">
                <a:solidFill>
                  <a:schemeClr val="bg1"/>
                </a:solidFill>
              </a:rPr>
              <a:t>الاعتقاد </a:t>
            </a:r>
            <a:r>
              <a:rPr lang="ar-SA" sz="2800" dirty="0">
                <a:solidFill>
                  <a:schemeClr val="bg1"/>
                </a:solidFill>
              </a:rPr>
              <a:t>بأن التدخين يهدئ الأعصاب </a:t>
            </a:r>
            <a:r>
              <a:rPr lang="ar-SA" sz="2800" dirty="0" smtClean="0">
                <a:solidFill>
                  <a:schemeClr val="bg1"/>
                </a:solidFill>
              </a:rPr>
              <a:t>وراء إقبال </a:t>
            </a:r>
            <a:r>
              <a:rPr lang="ar-SA" sz="2800" dirty="0">
                <a:solidFill>
                  <a:schemeClr val="bg1"/>
                </a:solidFill>
              </a:rPr>
              <a:t>بعض الشباب على التدخين , ولكن لو إستوعب المدخن الأخطار التي تنجم عن هذه السجائر وتخيل مايمكن أن تحدث من أضرار في جسمه لأقلع الكثير من المدخنين عن هذه العادة, والدليل على ذلك أن المدخن يقلع على الفور في حال إصابته بمرض خطير يهدد الحياة كالجلطة مثلا , أو تصلب الشرايين أو بعض أنواع السرطانات لقناعته بما يسمع ومايقرأ عن مضار التدخين .</a:t>
            </a:r>
            <a:br>
              <a:rPr lang="ar-SA" sz="2800" dirty="0">
                <a:solidFill>
                  <a:schemeClr val="bg1"/>
                </a:solidFill>
              </a:rPr>
            </a:br>
            <a:r>
              <a:rPr lang="ar-SA" sz="2800" dirty="0">
                <a:solidFill>
                  <a:schemeClr val="bg1"/>
                </a:solidFill>
              </a:rPr>
              <a:t>فالسيجارة الواحدة ينتج عن حرقها حوالي 400 مركب بعضها على شكل غازي والآخر على شكل مادة صلبة.</a:t>
            </a:r>
            <a:br>
              <a:rPr lang="ar-SA" sz="2800" dirty="0">
                <a:solidFill>
                  <a:schemeClr val="bg1"/>
                </a:solidFill>
              </a:rPr>
            </a:br>
            <a:endParaRPr lang="ar-SA" sz="2800" dirty="0">
              <a:solidFill>
                <a:schemeClr val="bg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
                                        </p:tgtEl>
                                        <p:attrNameLst>
                                          <p:attrName>ppt_w</p:attrName>
                                        </p:attrNameLst>
                                      </p:cBhvr>
                                      <p:tavLst>
                                        <p:tav tm="0">
                                          <p:val>
                                            <p:strVal val="#ppt_w*.05"/>
                                          </p:val>
                                        </p:tav>
                                        <p:tav tm="100000">
                                          <p:val>
                                            <p:strVal val="#ppt_w"/>
                                          </p:val>
                                        </p:tav>
                                      </p:tavLst>
                                    </p:anim>
                                    <p:anim calcmode="lin" valueType="num">
                                      <p:cBhvr>
                                        <p:cTn id="10" dur="2000" fill="hold"/>
                                        <p:tgtEl>
                                          <p:spTgt spid="2"/>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2000" b="-32000"/>
          </a:stretch>
        </a:blipFill>
        <a:effectLst/>
      </p:bgPr>
    </p:bg>
    <p:spTree>
      <p:nvGrpSpPr>
        <p:cNvPr id="1" name=""/>
        <p:cNvGrpSpPr/>
        <p:nvPr/>
      </p:nvGrpSpPr>
      <p:grpSpPr>
        <a:xfrm>
          <a:off x="0" y="0"/>
          <a:ext cx="0" cy="0"/>
          <a:chOff x="0" y="0"/>
          <a:chExt cx="0" cy="0"/>
        </a:xfrm>
      </p:grpSpPr>
      <p:sp>
        <p:nvSpPr>
          <p:cNvPr id="2" name="مستطيل 1"/>
          <p:cNvSpPr/>
          <p:nvPr/>
        </p:nvSpPr>
        <p:spPr>
          <a:xfrm>
            <a:off x="-20497" y="667722"/>
            <a:ext cx="9191940" cy="2308324"/>
          </a:xfrm>
          <a:prstGeom prst="rect">
            <a:avLst/>
          </a:prstGeom>
          <a:noFill/>
        </p:spPr>
        <p:txBody>
          <a:bodyPr wrap="none" lIns="91440" tIns="45720" rIns="91440" bIns="45720">
            <a:spAutoFit/>
          </a:bodyPr>
          <a:lstStyle/>
          <a:p>
            <a:pPr algn="ctr"/>
            <a:r>
              <a:rPr lang="ar-SA" sz="3600" dirty="0"/>
              <a:t>ومن أهم هذه المركبات الغازية:أول أكسيد الكربون </a:t>
            </a:r>
            <a:r>
              <a:rPr lang="ar-SA" sz="3600" dirty="0" smtClean="0"/>
              <a:t>وثاني أكسيد</a:t>
            </a:r>
          </a:p>
          <a:p>
            <a:pPr algn="ctr"/>
            <a:r>
              <a:rPr lang="ar-SA" sz="3600" dirty="0" smtClean="0"/>
              <a:t> </a:t>
            </a:r>
            <a:r>
              <a:rPr lang="ar-SA" sz="3600" dirty="0"/>
              <a:t>الكربون </a:t>
            </a:r>
            <a:r>
              <a:rPr lang="ar-SA" sz="3600" dirty="0" smtClean="0"/>
              <a:t>أكسيد النيتروجين أكسيد </a:t>
            </a:r>
            <a:r>
              <a:rPr lang="ar-SA" sz="3600" dirty="0"/>
              <a:t>الكبريت </a:t>
            </a:r>
            <a:r>
              <a:rPr lang="ar-SA" sz="3600" dirty="0" err="1"/>
              <a:t>والأماونيا</a:t>
            </a:r>
            <a:r>
              <a:rPr lang="ar-SA" sz="3600" dirty="0"/>
              <a:t> </a:t>
            </a:r>
            <a:endParaRPr lang="ar-SA" sz="3600" dirty="0" smtClean="0"/>
          </a:p>
          <a:p>
            <a:pPr algn="ctr"/>
            <a:r>
              <a:rPr lang="ar-SA" sz="3600" dirty="0" smtClean="0"/>
              <a:t>وحمض </a:t>
            </a:r>
            <a:r>
              <a:rPr lang="ar-SA" sz="3600" dirty="0"/>
              <a:t>السيانيد والكحول.</a:t>
            </a:r>
            <a:br>
              <a:rPr lang="ar-SA" sz="3600" dirty="0"/>
            </a:br>
            <a:endParaRPr lang="ar-SA"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مستطيل 2"/>
          <p:cNvSpPr/>
          <p:nvPr/>
        </p:nvSpPr>
        <p:spPr>
          <a:xfrm>
            <a:off x="-361264" y="3546882"/>
            <a:ext cx="9757800" cy="1938992"/>
          </a:xfrm>
          <a:prstGeom prst="rect">
            <a:avLst/>
          </a:prstGeom>
          <a:noFill/>
        </p:spPr>
        <p:txBody>
          <a:bodyPr wrap="none" lIns="91440" tIns="45720" rIns="91440" bIns="45720">
            <a:spAutoFit/>
          </a:bodyPr>
          <a:lstStyle/>
          <a:p>
            <a:pPr algn="ctr"/>
            <a:r>
              <a:rPr lang="ar-SA" sz="4000" dirty="0"/>
              <a:t>ومن أهم المركبات غير </a:t>
            </a:r>
            <a:r>
              <a:rPr lang="ar-SA" sz="4000" dirty="0" smtClean="0"/>
              <a:t>الغازية:النيكوتين </a:t>
            </a:r>
            <a:r>
              <a:rPr lang="ar-SA" sz="4000" dirty="0"/>
              <a:t>والماء والقطران </a:t>
            </a:r>
            <a:endParaRPr lang="ar-SA" sz="4000" dirty="0" smtClean="0"/>
          </a:p>
          <a:p>
            <a:pPr algn="ctr"/>
            <a:r>
              <a:rPr lang="ar-SA" sz="4000" dirty="0" smtClean="0"/>
              <a:t>وتبلغ نسبة النيكوتين </a:t>
            </a:r>
            <a:r>
              <a:rPr lang="ar-SA" sz="4000" dirty="0"/>
              <a:t>في السيجارة مابين 20-30 </a:t>
            </a:r>
            <a:r>
              <a:rPr lang="ar-SA" sz="4000" dirty="0" smtClean="0"/>
              <a:t>ملجم.</a:t>
            </a:r>
            <a:r>
              <a:rPr lang="ar-SA" sz="4000" dirty="0"/>
              <a:t/>
            </a:r>
            <a:br>
              <a:rPr lang="ar-SA" sz="4000" dirty="0"/>
            </a:br>
            <a:endParaRPr lang="ar-SA"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ppt_x-.2"/>
                                          </p:val>
                                        </p:tav>
                                        <p:tav tm="100000">
                                          <p:val>
                                            <p:strVal val="#ppt_x"/>
                                          </p:val>
                                        </p:tav>
                                      </p:tavLst>
                                    </p:anim>
                                    <p:anim calcmode="lin" valueType="num">
                                      <p:cBhvr>
                                        <p:cTn id="8" dur="3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3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3000" fill="hold"/>
                                        <p:tgtEl>
                                          <p:spTgt spid="3"/>
                                        </p:tgtEl>
                                        <p:attrNameLst>
                                          <p:attrName>ppt_x</p:attrName>
                                        </p:attrNameLst>
                                      </p:cBhvr>
                                      <p:tavLst>
                                        <p:tav tm="0">
                                          <p:val>
                                            <p:strVal val="#ppt_x-.2"/>
                                          </p:val>
                                        </p:tav>
                                        <p:tav tm="100000">
                                          <p:val>
                                            <p:strVal val="#ppt_x"/>
                                          </p:val>
                                        </p:tav>
                                      </p:tavLst>
                                    </p:anim>
                                    <p:anim calcmode="lin" valueType="num">
                                      <p:cBhvr>
                                        <p:cTn id="15" dur="3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صورة 1" descr="1271798671.jpg"/>
          <p:cNvPicPr>
            <a:picLocks noChangeAspect="1"/>
          </p:cNvPicPr>
          <p:nvPr/>
        </p:nvPicPr>
        <p:blipFill>
          <a:blip r:embed="rId2" cstate="print"/>
          <a:stretch>
            <a:fillRect/>
          </a:stretch>
        </p:blipFill>
        <p:spPr>
          <a:xfrm>
            <a:off x="0" y="0"/>
            <a:ext cx="3960440" cy="5589240"/>
          </a:xfrm>
          <a:prstGeom prst="rect">
            <a:avLst/>
          </a:prstGeom>
        </p:spPr>
      </p:pic>
      <p:sp>
        <p:nvSpPr>
          <p:cNvPr id="3" name="مربع نص 2"/>
          <p:cNvSpPr txBox="1"/>
          <p:nvPr/>
        </p:nvSpPr>
        <p:spPr>
          <a:xfrm>
            <a:off x="3214678" y="-27384"/>
            <a:ext cx="5929322" cy="6494085"/>
          </a:xfrm>
          <a:prstGeom prst="rect">
            <a:avLst/>
          </a:prstGeom>
          <a:noFill/>
        </p:spPr>
        <p:txBody>
          <a:bodyPr wrap="square" rtlCol="1">
            <a:spAutoFit/>
          </a:bodyPr>
          <a:lstStyle/>
          <a:p>
            <a:r>
              <a:rPr lang="ar-SA" sz="3200" dirty="0">
                <a:solidFill>
                  <a:srgbClr val="FF0000"/>
                </a:solidFill>
              </a:rPr>
              <a:t>ويستنشق منها حوالي 10% من </a:t>
            </a:r>
            <a:r>
              <a:rPr lang="ar-SA" sz="3200" dirty="0" smtClean="0">
                <a:solidFill>
                  <a:srgbClr val="FF0000"/>
                </a:solidFill>
              </a:rPr>
              <a:t>الأغشية المخاطية,وللنيكوتين </a:t>
            </a:r>
            <a:r>
              <a:rPr lang="ar-SA" sz="3200" dirty="0">
                <a:solidFill>
                  <a:srgbClr val="FF0000"/>
                </a:solidFill>
              </a:rPr>
              <a:t>تأثيرا على مختلف </a:t>
            </a:r>
            <a:r>
              <a:rPr lang="ar-SA" sz="3200" dirty="0" smtClean="0">
                <a:solidFill>
                  <a:srgbClr val="FF0000"/>
                </a:solidFill>
              </a:rPr>
              <a:t>أعضاء الجسم </a:t>
            </a:r>
            <a:r>
              <a:rPr lang="ar-SA" sz="3200" dirty="0">
                <a:solidFill>
                  <a:srgbClr val="FF0000"/>
                </a:solidFill>
              </a:rPr>
              <a:t>, حيث يقوم بتأثيرات منبهة وتأثيرات </a:t>
            </a:r>
            <a:r>
              <a:rPr lang="ar-SA" sz="3200" dirty="0" smtClean="0">
                <a:solidFill>
                  <a:srgbClr val="FF0000"/>
                </a:solidFill>
              </a:rPr>
              <a:t>مثبطة في </a:t>
            </a:r>
            <a:r>
              <a:rPr lang="ar-SA" sz="3200" dirty="0">
                <a:solidFill>
                  <a:srgbClr val="FF0000"/>
                </a:solidFill>
              </a:rPr>
              <a:t>آن واحد , فهو يزيد عدد ضربات القلب ويزيد حاجة القلب للأوكسجين , ويؤدي إلى تصلب الشرايين , وإرتفاع ضغط الدم , وإزدياد لزوجة الصفائح الدموية كما يؤدي إلى الإصابة بالجلطة , ويحفز كذلك مراكز القيئ في الدماغ , ويزيد حركة الأمعاء فيؤدي إلى </a:t>
            </a:r>
            <a:r>
              <a:rPr lang="ar-SA" sz="3200" dirty="0" smtClean="0">
                <a:solidFill>
                  <a:srgbClr val="FF0000"/>
                </a:solidFill>
              </a:rPr>
              <a:t>الإسهال.ومن </a:t>
            </a:r>
            <a:r>
              <a:rPr lang="ar-SA" sz="3200" dirty="0">
                <a:solidFill>
                  <a:srgbClr val="FF0000"/>
                </a:solidFill>
              </a:rPr>
              <a:t>الجدير بالذكر أن الجرعة القاتلة من النيوكتين تبلغ 60 </a:t>
            </a:r>
            <a:r>
              <a:rPr lang="ar-SA" sz="3200" dirty="0" smtClean="0">
                <a:solidFill>
                  <a:srgbClr val="FF0000"/>
                </a:solidFill>
              </a:rPr>
              <a:t>ملجم . </a:t>
            </a:r>
            <a:r>
              <a:rPr lang="ar-SA" sz="3200" dirty="0">
                <a:solidFill>
                  <a:srgbClr val="FF0000"/>
                </a:solidFill>
              </a:rPr>
              <a:t/>
            </a:r>
            <a:br>
              <a:rPr lang="ar-SA" sz="3200" dirty="0">
                <a:solidFill>
                  <a:srgbClr val="FF0000"/>
                </a:solidFill>
              </a:rPr>
            </a:br>
            <a:endParaRPr lang="ar-SA" sz="3200" dirty="0">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1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1500" accel="50000" fill="hold">
                                          <p:stCondLst>
                                            <p:cond delay="1500"/>
                                          </p:stCondLst>
                                        </p:cTn>
                                        <p:tgtEl>
                                          <p:spTgt spid="3"/>
                                        </p:tgtEl>
                                        <p:attrNameLst>
                                          <p:attrName>ppt_w</p:attrName>
                                        </p:attrNameLst>
                                      </p:cBhvr>
                                      <p:tavLst>
                                        <p:tav tm="0">
                                          <p:val>
                                            <p:strVal val="#ppt_w*.05"/>
                                          </p:val>
                                        </p:tav>
                                        <p:tav tm="100000">
                                          <p:val>
                                            <p:strVal val="#ppt_w"/>
                                          </p:val>
                                        </p:tav>
                                      </p:tavLst>
                                    </p:anim>
                                    <p:anim calcmode="lin" valueType="num">
                                      <p:cBhvr>
                                        <p:cTn id="10" dur="3000" fill="hold"/>
                                        <p:tgtEl>
                                          <p:spTgt spid="3"/>
                                        </p:tgtEl>
                                        <p:attrNameLst>
                                          <p:attrName>ppt_h</p:attrName>
                                        </p:attrNameLst>
                                      </p:cBhvr>
                                      <p:tavLst>
                                        <p:tav tm="0">
                                          <p:val>
                                            <p:strVal val="#ppt_h"/>
                                          </p:val>
                                        </p:tav>
                                        <p:tav tm="100000">
                                          <p:val>
                                            <p:strVal val="#ppt_h"/>
                                          </p:val>
                                        </p:tav>
                                      </p:tavLst>
                                    </p:anim>
                                    <p:anim calcmode="lin" valueType="num">
                                      <p:cBhvr>
                                        <p:cTn id="11" dur="1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1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1500" accel="50000" fill="hold">
                                          <p:stCondLst>
                                            <p:cond delay="1500"/>
                                          </p:stCondLst>
                                        </p:cTn>
                                        <p:tgtEl>
                                          <p:spTgt spid="3"/>
                                        </p:tgtEl>
                                        <p:attrNameLst>
                                          <p:attrName>ppt_y</p:attrName>
                                        </p:attrNameLst>
                                      </p:cBhvr>
                                      <p:tavLst>
                                        <p:tav tm="0">
                                          <p:val>
                                            <p:strVal val="#ppt_y+.1"/>
                                          </p:val>
                                        </p:tav>
                                        <p:tav tm="100000">
                                          <p:val>
                                            <p:strVal val="#ppt_y"/>
                                          </p:val>
                                        </p:tav>
                                      </p:tavLst>
                                    </p:anim>
                                    <p:animEffect transition="in" filter="fade">
                                      <p:cBhvr>
                                        <p:cTn id="14" dur="300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مستطيل 2"/>
          <p:cNvSpPr/>
          <p:nvPr/>
        </p:nvSpPr>
        <p:spPr>
          <a:xfrm>
            <a:off x="4000496" y="154143"/>
            <a:ext cx="5072066" cy="5016758"/>
          </a:xfrm>
          <a:prstGeom prst="rect">
            <a:avLst/>
          </a:prstGeom>
        </p:spPr>
        <p:txBody>
          <a:bodyPr wrap="square">
            <a:spAutoFit/>
          </a:bodyPr>
          <a:lstStyle/>
          <a:p>
            <a:r>
              <a:rPr lang="ar-SA" sz="3200" dirty="0" smtClean="0">
                <a:solidFill>
                  <a:srgbClr val="FF0000"/>
                </a:solidFill>
              </a:rPr>
              <a:t>ويمكن أن يتعرض الإنسان للتسمم الحاد بالنيكوتين جراء التسمم العارض أو </a:t>
            </a:r>
            <a:r>
              <a:rPr lang="ar-SA" sz="3200" dirty="0" err="1" smtClean="0">
                <a:solidFill>
                  <a:srgbClr val="FF0000"/>
                </a:solidFill>
              </a:rPr>
              <a:t>الإنتحاري</a:t>
            </a:r>
            <a:r>
              <a:rPr lang="ar-SA" sz="3200" dirty="0" smtClean="0">
                <a:solidFill>
                  <a:srgbClr val="FF0000"/>
                </a:solidFill>
              </a:rPr>
              <a:t> عن طريق تناول بعض المبيدات الحشرية المحتوية على النيكوتين , حيث تؤدي إلى زيادة اللعاب والإسهال </a:t>
            </a:r>
            <a:r>
              <a:rPr lang="ar-SA" sz="3200" dirty="0" err="1" smtClean="0">
                <a:solidFill>
                  <a:srgbClr val="FF0000"/>
                </a:solidFill>
              </a:rPr>
              <a:t>والتعرق</a:t>
            </a:r>
            <a:r>
              <a:rPr lang="ar-SA" sz="3200" dirty="0" smtClean="0">
                <a:solidFill>
                  <a:srgbClr val="FF0000"/>
                </a:solidFill>
              </a:rPr>
              <a:t> البارد والصداع </a:t>
            </a:r>
            <a:r>
              <a:rPr lang="ar-SA" sz="3200" dirty="0" err="1" smtClean="0">
                <a:solidFill>
                  <a:srgbClr val="FF0000"/>
                </a:solidFill>
              </a:rPr>
              <a:t>والإختلال</a:t>
            </a:r>
            <a:r>
              <a:rPr lang="ar-SA" sz="3200" dirty="0" smtClean="0">
                <a:solidFill>
                  <a:srgbClr val="FF0000"/>
                </a:solidFill>
              </a:rPr>
              <a:t> في الرؤية والسمع وسرعة التنفس </a:t>
            </a:r>
            <a:r>
              <a:rPr lang="ar-SA" sz="3200" dirty="0" err="1" smtClean="0">
                <a:solidFill>
                  <a:srgbClr val="FF0000"/>
                </a:solidFill>
              </a:rPr>
              <a:t>وإرتفاع</a:t>
            </a:r>
            <a:r>
              <a:rPr lang="ar-SA" sz="3200" dirty="0" smtClean="0">
                <a:solidFill>
                  <a:srgbClr val="FF0000"/>
                </a:solidFill>
              </a:rPr>
              <a:t> الضغط </a:t>
            </a:r>
            <a:r>
              <a:rPr lang="ar-SA" sz="3200" dirty="0" err="1" smtClean="0">
                <a:solidFill>
                  <a:srgbClr val="FF0000"/>
                </a:solidFill>
              </a:rPr>
              <a:t>و</a:t>
            </a:r>
            <a:r>
              <a:rPr lang="ar-SA" sz="3200" dirty="0" smtClean="0">
                <a:solidFill>
                  <a:srgbClr val="FF0000"/>
                </a:solidFill>
              </a:rPr>
              <a:t> </a:t>
            </a:r>
            <a:r>
              <a:rPr lang="ar-SA" sz="3200" dirty="0" err="1" smtClean="0">
                <a:solidFill>
                  <a:srgbClr val="FF0000"/>
                </a:solidFill>
              </a:rPr>
              <a:t>الإختلاج</a:t>
            </a:r>
            <a:r>
              <a:rPr lang="ar-SA" sz="3200" dirty="0" smtClean="0">
                <a:solidFill>
                  <a:srgbClr val="FF0000"/>
                </a:solidFill>
              </a:rPr>
              <a:t> ثم الموت نتيجة توقف التنفس.</a:t>
            </a:r>
            <a:endParaRPr lang="ar-SA" sz="3200" dirty="0"/>
          </a:p>
        </p:txBody>
      </p:sp>
      <p:pic>
        <p:nvPicPr>
          <p:cNvPr id="4" name="صورة 3" descr="الرئه.jpg"/>
          <p:cNvPicPr>
            <a:picLocks noChangeAspect="1"/>
          </p:cNvPicPr>
          <p:nvPr/>
        </p:nvPicPr>
        <p:blipFill>
          <a:blip r:embed="rId2"/>
          <a:stretch>
            <a:fillRect/>
          </a:stretch>
        </p:blipFill>
        <p:spPr>
          <a:xfrm>
            <a:off x="6356" y="-24"/>
            <a:ext cx="4065578" cy="6858024"/>
          </a:xfrm>
          <a:prstGeom prst="rect">
            <a:avLst/>
          </a:prstGeom>
        </p:spPr>
      </p:pic>
    </p:spTree>
  </p:cSld>
  <p:clrMapOvr>
    <a:masterClrMapping/>
  </p:clrMapOvr>
  <p:transition>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مستطيل 1"/>
          <p:cNvSpPr/>
          <p:nvPr/>
        </p:nvSpPr>
        <p:spPr>
          <a:xfrm>
            <a:off x="2782756" y="345430"/>
            <a:ext cx="3589444" cy="923330"/>
          </a:xfrm>
          <a:prstGeom prst="rect">
            <a:avLst/>
          </a:prstGeom>
          <a:noFill/>
        </p:spPr>
        <p:txBody>
          <a:bodyPr wrap="none" lIns="91440" tIns="45720" rIns="91440" bIns="45720">
            <a:spAutoFit/>
          </a:bodyPr>
          <a:lstStyle/>
          <a:p>
            <a:pPr algn="ctr"/>
            <a:r>
              <a:rPr lang="ar-SA" sz="5400" b="1" cap="all" spc="0"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التسمم المزمن </a:t>
            </a:r>
            <a:endParaRPr lang="ar-SA" sz="5400" b="1" cap="all" spc="0"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endParaRPr>
          </a:p>
        </p:txBody>
      </p:sp>
      <p:sp>
        <p:nvSpPr>
          <p:cNvPr id="3" name="مربع نص 2"/>
          <p:cNvSpPr txBox="1"/>
          <p:nvPr/>
        </p:nvSpPr>
        <p:spPr>
          <a:xfrm>
            <a:off x="-107504" y="1706032"/>
            <a:ext cx="9288016" cy="2062103"/>
          </a:xfrm>
          <a:prstGeom prst="rect">
            <a:avLst/>
          </a:prstGeom>
          <a:noFill/>
        </p:spPr>
        <p:txBody>
          <a:bodyPr wrap="square" rtlCol="1">
            <a:spAutoFit/>
          </a:bodyPr>
          <a:lstStyle/>
          <a:p>
            <a:r>
              <a:rPr lang="ar-SA" sz="3200" dirty="0">
                <a:solidFill>
                  <a:srgbClr val="002060"/>
                </a:solidFill>
              </a:rPr>
              <a:t>ويحدث نتيجة الإفراط في التدخين مما يؤدي إلى إصابة المدخن بأمراض عديدة منها أمراض القلب الناجمة عن تصلب الشرايين </a:t>
            </a:r>
            <a:r>
              <a:rPr lang="ar-SA" sz="3200" dirty="0" smtClean="0">
                <a:solidFill>
                  <a:srgbClr val="002060"/>
                </a:solidFill>
              </a:rPr>
              <a:t>الإكلينيكية وأمراض </a:t>
            </a:r>
            <a:r>
              <a:rPr lang="ar-SA" sz="3200" dirty="0">
                <a:solidFill>
                  <a:srgbClr val="002060"/>
                </a:solidFill>
              </a:rPr>
              <a:t>الشرايين المحيطة مما يؤدي إلى فرط </a:t>
            </a:r>
            <a:r>
              <a:rPr lang="ar-SA" sz="3200" dirty="0" smtClean="0">
                <a:solidFill>
                  <a:srgbClr val="002060"/>
                </a:solidFill>
              </a:rPr>
              <a:t>ضغط الدم كما </a:t>
            </a:r>
            <a:r>
              <a:rPr lang="ar-SA" sz="3200" dirty="0">
                <a:solidFill>
                  <a:srgbClr val="002060"/>
                </a:solidFill>
              </a:rPr>
              <a:t>يمكن تلخيص المضار العامة للتدخين بالنقاط الآتية </a:t>
            </a:r>
            <a:r>
              <a:rPr lang="ar-SA" sz="3200" dirty="0" smtClean="0">
                <a:solidFill>
                  <a:srgbClr val="002060"/>
                </a:solidFill>
              </a:rPr>
              <a:t>:</a:t>
            </a:r>
            <a:endParaRPr lang="ar-SA" sz="3200" dirty="0">
              <a:solidFill>
                <a:srgbClr val="002060"/>
              </a:solidFill>
            </a:endParaRPr>
          </a:p>
        </p:txBody>
      </p:sp>
      <p:pic>
        <p:nvPicPr>
          <p:cNvPr id="4" name="صورة 3" descr="رئة مدخن.jpg"/>
          <p:cNvPicPr>
            <a:picLocks noChangeAspect="1"/>
          </p:cNvPicPr>
          <p:nvPr/>
        </p:nvPicPr>
        <p:blipFill>
          <a:blip r:embed="rId3"/>
          <a:stretch>
            <a:fillRect/>
          </a:stretch>
        </p:blipFill>
        <p:spPr>
          <a:xfrm>
            <a:off x="500034" y="3643314"/>
            <a:ext cx="1981200" cy="2800350"/>
          </a:xfrm>
          <a:prstGeom prst="rect">
            <a:avLst/>
          </a:prstGeom>
          <a:ln>
            <a:noFill/>
          </a:ln>
          <a:effectLst>
            <a:softEdge rad="112500"/>
          </a:effectLst>
        </p:spPr>
      </p:pic>
      <p:pic>
        <p:nvPicPr>
          <p:cNvPr id="5" name="صورة 4" descr="رئة المدخن 3.jpg"/>
          <p:cNvPicPr>
            <a:picLocks noChangeAspect="1"/>
          </p:cNvPicPr>
          <p:nvPr/>
        </p:nvPicPr>
        <p:blipFill>
          <a:blip r:embed="rId4"/>
          <a:stretch>
            <a:fillRect/>
          </a:stretch>
        </p:blipFill>
        <p:spPr>
          <a:xfrm>
            <a:off x="4786314" y="3972541"/>
            <a:ext cx="4119568" cy="2477626"/>
          </a:xfrm>
          <a:prstGeom prst="rect">
            <a:avLst/>
          </a:prstGeom>
          <a:ln>
            <a:noFill/>
          </a:ln>
          <a:effectLst>
            <a:softEdge rad="112500"/>
          </a:effec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5" dur="10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6" dur="1000" accel="50000" fill="hold">
                                          <p:stCondLst>
                                            <p:cond delay="1000"/>
                                          </p:stCondLst>
                                        </p:cTn>
                                        <p:tgtEl>
                                          <p:spTgt spid="3"/>
                                        </p:tgtEl>
                                        <p:attrNameLst>
                                          <p:attrName>ppt_w</p:attrName>
                                        </p:attrNameLst>
                                      </p:cBhvr>
                                      <p:tavLst>
                                        <p:tav tm="0">
                                          <p:val>
                                            <p:strVal val="#ppt_w*.05"/>
                                          </p:val>
                                        </p:tav>
                                        <p:tav tm="100000">
                                          <p:val>
                                            <p:strVal val="#ppt_w"/>
                                          </p:val>
                                        </p:tav>
                                      </p:tavLst>
                                    </p:anim>
                                    <p:anim calcmode="lin" valueType="num">
                                      <p:cBhvr>
                                        <p:cTn id="17" dur="2000" fill="hold"/>
                                        <p:tgtEl>
                                          <p:spTgt spid="3"/>
                                        </p:tgtEl>
                                        <p:attrNameLst>
                                          <p:attrName>ppt_h</p:attrName>
                                        </p:attrNameLst>
                                      </p:cBhvr>
                                      <p:tavLst>
                                        <p:tav tm="0">
                                          <p:val>
                                            <p:strVal val="#ppt_h"/>
                                          </p:val>
                                        </p:tav>
                                        <p:tav tm="100000">
                                          <p:val>
                                            <p:strVal val="#ppt_h"/>
                                          </p:val>
                                        </p:tav>
                                      </p:tavLst>
                                    </p:anim>
                                    <p:anim calcmode="lin" valueType="num">
                                      <p:cBhvr>
                                        <p:cTn id="18" dur="10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9" dur="10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0" dur="1000" accel="50000" fill="hold">
                                          <p:stCondLst>
                                            <p:cond delay="1000"/>
                                          </p:stCondLst>
                                        </p:cTn>
                                        <p:tgtEl>
                                          <p:spTgt spid="3"/>
                                        </p:tgtEl>
                                        <p:attrNameLst>
                                          <p:attrName>ppt_y</p:attrName>
                                        </p:attrNameLst>
                                      </p:cBhvr>
                                      <p:tavLst>
                                        <p:tav tm="0">
                                          <p:val>
                                            <p:strVal val="#ppt_y+.1"/>
                                          </p:val>
                                        </p:tav>
                                        <p:tav tm="100000">
                                          <p:val>
                                            <p:strVal val="#ppt_y"/>
                                          </p:val>
                                        </p:tav>
                                      </p:tavLst>
                                    </p:anim>
                                    <p:animEffect transition="in" filter="fade">
                                      <p:cBhvr>
                                        <p:cTn id="21" dur="2000" decel="50000">
                                          <p:stCondLst>
                                            <p:cond delay="0"/>
                                          </p:stCondLst>
                                        </p:cTn>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ox(in)">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ox(in)">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0" y="692696"/>
            <a:ext cx="8999984" cy="830997"/>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الوفاة , حيث دلت الدراسات أن الوفيات بين المدخين دون 70 عام من العمر هي ضعف الوفيات بين غير المدخنين كما أن كل سيجارة قد تنقص من عمر المدخن 5 دقائق </a:t>
            </a:r>
            <a:r>
              <a:rPr lang="ar-SA" sz="2400" dirty="0" smtClean="0">
                <a:solidFill>
                  <a:srgbClr val="002060"/>
                </a:solidFill>
              </a:rPr>
              <a:t>.</a:t>
            </a:r>
            <a:endParaRPr lang="ar-SA" sz="2400" dirty="0">
              <a:solidFill>
                <a:srgbClr val="002060"/>
              </a:solidFill>
            </a:endParaRPr>
          </a:p>
        </p:txBody>
      </p:sp>
      <p:sp>
        <p:nvSpPr>
          <p:cNvPr id="3" name="مربع نص 2"/>
          <p:cNvSpPr txBox="1"/>
          <p:nvPr/>
        </p:nvSpPr>
        <p:spPr>
          <a:xfrm>
            <a:off x="35496" y="1700808"/>
            <a:ext cx="9036496" cy="461665"/>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أمراض الجهاز القلبي والوعائي مثل </a:t>
            </a:r>
            <a:r>
              <a:rPr lang="ar-SA" sz="2400" dirty="0" err="1">
                <a:solidFill>
                  <a:srgbClr val="002060"/>
                </a:solidFill>
              </a:rPr>
              <a:t>إحتشاء</a:t>
            </a:r>
            <a:r>
              <a:rPr lang="ar-SA" sz="2400" dirty="0">
                <a:solidFill>
                  <a:srgbClr val="002060"/>
                </a:solidFill>
              </a:rPr>
              <a:t> عضلة القلب , وفرط الضغط الدموي </a:t>
            </a:r>
            <a:r>
              <a:rPr lang="ar-SA" sz="2400" dirty="0" smtClean="0">
                <a:solidFill>
                  <a:srgbClr val="002060"/>
                </a:solidFill>
              </a:rPr>
              <a:t>.</a:t>
            </a:r>
            <a:endParaRPr lang="ar-SA" sz="2400" dirty="0">
              <a:solidFill>
                <a:srgbClr val="002060"/>
              </a:solidFill>
            </a:endParaRPr>
          </a:p>
        </p:txBody>
      </p:sp>
      <p:sp>
        <p:nvSpPr>
          <p:cNvPr id="4" name="مربع نص 3"/>
          <p:cNvSpPr txBox="1"/>
          <p:nvPr/>
        </p:nvSpPr>
        <p:spPr>
          <a:xfrm>
            <a:off x="683568" y="2348880"/>
            <a:ext cx="8352928" cy="461665"/>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أمراض الجهاز التنفسي مثل </a:t>
            </a:r>
            <a:r>
              <a:rPr lang="ar-SA" sz="2400" dirty="0" smtClean="0">
                <a:solidFill>
                  <a:srgbClr val="002060"/>
                </a:solidFill>
              </a:rPr>
              <a:t>التهاب </a:t>
            </a:r>
            <a:r>
              <a:rPr lang="ar-SA" sz="2400" dirty="0">
                <a:solidFill>
                  <a:srgbClr val="002060"/>
                </a:solidFill>
              </a:rPr>
              <a:t>القصبات </a:t>
            </a:r>
            <a:r>
              <a:rPr lang="ar-SA" sz="2400" dirty="0" err="1" smtClean="0">
                <a:solidFill>
                  <a:srgbClr val="002060"/>
                </a:solidFill>
              </a:rPr>
              <a:t>والنفاخ</a:t>
            </a:r>
            <a:r>
              <a:rPr lang="ar-SA" sz="2400" dirty="0" smtClean="0">
                <a:solidFill>
                  <a:srgbClr val="002060"/>
                </a:solidFill>
              </a:rPr>
              <a:t> </a:t>
            </a:r>
            <a:r>
              <a:rPr lang="ar-SA" sz="2400" dirty="0">
                <a:solidFill>
                  <a:srgbClr val="002060"/>
                </a:solidFill>
              </a:rPr>
              <a:t>الرئوي </a:t>
            </a:r>
            <a:r>
              <a:rPr lang="ar-SA" sz="2400" dirty="0" smtClean="0">
                <a:solidFill>
                  <a:srgbClr val="002060"/>
                </a:solidFill>
              </a:rPr>
              <a:t>.</a:t>
            </a:r>
            <a:endParaRPr lang="ar-SA" sz="2400" dirty="0">
              <a:solidFill>
                <a:srgbClr val="002060"/>
              </a:solidFill>
            </a:endParaRPr>
          </a:p>
        </p:txBody>
      </p:sp>
      <p:sp>
        <p:nvSpPr>
          <p:cNvPr id="5" name="مربع نص 4"/>
          <p:cNvSpPr txBox="1"/>
          <p:nvPr/>
        </p:nvSpPr>
        <p:spPr>
          <a:xfrm>
            <a:off x="107504" y="2924944"/>
            <a:ext cx="8964488" cy="830997"/>
          </a:xfrm>
          <a:prstGeom prst="rect">
            <a:avLst/>
          </a:prstGeom>
          <a:noFill/>
        </p:spPr>
        <p:txBody>
          <a:bodyPr wrap="square" rtlCol="1">
            <a:spAutoFit/>
          </a:bodyPr>
          <a:lstStyle/>
          <a:p>
            <a:r>
              <a:rPr lang="ar-SA" sz="2400" dirty="0" smtClean="0">
                <a:solidFill>
                  <a:srgbClr val="002060"/>
                </a:solidFill>
              </a:rPr>
              <a:t>- </a:t>
            </a:r>
            <a:r>
              <a:rPr lang="ar-SA" sz="2400" dirty="0">
                <a:solidFill>
                  <a:srgbClr val="002060"/>
                </a:solidFill>
              </a:rPr>
              <a:t>السرطان وأهمها سرطان الرئة </a:t>
            </a:r>
            <a:r>
              <a:rPr lang="ar-SA" sz="2400" dirty="0" smtClean="0">
                <a:solidFill>
                  <a:srgbClr val="002060"/>
                </a:solidFill>
              </a:rPr>
              <a:t>والمريء </a:t>
            </a:r>
            <a:r>
              <a:rPr lang="ar-SA" sz="2400" dirty="0">
                <a:solidFill>
                  <a:srgbClr val="002060"/>
                </a:solidFill>
              </a:rPr>
              <a:t>والشفة واللسان كما توجد علاقة بين التدخين وسرطان المستقيم والبنكرياس وقرحة المعدة</a:t>
            </a:r>
            <a:r>
              <a:rPr lang="ar-SA" sz="2400" dirty="0" smtClean="0">
                <a:solidFill>
                  <a:srgbClr val="002060"/>
                </a:solidFill>
              </a:rPr>
              <a:t>.</a:t>
            </a:r>
            <a:endParaRPr lang="ar-SA" sz="2400" dirty="0">
              <a:solidFill>
                <a:srgbClr val="002060"/>
              </a:solidFill>
            </a:endParaRPr>
          </a:p>
        </p:txBody>
      </p:sp>
      <p:sp>
        <p:nvSpPr>
          <p:cNvPr id="7" name="مربع نص 6"/>
          <p:cNvSpPr txBox="1"/>
          <p:nvPr/>
        </p:nvSpPr>
        <p:spPr>
          <a:xfrm>
            <a:off x="-180528" y="3822139"/>
            <a:ext cx="9289032" cy="830997"/>
          </a:xfrm>
          <a:prstGeom prst="rect">
            <a:avLst/>
          </a:prstGeom>
          <a:noFill/>
        </p:spPr>
        <p:txBody>
          <a:bodyPr wrap="square" rtlCol="1">
            <a:spAutoFit/>
          </a:bodyPr>
          <a:lstStyle/>
          <a:p>
            <a:r>
              <a:rPr lang="ar-SA" sz="2400" dirty="0" smtClean="0">
                <a:solidFill>
                  <a:srgbClr val="002060"/>
                </a:solidFill>
              </a:rPr>
              <a:t>-التأثير </a:t>
            </a:r>
            <a:r>
              <a:rPr lang="ar-SA" sz="2400" dirty="0">
                <a:solidFill>
                  <a:srgbClr val="002060"/>
                </a:solidFill>
              </a:rPr>
              <a:t>على الجنين </a:t>
            </a:r>
            <a:r>
              <a:rPr lang="ar-SA" sz="2400" dirty="0" smtClean="0">
                <a:solidFill>
                  <a:srgbClr val="002060"/>
                </a:solidFill>
              </a:rPr>
              <a:t>حيث </a:t>
            </a:r>
            <a:r>
              <a:rPr lang="ar-SA" sz="2400" dirty="0">
                <a:solidFill>
                  <a:srgbClr val="002060"/>
                </a:solidFill>
              </a:rPr>
              <a:t>وجد أن معدل وزن مواليد الأمهات غير المدخنات أكبر من </a:t>
            </a:r>
            <a:r>
              <a:rPr lang="ar-SA" sz="2400" dirty="0" smtClean="0">
                <a:solidFill>
                  <a:srgbClr val="002060"/>
                </a:solidFill>
              </a:rPr>
              <a:t>المدخنات</a:t>
            </a:r>
          </a:p>
          <a:p>
            <a:r>
              <a:rPr lang="ar-SA" sz="2400" dirty="0">
                <a:solidFill>
                  <a:srgbClr val="002060"/>
                </a:solidFill>
              </a:rPr>
              <a:t>كما أن نسبة وفاة جنين الأم المدخنة في رحمها أعلى منها في رحم الأم غير </a:t>
            </a:r>
            <a:r>
              <a:rPr lang="ar-SA" sz="2400" dirty="0" smtClean="0">
                <a:solidFill>
                  <a:srgbClr val="002060"/>
                </a:solidFill>
              </a:rPr>
              <a:t>المدخنة.</a:t>
            </a:r>
            <a:endParaRPr lang="ar-SA" sz="2400" dirty="0">
              <a:solidFill>
                <a:srgbClr val="002060"/>
              </a:solidFill>
            </a:endParaRPr>
          </a:p>
        </p:txBody>
      </p:sp>
      <p:sp>
        <p:nvSpPr>
          <p:cNvPr id="8" name="مربع نص 7"/>
          <p:cNvSpPr txBox="1"/>
          <p:nvPr/>
        </p:nvSpPr>
        <p:spPr>
          <a:xfrm>
            <a:off x="107504" y="4902259"/>
            <a:ext cx="8892480" cy="830997"/>
          </a:xfrm>
          <a:prstGeom prst="rect">
            <a:avLst/>
          </a:prstGeom>
          <a:noFill/>
        </p:spPr>
        <p:txBody>
          <a:bodyPr wrap="square" rtlCol="1">
            <a:spAutoFit/>
          </a:bodyPr>
          <a:lstStyle/>
          <a:p>
            <a:r>
              <a:rPr lang="ar-SA" sz="2400" dirty="0">
                <a:solidFill>
                  <a:srgbClr val="002060"/>
                </a:solidFill>
              </a:rPr>
              <a:t>- مضار </a:t>
            </a:r>
            <a:r>
              <a:rPr lang="ar-SA" sz="2400" dirty="0" smtClean="0">
                <a:solidFill>
                  <a:srgbClr val="002060"/>
                </a:solidFill>
              </a:rPr>
              <a:t>اجتماعية واقتصادية </a:t>
            </a:r>
            <a:r>
              <a:rPr lang="ar-SA" sz="2400" dirty="0">
                <a:solidFill>
                  <a:srgbClr val="002060"/>
                </a:solidFill>
              </a:rPr>
              <a:t>ويمكن تقدير تلك المضار من خلال تخيل الأموال </a:t>
            </a:r>
            <a:r>
              <a:rPr lang="ar-SA" sz="2400" dirty="0" err="1" smtClean="0">
                <a:solidFill>
                  <a:srgbClr val="002060"/>
                </a:solidFill>
              </a:rPr>
              <a:t>الطائله</a:t>
            </a:r>
            <a:r>
              <a:rPr lang="ar-SA" sz="2400" dirty="0" smtClean="0">
                <a:solidFill>
                  <a:srgbClr val="002060"/>
                </a:solidFill>
              </a:rPr>
              <a:t> </a:t>
            </a:r>
            <a:r>
              <a:rPr lang="ar-SA" sz="2400" dirty="0">
                <a:solidFill>
                  <a:srgbClr val="002060"/>
                </a:solidFill>
              </a:rPr>
              <a:t>التي تصرف على التدخين </a:t>
            </a:r>
            <a:r>
              <a:rPr lang="ar-SA" sz="2400" dirty="0" smtClean="0">
                <a:solidFill>
                  <a:srgbClr val="002060"/>
                </a:solidFill>
              </a:rPr>
              <a:t>والتي </a:t>
            </a:r>
            <a:r>
              <a:rPr lang="ar-SA" sz="2400" dirty="0">
                <a:solidFill>
                  <a:srgbClr val="002060"/>
                </a:solidFill>
              </a:rPr>
              <a:t>تصرف على العلاج من الأمراض التي يسببها </a:t>
            </a:r>
            <a:r>
              <a:rPr lang="ar-SA" sz="2400" dirty="0" smtClean="0">
                <a:solidFill>
                  <a:srgbClr val="002060"/>
                </a:solidFill>
              </a:rPr>
              <a:t>التدخين. </a:t>
            </a:r>
            <a:endParaRPr lang="ar-SA" sz="2400" dirty="0">
              <a:solidFill>
                <a:srgbClr val="00206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ppt_x-.2"/>
                                          </p:val>
                                        </p:tav>
                                        <p:tav tm="100000">
                                          <p:val>
                                            <p:strVal val="#ppt_x"/>
                                          </p:val>
                                        </p:tav>
                                      </p:tavLst>
                                    </p:anim>
                                    <p:anim calcmode="lin" valueType="num">
                                      <p:cBhvr>
                                        <p:cTn id="8" dur="3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3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3000" fill="hold"/>
                                        <p:tgtEl>
                                          <p:spTgt spid="3"/>
                                        </p:tgtEl>
                                        <p:attrNameLst>
                                          <p:attrName>ppt_x</p:attrName>
                                        </p:attrNameLst>
                                      </p:cBhvr>
                                      <p:tavLst>
                                        <p:tav tm="0">
                                          <p:val>
                                            <p:strVal val="#ppt_x-.2"/>
                                          </p:val>
                                        </p:tav>
                                        <p:tav tm="100000">
                                          <p:val>
                                            <p:strVal val="#ppt_x"/>
                                          </p:val>
                                        </p:tav>
                                      </p:tavLst>
                                    </p:anim>
                                    <p:anim calcmode="lin" valueType="num">
                                      <p:cBhvr>
                                        <p:cTn id="15" dur="3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3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3000" fill="hold"/>
                                        <p:tgtEl>
                                          <p:spTgt spid="4"/>
                                        </p:tgtEl>
                                        <p:attrNameLst>
                                          <p:attrName>ppt_x</p:attrName>
                                        </p:attrNameLst>
                                      </p:cBhvr>
                                      <p:tavLst>
                                        <p:tav tm="0">
                                          <p:val>
                                            <p:strVal val="#ppt_x-.2"/>
                                          </p:val>
                                        </p:tav>
                                        <p:tav tm="100000">
                                          <p:val>
                                            <p:strVal val="#ppt_x"/>
                                          </p:val>
                                        </p:tav>
                                      </p:tavLst>
                                    </p:anim>
                                    <p:anim calcmode="lin" valueType="num">
                                      <p:cBhvr>
                                        <p:cTn id="22" dur="3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3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0" fill="hold"/>
                                        <p:tgtEl>
                                          <p:spTgt spid="5"/>
                                        </p:tgtEl>
                                        <p:attrNameLst>
                                          <p:attrName>ppt_x</p:attrName>
                                        </p:attrNameLst>
                                      </p:cBhvr>
                                      <p:tavLst>
                                        <p:tav tm="0">
                                          <p:val>
                                            <p:strVal val="#ppt_x-.2"/>
                                          </p:val>
                                        </p:tav>
                                        <p:tav tm="100000">
                                          <p:val>
                                            <p:strVal val="#ppt_x"/>
                                          </p:val>
                                        </p:tav>
                                      </p:tavLst>
                                    </p:anim>
                                    <p:anim calcmode="lin" valueType="num">
                                      <p:cBhvr>
                                        <p:cTn id="29" dur="3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3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0" fill="hold"/>
                                        <p:tgtEl>
                                          <p:spTgt spid="7"/>
                                        </p:tgtEl>
                                        <p:attrNameLst>
                                          <p:attrName>ppt_x</p:attrName>
                                        </p:attrNameLst>
                                      </p:cBhvr>
                                      <p:tavLst>
                                        <p:tav tm="0">
                                          <p:val>
                                            <p:strVal val="#ppt_x-.2"/>
                                          </p:val>
                                        </p:tav>
                                        <p:tav tm="100000">
                                          <p:val>
                                            <p:strVal val="#ppt_x"/>
                                          </p:val>
                                        </p:tav>
                                      </p:tavLst>
                                    </p:anim>
                                    <p:anim calcmode="lin" valueType="num">
                                      <p:cBhvr>
                                        <p:cTn id="36" dur="3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7" dur="3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3000" fill="hold"/>
                                        <p:tgtEl>
                                          <p:spTgt spid="8"/>
                                        </p:tgtEl>
                                        <p:attrNameLst>
                                          <p:attrName>ppt_x</p:attrName>
                                        </p:attrNameLst>
                                      </p:cBhvr>
                                      <p:tavLst>
                                        <p:tav tm="0">
                                          <p:val>
                                            <p:strVal val="#ppt_x-.2"/>
                                          </p:val>
                                        </p:tav>
                                        <p:tav tm="100000">
                                          <p:val>
                                            <p:strVal val="#ppt_x"/>
                                          </p:val>
                                        </p:tav>
                                      </p:tavLst>
                                    </p:anim>
                                    <p:anim calcmode="lin" valueType="num">
                                      <p:cBhvr>
                                        <p:cTn id="43" dur="3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4"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سنان.jpg"/>
          <p:cNvPicPr>
            <a:picLocks noChangeAspect="1"/>
          </p:cNvPicPr>
          <p:nvPr/>
        </p:nvPicPr>
        <p:blipFill>
          <a:blip r:embed="rId2"/>
          <a:stretch>
            <a:fillRect/>
          </a:stretch>
        </p:blipFill>
        <p:spPr>
          <a:xfrm>
            <a:off x="285720" y="285728"/>
            <a:ext cx="2867025" cy="2828925"/>
          </a:xfrm>
          <a:prstGeom prst="rect">
            <a:avLst/>
          </a:prstGeom>
          <a:ln>
            <a:noFill/>
          </a:ln>
          <a:effectLst>
            <a:softEdge rad="112500"/>
          </a:effectLst>
        </p:spPr>
      </p:pic>
      <p:pic>
        <p:nvPicPr>
          <p:cNvPr id="3" name="صورة 2" descr="لسان.jpg"/>
          <p:cNvPicPr>
            <a:picLocks noChangeAspect="1"/>
          </p:cNvPicPr>
          <p:nvPr/>
        </p:nvPicPr>
        <p:blipFill>
          <a:blip r:embed="rId3"/>
          <a:stretch>
            <a:fillRect/>
          </a:stretch>
        </p:blipFill>
        <p:spPr>
          <a:xfrm>
            <a:off x="5286380" y="214290"/>
            <a:ext cx="3471866" cy="2928942"/>
          </a:xfrm>
          <a:prstGeom prst="rect">
            <a:avLst/>
          </a:prstGeom>
          <a:ln>
            <a:noFill/>
          </a:ln>
          <a:effectLst>
            <a:softEdge rad="112500"/>
          </a:effectLst>
        </p:spPr>
      </p:pic>
      <p:pic>
        <p:nvPicPr>
          <p:cNvPr id="4" name="صورة 3" descr="الاجهاض.jpg"/>
          <p:cNvPicPr>
            <a:picLocks noChangeAspect="1"/>
          </p:cNvPicPr>
          <p:nvPr/>
        </p:nvPicPr>
        <p:blipFill>
          <a:blip r:embed="rId4"/>
          <a:stretch>
            <a:fillRect/>
          </a:stretch>
        </p:blipFill>
        <p:spPr>
          <a:xfrm>
            <a:off x="428596" y="3786190"/>
            <a:ext cx="4191009" cy="2543177"/>
          </a:xfrm>
          <a:prstGeom prst="rect">
            <a:avLst/>
          </a:prstGeom>
          <a:ln>
            <a:noFill/>
          </a:ln>
          <a:effectLst>
            <a:softEdge rad="112500"/>
          </a:effectLst>
        </p:spPr>
      </p:pic>
      <p:pic>
        <p:nvPicPr>
          <p:cNvPr id="5" name="صورة 4" descr="اسنان المدخن.jpg"/>
          <p:cNvPicPr>
            <a:picLocks noChangeAspect="1"/>
          </p:cNvPicPr>
          <p:nvPr/>
        </p:nvPicPr>
        <p:blipFill>
          <a:blip r:embed="rId5"/>
          <a:stretch>
            <a:fillRect/>
          </a:stretch>
        </p:blipFill>
        <p:spPr>
          <a:xfrm>
            <a:off x="5857883" y="3778252"/>
            <a:ext cx="2879501" cy="2079640"/>
          </a:xfrm>
          <a:prstGeom prst="rect">
            <a:avLst/>
          </a:prstGeom>
          <a:ln>
            <a:noFill/>
          </a:ln>
          <a:effectLst>
            <a:softEdge rad="112500"/>
          </a:effec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i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صورة 1" descr="78206_1246982836.jpg"/>
          <p:cNvPicPr>
            <a:picLocks noChangeAspect="1"/>
          </p:cNvPicPr>
          <p:nvPr/>
        </p:nvPicPr>
        <p:blipFill>
          <a:blip r:embed="rId2" cstate="print"/>
          <a:stretch>
            <a:fillRect/>
          </a:stretch>
        </p:blipFill>
        <p:spPr>
          <a:xfrm>
            <a:off x="0" y="2636912"/>
            <a:ext cx="3594100" cy="4248472"/>
          </a:xfrm>
          <a:prstGeom prst="rect">
            <a:avLst/>
          </a:prstGeom>
        </p:spPr>
      </p:pic>
      <p:sp>
        <p:nvSpPr>
          <p:cNvPr id="3" name="مستطيل 2"/>
          <p:cNvSpPr/>
          <p:nvPr/>
        </p:nvSpPr>
        <p:spPr>
          <a:xfrm>
            <a:off x="-108520" y="-86618"/>
            <a:ext cx="4782079" cy="110799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6600" b="1" dirty="0">
                <a:solidFill>
                  <a:schemeClr val="accent2">
                    <a:lumMod val="75000"/>
                  </a:schemeClr>
                </a:solidFill>
              </a:rPr>
              <a:t>التدخين السلبي </a:t>
            </a:r>
            <a:r>
              <a:rPr lang="ar-SA" sz="6600" b="1" dirty="0" smtClean="0">
                <a:solidFill>
                  <a:schemeClr val="accent2">
                    <a:lumMod val="75000"/>
                  </a:schemeClr>
                </a:solidFill>
              </a:rPr>
              <a:t>:</a:t>
            </a:r>
            <a:endParaRPr lang="ar-SA" sz="6600" b="1" cap="none" spc="50" dirty="0">
              <a:ln w="11430"/>
              <a:solidFill>
                <a:schemeClr val="accent2">
                  <a:lumMod val="75000"/>
                </a:schemeClr>
              </a:solidFill>
              <a:effectLst>
                <a:outerShdw blurRad="76200" dist="50800" dir="5400000" algn="tl" rotWithShape="0">
                  <a:srgbClr val="000000">
                    <a:alpha val="65000"/>
                  </a:srgbClr>
                </a:outerShdw>
              </a:effectLst>
            </a:endParaRPr>
          </a:p>
        </p:txBody>
      </p:sp>
      <p:sp>
        <p:nvSpPr>
          <p:cNvPr id="4" name="مستطيل 3"/>
          <p:cNvSpPr/>
          <p:nvPr/>
        </p:nvSpPr>
        <p:spPr>
          <a:xfrm>
            <a:off x="3347864" y="1052736"/>
            <a:ext cx="5796136" cy="550920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4400" b="1" dirty="0">
                <a:solidFill>
                  <a:srgbClr val="FF0000"/>
                </a:solidFill>
              </a:rPr>
              <a:t>وقد زاد </a:t>
            </a:r>
            <a:r>
              <a:rPr lang="ar-SA" sz="4400" b="1" dirty="0" smtClean="0">
                <a:solidFill>
                  <a:srgbClr val="FF0000"/>
                </a:solidFill>
              </a:rPr>
              <a:t>الاهتمام </a:t>
            </a:r>
            <a:r>
              <a:rPr lang="ar-SA" sz="4400" b="1" dirty="0">
                <a:solidFill>
                  <a:srgbClr val="FF0000"/>
                </a:solidFill>
              </a:rPr>
              <a:t>بهذا الموضوع للإيمان بأن </a:t>
            </a:r>
            <a:r>
              <a:rPr lang="ar-SA" sz="4400" b="1" dirty="0" smtClean="0">
                <a:solidFill>
                  <a:srgbClr val="FF0000"/>
                </a:solidFill>
              </a:rPr>
              <a:t>أضرار التدخين </a:t>
            </a:r>
            <a:r>
              <a:rPr lang="ar-SA" sz="4400" b="1" dirty="0">
                <a:solidFill>
                  <a:srgbClr val="FF0000"/>
                </a:solidFill>
              </a:rPr>
              <a:t>تنتقل من المدخن </a:t>
            </a:r>
            <a:r>
              <a:rPr lang="ar-SA" sz="4400" b="1" dirty="0" smtClean="0">
                <a:solidFill>
                  <a:srgbClr val="FF0000"/>
                </a:solidFill>
              </a:rPr>
              <a:t>للأشخاص </a:t>
            </a:r>
            <a:r>
              <a:rPr lang="ar-SA" sz="4400" b="1" dirty="0">
                <a:solidFill>
                  <a:srgbClr val="FF0000"/>
                </a:solidFill>
              </a:rPr>
              <a:t>المحيطين به كما يحدث </a:t>
            </a:r>
            <a:r>
              <a:rPr lang="ar-SA" sz="4400" b="1" dirty="0" smtClean="0">
                <a:solidFill>
                  <a:srgbClr val="FF0000"/>
                </a:solidFill>
              </a:rPr>
              <a:t>في </a:t>
            </a:r>
            <a:r>
              <a:rPr lang="ar-SA" sz="4400" b="1" dirty="0">
                <a:solidFill>
                  <a:srgbClr val="FF0000"/>
                </a:solidFill>
              </a:rPr>
              <a:t>وسائل النقل العام ودور السينما وقاعات </a:t>
            </a:r>
            <a:r>
              <a:rPr lang="ar-SA" sz="4400" b="1" dirty="0" err="1" smtClean="0">
                <a:solidFill>
                  <a:srgbClr val="FF0000"/>
                </a:solidFill>
              </a:rPr>
              <a:t>الإجتماعات</a:t>
            </a:r>
            <a:r>
              <a:rPr lang="ar-SA" sz="4400" b="1" dirty="0" smtClean="0">
                <a:solidFill>
                  <a:srgbClr val="FF0000"/>
                </a:solidFill>
              </a:rPr>
              <a:t> مما دفع </a:t>
            </a:r>
            <a:r>
              <a:rPr lang="ar-SA" sz="4400" b="1" dirty="0">
                <a:solidFill>
                  <a:srgbClr val="FF0000"/>
                </a:solidFill>
              </a:rPr>
              <a:t>إلى سن التشريعات التي تحظر التدخين في الأماكن العامة </a:t>
            </a:r>
            <a:r>
              <a:rPr lang="ar-SA" sz="4400" b="1" dirty="0" smtClean="0">
                <a:solidFill>
                  <a:srgbClr val="FF0000"/>
                </a:solidFill>
              </a:rPr>
              <a:t>.</a:t>
            </a:r>
            <a:endParaRPr lang="ar-SA" sz="4400" b="1" dirty="0">
              <a:solidFill>
                <a:srgbClr val="FF000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ppt_w*0.70"/>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animEffect transition="in" filter="fade">
                                      <p:cBhvr>
                                        <p:cTn id="9" dur="2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5" dur="10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6" dur="1000" accel="50000" fill="hold">
                                          <p:stCondLst>
                                            <p:cond delay="1000"/>
                                          </p:stCondLst>
                                        </p:cTn>
                                        <p:tgtEl>
                                          <p:spTgt spid="4"/>
                                        </p:tgtEl>
                                        <p:attrNameLst>
                                          <p:attrName>ppt_w</p:attrName>
                                        </p:attrNameLst>
                                      </p:cBhvr>
                                      <p:tavLst>
                                        <p:tav tm="0">
                                          <p:val>
                                            <p:strVal val="#ppt_w*.05"/>
                                          </p:val>
                                        </p:tav>
                                        <p:tav tm="100000">
                                          <p:val>
                                            <p:strVal val="#ppt_w"/>
                                          </p:val>
                                        </p:tav>
                                      </p:tavLst>
                                    </p:anim>
                                    <p:anim calcmode="lin" valueType="num">
                                      <p:cBhvr>
                                        <p:cTn id="17" dur="2000" fill="hold"/>
                                        <p:tgtEl>
                                          <p:spTgt spid="4"/>
                                        </p:tgtEl>
                                        <p:attrNameLst>
                                          <p:attrName>ppt_h</p:attrName>
                                        </p:attrNameLst>
                                      </p:cBhvr>
                                      <p:tavLst>
                                        <p:tav tm="0">
                                          <p:val>
                                            <p:strVal val="#ppt_h"/>
                                          </p:val>
                                        </p:tav>
                                        <p:tav tm="100000">
                                          <p:val>
                                            <p:strVal val="#ppt_h"/>
                                          </p:val>
                                        </p:tav>
                                      </p:tavLst>
                                    </p:anim>
                                    <p:anim calcmode="lin" valueType="num">
                                      <p:cBhvr>
                                        <p:cTn id="18" dur="10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9" dur="10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0" dur="1000" accel="50000" fill="hold">
                                          <p:stCondLst>
                                            <p:cond delay="1000"/>
                                          </p:stCondLst>
                                        </p:cTn>
                                        <p:tgtEl>
                                          <p:spTgt spid="4"/>
                                        </p:tgtEl>
                                        <p:attrNameLst>
                                          <p:attrName>ppt_y</p:attrName>
                                        </p:attrNameLst>
                                      </p:cBhvr>
                                      <p:tavLst>
                                        <p:tav tm="0">
                                          <p:val>
                                            <p:strVal val="#ppt_y+.1"/>
                                          </p:val>
                                        </p:tav>
                                        <p:tav tm="100000">
                                          <p:val>
                                            <p:strVal val="#ppt_y"/>
                                          </p:val>
                                        </p:tav>
                                      </p:tavLst>
                                    </p:anim>
                                    <p:animEffect transition="in" filter="fade">
                                      <p:cBhvr>
                                        <p:cTn id="21" dur="2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1_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4.xml><?xml version="1.0" encoding="utf-8"?>
<a:theme xmlns:a="http://schemas.openxmlformats.org/drawingml/2006/main" name="2_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5.xml><?xml version="1.0" encoding="utf-8"?>
<a:theme xmlns:a="http://schemas.openxmlformats.org/drawingml/2006/main" name="3_مسبوك">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مسبوك">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109</TotalTime>
  <Words>581</Words>
  <Application>Microsoft Office PowerPoint</Application>
  <PresentationFormat>عرض على الشاشة (3:4)‏</PresentationFormat>
  <Paragraphs>33</Paragraphs>
  <Slides>10</Slides>
  <Notes>0</Notes>
  <HiddenSlides>0</HiddenSlides>
  <MMClips>0</MMClips>
  <ScaleCrop>false</ScaleCrop>
  <HeadingPairs>
    <vt:vector size="4" baseType="variant">
      <vt:variant>
        <vt:lpstr>سمة</vt:lpstr>
      </vt:variant>
      <vt:variant>
        <vt:i4>5</vt:i4>
      </vt:variant>
      <vt:variant>
        <vt:lpstr>عناوين الشرائح</vt:lpstr>
      </vt:variant>
      <vt:variant>
        <vt:i4>10</vt:i4>
      </vt:variant>
    </vt:vector>
  </HeadingPairs>
  <TitlesOfParts>
    <vt:vector size="15" baseType="lpstr">
      <vt:lpstr>سمة Office</vt:lpstr>
      <vt:lpstr>مسبوك</vt:lpstr>
      <vt:lpstr>1_مسبوك</vt:lpstr>
      <vt:lpstr>2_مسبوك</vt:lpstr>
      <vt:lpstr>3_مسبوك</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Company>Jubail KSA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www.arabswell.com</cp:lastModifiedBy>
  <cp:revision>13</cp:revision>
  <dcterms:created xsi:type="dcterms:W3CDTF">2010-11-06T19:22:59Z</dcterms:created>
  <dcterms:modified xsi:type="dcterms:W3CDTF">2001-12-31T23:19:38Z</dcterms:modified>
</cp:coreProperties>
</file>