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sldIdLst>
    <p:sldId id="258" r:id="rId2"/>
    <p:sldId id="270" r:id="rId3"/>
    <p:sldId id="259" r:id="rId4"/>
    <p:sldId id="260" r:id="rId5"/>
    <p:sldId id="261" r:id="rId6"/>
    <p:sldId id="277" r:id="rId7"/>
    <p:sldId id="278" r:id="rId8"/>
    <p:sldId id="262" r:id="rId9"/>
    <p:sldId id="264" r:id="rId10"/>
    <p:sldId id="265" r:id="rId11"/>
    <p:sldId id="263" r:id="rId12"/>
    <p:sldId id="266" r:id="rId13"/>
    <p:sldId id="267" r:id="rId14"/>
    <p:sldId id="268" r:id="rId15"/>
    <p:sldId id="271" r:id="rId16"/>
    <p:sldId id="269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CBA43-FC46-4EA7-9766-CFFD62724A36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89409-C9E4-42CA-AC53-E96FCEEF6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9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B7FD726-BE2E-4CF4-B9D8-FC9480432643}" type="datetime1">
              <a:rPr lang="en-US" smtClean="0"/>
              <a:t>3/16/2013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29CA-F2D2-4966-9102-18C7EAF1FFF6}" type="datetime1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C69D1-03AD-4354-B558-61FCF1087F26}" type="datetime1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67BC-E37C-43AD-9CBB-25A14E40D5FA}" type="datetime1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F7D8-DCD7-4E75-AD09-85D1F992887B}" type="datetime1">
              <a:rPr lang="en-US" smtClean="0"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25131-916B-48BA-BF92-8AD5E4C1C178}" type="datetime1">
              <a:rPr lang="en-US" smtClean="0"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14312-8135-4231-BE77-46ECA8E5CE7D}" type="datetime1">
              <a:rPr lang="en-US" smtClean="0"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D327D-8E44-438E-A8AF-AC744CC162CE}" type="datetime1">
              <a:rPr lang="en-US" smtClean="0"/>
              <a:t>3/16/2013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56C5-013A-485F-804D-2CFAE0201AE2}" type="datetime1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777E-D7E2-41EA-9F56-C827BEC8A56E}" type="datetime1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0E7D-ED67-42D6-B6D4-A23DE278A7D4}" type="datetime1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651978C-2943-4DB0-B84F-31D8F8EBE3B0}" type="datetime1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C5B7896-717E-4410-A42B-CF653AD779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83880" cy="1051560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محاضرة </a:t>
            </a:r>
            <a:r>
              <a:rPr lang="ar-SA" dirty="0" smtClean="0"/>
              <a:t>6 </a:t>
            </a:r>
            <a:r>
              <a:rPr lang="ar-SA" dirty="0" smtClean="0"/>
              <a:t>: مقدمة في الشبكات العصبية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83880" cy="1051560"/>
          </a:xfrm>
        </p:spPr>
        <p:txBody>
          <a:bodyPr/>
          <a:lstStyle/>
          <a:p>
            <a:pPr algn="r"/>
            <a:r>
              <a:rPr lang="ar-SA" dirty="0" smtClean="0"/>
              <a:t>   مقدمة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83880" cy="4187952"/>
          </a:xfrm>
        </p:spPr>
        <p:txBody>
          <a:bodyPr>
            <a:normAutofit fontScale="92500"/>
          </a:bodyPr>
          <a:lstStyle/>
          <a:p>
            <a:pPr algn="just" rtl="1"/>
            <a:r>
              <a:rPr lang="ar-SA" dirty="0" smtClean="0"/>
              <a:t>من المفارقات التي تدعوا للاندهاش أن سرعة الحاسوب تفوق سرعة الخلية العصبية </a:t>
            </a:r>
            <a:r>
              <a:rPr lang="ar-SA" dirty="0" err="1" smtClean="0"/>
              <a:t>بـ</a:t>
            </a:r>
            <a:r>
              <a:rPr lang="ar-SA" dirty="0" smtClean="0"/>
              <a:t> 10 مليار مرة (10</a:t>
            </a:r>
            <a:r>
              <a:rPr lang="ar-SA" baseline="30000" dirty="0" smtClean="0"/>
              <a:t>7</a:t>
            </a:r>
            <a:r>
              <a:rPr lang="ar-SA" dirty="0" smtClean="0"/>
              <a:t>) . مع ذلك بإمكان الشخص العادي التعرف علي وجه مألوف في عشر من الثانية.</a:t>
            </a:r>
          </a:p>
          <a:p>
            <a:pPr algn="just" rtl="1"/>
            <a:r>
              <a:rPr lang="ar-SA" dirty="0" smtClean="0"/>
              <a:t>لم يتوصل العلماء إلي تفسير مقنع و منطقي سواء أن يكون سر قوة هذه الشبكة في طريقة معالجتها للبيانات. فهذه الخلايا العصبية تعالج بياناتها بالتوازي مما يكسبها سرعة فائقة. </a:t>
            </a:r>
          </a:p>
          <a:p>
            <a:pPr algn="just" rtl="1"/>
            <a:r>
              <a:rPr lang="ar-SA" dirty="0" smtClean="0"/>
              <a:t>رغم أن المعلومات عن الخلايا العصبية غير مكتملة </a:t>
            </a:r>
            <a:r>
              <a:rPr lang="ar-SA" dirty="0" err="1" smtClean="0"/>
              <a:t>و</a:t>
            </a:r>
            <a:r>
              <a:rPr lang="ar-SA" dirty="0" smtClean="0"/>
              <a:t> ما زلنا نجهل الكثير عنها، إلا أن القليل مما نعرف كاف لإقناعنا بتعقيدها الشديد.</a:t>
            </a:r>
          </a:p>
          <a:p>
            <a:pPr algn="just" rtl="1"/>
            <a:r>
              <a:rPr lang="ar-SA" dirty="0" smtClean="0"/>
              <a:t>فدماغ الإنسان العادي يحتوي علي ألف مليار (10</a:t>
            </a:r>
            <a:r>
              <a:rPr lang="ar-SA" baseline="30000" dirty="0" smtClean="0"/>
              <a:t>12</a:t>
            </a:r>
            <a:r>
              <a:rPr lang="ar-SA" dirty="0" smtClean="0"/>
              <a:t>) خلية عصبية. لكل منها ما يقارب 10000 مشبك مع الخلايا الأخرى.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pPr algn="r"/>
            <a:r>
              <a:rPr lang="ar-SA" dirty="0" smtClean="0"/>
              <a:t>طريقة عمل المخ البشري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524000"/>
            <a:ext cx="8183880" cy="4187952"/>
          </a:xfrm>
        </p:spPr>
        <p:txBody>
          <a:bodyPr>
            <a:normAutofit/>
          </a:bodyPr>
          <a:lstStyle/>
          <a:p>
            <a:pPr algn="just" rtl="1"/>
            <a:r>
              <a:rPr lang="ar-SA" u="sng" dirty="0" smtClean="0"/>
              <a:t>أولا : مكونات المخ البشري</a:t>
            </a:r>
            <a:r>
              <a:rPr lang="en-US" u="sng" dirty="0" smtClean="0"/>
              <a:t> </a:t>
            </a:r>
            <a:endParaRPr lang="ar-SA" u="sng" dirty="0" smtClean="0"/>
          </a:p>
          <a:p>
            <a:pPr lvl="1" algn="just" rtl="1"/>
            <a:r>
              <a:rPr lang="ar-SA" dirty="0" smtClean="0"/>
              <a:t>يتكون المخ البشري من جزأين يتخصص كلا منهما في حل المشاكل بصيغة مختلفة عن الأخر.</a:t>
            </a:r>
          </a:p>
          <a:p>
            <a:pPr lvl="1" algn="just" rtl="1"/>
            <a:r>
              <a:rPr lang="ar-SA" dirty="0" smtClean="0"/>
              <a:t> الصيغة الأولي هي صيغة تتابعيه أو منطقية تعتمد علي معالجة البيانات بالتسلسل المنطقي .</a:t>
            </a:r>
          </a:p>
          <a:p>
            <a:pPr lvl="1" algn="just" rtl="1"/>
            <a:r>
              <a:rPr lang="ar-SA" dirty="0" smtClean="0"/>
              <a:t>الصيغة الثانية متوازية حيث يتم معالجة البيانات مرة واحدة. </a:t>
            </a:r>
          </a:p>
          <a:p>
            <a:pPr lvl="1" algn="just" rtl="1"/>
            <a:r>
              <a:rPr lang="ar-SA" dirty="0" smtClean="0"/>
              <a:t>في الأشخاص الطبيعيين يختص النصف الأيسر من المخ بالتعامل مع المهام بالصيغة </a:t>
            </a:r>
            <a:r>
              <a:rPr lang="ar-SA" dirty="0" err="1" smtClean="0"/>
              <a:t>التتابعية</a:t>
            </a:r>
            <a:r>
              <a:rPr lang="ar-SA" dirty="0" smtClean="0"/>
              <a:t> و يشمل ذلك علي فهم اللغات الطبيعية </a:t>
            </a:r>
            <a:r>
              <a:rPr lang="ar-SA" dirty="0" err="1" smtClean="0"/>
              <a:t>و</a:t>
            </a:r>
            <a:r>
              <a:rPr lang="ar-SA" dirty="0" smtClean="0"/>
              <a:t> الاستدلال المنطقي </a:t>
            </a:r>
            <a:r>
              <a:rPr lang="ar-SA" dirty="0" err="1" smtClean="0"/>
              <a:t>و</a:t>
            </a:r>
            <a:r>
              <a:rPr lang="ar-SA" dirty="0" smtClean="0"/>
              <a:t> الإحساس بالواقع. يختص النصف الأيمن بالصيغة المتوازية </a:t>
            </a:r>
            <a:r>
              <a:rPr lang="ar-SA" dirty="0" err="1" smtClean="0"/>
              <a:t>و</a:t>
            </a:r>
            <a:r>
              <a:rPr lang="ar-SA" dirty="0" smtClean="0"/>
              <a:t> يتعامل مع المهام مثل التعرف علي الصور </a:t>
            </a:r>
            <a:r>
              <a:rPr lang="ar-SA" dirty="0" err="1" smtClean="0"/>
              <a:t>و</a:t>
            </a:r>
            <a:r>
              <a:rPr lang="ar-SA" dirty="0" smtClean="0"/>
              <a:t> تنسيق عمل الوظائف.</a:t>
            </a:r>
          </a:p>
          <a:p>
            <a:pPr lvl="1" algn="just" rtl="1"/>
            <a:endParaRPr lang="ar-SA" dirty="0" smtClean="0"/>
          </a:p>
          <a:p>
            <a:pPr lvl="1" algn="just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27" y="533400"/>
            <a:ext cx="914400" cy="90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just" rtl="1"/>
            <a:r>
              <a:rPr lang="ar-SA" u="sng" dirty="0" smtClean="0"/>
              <a:t>ثانيا: مكونات الخلية العصبية</a:t>
            </a:r>
          </a:p>
          <a:p>
            <a:pPr lvl="1" algn="just" rtl="1"/>
            <a:r>
              <a:rPr lang="ar-SA" dirty="0" smtClean="0"/>
              <a:t>المخ البشري يقوم أساسا علي الخلايا العصبية النيرون (</a:t>
            </a:r>
            <a:r>
              <a:rPr lang="en-US" dirty="0" smtClean="0"/>
              <a:t>Neuron</a:t>
            </a:r>
            <a:r>
              <a:rPr lang="ar-SA" dirty="0" smtClean="0"/>
              <a:t>) كوحدة بنائية له.</a:t>
            </a:r>
          </a:p>
          <a:p>
            <a:pPr lvl="1" algn="just" rtl="1"/>
            <a:r>
              <a:rPr lang="ar-SA" dirty="0" smtClean="0"/>
              <a:t>الشكل 1 يمثل تمثيل مبسط للنيرون حيث تتكون من جسم الخلية (</a:t>
            </a:r>
            <a:r>
              <a:rPr lang="en-US" dirty="0" smtClean="0"/>
              <a:t>Soma</a:t>
            </a:r>
            <a:r>
              <a:rPr lang="ar-SA" dirty="0" smtClean="0"/>
              <a:t>) </a:t>
            </a:r>
            <a:r>
              <a:rPr lang="ar-SA" dirty="0" err="1" smtClean="0"/>
              <a:t>و</a:t>
            </a:r>
            <a:r>
              <a:rPr lang="ar-SA" dirty="0" smtClean="0"/>
              <a:t> الليف العصبي لمدخل الخلية (</a:t>
            </a:r>
            <a:r>
              <a:rPr lang="en-US" dirty="0" smtClean="0"/>
              <a:t>Dendrites</a:t>
            </a:r>
            <a:r>
              <a:rPr lang="ar-SA" dirty="0" smtClean="0"/>
              <a:t>) </a:t>
            </a:r>
            <a:r>
              <a:rPr lang="ar-SA" dirty="0" err="1" smtClean="0"/>
              <a:t>و</a:t>
            </a:r>
            <a:r>
              <a:rPr lang="ar-SA" dirty="0" smtClean="0"/>
              <a:t> الذي يحمل الإشارات من المخارج لخلايا عصبية أخري إلي مداخل هذه الخلية عن طريق مشابك (</a:t>
            </a:r>
            <a:r>
              <a:rPr lang="en-US" dirty="0" err="1" smtClean="0"/>
              <a:t>Synapes</a:t>
            </a:r>
            <a:r>
              <a:rPr lang="ar-SA" dirty="0" smtClean="0"/>
              <a:t>) للتوصيل، ثم الليف العصبية الوحيدة للمخرج (</a:t>
            </a:r>
            <a:r>
              <a:rPr lang="en-US" dirty="0" smtClean="0"/>
              <a:t>Axon</a:t>
            </a:r>
            <a:r>
              <a:rPr lang="ar-SA" dirty="0" smtClean="0"/>
              <a:t>)</a:t>
            </a:r>
            <a:r>
              <a:rPr lang="en-US" dirty="0" smtClean="0"/>
              <a:t> </a:t>
            </a:r>
            <a:r>
              <a:rPr lang="ar-SA" dirty="0" smtClean="0"/>
              <a:t> و التي تحمل النبضة الخارجة من الخلية إلي خلايا أخري متعددة. </a:t>
            </a:r>
          </a:p>
          <a:p>
            <a:pPr lvl="1" algn="just" rtl="1"/>
            <a:r>
              <a:rPr lang="ar-SA" dirty="0" smtClean="0"/>
              <a:t>يحتوي جسم الخلية </a:t>
            </a:r>
            <a:r>
              <a:rPr lang="ar-SA" dirty="0" err="1" smtClean="0"/>
              <a:t>و</a:t>
            </a:r>
            <a:r>
              <a:rPr lang="ar-SA" dirty="0" smtClean="0"/>
              <a:t> ما حولها علي ايونات الصوديوم </a:t>
            </a:r>
            <a:r>
              <a:rPr lang="ar-SA" dirty="0" err="1" smtClean="0"/>
              <a:t>و</a:t>
            </a:r>
            <a:r>
              <a:rPr lang="ar-SA" dirty="0" smtClean="0"/>
              <a:t> الكالسيوم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البوتاسيوم</a:t>
            </a:r>
            <a:r>
              <a:rPr lang="ar-SA" dirty="0" smtClean="0"/>
              <a:t> و </a:t>
            </a:r>
            <a:r>
              <a:rPr lang="ar-SA" dirty="0" err="1" smtClean="0"/>
              <a:t>الكلوريد</a:t>
            </a:r>
            <a:r>
              <a:rPr lang="ar-SA" dirty="0" smtClean="0"/>
              <a:t>.</a:t>
            </a:r>
          </a:p>
          <a:p>
            <a:pPr lvl="1" algn="just" rtl="1"/>
            <a:r>
              <a:rPr lang="ar-SA" dirty="0" smtClean="0"/>
              <a:t>ايونات </a:t>
            </a:r>
            <a:r>
              <a:rPr lang="ar-SA" dirty="0" err="1" smtClean="0"/>
              <a:t>البوتاسيوم</a:t>
            </a:r>
            <a:r>
              <a:rPr lang="ar-SA" dirty="0" smtClean="0"/>
              <a:t> تتمركز داخل جسم الخلية بينما تتركز ايونات الصوديوم خارجها.</a:t>
            </a:r>
          </a:p>
          <a:p>
            <a:pPr lvl="1" algn="just" rtl="1"/>
            <a:endParaRPr lang="ar-SA" dirty="0" smtClean="0"/>
          </a:p>
          <a:p>
            <a:pPr lvl="1" algn="just" rtl="1"/>
            <a:endParaRPr lang="ar-SA" dirty="0" smtClean="0"/>
          </a:p>
          <a:p>
            <a:pPr lvl="1" algn="just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715000"/>
            <a:ext cx="4648200" cy="594360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مكونات الخلية العصبية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57200"/>
            <a:ext cx="345143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91" y="5760581"/>
            <a:ext cx="5890710" cy="570464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Schematic Diagram of a Biological Neuron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975896" cy="394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6CA2-C219-47C9-82BE-452A7EA8E672}" type="slidenum">
              <a:rPr lang="en-US" smtClean="0"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457" y="4572000"/>
            <a:ext cx="2027237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7278687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7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6CA2-C219-47C9-82BE-452A7EA8E672}" type="slidenum">
              <a:rPr lang="en-US" smtClean="0"/>
              <a:t>7</a:t>
            </a:fld>
            <a:endParaRPr lang="en-US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76304"/>
            <a:ext cx="4224337" cy="336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5054022" cy="28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9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0352"/>
            <a:ext cx="8382000" cy="5489448"/>
          </a:xfrm>
        </p:spPr>
        <p:txBody>
          <a:bodyPr>
            <a:normAutofit/>
          </a:bodyPr>
          <a:lstStyle/>
          <a:p>
            <a:pPr algn="just" rtl="1"/>
            <a:r>
              <a:rPr lang="ar-SA" u="sng" dirty="0" smtClean="0"/>
              <a:t>ثالثا: طريقة عمل الخلية العصبية</a:t>
            </a:r>
          </a:p>
          <a:p>
            <a:pPr lvl="1" algn="just" rtl="1"/>
            <a:r>
              <a:rPr lang="ar-SA" dirty="0" smtClean="0"/>
              <a:t>عند حدوث إثارة كهربية (</a:t>
            </a:r>
            <a:r>
              <a:rPr lang="en-US" dirty="0" smtClean="0"/>
              <a:t> Stimulation</a:t>
            </a:r>
            <a:r>
              <a:rPr lang="ar-SA" dirty="0" smtClean="0"/>
              <a:t>) للغشاء الخارجي لجسم الخلية ، فان الغشاء يقوم بالسماح لايونات الصوديوم و الكالسيوم بالمرور من خلاله الي جسم الخلية حيث يؤدي ذلك الي تغيير في حالتها الداخلية لتعطي نبضة من خلال الليفة العصبية للمخرج.  </a:t>
            </a:r>
          </a:p>
          <a:p>
            <a:pPr lvl="1" algn="just" rtl="1"/>
            <a:r>
              <a:rPr lang="ar-SA" dirty="0" smtClean="0"/>
              <a:t>تنتهي الليف العصبية للمخرج بمشبك للتوصيل (</a:t>
            </a:r>
            <a:r>
              <a:rPr lang="en-US" dirty="0" smtClean="0"/>
              <a:t>Synapse</a:t>
            </a:r>
            <a:r>
              <a:rPr lang="ar-SA" dirty="0" smtClean="0"/>
              <a:t> ) و الذي يربط بين الليف العصبية للمخرج مع الليف العصبية للمدخل لنيرون أخر باستخدام الترابط الكيمائي (</a:t>
            </a:r>
            <a:r>
              <a:rPr lang="en-US" dirty="0" smtClean="0"/>
              <a:t>Chemical Coupling</a:t>
            </a:r>
            <a:r>
              <a:rPr lang="ar-SA" dirty="0" smtClean="0"/>
              <a:t>) حيث يقوم المشبك بإطلاق مواد كيمائية تسمي المرسلات العصبية (</a:t>
            </a:r>
            <a:r>
              <a:rPr lang="en-US" dirty="0" smtClean="0"/>
              <a:t>Neurotransmitter</a:t>
            </a:r>
            <a:r>
              <a:rPr lang="ar-SA" dirty="0" smtClean="0"/>
              <a:t>) و ذلك عندما يرتفع جهده نتيجة للنبضة العصبية الخارجة من الليف العصبية للخرج.</a:t>
            </a:r>
          </a:p>
          <a:p>
            <a:pPr lvl="1" algn="just" rtl="1"/>
            <a:r>
              <a:rPr lang="ar-SA" dirty="0" smtClean="0"/>
              <a:t>يقوم المشبك </a:t>
            </a:r>
            <a:r>
              <a:rPr lang="ar-SA" dirty="0"/>
              <a:t>بإطلاق المرسلات </a:t>
            </a:r>
            <a:r>
              <a:rPr lang="ar-SA" dirty="0" smtClean="0"/>
              <a:t>العصبية التي تنتشر كيمائيا من خلال الفجوة بينه و بين الليف العصبية لمدخل نيرورن اخر حيث تقوم بتغيير الجهد لها و تنشيطها.</a:t>
            </a:r>
          </a:p>
          <a:p>
            <a:pPr lvl="1" algn="just" rtl="1">
              <a:buNone/>
            </a:pPr>
            <a:endParaRPr lang="ar-SA" dirty="0" smtClean="0"/>
          </a:p>
          <a:p>
            <a:pPr lvl="1" algn="just" rtl="1">
              <a:buNone/>
            </a:pPr>
            <a:endParaRPr lang="ar-SA" dirty="0" smtClean="0"/>
          </a:p>
          <a:p>
            <a:pPr lvl="1" algn="just" rtl="1"/>
            <a:endParaRPr lang="ar-SA" dirty="0" smtClean="0"/>
          </a:p>
          <a:p>
            <a:pPr lvl="1" algn="just" rt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u="sng" dirty="0" smtClean="0"/>
              <a:t>رابعا: ميكانيكية التعلم في النظم البيولوجية</a:t>
            </a:r>
          </a:p>
          <a:p>
            <a:pPr algn="r" rtl="1"/>
            <a:endParaRPr lang="ar-SA" dirty="0" smtClean="0"/>
          </a:p>
          <a:p>
            <a:pPr algn="r" rt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7162800" cy="3548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0385" y="2324100"/>
            <a:ext cx="6422242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0"/>
            <a:ext cx="8183880" cy="2362200"/>
          </a:xfrm>
        </p:spPr>
        <p:txBody>
          <a:bodyPr>
            <a:normAutofit/>
          </a:bodyPr>
          <a:lstStyle/>
          <a:p>
            <a:pPr algn="just" rtl="1"/>
            <a:r>
              <a:rPr lang="ar-SA" dirty="0" smtClean="0"/>
              <a:t>يبين الشكل الجهد عند المدخل كدالة في الزمن . تجمع النبضات لا يؤثر علي جهد المخرج إلا إذا أصبحت قيمته اكبر من مستوي حد الإثارة فتنطلق النبضة </a:t>
            </a:r>
            <a:r>
              <a:rPr lang="ar-SA" dirty="0" err="1" smtClean="0"/>
              <a:t>و</a:t>
            </a:r>
            <a:r>
              <a:rPr lang="ar-SA" dirty="0" smtClean="0"/>
              <a:t> يرتفع جهد المخرج </a:t>
            </a:r>
            <a:r>
              <a:rPr lang="ar-SA" dirty="0" err="1" smtClean="0"/>
              <a:t>و</a:t>
            </a:r>
            <a:r>
              <a:rPr lang="ar-SA" dirty="0" smtClean="0"/>
              <a:t> بذلك يمكن القول بان الخلية العصبية تتبع النظام الثنائي حيث تتغير حالتها بين حالة الصفر (</a:t>
            </a:r>
            <a:r>
              <a:rPr lang="en-US" dirty="0" smtClean="0"/>
              <a:t> off state</a:t>
            </a:r>
            <a:r>
              <a:rPr lang="ar-SA" dirty="0" smtClean="0"/>
              <a:t>) </a:t>
            </a:r>
            <a:r>
              <a:rPr lang="ar-SA" dirty="0" err="1" smtClean="0"/>
              <a:t>و</a:t>
            </a:r>
            <a:r>
              <a:rPr lang="ar-SA" dirty="0" smtClean="0"/>
              <a:t> الواحد (</a:t>
            </a:r>
            <a:r>
              <a:rPr lang="en-US" dirty="0" smtClean="0"/>
              <a:t>on state</a:t>
            </a:r>
            <a:r>
              <a:rPr lang="ar-SA" dirty="0" smtClean="0"/>
              <a:t>) 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57200"/>
            <a:ext cx="4114800" cy="335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الخلية العصبية الاصطناعية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(</a:t>
            </a:r>
            <a:r>
              <a:rPr lang="en-US" dirty="0" smtClean="0"/>
              <a:t>Artificial Neuron</a:t>
            </a:r>
            <a:r>
              <a:rPr lang="ar-SA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2133600"/>
          </a:xfrm>
        </p:spPr>
        <p:txBody>
          <a:bodyPr>
            <a:normAutofit fontScale="92500" lnSpcReduction="10000"/>
          </a:bodyPr>
          <a:lstStyle/>
          <a:p>
            <a:pPr algn="just" rtl="1"/>
            <a:r>
              <a:rPr lang="ar-SA" dirty="0" smtClean="0"/>
              <a:t>اتضح انه بالمكان تبسيط مكونات الخلية </a:t>
            </a:r>
            <a:r>
              <a:rPr lang="ar-SA" dirty="0" err="1" smtClean="0"/>
              <a:t>و</a:t>
            </a:r>
            <a:r>
              <a:rPr lang="ar-SA" dirty="0" smtClean="0"/>
              <a:t> الاكتفاء مبدئيا ببعض وظائفها </a:t>
            </a:r>
            <a:r>
              <a:rPr lang="ar-SA" dirty="0" err="1" smtClean="0"/>
              <a:t>و</a:t>
            </a:r>
            <a:r>
              <a:rPr lang="ar-SA" dirty="0" smtClean="0"/>
              <a:t> استعمال عدد صغير منها </a:t>
            </a:r>
            <a:r>
              <a:rPr lang="ar-SA" dirty="0" err="1" smtClean="0"/>
              <a:t>و</a:t>
            </a:r>
            <a:r>
              <a:rPr lang="ar-SA" dirty="0" smtClean="0"/>
              <a:t> من ثم تمثيلها رياضيا للحصول علي خلايا عصبية اصطناعية.</a:t>
            </a:r>
          </a:p>
          <a:p>
            <a:pPr algn="just" rtl="1"/>
            <a:r>
              <a:rPr lang="ar-SA" dirty="0" smtClean="0"/>
              <a:t>يوضح الشكل التالي ابسط تمثيل للخلية العصبية الاصطناعية </a:t>
            </a:r>
            <a:r>
              <a:rPr lang="ar-SA" dirty="0" err="1" smtClean="0"/>
              <a:t>و</a:t>
            </a:r>
            <a:r>
              <a:rPr lang="ar-SA" dirty="0" smtClean="0"/>
              <a:t> هو عبارة عن وحدة معالجة (</a:t>
            </a:r>
            <a:r>
              <a:rPr lang="en-US" dirty="0" smtClean="0"/>
              <a:t> Processing unit</a:t>
            </a:r>
            <a:r>
              <a:rPr lang="ar-SA" dirty="0" smtClean="0"/>
              <a:t>) أطلق عليها اسم المدرك (</a:t>
            </a:r>
            <a:r>
              <a:rPr lang="en-US" dirty="0" err="1" smtClean="0"/>
              <a:t>Perceptron</a:t>
            </a:r>
            <a:r>
              <a:rPr lang="ar-SA" dirty="0" smtClean="0"/>
              <a:t>)</a:t>
            </a:r>
            <a:r>
              <a:rPr lang="en-US" dirty="0" smtClean="0"/>
              <a:t>.</a:t>
            </a:r>
            <a:r>
              <a:rPr lang="ar-SA" dirty="0" smtClean="0"/>
              <a:t>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733800"/>
            <a:ext cx="60960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66800"/>
          </a:xfrm>
        </p:spPr>
        <p:txBody>
          <a:bodyPr>
            <a:normAutofit/>
          </a:bodyPr>
          <a:lstStyle/>
          <a:p>
            <a:pPr algn="r"/>
            <a:r>
              <a:rPr lang="ar-SA" sz="2700" dirty="0" smtClean="0"/>
              <a:t>نموذج ”ماك كلوش وبتس“ الرياضي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(McCulloch &amp; Pitts Mathematical  Model)</a:t>
            </a:r>
            <a:endParaRPr lang="en-US" sz="2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3962400"/>
          </a:xfrm>
        </p:spPr>
        <p:txBody>
          <a:bodyPr/>
          <a:lstStyle/>
          <a:p>
            <a:pPr algn="r" rtl="1"/>
            <a:r>
              <a:rPr lang="ar-SA" dirty="0" smtClean="0"/>
              <a:t>لوضع نموذج رياضي لطريقة عمل الخلية العصبية لابد من اتخاذ الاعتبارات التالية:</a:t>
            </a:r>
          </a:p>
          <a:p>
            <a:pPr marL="804672" lvl="1" indent="-457200" algn="r" rtl="1">
              <a:buFont typeface="+mj-lt"/>
              <a:buAutoNum type="arabicPeriod"/>
            </a:pPr>
            <a:r>
              <a:rPr lang="ar-SA" dirty="0" smtClean="0"/>
              <a:t>أن يكون قيمة الخرج من </a:t>
            </a:r>
            <a:r>
              <a:rPr lang="ar-SA" dirty="0"/>
              <a:t>النيرون إما </a:t>
            </a:r>
            <a:r>
              <a:rPr lang="ar-SA" dirty="0" smtClean="0"/>
              <a:t>الصفر </a:t>
            </a:r>
            <a:r>
              <a:rPr lang="en-US" dirty="0" smtClean="0"/>
              <a:t>off</a:t>
            </a:r>
            <a:r>
              <a:rPr lang="ar-SA" dirty="0" smtClean="0"/>
              <a:t> أو الواحد </a:t>
            </a:r>
            <a:r>
              <a:rPr lang="en-US" dirty="0" smtClean="0"/>
              <a:t>on</a:t>
            </a:r>
            <a:r>
              <a:rPr lang="ar-SA" dirty="0" smtClean="0"/>
              <a:t>.</a:t>
            </a:r>
          </a:p>
          <a:p>
            <a:pPr marL="804672" lvl="1" indent="-457200" algn="r" rtl="1">
              <a:buFont typeface="+mj-lt"/>
              <a:buAutoNum type="arabicPeriod"/>
            </a:pPr>
            <a:r>
              <a:rPr lang="ar-SA" dirty="0" smtClean="0"/>
              <a:t>أن يكون الدخل من عدد من المداخل بحيث يعتمد الخرج علي القيم لهذه المداخل و تكون القيمة للخرج واحد إذا ذاد المجموع الموزون </a:t>
            </a:r>
            <a:r>
              <a:rPr lang="en-US" dirty="0" smtClean="0"/>
              <a:t>weighted sum</a:t>
            </a:r>
            <a:r>
              <a:rPr lang="ar-SA" dirty="0" smtClean="0"/>
              <a:t> لهذه المداخل عن قيمة حدية </a:t>
            </a:r>
            <a:r>
              <a:rPr lang="en-US" dirty="0" smtClean="0"/>
              <a:t>threshold value</a:t>
            </a:r>
            <a:r>
              <a:rPr lang="ar-SA" dirty="0" smtClean="0"/>
              <a:t> لجهد الإثارة و يظل الخرج صفرا إذا لم يصل المجموع الموزون إلي القيمة الحدية المناسبة.</a:t>
            </a:r>
          </a:p>
          <a:p>
            <a:pPr marL="804672" lvl="1" indent="-457200" algn="r" rtl="1">
              <a:buFont typeface="+mj-lt"/>
              <a:buAutoNum type="arabicPeriod"/>
            </a:pPr>
            <a:r>
              <a:rPr lang="ar-SA" dirty="0" smtClean="0"/>
              <a:t>يتكون النيرون من :</a:t>
            </a:r>
            <a:endParaRPr lang="en-US" dirty="0" smtClean="0"/>
          </a:p>
          <a:p>
            <a:pPr marL="804672" lvl="1" indent="-457200" algn="r" rtl="1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295400"/>
                <a:ext cx="7262308" cy="4537229"/>
              </a:xfrm>
            </p:spPr>
            <p:txBody>
              <a:bodyPr>
                <a:normAutofit/>
              </a:bodyPr>
              <a:lstStyle/>
              <a:p>
                <a:pPr marL="1035558" lvl="2" indent="-514350" algn="just" rtl="1">
                  <a:buFont typeface="+mj-lt"/>
                  <a:buAutoNum type="alphaUcPeriod"/>
                </a:pPr>
                <a:r>
                  <a:rPr lang="ar-SA" dirty="0" smtClean="0"/>
                  <a:t>المدخلات (</a:t>
                </a:r>
                <a:r>
                  <a:rPr lang="en-US" dirty="0" smtClean="0"/>
                  <a:t>inputs</a:t>
                </a:r>
                <a:r>
                  <a:rPr lang="ar-SA" dirty="0" smtClean="0"/>
                  <a:t>) و هي ممثلة بـ (</a:t>
                </a:r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 x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, </a:t>
                </a:r>
                <a:r>
                  <a:rPr lang="en-US" dirty="0"/>
                  <a:t>…, </a:t>
                </a:r>
                <a:r>
                  <a:rPr lang="en-US" dirty="0" smtClean="0"/>
                  <a:t>x</a:t>
                </a:r>
                <a:r>
                  <a:rPr lang="en-US" baseline="-25000" dirty="0" smtClean="0"/>
                  <a:t>n</a:t>
                </a:r>
                <a:r>
                  <a:rPr lang="ar-SA" dirty="0" smtClean="0"/>
                  <a:t>) و اوزان تلك المدخلات (</a:t>
                </a:r>
                <a:r>
                  <a:rPr lang="en-US" dirty="0" smtClean="0"/>
                  <a:t>w</a:t>
                </a:r>
                <a:r>
                  <a:rPr lang="en-US" baseline="-25000" dirty="0" smtClean="0"/>
                  <a:t>1</a:t>
                </a:r>
                <a:r>
                  <a:rPr lang="en-US" dirty="0"/>
                  <a:t>, </a:t>
                </a:r>
                <a:r>
                  <a:rPr lang="en-US" dirty="0" smtClean="0"/>
                  <a:t>w</a:t>
                </a:r>
                <a:r>
                  <a:rPr lang="en-US" baseline="-25000" dirty="0" smtClean="0"/>
                  <a:t>2</a:t>
                </a:r>
                <a:r>
                  <a:rPr lang="en-US" dirty="0"/>
                  <a:t>, …, </a:t>
                </a:r>
                <a:r>
                  <a:rPr lang="en-US" dirty="0" err="1" smtClean="0"/>
                  <a:t>w</a:t>
                </a:r>
                <a:r>
                  <a:rPr lang="en-US" baseline="-25000" dirty="0" err="1" smtClean="0"/>
                  <a:t>n</a:t>
                </a:r>
                <a:r>
                  <a:rPr lang="ar-SA" dirty="0" smtClean="0"/>
                  <a:t>)</a:t>
                </a:r>
                <a:r>
                  <a:rPr lang="en-US" dirty="0" smtClean="0"/>
                  <a:t>.</a:t>
                </a:r>
              </a:p>
              <a:p>
                <a:pPr marL="1035558" lvl="2" indent="-514350" algn="just" rtl="1">
                  <a:buFont typeface="+mj-lt"/>
                  <a:buAutoNum type="alphaUcPeriod"/>
                </a:pPr>
                <a:r>
                  <a:rPr lang="ar-SA" dirty="0" smtClean="0"/>
                  <a:t>جسم الخلية (</a:t>
                </a:r>
                <a:r>
                  <a:rPr lang="en-US" dirty="0" smtClean="0"/>
                  <a:t>processing element</a:t>
                </a:r>
                <a:r>
                  <a:rPr lang="ar-SA" dirty="0" smtClean="0"/>
                  <a:t>) يقوم بعملين:</a:t>
                </a:r>
              </a:p>
              <a:p>
                <a:pPr marL="1529334" lvl="4" indent="-514350" algn="just" rtl="1">
                  <a:buFont typeface="+mj-lt"/>
                  <a:buAutoNum type="alphaUcPeriod"/>
                </a:pPr>
                <a:r>
                  <a:rPr lang="ar-SA" dirty="0" smtClean="0"/>
                  <a:t>عملية جمع للمداخل الموزونة (</a:t>
                </a:r>
                <a:r>
                  <a:rPr lang="en-US" dirty="0" smtClean="0"/>
                  <a:t>weighted sum</a:t>
                </a:r>
                <a:r>
                  <a:rPr lang="ar-SA" dirty="0" smtClean="0"/>
                  <a:t> ) لتاخذ الشكل:</a:t>
                </a:r>
                <a:endParaRPr lang="en-US" dirty="0" smtClean="0"/>
              </a:p>
              <a:p>
                <a:pPr marL="1529334" lvl="4" indent="-514350" algn="just" rtl="1">
                  <a:buFont typeface="+mj-lt"/>
                  <a:buAutoNum type="alphaUcPeriod"/>
                </a:pPr>
                <a:r>
                  <a:rPr lang="en-US" dirty="0"/>
                  <a:t>Total input= w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1 </a:t>
                </a:r>
                <a:r>
                  <a:rPr lang="en-US" dirty="0"/>
                  <a:t> + w</a:t>
                </a:r>
                <a:r>
                  <a:rPr lang="en-US" baseline="-25000" dirty="0"/>
                  <a:t>2</a:t>
                </a:r>
                <a:r>
                  <a:rPr lang="en-US" dirty="0"/>
                  <a:t>x</a:t>
                </a:r>
                <a:r>
                  <a:rPr lang="en-US" baseline="-25000" dirty="0"/>
                  <a:t>2 </a:t>
                </a:r>
                <a:r>
                  <a:rPr lang="en-US" dirty="0"/>
                  <a:t> + ……. + </a:t>
                </a:r>
                <a:r>
                  <a:rPr lang="en-US" dirty="0" err="1"/>
                  <a:t>w</a:t>
                </a:r>
                <a:r>
                  <a:rPr lang="en-US" baseline="-25000" dirty="0" err="1"/>
                  <a:t>n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n</a:t>
                </a:r>
                <a:r>
                  <a:rPr lang="en-US" baseline="-25000" dirty="0"/>
                  <a:t> </a:t>
                </a:r>
                <a:r>
                  <a:rPr lang="en-US" dirty="0"/>
                  <a:t> 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pt-BR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BR" i="1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dirty="0"/>
                          <m:t>w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i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i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marL="1529334" lvl="4" indent="-514350" algn="just" rtl="1">
                  <a:buFont typeface="+mj-lt"/>
                  <a:buAutoNum type="alphaUcPeriod"/>
                </a:pPr>
                <a:r>
                  <a:rPr lang="ar-SA" dirty="0" smtClean="0"/>
                  <a:t>مقارنة هذا المجموع بقيمة حدية لدالة في شكل عتبة (</a:t>
                </a:r>
                <a:r>
                  <a:rPr lang="en-US" dirty="0" smtClean="0"/>
                  <a:t>step function</a:t>
                </a:r>
                <a:r>
                  <a:rPr lang="ar-SA" dirty="0" smtClean="0"/>
                  <a:t>) و المعروفة بدالة (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heaviside</a:t>
                </a:r>
                <a:r>
                  <a:rPr lang="ar-SA" dirty="0" smtClean="0"/>
                  <a:t>) ، فاذا كان المجموع للمداخل الموزونة اكبر من او يساوي الدالة العتبية فان الخرج يساوي 1 و اذا كان المجموع اقل من قيمة الدالة العتبية فان ناتج الخرج يصبح صفر .</a:t>
                </a:r>
              </a:p>
              <a:p>
                <a:pPr marL="1035558" lvl="2" indent="-514350" algn="just" rtl="1">
                  <a:buFont typeface="+mj-lt"/>
                  <a:buAutoNum type="alphaUcPeriod"/>
                </a:pPr>
                <a:r>
                  <a:rPr lang="ar-SA" dirty="0" smtClean="0"/>
                  <a:t>المخرج (</a:t>
                </a:r>
                <a:r>
                  <a:rPr lang="en-US" dirty="0" smtClean="0"/>
                  <a:t>output</a:t>
                </a:r>
                <a:r>
                  <a:rPr lang="ar-SA" dirty="0" smtClean="0"/>
                  <a:t>): يكون الخرج للنموزج الرياضي اما 1 او 0 و يمكن ان يستخدم كاحد فروع الادخال لنيرون اخر و تكتب قيمة الخرج كالتالي:</a:t>
                </a:r>
              </a:p>
              <a:p>
                <a:pPr marL="521208" lvl="2" indent="0" algn="ctr" rtl="1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dirty="0" smtClean="0"/>
                          <m:t>wixi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 </m:t>
                        </m:r>
                      </m:e>
                    </m:nary>
                  </m:oMath>
                </a14:m>
                <a:r>
                  <a:rPr lang="en-US" dirty="0" smtClean="0"/>
                  <a:t>)</a:t>
                </a:r>
              </a:p>
              <a:p>
                <a:pPr marL="1529334" lvl="4" indent="-514350" algn="just" rtl="1">
                  <a:buFont typeface="+mj-lt"/>
                  <a:buAutoNum type="alphaUcPeriod"/>
                </a:pPr>
                <a:endParaRPr lang="ar-SA" dirty="0" smtClean="0"/>
              </a:p>
              <a:p>
                <a:pPr marL="1014984" lvl="4" indent="0">
                  <a:lnSpc>
                    <a:spcPct val="200000"/>
                  </a:lnSpc>
                  <a:buNone/>
                </a:pPr>
                <a:endParaRPr lang="en-US" dirty="0" smtClean="0"/>
              </a:p>
              <a:p>
                <a:pPr marL="1014984" lvl="4" indent="0">
                  <a:lnSpc>
                    <a:spcPct val="200000"/>
                  </a:lnSpc>
                  <a:buNone/>
                </a:pPr>
                <a:endParaRPr lang="en-US" dirty="0" smtClean="0"/>
              </a:p>
              <a:p>
                <a:pPr marL="1014984" lvl="4" indent="0" algn="just" rtl="1">
                  <a:lnSpc>
                    <a:spcPct val="200000"/>
                  </a:lnSpc>
                  <a:buNone/>
                </a:pPr>
                <a:endParaRPr lang="en-US" baseline="-25000" dirty="0"/>
              </a:p>
              <a:p>
                <a:pPr marL="1014984" lvl="4" indent="0" algn="just">
                  <a:buNone/>
                </a:pPr>
                <a:endParaRPr lang="en-US" baseline="-25000" dirty="0"/>
              </a:p>
              <a:p>
                <a:pPr marL="1014984" lvl="4" indent="0" algn="just">
                  <a:buNone/>
                </a:pPr>
                <a:endParaRPr lang="en-US" baseline="-25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295400"/>
                <a:ext cx="7262308" cy="4537229"/>
              </a:xfrm>
              <a:blipFill rotWithShape="1">
                <a:blip r:embed="rId2"/>
                <a:stretch>
                  <a:fillRect l="-1846" t="-672" b="-43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88" y="2371132"/>
            <a:ext cx="6777037" cy="341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71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النموذج ذو القيمة المنحازة (</a:t>
            </a:r>
            <a:r>
              <a:rPr lang="en-US" dirty="0" smtClean="0"/>
              <a:t>Biased Model</a:t>
            </a:r>
            <a:r>
              <a:rPr lang="ar-SA" dirty="0" smtClean="0"/>
              <a:t>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481" y="2324100"/>
            <a:ext cx="5714051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88" y="2354187"/>
            <a:ext cx="6777037" cy="344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48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777314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40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88" y="2680001"/>
            <a:ext cx="6777037" cy="2796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6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0"/>
            <a:ext cx="6411859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87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95800"/>
            <a:ext cx="8183880" cy="472440"/>
          </a:xfrm>
        </p:spPr>
        <p:txBody>
          <a:bodyPr>
            <a:normAutofit/>
          </a:bodyPr>
          <a:lstStyle/>
          <a:p>
            <a:pPr algn="ctr"/>
            <a:r>
              <a:rPr lang="ar-SA" sz="2000" dirty="0" smtClean="0"/>
              <a:t>بعض الاشكال الشائعة للخلية العصبية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3487737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2819400"/>
            <a:ext cx="5331062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69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223</TotalTime>
  <Words>867</Words>
  <Application>Microsoft Office PowerPoint</Application>
  <PresentationFormat>On-screen Show (4:3)</PresentationFormat>
  <Paragraphs>70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Austin</vt:lpstr>
      <vt:lpstr>محاضرة 6 : مقدمة في الشبكات العصبية </vt:lpstr>
      <vt:lpstr>   مقدمة</vt:lpstr>
      <vt:lpstr>طريقة عمل المخ البشري</vt:lpstr>
      <vt:lpstr>PowerPoint Presentation</vt:lpstr>
      <vt:lpstr>مكونات الخلية العصبية </vt:lpstr>
      <vt:lpstr>Schematic Diagram of a Biological Neuron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الخلية العصبية الاصطناعية  (Artificial Neuron)</vt:lpstr>
      <vt:lpstr>نموذج ”ماك كلوش وبتس“ الرياضي (McCulloch &amp; Pitts Mathematical  Model)</vt:lpstr>
      <vt:lpstr>PowerPoint Presentation</vt:lpstr>
      <vt:lpstr>PowerPoint Presentation</vt:lpstr>
      <vt:lpstr>النموذج ذو القيمة المنحازة (Biased Model)</vt:lpstr>
      <vt:lpstr>PowerPoint Presentation</vt:lpstr>
      <vt:lpstr>PowerPoint Presentation</vt:lpstr>
      <vt:lpstr>PowerPoint Presentation</vt:lpstr>
      <vt:lpstr>PowerPoint Presentation</vt:lpstr>
      <vt:lpstr>بعض الاشكال الشائعة للخلية العصبية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محاضرة 2 : مقدمة في الشبكات العصبية</dc:title>
  <dc:creator>eaghaffar</dc:creator>
  <cp:lastModifiedBy>win7-26</cp:lastModifiedBy>
  <cp:revision>44</cp:revision>
  <dcterms:created xsi:type="dcterms:W3CDTF">2012-09-11T05:39:09Z</dcterms:created>
  <dcterms:modified xsi:type="dcterms:W3CDTF">2013-03-16T16:14:12Z</dcterms:modified>
</cp:coreProperties>
</file>