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0"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7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DC7C63C7-42BB-464E-93BD-55068468C88F}" type="datetimeFigureOut">
              <a:rPr lang="en-US" smtClean="0"/>
              <a:t>3/16/2013</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CF9C7F48-C0B7-4936-8863-DFD54F1536B4}"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C7C63C7-42BB-464E-93BD-55068468C88F}" type="datetimeFigureOut">
              <a:rPr lang="en-US" smtClean="0"/>
              <a:t>3/16/2013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9C7F48-C0B7-4936-8863-DFD54F1536B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7C63C7-42BB-464E-93BD-55068468C88F}" type="datetimeFigureOut">
              <a:rPr lang="en-US" smtClean="0"/>
              <a:t>3/16/2013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9C7F48-C0B7-4936-8863-DFD54F1536B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DC7C63C7-42BB-464E-93BD-55068468C88F}" type="datetimeFigureOut">
              <a:rPr lang="en-US" smtClean="0"/>
              <a:t>3/16/2013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9C7F48-C0B7-4936-8863-DFD54F1536B4}"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C7C63C7-42BB-464E-93BD-55068468C88F}" type="datetimeFigureOut">
              <a:rPr lang="en-US" smtClean="0"/>
              <a:t>3/16/2013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9C7F48-C0B7-4936-8863-DFD54F1536B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C7C63C7-42BB-464E-93BD-55068468C88F}" type="datetimeFigureOut">
              <a:rPr lang="en-US" smtClean="0"/>
              <a:t>3/16/2013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9C7F48-C0B7-4936-8863-DFD54F1536B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7C63C7-42BB-464E-93BD-55068468C88F}" type="datetimeFigureOut">
              <a:rPr lang="en-US" smtClean="0"/>
              <a:t>3/16/2013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9C7F48-C0B7-4936-8863-DFD54F1536B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DC7C63C7-42BB-464E-93BD-55068468C88F}" type="datetimeFigureOut">
              <a:rPr lang="en-US" smtClean="0"/>
              <a:t>3/16/2013</a:t>
            </a:fld>
            <a:endParaRPr lang="en-US"/>
          </a:p>
        </p:txBody>
      </p:sp>
      <p:sp>
        <p:nvSpPr>
          <p:cNvPr id="7" name="Slide Number Placeholder 6"/>
          <p:cNvSpPr>
            <a:spLocks noGrp="1"/>
          </p:cNvSpPr>
          <p:nvPr>
            <p:ph type="sldNum" sz="quarter" idx="12"/>
          </p:nvPr>
        </p:nvSpPr>
        <p:spPr/>
        <p:txBody>
          <a:bodyPr/>
          <a:lstStyle/>
          <a:p>
            <a:fld id="{CF9C7F48-C0B7-4936-8863-DFD54F1536B4}"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7C63C7-42BB-464E-93BD-55068468C88F}" type="datetimeFigureOut">
              <a:rPr lang="en-US" smtClean="0"/>
              <a:t>3/16/2013</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CF9C7F48-C0B7-4936-8863-DFD54F1536B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7C63C7-42BB-464E-93BD-55068468C88F}" type="datetimeFigureOut">
              <a:rPr lang="en-US" smtClean="0"/>
              <a:t>3/16/2013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9C7F48-C0B7-4936-8863-DFD54F1536B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7C63C7-42BB-464E-93BD-55068468C88F}" type="datetimeFigureOut">
              <a:rPr lang="en-US" smtClean="0"/>
              <a:t>3/16/2013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9C7F48-C0B7-4936-8863-DFD54F1536B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DC7C63C7-42BB-464E-93BD-55068468C88F}" type="datetimeFigureOut">
              <a:rPr lang="en-US" smtClean="0"/>
              <a:t>3/16/2013</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CF9C7F48-C0B7-4936-8863-DFD54F1536B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rtl="1"/>
            <a:r>
              <a:rPr lang="ar-SA" dirty="0" smtClean="0"/>
              <a:t>محاضرة </a:t>
            </a:r>
            <a:r>
              <a:rPr lang="en-US" dirty="0" smtClean="0"/>
              <a:t>8</a:t>
            </a:r>
            <a:endParaRPr lang="en-US" dirty="0"/>
          </a:p>
        </p:txBody>
      </p:sp>
      <p:sp>
        <p:nvSpPr>
          <p:cNvPr id="3" name="Subtitle 2"/>
          <p:cNvSpPr>
            <a:spLocks noGrp="1"/>
          </p:cNvSpPr>
          <p:nvPr>
            <p:ph type="subTitle" idx="1"/>
          </p:nvPr>
        </p:nvSpPr>
        <p:spPr>
          <a:xfrm>
            <a:off x="4733365" y="4421080"/>
            <a:ext cx="3420035" cy="1260629"/>
          </a:xfrm>
        </p:spPr>
        <p:txBody>
          <a:bodyPr/>
          <a:lstStyle/>
          <a:p>
            <a:pPr algn="r"/>
            <a:r>
              <a:rPr lang="ar-SA" dirty="0" smtClean="0"/>
              <a:t>1-  السمات العامة لنظم الذكاء الاصطناعي</a:t>
            </a:r>
          </a:p>
          <a:p>
            <a:pPr algn="r"/>
            <a:r>
              <a:rPr lang="ar-SA" dirty="0" smtClean="0"/>
              <a:t>2- لغات الذكاء الاصطناعي</a:t>
            </a:r>
            <a:endParaRPr lang="en-US" dirty="0"/>
          </a:p>
        </p:txBody>
      </p:sp>
    </p:spTree>
    <p:extLst>
      <p:ext uri="{BB962C8B-B14F-4D97-AF65-F5344CB8AC3E}">
        <p14:creationId xmlns:p14="http://schemas.microsoft.com/office/powerpoint/2010/main" val="3960690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66800" y="533400"/>
            <a:ext cx="7024744" cy="1143000"/>
          </a:xfrm>
        </p:spPr>
        <p:style>
          <a:lnRef idx="2">
            <a:schemeClr val="accent2"/>
          </a:lnRef>
          <a:fillRef idx="1">
            <a:schemeClr val="lt1"/>
          </a:fillRef>
          <a:effectRef idx="0">
            <a:schemeClr val="accent2"/>
          </a:effectRef>
          <a:fontRef idx="minor">
            <a:schemeClr val="dk1"/>
          </a:fontRef>
        </p:style>
        <p:txBody>
          <a:bodyPr rtlCol="1">
            <a:normAutofit/>
          </a:bodyPr>
          <a:lstStyle/>
          <a:p>
            <a:pPr algn="ctr" fontAlgn="auto">
              <a:spcAft>
                <a:spcPts val="0"/>
              </a:spcAft>
              <a:defRPr/>
            </a:pPr>
            <a:r>
              <a:rPr lang="ar-SA" b="1" dirty="0" smtClean="0">
                <a:cs typeface="Arabic Transparent" pitchFamily="2" charset="-78"/>
              </a:rPr>
              <a:t>سمات نظم الذكاء الاصطناعي</a:t>
            </a:r>
            <a:endParaRPr lang="ar-SA" dirty="0">
              <a:cs typeface="Arabic Transparent" pitchFamily="2" charset="-78"/>
            </a:endParaRPr>
          </a:p>
        </p:txBody>
      </p:sp>
      <p:sp>
        <p:nvSpPr>
          <p:cNvPr id="3" name="عنصر نائب للمحتوى 2"/>
          <p:cNvSpPr>
            <a:spLocks noGrp="1"/>
          </p:cNvSpPr>
          <p:nvPr>
            <p:ph idx="1"/>
          </p:nvPr>
        </p:nvSpPr>
        <p:spPr>
          <a:xfrm>
            <a:off x="762000" y="1600200"/>
            <a:ext cx="7620000" cy="4800600"/>
          </a:xfrm>
        </p:spPr>
        <p:style>
          <a:lnRef idx="2">
            <a:schemeClr val="accent2"/>
          </a:lnRef>
          <a:fillRef idx="1">
            <a:schemeClr val="lt1"/>
          </a:fillRef>
          <a:effectRef idx="0">
            <a:schemeClr val="accent2"/>
          </a:effectRef>
          <a:fontRef idx="minor">
            <a:schemeClr val="dk1"/>
          </a:fontRef>
        </p:style>
        <p:txBody>
          <a:bodyPr rtlCol="1">
            <a:noAutofit/>
          </a:bodyPr>
          <a:lstStyle/>
          <a:p>
            <a:pPr marL="742950" indent="-742950" fontAlgn="auto">
              <a:spcAft>
                <a:spcPts val="0"/>
              </a:spcAft>
              <a:buClr>
                <a:schemeClr val="accent3"/>
              </a:buClr>
              <a:buFont typeface="+mj-lt"/>
              <a:buAutoNum type="arabicPeriod"/>
              <a:defRPr/>
            </a:pPr>
            <a:endParaRPr lang="ar-SA" sz="2000" b="1" dirty="0" smtClean="0"/>
          </a:p>
          <a:p>
            <a:pPr marL="1040130" lvl="1" indent="-742950" algn="r" rtl="1">
              <a:buClr>
                <a:schemeClr val="accent3"/>
              </a:buClr>
              <a:buFont typeface="+mj-lt"/>
              <a:buAutoNum type="arabicPeriod"/>
              <a:defRPr/>
            </a:pPr>
            <a:r>
              <a:rPr lang="ar-SA" sz="1800" b="1" dirty="0" smtClean="0"/>
              <a:t>المعالجة الرمزية للبيانات </a:t>
            </a:r>
            <a:r>
              <a:rPr lang="en-US" sz="1800" b="1" dirty="0" smtClean="0">
                <a:solidFill>
                  <a:srgbClr val="FF0000"/>
                </a:solidFill>
              </a:rPr>
              <a:t>Symbolic Processing</a:t>
            </a:r>
            <a:endParaRPr lang="ar-SA" sz="1800" b="1" dirty="0" smtClean="0">
              <a:solidFill>
                <a:srgbClr val="FF0000"/>
              </a:solidFill>
            </a:endParaRPr>
          </a:p>
          <a:p>
            <a:pPr marL="1040130" lvl="1" indent="-742950" algn="r" rtl="1">
              <a:buClr>
                <a:schemeClr val="accent3"/>
              </a:buClr>
              <a:buFont typeface="+mj-lt"/>
              <a:buAutoNum type="arabicPeriod"/>
              <a:defRPr/>
            </a:pPr>
            <a:r>
              <a:rPr lang="ar-SA" sz="1800" b="1" dirty="0" smtClean="0"/>
              <a:t>القابلية على تمثيل المعرفة  </a:t>
            </a:r>
            <a:r>
              <a:rPr lang="en-US" sz="1800" b="1" dirty="0" smtClean="0">
                <a:solidFill>
                  <a:srgbClr val="FF0000"/>
                </a:solidFill>
              </a:rPr>
              <a:t>Knowledge Representation</a:t>
            </a:r>
            <a:endParaRPr lang="ar-SA" sz="1800" b="1" dirty="0" smtClean="0">
              <a:solidFill>
                <a:srgbClr val="FF0000"/>
              </a:solidFill>
            </a:endParaRPr>
          </a:p>
          <a:p>
            <a:pPr marL="1040130" lvl="1" indent="-742950" algn="r" rtl="1">
              <a:buClr>
                <a:schemeClr val="accent3"/>
              </a:buClr>
              <a:buFont typeface="+mj-lt"/>
              <a:buAutoNum type="arabicPeriod"/>
              <a:defRPr/>
            </a:pPr>
            <a:r>
              <a:rPr lang="ar-SA" sz="1800" b="1" dirty="0" smtClean="0"/>
              <a:t>القابلية على الاستنتاج </a:t>
            </a:r>
            <a:r>
              <a:rPr lang="en-US" sz="1800" b="1" dirty="0" smtClean="0">
                <a:solidFill>
                  <a:srgbClr val="FF0000"/>
                </a:solidFill>
              </a:rPr>
              <a:t>Inference Making</a:t>
            </a:r>
            <a:endParaRPr lang="ar-SA" sz="1800" b="1" dirty="0" smtClean="0">
              <a:solidFill>
                <a:srgbClr val="FF0000"/>
              </a:solidFill>
            </a:endParaRPr>
          </a:p>
          <a:p>
            <a:pPr marL="1040130" lvl="1" indent="-742950" algn="r" rtl="1">
              <a:buClr>
                <a:schemeClr val="accent3"/>
              </a:buClr>
              <a:buFont typeface="+mj-lt"/>
              <a:buAutoNum type="arabicPeriod"/>
              <a:defRPr/>
            </a:pPr>
            <a:r>
              <a:rPr lang="ar-SA" sz="1800" b="1" dirty="0" smtClean="0"/>
              <a:t>التركيز على الحلول المقبولة </a:t>
            </a:r>
            <a:r>
              <a:rPr lang="en-US" sz="1800" b="1" dirty="0" smtClean="0">
                <a:solidFill>
                  <a:srgbClr val="FF0000"/>
                </a:solidFill>
              </a:rPr>
              <a:t>Sufficient Solutions</a:t>
            </a:r>
            <a:endParaRPr lang="ar-SA" sz="1800" b="1" dirty="0" smtClean="0">
              <a:solidFill>
                <a:srgbClr val="FF0000"/>
              </a:solidFill>
            </a:endParaRPr>
          </a:p>
          <a:p>
            <a:pPr marL="1040130" lvl="1" indent="-742950" algn="r" rtl="1">
              <a:buClr>
                <a:schemeClr val="accent3"/>
              </a:buClr>
              <a:buFont typeface="+mj-lt"/>
              <a:buAutoNum type="arabicPeriod"/>
              <a:defRPr/>
            </a:pPr>
            <a:r>
              <a:rPr lang="ar-SA" sz="1800" b="1" dirty="0" smtClean="0"/>
              <a:t>الاعتماد على المعرفة الفوقية </a:t>
            </a:r>
            <a:r>
              <a:rPr lang="en-US" sz="1800" b="1" dirty="0" smtClean="0">
                <a:solidFill>
                  <a:srgbClr val="FF0000"/>
                </a:solidFill>
              </a:rPr>
              <a:t>Meta-Knowledge</a:t>
            </a:r>
            <a:endParaRPr lang="ar-SA" sz="1800" b="1" dirty="0" smtClean="0">
              <a:solidFill>
                <a:srgbClr val="FF0000"/>
              </a:solidFill>
            </a:endParaRPr>
          </a:p>
          <a:p>
            <a:pPr marL="1040130" lvl="1" indent="-742950" algn="r" rtl="1">
              <a:buClr>
                <a:schemeClr val="accent3"/>
              </a:buClr>
              <a:buFont typeface="+mj-lt"/>
              <a:buAutoNum type="arabicPeriod"/>
              <a:defRPr/>
            </a:pPr>
            <a:r>
              <a:rPr lang="ar-SA" sz="1800" b="1" dirty="0" smtClean="0"/>
              <a:t>استخدام اللغات الواصفة للمعرفة </a:t>
            </a:r>
            <a:r>
              <a:rPr lang="en-US" sz="1800" b="1" dirty="0" smtClean="0">
                <a:solidFill>
                  <a:srgbClr val="FF0000"/>
                </a:solidFill>
              </a:rPr>
              <a:t>Declarative Languages</a:t>
            </a:r>
            <a:endParaRPr lang="ar-SA" sz="1800" b="1" dirty="0" smtClean="0">
              <a:solidFill>
                <a:srgbClr val="FF0000"/>
              </a:solidFill>
            </a:endParaRPr>
          </a:p>
          <a:p>
            <a:pPr marL="1040130" lvl="1" indent="-742950" algn="r" rtl="1">
              <a:buClr>
                <a:schemeClr val="accent3"/>
              </a:buClr>
              <a:buFont typeface="+mj-lt"/>
              <a:buAutoNum type="arabicPeriod"/>
              <a:defRPr/>
            </a:pPr>
            <a:r>
              <a:rPr lang="ar-SA" sz="1800" b="1" dirty="0" smtClean="0"/>
              <a:t>استخدامها لتقنيات التعليم </a:t>
            </a:r>
            <a:r>
              <a:rPr lang="en-US" sz="1800" b="1" dirty="0" smtClean="0">
                <a:solidFill>
                  <a:srgbClr val="FF0000"/>
                </a:solidFill>
              </a:rPr>
              <a:t>Learning Mechanisms</a:t>
            </a:r>
            <a:endParaRPr lang="ar-SA" sz="1800" b="1" dirty="0" smtClean="0">
              <a:solidFill>
                <a:srgbClr val="FF0000"/>
              </a:solidFill>
            </a:endParaRPr>
          </a:p>
          <a:p>
            <a:pPr marL="1040130" lvl="1" indent="-742950" algn="r" rtl="1">
              <a:buClr>
                <a:schemeClr val="accent3"/>
              </a:buClr>
              <a:buFont typeface="+mj-lt"/>
              <a:buAutoNum type="arabicPeriod"/>
              <a:defRPr/>
            </a:pPr>
            <a:r>
              <a:rPr lang="ar-SA" sz="1800" b="1" dirty="0" smtClean="0"/>
              <a:t>القدرة على البحث عن الأهداف	</a:t>
            </a:r>
            <a:r>
              <a:rPr lang="en-US" sz="1800" b="1" dirty="0" smtClean="0">
                <a:solidFill>
                  <a:srgbClr val="FF0000"/>
                </a:solidFill>
              </a:rPr>
              <a:t>Knowledge Searching</a:t>
            </a:r>
            <a:endParaRPr lang="ar-SA" sz="1800" b="1" dirty="0" smtClean="0">
              <a:solidFill>
                <a:srgbClr val="FF0000"/>
              </a:solidFill>
            </a:endParaRPr>
          </a:p>
          <a:p>
            <a:pPr marL="1040130" lvl="1" indent="-742950" algn="r" rtl="1">
              <a:buClr>
                <a:schemeClr val="accent3"/>
              </a:buClr>
              <a:buFont typeface="+mj-lt"/>
              <a:buAutoNum type="arabicPeriod"/>
              <a:defRPr/>
            </a:pPr>
            <a:r>
              <a:rPr lang="ar-SA" sz="1800" b="1" dirty="0" smtClean="0"/>
              <a:t>القدرة في التعامل مع المعرفة الديناميكية </a:t>
            </a:r>
            <a:r>
              <a:rPr lang="en-US" sz="1800" b="1" dirty="0" smtClean="0">
                <a:solidFill>
                  <a:srgbClr val="FF0000"/>
                </a:solidFill>
              </a:rPr>
              <a:t>Dynamic Knowledge</a:t>
            </a:r>
            <a:endParaRPr lang="ar-SA" sz="1800" b="1" dirty="0" smtClean="0">
              <a:solidFill>
                <a:srgbClr val="FF0000"/>
              </a:solidFill>
            </a:endParaRPr>
          </a:p>
          <a:p>
            <a:pPr marL="1040130" lvl="1" indent="-742950" algn="r" rtl="1">
              <a:buClr>
                <a:schemeClr val="accent3"/>
              </a:buClr>
              <a:buFont typeface="+mj-lt"/>
              <a:buAutoNum type="arabicPeriod"/>
              <a:defRPr/>
            </a:pPr>
            <a:r>
              <a:rPr lang="ar-SA" sz="1800" b="1" dirty="0" smtClean="0"/>
              <a:t>استخدامها لقدرات تفاعلية تحاكي قدرة الإنسان البشري </a:t>
            </a:r>
            <a:r>
              <a:rPr lang="en-US" sz="1800" b="1" dirty="0" smtClean="0">
                <a:solidFill>
                  <a:srgbClr val="FF0000"/>
                </a:solidFill>
              </a:rPr>
              <a:t>Human-Based Interfacing</a:t>
            </a:r>
            <a:endParaRPr lang="ar-SA" sz="1800" b="1" dirty="0" smtClean="0">
              <a:solidFill>
                <a:srgbClr val="FF0000"/>
              </a:solidFill>
            </a:endParaRPr>
          </a:p>
          <a:p>
            <a:pPr marL="571500" lvl="1" algn="r" rtl="1">
              <a:buClr>
                <a:schemeClr val="accent3"/>
              </a:buClr>
              <a:buFont typeface="Wingdings 2"/>
              <a:buNone/>
              <a:defRPr/>
            </a:pPr>
            <a:endParaRPr lang="ar-SA" sz="1800" b="1" dirty="0" smtClean="0">
              <a:solidFill>
                <a:srgbClr val="FF0000"/>
              </a:solidFill>
            </a:endParaRPr>
          </a:p>
          <a:p>
            <a:pPr marL="571500" lvl="1" algn="r" rtl="1">
              <a:buClr>
                <a:schemeClr val="accent3"/>
              </a:buClr>
              <a:buFont typeface="Wingdings 2"/>
              <a:buNone/>
              <a:defRPr/>
            </a:pPr>
            <a:r>
              <a:rPr lang="ar-SA" sz="1800" dirty="0" smtClean="0"/>
              <a:t/>
            </a:r>
            <a:br>
              <a:rPr lang="ar-SA" sz="1800" dirty="0" smtClean="0"/>
            </a:br>
            <a:endParaRPr lang="ar-SA" sz="1800" dirty="0"/>
          </a:p>
        </p:txBody>
      </p:sp>
      <p:sp>
        <p:nvSpPr>
          <p:cNvPr id="23556" name="عنصر نائب لرقم الشريحة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7AEDAE23-CA1F-4C63-ABDB-1A0653EB04B6}" type="slidenum">
              <a:rPr lang="ar-SA">
                <a:solidFill>
                  <a:srgbClr val="FFFFFF"/>
                </a:solidFill>
              </a:rPr>
              <a:pPr eaLnBrk="1" hangingPunct="1"/>
              <a:t>2</a:t>
            </a:fld>
            <a:endParaRPr lang="ar-SA">
              <a:solidFill>
                <a:srgbClr val="FFFFFF"/>
              </a:solidFill>
            </a:endParaRPr>
          </a:p>
        </p:txBody>
      </p:sp>
    </p:spTree>
    <p:extLst>
      <p:ext uri="{BB962C8B-B14F-4D97-AF65-F5344CB8AC3E}">
        <p14:creationId xmlns:p14="http://schemas.microsoft.com/office/powerpoint/2010/main" val="23586419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rtlCol="1">
            <a:normAutofit/>
          </a:bodyPr>
          <a:lstStyle/>
          <a:p>
            <a:pPr algn="l" rtl="1" fontAlgn="auto">
              <a:spcAft>
                <a:spcPts val="0"/>
              </a:spcAft>
              <a:defRPr/>
            </a:pPr>
            <a:r>
              <a:rPr lang="ar-SA" sz="2800" b="1" dirty="0" smtClean="0"/>
              <a:t>1. المعالجة الرمزية للبيانات </a:t>
            </a:r>
            <a:r>
              <a:rPr lang="en-US" sz="2800" b="1" dirty="0" smtClean="0"/>
              <a:t>Symbolic Processing</a:t>
            </a:r>
            <a:endParaRPr lang="ar-SA" sz="2800" b="1" dirty="0"/>
          </a:p>
        </p:txBody>
      </p:sp>
      <p:sp>
        <p:nvSpPr>
          <p:cNvPr id="3" name="عنصر نائب للمحتوى 2"/>
          <p:cNvSpPr>
            <a:spLocks noGrp="1"/>
          </p:cNvSpPr>
          <p:nvPr>
            <p:ph idx="1"/>
          </p:nvPr>
        </p:nvSpPr>
        <p:spPr/>
        <p:style>
          <a:lnRef idx="2">
            <a:schemeClr val="accent2"/>
          </a:lnRef>
          <a:fillRef idx="1">
            <a:schemeClr val="lt1"/>
          </a:fillRef>
          <a:effectRef idx="0">
            <a:schemeClr val="accent2"/>
          </a:effectRef>
          <a:fontRef idx="minor">
            <a:schemeClr val="dk1"/>
          </a:fontRef>
        </p:style>
        <p:txBody>
          <a:bodyPr rtlCol="1">
            <a:normAutofit lnSpcReduction="10000"/>
          </a:bodyPr>
          <a:lstStyle/>
          <a:p>
            <a:pPr marL="640080" lvl="1" indent="-246888" algn="r" rtl="1" fontAlgn="auto">
              <a:spcAft>
                <a:spcPts val="0"/>
              </a:spcAft>
              <a:buFont typeface="Wingdings 2"/>
              <a:buNone/>
              <a:defRPr/>
            </a:pPr>
            <a:r>
              <a:rPr lang="ar-SA" b="1" dirty="0" smtClean="0"/>
              <a:t>وهي القدرة على التعامل مع الرموز </a:t>
            </a:r>
            <a:r>
              <a:rPr lang="ar-SA" b="1" dirty="0" smtClean="0">
                <a:solidFill>
                  <a:srgbClr val="0070C0"/>
                </a:solidFill>
              </a:rPr>
              <a:t>غير العددية </a:t>
            </a:r>
            <a:r>
              <a:rPr lang="ar-SA" b="1" dirty="0" smtClean="0"/>
              <a:t>بالإضافة إلى </a:t>
            </a:r>
            <a:r>
              <a:rPr lang="ar-SA" b="1" dirty="0" smtClean="0">
                <a:solidFill>
                  <a:srgbClr val="0070C0"/>
                </a:solidFill>
              </a:rPr>
              <a:t>العددية</a:t>
            </a:r>
            <a:r>
              <a:rPr lang="ar-SA" b="1" dirty="0" smtClean="0"/>
              <a:t> منها. </a:t>
            </a:r>
            <a:r>
              <a:rPr lang="ar-SA" b="1" dirty="0" smtClean="0">
                <a:solidFill>
                  <a:srgbClr val="00B050"/>
                </a:solidFill>
              </a:rPr>
              <a:t>وبالتالي التعامل مع المعرفة بشكلها الطبيعي</a:t>
            </a:r>
            <a:r>
              <a:rPr lang="ar-SA" b="1" dirty="0" smtClean="0"/>
              <a:t>.</a:t>
            </a:r>
          </a:p>
          <a:p>
            <a:pPr marL="640080" lvl="1" indent="-246888" algn="just" rtl="1" fontAlgn="auto">
              <a:spcAft>
                <a:spcPts val="0"/>
              </a:spcAft>
              <a:buFont typeface="Wingdings 2"/>
              <a:buNone/>
              <a:defRPr/>
            </a:pPr>
            <a:endParaRPr lang="ar-SA" b="1" u="sng" dirty="0" smtClean="0"/>
          </a:p>
          <a:p>
            <a:pPr marL="274320" indent="-274320" algn="just" rtl="1" fontAlgn="auto">
              <a:spcAft>
                <a:spcPts val="0"/>
              </a:spcAft>
              <a:buClr>
                <a:schemeClr val="accent3"/>
              </a:buClr>
              <a:buFont typeface="Wingdings 2"/>
              <a:buChar char=""/>
              <a:defRPr/>
            </a:pPr>
            <a:r>
              <a:rPr lang="ar-SA" dirty="0" smtClean="0"/>
              <a:t>على المستوى القاعدي يتكون الحاسب من أجهزة ثنائية لا يمكن لها أن تتخذ إلا أحد وضعين ، </a:t>
            </a:r>
            <a:r>
              <a:rPr lang="en-US" dirty="0" smtClean="0"/>
              <a:t>binary devices </a:t>
            </a:r>
            <a:r>
              <a:rPr lang="ar-SA" dirty="0" smtClean="0"/>
              <a:t>اتفق على أن يرمز لها </a:t>
            </a:r>
            <a:r>
              <a:rPr lang="ar-SA" dirty="0" err="1" smtClean="0"/>
              <a:t>ب</a:t>
            </a:r>
            <a:r>
              <a:rPr lang="ar-SA" dirty="0" smtClean="0"/>
              <a:t> " 1 أو صفر " .</a:t>
            </a:r>
          </a:p>
          <a:p>
            <a:pPr marL="274320" indent="-274320" algn="just" rtl="1" fontAlgn="auto">
              <a:spcAft>
                <a:spcPts val="0"/>
              </a:spcAft>
              <a:buClr>
                <a:schemeClr val="accent3"/>
              </a:buClr>
              <a:buFont typeface="Wingdings 2"/>
              <a:buChar char=""/>
              <a:defRPr/>
            </a:pPr>
            <a:r>
              <a:rPr lang="ar-SA" dirty="0" smtClean="0"/>
              <a:t>أدى اختيار هذين الرمزين إلى انتشار الفكرة القائلة إن الحاسب لا يستطيع أن يتفهم سوى "نعم أو لا ".</a:t>
            </a:r>
          </a:p>
        </p:txBody>
      </p:sp>
      <p:sp>
        <p:nvSpPr>
          <p:cNvPr id="24580" name="عنصر نائب لرقم الشريحة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41669BE7-5C00-43E4-A0F9-AC46C94A545C}" type="slidenum">
              <a:rPr lang="ar-SA">
                <a:solidFill>
                  <a:srgbClr val="FFFFFF"/>
                </a:solidFill>
              </a:rPr>
              <a:pPr eaLnBrk="1" hangingPunct="1"/>
              <a:t>3</a:t>
            </a:fld>
            <a:endParaRPr lang="ar-SA">
              <a:solidFill>
                <a:srgbClr val="FFFFFF"/>
              </a:solidFill>
            </a:endParaRPr>
          </a:p>
        </p:txBody>
      </p:sp>
    </p:spTree>
    <p:extLst>
      <p:ext uri="{BB962C8B-B14F-4D97-AF65-F5344CB8AC3E}">
        <p14:creationId xmlns:p14="http://schemas.microsoft.com/office/powerpoint/2010/main" val="17364168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rtlCol="1">
            <a:normAutofit/>
          </a:bodyPr>
          <a:lstStyle/>
          <a:p>
            <a:pPr algn="ctr" fontAlgn="auto">
              <a:spcAft>
                <a:spcPts val="0"/>
              </a:spcAft>
              <a:defRPr/>
            </a:pPr>
            <a:r>
              <a:rPr lang="ar-SA" sz="2800" b="1" dirty="0" smtClean="0"/>
              <a:t>1. المعالجة الرمزية للبيانات </a:t>
            </a:r>
            <a:r>
              <a:rPr lang="en-US" sz="2800" b="1" dirty="0" smtClean="0"/>
              <a:t>Symbolic Processing</a:t>
            </a:r>
            <a:endParaRPr lang="ar-SA" sz="2800" b="1" dirty="0"/>
          </a:p>
        </p:txBody>
      </p:sp>
      <p:sp>
        <p:nvSpPr>
          <p:cNvPr id="3" name="عنصر نائب للمحتوى 2"/>
          <p:cNvSpPr>
            <a:spLocks noGrp="1"/>
          </p:cNvSpPr>
          <p:nvPr>
            <p:ph idx="1"/>
          </p:nvPr>
        </p:nvSpPr>
        <p:spPr/>
        <p:style>
          <a:lnRef idx="2">
            <a:schemeClr val="accent2"/>
          </a:lnRef>
          <a:fillRef idx="1">
            <a:schemeClr val="lt1"/>
          </a:fillRef>
          <a:effectRef idx="0">
            <a:schemeClr val="accent2"/>
          </a:effectRef>
          <a:fontRef idx="minor">
            <a:schemeClr val="dk1"/>
          </a:fontRef>
        </p:style>
        <p:txBody>
          <a:bodyPr rtlCol="1">
            <a:normAutofit fontScale="92500" lnSpcReduction="20000"/>
          </a:bodyPr>
          <a:lstStyle/>
          <a:p>
            <a:pPr marL="274320" indent="-274320" algn="just" rtl="1" fontAlgn="auto">
              <a:spcAft>
                <a:spcPts val="0"/>
              </a:spcAft>
              <a:buClr>
                <a:schemeClr val="accent3"/>
              </a:buClr>
              <a:buFont typeface="Wingdings 2"/>
              <a:buChar char=""/>
              <a:defRPr/>
            </a:pPr>
            <a:r>
              <a:rPr lang="ar-SA" dirty="0" smtClean="0"/>
              <a:t>إذا نظرنا للإنسان على مستوى الخلايا العصيبة نجد أن الفهم الإنساني يعتمد أيضاً على الوضع الثنائي مما يشير إلى إمكانية التعبير عن الأفكار والتصورات والمفاهيم البالغة التعقيد واتخاذ القرارات بتشكيلات متطورة من هذه الأوضاع </a:t>
            </a:r>
            <a:r>
              <a:rPr lang="ar-SA" dirty="0" smtClean="0"/>
              <a:t>أو</a:t>
            </a:r>
            <a:r>
              <a:rPr lang="en-US" dirty="0" smtClean="0"/>
              <a:t> </a:t>
            </a:r>
            <a:r>
              <a:rPr lang="ar-SA" dirty="0" smtClean="0"/>
              <a:t>الحالات </a:t>
            </a:r>
            <a:r>
              <a:rPr lang="ar-SA" dirty="0" smtClean="0"/>
              <a:t>الثنائية .</a:t>
            </a:r>
          </a:p>
          <a:p>
            <a:pPr marL="274320" indent="-274320" algn="just" rtl="1" fontAlgn="auto">
              <a:spcAft>
                <a:spcPts val="0"/>
              </a:spcAft>
              <a:buClr>
                <a:schemeClr val="accent3"/>
              </a:buClr>
              <a:buFont typeface="Wingdings 2"/>
              <a:buChar char=""/>
              <a:defRPr/>
            </a:pPr>
            <a:r>
              <a:rPr lang="ar-SA" dirty="0" smtClean="0"/>
              <a:t>هذه الإمكانية تجعل محاكاة عملية اتخاذ القرارات بواسطة الحاسبات ممكنا.</a:t>
            </a:r>
          </a:p>
          <a:p>
            <a:pPr marL="274320" indent="-274320" algn="just" rtl="1" fontAlgn="auto">
              <a:spcAft>
                <a:spcPts val="0"/>
              </a:spcAft>
              <a:buClr>
                <a:schemeClr val="accent3"/>
              </a:buClr>
              <a:buFont typeface="Wingdings 2"/>
              <a:buChar char=""/>
              <a:defRPr/>
            </a:pPr>
            <a:r>
              <a:rPr lang="ar-SA" dirty="0" smtClean="0"/>
              <a:t>مثال. ” المريض يعاني من حمى بسيطة“</a:t>
            </a:r>
          </a:p>
          <a:p>
            <a:pPr marL="274320" indent="-274320" algn="just" rtl="1" fontAlgn="auto">
              <a:spcAft>
                <a:spcPts val="0"/>
              </a:spcAft>
              <a:buClr>
                <a:schemeClr val="accent3"/>
              </a:buClr>
              <a:buFont typeface="Wingdings 2"/>
              <a:buNone/>
              <a:defRPr/>
            </a:pPr>
            <a:r>
              <a:rPr lang="ar-SA" dirty="0" smtClean="0"/>
              <a:t>وقد توصل إليها الحاسب بقيامه بعملية استدلالية لمعلومة رقمية مثل:</a:t>
            </a:r>
          </a:p>
          <a:p>
            <a:pPr marL="923544" lvl="2" indent="-246888" algn="ctr" rtl="1" fontAlgn="auto">
              <a:spcAft>
                <a:spcPts val="0"/>
              </a:spcAft>
              <a:buFont typeface="Wingdings 2"/>
              <a:buNone/>
              <a:defRPr/>
            </a:pPr>
            <a:r>
              <a:rPr lang="ar-SA" dirty="0" smtClean="0">
                <a:solidFill>
                  <a:srgbClr val="FF0000"/>
                </a:solidFill>
              </a:rPr>
              <a:t>” درجة حرارة المريض مائة درجة </a:t>
            </a:r>
            <a:r>
              <a:rPr lang="ar-SA" dirty="0" err="1" smtClean="0">
                <a:solidFill>
                  <a:srgbClr val="FF0000"/>
                </a:solidFill>
              </a:rPr>
              <a:t>فهرنهايت</a:t>
            </a:r>
            <a:r>
              <a:rPr lang="ar-SA" dirty="0" smtClean="0">
                <a:solidFill>
                  <a:srgbClr val="FF0000"/>
                </a:solidFill>
              </a:rPr>
              <a:t>“</a:t>
            </a:r>
          </a:p>
        </p:txBody>
      </p:sp>
      <p:sp>
        <p:nvSpPr>
          <p:cNvPr id="25604" name="عنصر نائب لرقم الشريحة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F505A769-C9DB-40CB-B337-B4DA22480A5D}" type="slidenum">
              <a:rPr lang="ar-SA">
                <a:solidFill>
                  <a:srgbClr val="FFFFFF"/>
                </a:solidFill>
              </a:rPr>
              <a:pPr eaLnBrk="1" hangingPunct="1"/>
              <a:t>4</a:t>
            </a:fld>
            <a:endParaRPr lang="ar-SA">
              <a:solidFill>
                <a:srgbClr val="FFFFFF"/>
              </a:solidFill>
            </a:endParaRPr>
          </a:p>
        </p:txBody>
      </p:sp>
    </p:spTree>
    <p:extLst>
      <p:ext uri="{BB962C8B-B14F-4D97-AF65-F5344CB8AC3E}">
        <p14:creationId xmlns:p14="http://schemas.microsoft.com/office/powerpoint/2010/main" val="28251570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rtlCol="1">
            <a:normAutofit/>
          </a:bodyPr>
          <a:lstStyle/>
          <a:p>
            <a:pPr algn="r" rtl="1" fontAlgn="auto">
              <a:spcAft>
                <a:spcPts val="0"/>
              </a:spcAft>
              <a:defRPr/>
            </a:pPr>
            <a:r>
              <a:rPr lang="ar-SA" sz="2800" b="1" dirty="0" smtClean="0"/>
              <a:t>2. القابلية على تمثيل المعرفة </a:t>
            </a:r>
            <a:r>
              <a:rPr lang="en-US" sz="2800" b="1" dirty="0" smtClean="0"/>
              <a:t>Knowledge Representation</a:t>
            </a:r>
            <a:endParaRPr lang="ar-SA" sz="2800" b="1" dirty="0">
              <a:cs typeface="Arabic Transparent" pitchFamily="2" charset="-78"/>
            </a:endParaRPr>
          </a:p>
        </p:txBody>
      </p:sp>
      <p:sp>
        <p:nvSpPr>
          <p:cNvPr id="3" name="عنصر نائب للمحتوى 2"/>
          <p:cNvSpPr>
            <a:spLocks noGrp="1"/>
          </p:cNvSpPr>
          <p:nvPr>
            <p:ph idx="1"/>
          </p:nvPr>
        </p:nvSpPr>
        <p:spPr>
          <a:xfrm>
            <a:off x="914400" y="2323652"/>
            <a:ext cx="7391400" cy="3508977"/>
          </a:xfrm>
        </p:spPr>
        <p:style>
          <a:lnRef idx="2">
            <a:schemeClr val="accent2"/>
          </a:lnRef>
          <a:fillRef idx="1">
            <a:schemeClr val="lt1"/>
          </a:fillRef>
          <a:effectRef idx="0">
            <a:schemeClr val="accent2"/>
          </a:effectRef>
          <a:fontRef idx="minor">
            <a:schemeClr val="dk1"/>
          </a:fontRef>
        </p:style>
        <p:txBody>
          <a:bodyPr rtlCol="1">
            <a:normAutofit/>
          </a:bodyPr>
          <a:lstStyle/>
          <a:p>
            <a:pPr marL="274320" indent="-274320" algn="r" rtl="1" fontAlgn="auto">
              <a:spcAft>
                <a:spcPts val="0"/>
              </a:spcAft>
              <a:buClr>
                <a:schemeClr val="accent3"/>
              </a:buClr>
              <a:buFont typeface="Wingdings 2"/>
              <a:buChar char=""/>
              <a:defRPr/>
            </a:pPr>
            <a:r>
              <a:rPr lang="ar-SA" dirty="0" smtClean="0"/>
              <a:t>تختلف برامج الذكاء الاصطناعي عن البرامج الأخرى في أن </a:t>
            </a:r>
            <a:r>
              <a:rPr lang="ar-SA" dirty="0" err="1" smtClean="0"/>
              <a:t>بها</a:t>
            </a:r>
            <a:r>
              <a:rPr lang="ar-SA" dirty="0" smtClean="0"/>
              <a:t> " تمثيل للمعرفة ”.</a:t>
            </a:r>
          </a:p>
          <a:p>
            <a:pPr marL="274320" indent="-274320" algn="just" rtl="1" fontAlgn="auto">
              <a:spcAft>
                <a:spcPts val="0"/>
              </a:spcAft>
              <a:buClr>
                <a:schemeClr val="accent3"/>
              </a:buClr>
              <a:buFont typeface="Wingdings 2"/>
              <a:buChar char=""/>
              <a:defRPr/>
            </a:pPr>
            <a:r>
              <a:rPr lang="ar-SA" dirty="0" smtClean="0"/>
              <a:t>استخدام هياكل خاصة لوصف المعرفة (حقائق </a:t>
            </a:r>
            <a:r>
              <a:rPr lang="en-US" dirty="0" smtClean="0"/>
              <a:t>Facts</a:t>
            </a:r>
            <a:r>
              <a:rPr lang="ar-SA" dirty="0" smtClean="0"/>
              <a:t>,علاقات  </a:t>
            </a:r>
            <a:r>
              <a:rPr lang="en-US" dirty="0" smtClean="0"/>
              <a:t>Relations</a:t>
            </a:r>
            <a:r>
              <a:rPr lang="ar-SA" dirty="0" smtClean="0"/>
              <a:t>, قواعد </a:t>
            </a:r>
            <a:r>
              <a:rPr lang="en-US" dirty="0" smtClean="0"/>
              <a:t>Rules</a:t>
            </a:r>
            <a:r>
              <a:rPr lang="ar-SA" dirty="0" smtClean="0"/>
              <a:t>, اطر </a:t>
            </a:r>
            <a:r>
              <a:rPr lang="en-US" dirty="0" smtClean="0"/>
              <a:t>Frames</a:t>
            </a:r>
            <a:r>
              <a:rPr lang="ar-SA" dirty="0" smtClean="0"/>
              <a:t> ) وهي ما تسمى </a:t>
            </a:r>
            <a:r>
              <a:rPr lang="ar-SA" dirty="0" smtClean="0">
                <a:solidFill>
                  <a:srgbClr val="FF0000"/>
                </a:solidFill>
              </a:rPr>
              <a:t>بقاعدة</a:t>
            </a:r>
            <a:r>
              <a:rPr lang="ar-SA" dirty="0" smtClean="0"/>
              <a:t> </a:t>
            </a:r>
            <a:r>
              <a:rPr lang="ar-SA" dirty="0" smtClean="0">
                <a:solidFill>
                  <a:srgbClr val="FF0000"/>
                </a:solidFill>
              </a:rPr>
              <a:t>المعرفة</a:t>
            </a:r>
            <a:r>
              <a:rPr lang="ar-SA" dirty="0" smtClean="0"/>
              <a:t> والتي من الممكن أن تكون كاملة في وصفها لكافة تفصيلات المشكلة المراد إيجاد حلولها أو ناقصة الوصف أو حتى تحتوي على وصف متناقض أو متضارب.</a:t>
            </a:r>
            <a:endParaRPr lang="ar-SA" dirty="0"/>
          </a:p>
        </p:txBody>
      </p:sp>
      <p:sp>
        <p:nvSpPr>
          <p:cNvPr id="26628" name="عنصر نائب لرقم الشريحة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7A69248C-00F6-4080-8390-38CEFB993FAE}" type="slidenum">
              <a:rPr lang="ar-SA">
                <a:solidFill>
                  <a:srgbClr val="FFFFFF"/>
                </a:solidFill>
              </a:rPr>
              <a:pPr eaLnBrk="1" hangingPunct="1"/>
              <a:t>5</a:t>
            </a:fld>
            <a:endParaRPr lang="ar-SA">
              <a:solidFill>
                <a:srgbClr val="FFFFFF"/>
              </a:solidFill>
            </a:endParaRPr>
          </a:p>
        </p:txBody>
      </p:sp>
    </p:spTree>
    <p:extLst>
      <p:ext uri="{BB962C8B-B14F-4D97-AF65-F5344CB8AC3E}">
        <p14:creationId xmlns:p14="http://schemas.microsoft.com/office/powerpoint/2010/main" val="30192289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rtlCol="1">
            <a:normAutofit/>
          </a:bodyPr>
          <a:lstStyle/>
          <a:p>
            <a:pPr algn="r" fontAlgn="auto">
              <a:spcAft>
                <a:spcPts val="0"/>
              </a:spcAft>
              <a:defRPr/>
            </a:pPr>
            <a:r>
              <a:rPr lang="ar-SA" sz="2800" b="1" dirty="0" smtClean="0"/>
              <a:t>2. القابلية على تمثيل المعرفة </a:t>
            </a:r>
            <a:r>
              <a:rPr lang="en-US" sz="2800" b="1" dirty="0" smtClean="0"/>
              <a:t>Knowledge Representation</a:t>
            </a:r>
            <a:endParaRPr lang="ar-SA" sz="2800" b="1" dirty="0">
              <a:cs typeface="Arabic Transparent" pitchFamily="2" charset="-78"/>
            </a:endParaRPr>
          </a:p>
        </p:txBody>
      </p:sp>
      <p:sp>
        <p:nvSpPr>
          <p:cNvPr id="3" name="عنصر نائب للمحتوى 2"/>
          <p:cNvSpPr>
            <a:spLocks noGrp="1"/>
          </p:cNvSpPr>
          <p:nvPr>
            <p:ph idx="1"/>
          </p:nvPr>
        </p:nvSpPr>
        <p:spPr>
          <a:xfrm>
            <a:off x="1219200" y="2362200"/>
            <a:ext cx="6777317" cy="3508977"/>
          </a:xfrm>
        </p:spPr>
        <p:style>
          <a:lnRef idx="2">
            <a:schemeClr val="accent2"/>
          </a:lnRef>
          <a:fillRef idx="1">
            <a:schemeClr val="lt1"/>
          </a:fillRef>
          <a:effectRef idx="0">
            <a:schemeClr val="accent2"/>
          </a:effectRef>
          <a:fontRef idx="minor">
            <a:schemeClr val="dk1"/>
          </a:fontRef>
        </p:style>
        <p:txBody>
          <a:bodyPr rtlCol="1">
            <a:normAutofit fontScale="85000" lnSpcReduction="10000"/>
          </a:bodyPr>
          <a:lstStyle/>
          <a:p>
            <a:pPr marL="274320" indent="-274320" algn="just" fontAlgn="auto">
              <a:spcAft>
                <a:spcPts val="0"/>
              </a:spcAft>
              <a:buClr>
                <a:schemeClr val="accent3"/>
              </a:buClr>
              <a:buFont typeface="Wingdings 2"/>
              <a:buChar char=""/>
              <a:defRPr/>
            </a:pPr>
            <a:r>
              <a:rPr lang="ar-SA" dirty="0" smtClean="0"/>
              <a:t>يمكن فهم تمثيل المعرفة هذا بيسر لأنه عادةً لا يستخدم رموزاً رقمية. فقد يستخدم أحد برامج تشخيص مشاكل الحاسب القاعدة التالية في تشخيص حالة الحاسب :</a:t>
            </a:r>
          </a:p>
          <a:p>
            <a:pPr marL="274320" indent="-274320" algn="ctr" fontAlgn="auto">
              <a:spcAft>
                <a:spcPts val="0"/>
              </a:spcAft>
              <a:buClr>
                <a:schemeClr val="accent3"/>
              </a:buClr>
              <a:buFont typeface="Wingdings 2"/>
              <a:buNone/>
              <a:defRPr/>
            </a:pPr>
            <a:r>
              <a:rPr lang="ar-SA" dirty="0" smtClean="0"/>
              <a:t> </a:t>
            </a:r>
            <a:r>
              <a:rPr lang="ar-SA" dirty="0" smtClean="0">
                <a:solidFill>
                  <a:srgbClr val="FF0000"/>
                </a:solidFill>
              </a:rPr>
              <a:t>"إذا كانت هناك مشكلة في قراءة أجزاء من القرص الصلب أو الكتابة إليها ، فإن هناك احتمالاً قوياً بأن هناك تلف مادي في واحد من الأقراص المغناطيسية التي يحتويها "</a:t>
            </a:r>
          </a:p>
          <a:p>
            <a:pPr marL="274320" indent="-274320" algn="just" fontAlgn="auto">
              <a:spcAft>
                <a:spcPts val="0"/>
              </a:spcAft>
              <a:buClr>
                <a:schemeClr val="accent3"/>
              </a:buClr>
              <a:buFont typeface="Wingdings 2"/>
              <a:buChar char=""/>
              <a:defRPr/>
            </a:pPr>
            <a:r>
              <a:rPr lang="ar-SA" dirty="0" smtClean="0"/>
              <a:t>يكون التعبير عن هذه القاعدة في الذكاء الاصطناعي بوضوح وإيجاز وبلغة أقرب إلى لغتنا الطبيعية ، وليس بلغة الحاسب وهو ما يتطلب إضافة جداول كثيرة ومتعددة للتعبير عن العلاقة بين الأعراض والمشاكل التي يحتمل أن تسببها.</a:t>
            </a:r>
            <a:endParaRPr lang="ar-SA" dirty="0"/>
          </a:p>
        </p:txBody>
      </p:sp>
      <p:sp>
        <p:nvSpPr>
          <p:cNvPr id="27652" name="عنصر نائب لرقم الشريحة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F2E3125F-0F60-4EDC-A397-D15A2818CD28}" type="slidenum">
              <a:rPr lang="ar-SA">
                <a:solidFill>
                  <a:srgbClr val="FFFFFF"/>
                </a:solidFill>
              </a:rPr>
              <a:pPr eaLnBrk="1" hangingPunct="1"/>
              <a:t>6</a:t>
            </a:fld>
            <a:endParaRPr lang="ar-SA">
              <a:solidFill>
                <a:srgbClr val="FFFFFF"/>
              </a:solidFill>
            </a:endParaRPr>
          </a:p>
        </p:txBody>
      </p:sp>
    </p:spTree>
    <p:extLst>
      <p:ext uri="{BB962C8B-B14F-4D97-AF65-F5344CB8AC3E}">
        <p14:creationId xmlns:p14="http://schemas.microsoft.com/office/powerpoint/2010/main" val="20967763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rtlCol="1">
            <a:normAutofit/>
          </a:bodyPr>
          <a:lstStyle/>
          <a:p>
            <a:pPr algn="r" rtl="1" fontAlgn="auto">
              <a:spcAft>
                <a:spcPts val="0"/>
              </a:spcAft>
              <a:defRPr/>
            </a:pPr>
            <a:r>
              <a:rPr lang="ar-SA" sz="2800" b="1" dirty="0" smtClean="0"/>
              <a:t>3. القابلية على الاستنتاج </a:t>
            </a:r>
            <a:r>
              <a:rPr lang="en-US" sz="2800" b="1" dirty="0" smtClean="0">
                <a:solidFill>
                  <a:schemeClr val="tx1"/>
                </a:solidFill>
              </a:rPr>
              <a:t>Inference Making</a:t>
            </a:r>
            <a:endParaRPr lang="ar-SA" sz="2800" b="1" dirty="0">
              <a:solidFill>
                <a:schemeClr val="tx1"/>
              </a:solidFill>
            </a:endParaRPr>
          </a:p>
        </p:txBody>
      </p:sp>
      <p:sp>
        <p:nvSpPr>
          <p:cNvPr id="3" name="عنصر نائب للمحتوى 2"/>
          <p:cNvSpPr>
            <a:spLocks noGrp="1"/>
          </p:cNvSpPr>
          <p:nvPr>
            <p:ph idx="1"/>
          </p:nvPr>
        </p:nvSpPr>
        <p:spPr/>
        <p:style>
          <a:lnRef idx="2">
            <a:schemeClr val="accent2"/>
          </a:lnRef>
          <a:fillRef idx="1">
            <a:schemeClr val="lt1"/>
          </a:fillRef>
          <a:effectRef idx="0">
            <a:schemeClr val="accent2"/>
          </a:effectRef>
          <a:fontRef idx="minor">
            <a:schemeClr val="dk1"/>
          </a:fontRef>
        </p:style>
        <p:txBody>
          <a:bodyPr rtlCol="1">
            <a:normAutofit lnSpcReduction="10000"/>
          </a:bodyPr>
          <a:lstStyle/>
          <a:p>
            <a:pPr marL="640080" lvl="1" indent="-246888" algn="r" rtl="1" fontAlgn="auto">
              <a:spcAft>
                <a:spcPts val="0"/>
              </a:spcAft>
              <a:buFont typeface="Wingdings 2"/>
              <a:buNone/>
              <a:defRPr/>
            </a:pPr>
            <a:r>
              <a:rPr lang="ar-SA" dirty="0" smtClean="0"/>
              <a:t>وهي قدرة البرنامج على استنباط الحلول الممكنة وبالذات للمشاكل التي لا تنفع الخوارزميات التقليدية لحلها.</a:t>
            </a:r>
          </a:p>
          <a:p>
            <a:pPr marL="640080" lvl="1" indent="-246888" algn="r" rtl="1" fontAlgn="auto">
              <a:spcAft>
                <a:spcPts val="0"/>
              </a:spcAft>
              <a:buFont typeface="Wingdings 2"/>
              <a:buNone/>
              <a:defRPr/>
            </a:pPr>
            <a:endParaRPr lang="ar-SA" dirty="0" smtClean="0"/>
          </a:p>
          <a:p>
            <a:pPr marL="274320" indent="-274320" algn="r" rtl="1" fontAlgn="auto">
              <a:spcAft>
                <a:spcPts val="0"/>
              </a:spcAft>
              <a:buClr>
                <a:schemeClr val="accent3"/>
              </a:buClr>
              <a:buFont typeface="Wingdings 2"/>
              <a:buChar char=""/>
              <a:defRPr/>
            </a:pPr>
            <a:r>
              <a:rPr lang="ar-SA" dirty="0" smtClean="0"/>
              <a:t>نعنى بذلك عدم وجود سلسلة من الخطوات المحددة (حل خوارزمي) التي يؤدى إتباعها إلى ضمان الوصول إلى حل للمسألة .</a:t>
            </a:r>
          </a:p>
          <a:p>
            <a:pPr marL="274320" indent="-274320" algn="r" rtl="1" fontAlgn="auto">
              <a:spcAft>
                <a:spcPts val="0"/>
              </a:spcAft>
              <a:buClr>
                <a:schemeClr val="accent3"/>
              </a:buClr>
              <a:buFont typeface="Wingdings 2"/>
              <a:buChar char=""/>
              <a:defRPr/>
            </a:pPr>
            <a:r>
              <a:rPr lang="ar-SA" dirty="0" smtClean="0"/>
              <a:t>فلا بد إذن من الالتجاء إلى الحدس والاجتهاد المنطقي ، أي إلى الطرق غير المنهجية والتي لا ضمان لنجاحها .</a:t>
            </a:r>
            <a:endParaRPr lang="ar-SA" dirty="0"/>
          </a:p>
        </p:txBody>
      </p:sp>
      <p:sp>
        <p:nvSpPr>
          <p:cNvPr id="28676" name="عنصر نائب لرقم الشريحة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04FC68F9-B250-4363-A8D5-C1870B905D57}" type="slidenum">
              <a:rPr lang="ar-SA">
                <a:solidFill>
                  <a:srgbClr val="FFFFFF"/>
                </a:solidFill>
              </a:rPr>
              <a:pPr eaLnBrk="1" hangingPunct="1"/>
              <a:t>7</a:t>
            </a:fld>
            <a:endParaRPr lang="ar-SA">
              <a:solidFill>
                <a:srgbClr val="FFFFFF"/>
              </a:solidFill>
            </a:endParaRPr>
          </a:p>
        </p:txBody>
      </p:sp>
    </p:spTree>
    <p:extLst>
      <p:ext uri="{BB962C8B-B14F-4D97-AF65-F5344CB8AC3E}">
        <p14:creationId xmlns:p14="http://schemas.microsoft.com/office/powerpoint/2010/main" val="38930809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rtlCol="1">
            <a:normAutofit/>
          </a:bodyPr>
          <a:lstStyle/>
          <a:p>
            <a:pPr algn="r" rtl="1" fontAlgn="auto">
              <a:spcAft>
                <a:spcPts val="0"/>
              </a:spcAft>
              <a:defRPr/>
            </a:pPr>
            <a:r>
              <a:rPr lang="ar-SA" sz="2800" b="1" dirty="0" smtClean="0"/>
              <a:t>3. القابلية على الاستنتاج </a:t>
            </a:r>
            <a:r>
              <a:rPr lang="en-US" sz="2800" b="1" dirty="0" smtClean="0">
                <a:solidFill>
                  <a:schemeClr val="tx1"/>
                </a:solidFill>
              </a:rPr>
              <a:t> Inference Making</a:t>
            </a:r>
            <a:r>
              <a:rPr lang="ar-SA" sz="2800" b="1" dirty="0" smtClean="0">
                <a:solidFill>
                  <a:schemeClr val="tx1"/>
                </a:solidFill>
              </a:rPr>
              <a:t> </a:t>
            </a:r>
            <a:endParaRPr lang="ar-SA" sz="2800" b="1" dirty="0"/>
          </a:p>
        </p:txBody>
      </p:sp>
      <p:sp>
        <p:nvSpPr>
          <p:cNvPr id="3" name="عنصر نائب للمحتوى 2"/>
          <p:cNvSpPr>
            <a:spLocks noGrp="1"/>
          </p:cNvSpPr>
          <p:nvPr>
            <p:ph idx="1"/>
          </p:nvPr>
        </p:nvSpPr>
        <p:spPr/>
        <p:style>
          <a:lnRef idx="2">
            <a:schemeClr val="accent2"/>
          </a:lnRef>
          <a:fillRef idx="1">
            <a:schemeClr val="lt1"/>
          </a:fillRef>
          <a:effectRef idx="0">
            <a:schemeClr val="accent2"/>
          </a:effectRef>
          <a:fontRef idx="minor">
            <a:schemeClr val="dk1"/>
          </a:fontRef>
        </p:style>
        <p:txBody>
          <a:bodyPr rtlCol="1">
            <a:normAutofit fontScale="92500" lnSpcReduction="10000"/>
          </a:bodyPr>
          <a:lstStyle/>
          <a:p>
            <a:pPr marL="274320" indent="-274320" algn="r" rtl="1" fontAlgn="auto">
              <a:spcAft>
                <a:spcPts val="0"/>
              </a:spcAft>
              <a:buClr>
                <a:schemeClr val="accent3"/>
              </a:buClr>
              <a:buFont typeface="Wingdings 2"/>
              <a:buNone/>
              <a:defRPr/>
            </a:pPr>
            <a:r>
              <a:rPr lang="ar-SA" dirty="0" smtClean="0"/>
              <a:t>الحدس هو التوقع المبنى على الخبرة التجريبية . ويتمثل هذا في اختيار إحدى طرق الحل التي تبدو ملائمة مع إبقاء الفرصة في نفس الوقت للتغيير إلى طرق أخرى في حالة عدم توصل الطريقة الأولى إلى الحل المنشود في وقت مناسب .</a:t>
            </a:r>
          </a:p>
          <a:p>
            <a:pPr marL="274320" indent="-274320" algn="r" rtl="1" fontAlgn="auto">
              <a:spcAft>
                <a:spcPts val="0"/>
              </a:spcAft>
              <a:buClr>
                <a:schemeClr val="accent3"/>
              </a:buClr>
              <a:buFont typeface="Wingdings 2"/>
              <a:buNone/>
              <a:defRPr/>
            </a:pPr>
            <a:r>
              <a:rPr lang="ar-SA" dirty="0" smtClean="0"/>
              <a:t>ولهذا لا تعد البرامج التي تحل المعادلات </a:t>
            </a:r>
            <a:r>
              <a:rPr lang="ar-SA" dirty="0" err="1" smtClean="0"/>
              <a:t>التربيعية</a:t>
            </a:r>
            <a:r>
              <a:rPr lang="ar-SA" dirty="0" smtClean="0"/>
              <a:t> ضمن برامج الذكاء الاصطناعي لأنها لها حل خوارزمي معروف.</a:t>
            </a:r>
          </a:p>
          <a:p>
            <a:pPr marL="274320" indent="-274320" algn="r" rtl="1" fontAlgn="auto">
              <a:spcAft>
                <a:spcPts val="0"/>
              </a:spcAft>
              <a:buClr>
                <a:schemeClr val="accent3"/>
              </a:buClr>
              <a:buFont typeface="Wingdings 2"/>
              <a:buNone/>
              <a:defRPr/>
            </a:pPr>
            <a:r>
              <a:rPr lang="ar-SA" dirty="0" smtClean="0"/>
              <a:t>وتشكل برامج لعب الشطرنج مجالا خصبا للذكاء الاصطناعي لأنه لا توجد طريقة معروفة لتحديد أفضل نقلة ممكنة في مرحلة معينة من دور الشطرنج.</a:t>
            </a:r>
            <a:endParaRPr lang="ar-SA" dirty="0"/>
          </a:p>
        </p:txBody>
      </p:sp>
      <p:sp>
        <p:nvSpPr>
          <p:cNvPr id="29700" name="عنصر نائب لرقم الشريحة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26F3A181-C0D0-4636-B9D2-AA200B570C22}" type="slidenum">
              <a:rPr lang="ar-SA">
                <a:solidFill>
                  <a:srgbClr val="FFFFFF"/>
                </a:solidFill>
              </a:rPr>
              <a:pPr eaLnBrk="1" hangingPunct="1"/>
              <a:t>8</a:t>
            </a:fld>
            <a:endParaRPr lang="ar-SA">
              <a:solidFill>
                <a:srgbClr val="FFFFFF"/>
              </a:solidFill>
            </a:endParaRPr>
          </a:p>
        </p:txBody>
      </p:sp>
    </p:spTree>
    <p:extLst>
      <p:ext uri="{BB962C8B-B14F-4D97-AF65-F5344CB8AC3E}">
        <p14:creationId xmlns:p14="http://schemas.microsoft.com/office/powerpoint/2010/main" val="27114400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rtlCol="1">
            <a:normAutofit/>
          </a:bodyPr>
          <a:lstStyle/>
          <a:p>
            <a:pPr algn="r" rtl="1" fontAlgn="auto">
              <a:spcAft>
                <a:spcPts val="0"/>
              </a:spcAft>
              <a:defRPr/>
            </a:pPr>
            <a:r>
              <a:rPr lang="ar-SA" sz="2800" b="1" dirty="0" smtClean="0"/>
              <a:t>4. التركيز على الحلول المقبولة </a:t>
            </a:r>
            <a:r>
              <a:rPr lang="en-US" sz="2800" b="1" dirty="0" smtClean="0">
                <a:solidFill>
                  <a:schemeClr val="tx1"/>
                </a:solidFill>
              </a:rPr>
              <a:t>Sufficient Solutions</a:t>
            </a:r>
            <a:endParaRPr lang="ar-SA" sz="2800" b="1" dirty="0">
              <a:solidFill>
                <a:schemeClr val="tx1"/>
              </a:solidFill>
            </a:endParaRPr>
          </a:p>
        </p:txBody>
      </p:sp>
      <p:sp>
        <p:nvSpPr>
          <p:cNvPr id="3" name="عنصر نائب للمحتوى 2"/>
          <p:cNvSpPr>
            <a:spLocks noGrp="1"/>
          </p:cNvSpPr>
          <p:nvPr>
            <p:ph idx="1"/>
          </p:nvPr>
        </p:nvSpPr>
        <p:spPr/>
        <p:style>
          <a:lnRef idx="2">
            <a:schemeClr val="accent2"/>
          </a:lnRef>
          <a:fillRef idx="1">
            <a:schemeClr val="lt1"/>
          </a:fillRef>
          <a:effectRef idx="0">
            <a:schemeClr val="accent2"/>
          </a:effectRef>
          <a:fontRef idx="minor">
            <a:schemeClr val="dk1"/>
          </a:fontRef>
        </p:style>
        <p:txBody>
          <a:bodyPr rtlCol="1">
            <a:normAutofit/>
          </a:bodyPr>
          <a:lstStyle/>
          <a:p>
            <a:pPr marL="640080" lvl="1" indent="-246888" algn="just" rtl="1" fontAlgn="auto">
              <a:spcAft>
                <a:spcPts val="0"/>
              </a:spcAft>
              <a:buFont typeface="Wingdings 2"/>
              <a:buNone/>
              <a:defRPr/>
            </a:pPr>
            <a:r>
              <a:rPr lang="ar-SA" dirty="0" smtClean="0"/>
              <a:t>وليس الحلول المثلى أو الحلول الدقيقة كما في أساليب البرمجة التقليدية.</a:t>
            </a:r>
            <a:endParaRPr lang="ar-SA" dirty="0"/>
          </a:p>
        </p:txBody>
      </p:sp>
      <p:sp>
        <p:nvSpPr>
          <p:cNvPr id="30724" name="عنصر نائب لرقم الشريحة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1F99B5A5-9A25-4B21-98BC-EFB81D98C861}" type="slidenum">
              <a:rPr lang="ar-SA">
                <a:solidFill>
                  <a:srgbClr val="FFFFFF"/>
                </a:solidFill>
              </a:rPr>
              <a:pPr eaLnBrk="1" hangingPunct="1"/>
              <a:t>9</a:t>
            </a:fld>
            <a:endParaRPr lang="ar-SA">
              <a:solidFill>
                <a:srgbClr val="FFFFFF"/>
              </a:solidFill>
            </a:endParaRPr>
          </a:p>
        </p:txBody>
      </p:sp>
    </p:spTree>
    <p:extLst>
      <p:ext uri="{BB962C8B-B14F-4D97-AF65-F5344CB8AC3E}">
        <p14:creationId xmlns:p14="http://schemas.microsoft.com/office/powerpoint/2010/main" val="13396548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rtlCol="1">
            <a:normAutofit/>
          </a:bodyPr>
          <a:lstStyle/>
          <a:p>
            <a:pPr algn="r" rtl="1" fontAlgn="auto">
              <a:spcAft>
                <a:spcPts val="0"/>
              </a:spcAft>
              <a:defRPr/>
            </a:pPr>
            <a:r>
              <a:rPr lang="ar-SA" sz="2800" b="1" dirty="0" smtClean="0"/>
              <a:t>5. الاعتماد على المعرفة الفوقية </a:t>
            </a:r>
            <a:r>
              <a:rPr lang="en-US" sz="2800" b="1" dirty="0" smtClean="0">
                <a:solidFill>
                  <a:schemeClr val="tx1"/>
                </a:solidFill>
              </a:rPr>
              <a:t>Meta-Knowledge</a:t>
            </a:r>
            <a:endParaRPr lang="ar-SA" sz="2800" b="1" dirty="0">
              <a:solidFill>
                <a:schemeClr val="tx1"/>
              </a:solidFill>
            </a:endParaRPr>
          </a:p>
        </p:txBody>
      </p:sp>
      <p:sp>
        <p:nvSpPr>
          <p:cNvPr id="3" name="عنصر نائب للمحتوى 2"/>
          <p:cNvSpPr>
            <a:spLocks noGrp="1"/>
          </p:cNvSpPr>
          <p:nvPr>
            <p:ph idx="1"/>
          </p:nvPr>
        </p:nvSpPr>
        <p:spPr/>
        <p:style>
          <a:lnRef idx="2">
            <a:schemeClr val="accent2"/>
          </a:lnRef>
          <a:fillRef idx="1">
            <a:schemeClr val="lt1"/>
          </a:fillRef>
          <a:effectRef idx="0">
            <a:schemeClr val="accent2"/>
          </a:effectRef>
          <a:fontRef idx="minor">
            <a:schemeClr val="dk1"/>
          </a:fontRef>
        </p:style>
        <p:txBody>
          <a:bodyPr rtlCol="1">
            <a:normAutofit/>
          </a:bodyPr>
          <a:lstStyle/>
          <a:p>
            <a:pPr marL="640080" lvl="1" indent="-246888" algn="r" rtl="1" fontAlgn="auto">
              <a:spcAft>
                <a:spcPts val="0"/>
              </a:spcAft>
              <a:buFont typeface="Wingdings 2"/>
              <a:buNone/>
              <a:defRPr/>
            </a:pPr>
            <a:r>
              <a:rPr lang="ar-SA" dirty="0" smtClean="0"/>
              <a:t>والتي تقوم بتجزئة المشكلة إلى مشاكل جزئية أو من خلال تجزئة الأهداف التي يخطط للنظام عملها إلى أهداف أو أعمال جزئية، من خلال حل المشاكل الجزئية أو الأهداف الجزئية يتم حل المشكلة أو الوصول للأهداف الكلية.</a:t>
            </a:r>
            <a:endParaRPr lang="ar-SA" dirty="0"/>
          </a:p>
        </p:txBody>
      </p:sp>
      <p:sp>
        <p:nvSpPr>
          <p:cNvPr id="31748" name="عنصر نائب لرقم الشريحة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2BC9FB10-BB9B-4BF9-B27F-713FE524974B}" type="slidenum">
              <a:rPr lang="ar-SA">
                <a:solidFill>
                  <a:srgbClr val="FFFFFF"/>
                </a:solidFill>
              </a:rPr>
              <a:pPr eaLnBrk="1" hangingPunct="1"/>
              <a:t>10</a:t>
            </a:fld>
            <a:endParaRPr lang="ar-SA">
              <a:solidFill>
                <a:srgbClr val="FFFFFF"/>
              </a:solidFill>
            </a:endParaRPr>
          </a:p>
        </p:txBody>
      </p:sp>
    </p:spTree>
    <p:extLst>
      <p:ext uri="{BB962C8B-B14F-4D97-AF65-F5344CB8AC3E}">
        <p14:creationId xmlns:p14="http://schemas.microsoft.com/office/powerpoint/2010/main" val="29697846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rtlCol="1">
            <a:normAutofit/>
          </a:bodyPr>
          <a:lstStyle/>
          <a:p>
            <a:pPr algn="r" rtl="1" fontAlgn="auto">
              <a:spcAft>
                <a:spcPts val="0"/>
              </a:spcAft>
              <a:defRPr/>
            </a:pPr>
            <a:r>
              <a:rPr lang="ar-SA" sz="2800" b="1" dirty="0" smtClean="0">
                <a:solidFill>
                  <a:schemeClr val="tx1"/>
                </a:solidFill>
              </a:rPr>
              <a:t>6. استخدام اللغات الواصفة للمعرفة </a:t>
            </a:r>
            <a:r>
              <a:rPr lang="en-US" sz="2800" b="1" dirty="0" smtClean="0">
                <a:solidFill>
                  <a:schemeClr val="tx1"/>
                </a:solidFill>
              </a:rPr>
              <a:t>Declarative Languages</a:t>
            </a:r>
            <a:endParaRPr lang="ar-SA" sz="2800" b="1" dirty="0">
              <a:solidFill>
                <a:schemeClr val="tx1"/>
              </a:solidFill>
            </a:endParaRPr>
          </a:p>
        </p:txBody>
      </p:sp>
      <p:sp>
        <p:nvSpPr>
          <p:cNvPr id="3" name="عنصر نائب للمحتوى 2"/>
          <p:cNvSpPr>
            <a:spLocks noGrp="1"/>
          </p:cNvSpPr>
          <p:nvPr>
            <p:ph idx="1"/>
          </p:nvPr>
        </p:nvSpPr>
        <p:spPr>
          <a:xfrm>
            <a:off x="990600" y="2362200"/>
            <a:ext cx="6777317" cy="3508977"/>
          </a:xfrm>
        </p:spPr>
        <p:style>
          <a:lnRef idx="2">
            <a:schemeClr val="accent2"/>
          </a:lnRef>
          <a:fillRef idx="1">
            <a:schemeClr val="lt1"/>
          </a:fillRef>
          <a:effectRef idx="0">
            <a:schemeClr val="accent2"/>
          </a:effectRef>
          <a:fontRef idx="minor">
            <a:schemeClr val="dk1"/>
          </a:fontRef>
        </p:style>
        <p:txBody>
          <a:bodyPr rtlCol="1">
            <a:normAutofit/>
          </a:bodyPr>
          <a:lstStyle/>
          <a:p>
            <a:pPr marL="274320" indent="-274320" algn="r" rtl="1" fontAlgn="auto">
              <a:spcAft>
                <a:spcPts val="0"/>
              </a:spcAft>
              <a:buClr>
                <a:schemeClr val="accent3"/>
              </a:buClr>
              <a:buFont typeface="Wingdings 2"/>
              <a:buNone/>
              <a:defRPr/>
            </a:pPr>
            <a:r>
              <a:rPr lang="ar-SA" dirty="0" smtClean="0"/>
              <a:t>وهي تلك اللغات التي تسهل عملية تمثيل المعرفة وتساعد كذلك في عملية الاستنتاج. من خلال منح إمكانية للتمثيل الطبيعي للمعرفة مثل تمثيل الحقائق والإجراءات المشروطة وحتى الحقائق المركبة وغيرها من الإمكانيات.</a:t>
            </a:r>
            <a:endParaRPr lang="ar-SA" dirty="0"/>
          </a:p>
        </p:txBody>
      </p:sp>
      <p:sp>
        <p:nvSpPr>
          <p:cNvPr id="32772" name="عنصر نائب لرقم الشريحة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4AB39169-4BA2-430F-94EC-D9866321E497}" type="slidenum">
              <a:rPr lang="ar-SA">
                <a:solidFill>
                  <a:srgbClr val="FFFFFF"/>
                </a:solidFill>
              </a:rPr>
              <a:pPr eaLnBrk="1" hangingPunct="1"/>
              <a:t>11</a:t>
            </a:fld>
            <a:endParaRPr lang="ar-SA">
              <a:solidFill>
                <a:srgbClr val="FFFFFF"/>
              </a:solidFill>
            </a:endParaRPr>
          </a:p>
        </p:txBody>
      </p:sp>
    </p:spTree>
    <p:extLst>
      <p:ext uri="{BB962C8B-B14F-4D97-AF65-F5344CB8AC3E}">
        <p14:creationId xmlns:p14="http://schemas.microsoft.com/office/powerpoint/2010/main" val="20693966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rtlCol="1">
            <a:normAutofit/>
          </a:bodyPr>
          <a:lstStyle/>
          <a:p>
            <a:pPr algn="r" rtl="1" fontAlgn="auto">
              <a:spcAft>
                <a:spcPts val="0"/>
              </a:spcAft>
              <a:defRPr/>
            </a:pPr>
            <a:r>
              <a:rPr lang="ar-SA" sz="2800" b="1" dirty="0" smtClean="0">
                <a:solidFill>
                  <a:schemeClr val="tx1"/>
                </a:solidFill>
              </a:rPr>
              <a:t>7. استخدامها لتقنيات التعليم </a:t>
            </a:r>
            <a:r>
              <a:rPr lang="en-US" sz="2800" b="1" dirty="0" smtClean="0">
                <a:solidFill>
                  <a:schemeClr val="tx1"/>
                </a:solidFill>
              </a:rPr>
              <a:t>Learning Mechanisms</a:t>
            </a:r>
            <a:endParaRPr lang="ar-SA" sz="2800" b="1" dirty="0">
              <a:solidFill>
                <a:schemeClr val="tx1"/>
              </a:solidFill>
            </a:endParaRPr>
          </a:p>
        </p:txBody>
      </p:sp>
      <p:sp>
        <p:nvSpPr>
          <p:cNvPr id="3" name="عنصر نائب للمحتوى 2"/>
          <p:cNvSpPr>
            <a:spLocks noGrp="1"/>
          </p:cNvSpPr>
          <p:nvPr>
            <p:ph idx="1"/>
          </p:nvPr>
        </p:nvSpPr>
        <p:spPr/>
        <p:style>
          <a:lnRef idx="2">
            <a:schemeClr val="accent2"/>
          </a:lnRef>
          <a:fillRef idx="1">
            <a:schemeClr val="lt1"/>
          </a:fillRef>
          <a:effectRef idx="0">
            <a:schemeClr val="accent2"/>
          </a:effectRef>
          <a:fontRef idx="minor">
            <a:schemeClr val="dk1"/>
          </a:fontRef>
        </p:style>
        <p:txBody>
          <a:bodyPr rtlCol="1">
            <a:normAutofit/>
          </a:bodyPr>
          <a:lstStyle/>
          <a:p>
            <a:pPr marL="640080" lvl="1" indent="-246888" algn="r" rtl="1" fontAlgn="auto">
              <a:spcAft>
                <a:spcPts val="0"/>
              </a:spcAft>
              <a:buFont typeface="Wingdings 2"/>
              <a:buNone/>
              <a:defRPr/>
            </a:pPr>
            <a:r>
              <a:rPr lang="ar-SA" dirty="0" smtClean="0"/>
              <a:t>تمثل إدخال إجراءات يمكن بواسطتها للنظام التعلم أو التطور المعرفي من خلال التعرف على التصرفات المتكررة أو من خلال فرز الاختلافات أو تسجيل حالات يمكن تعميمها أو حتى تدريب شبكات عصبية أو محاكاة حالة نمو معينة لغرض تعلم خطوط تطور معينة من خلال استخدام خوارزميات مثل الخوارزميات الجينية.</a:t>
            </a:r>
            <a:endParaRPr lang="ar-SA" dirty="0"/>
          </a:p>
        </p:txBody>
      </p:sp>
      <p:sp>
        <p:nvSpPr>
          <p:cNvPr id="33796" name="عنصر نائب لرقم الشريحة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43F0D603-697E-4769-BE42-085454433D8F}" type="slidenum">
              <a:rPr lang="ar-SA">
                <a:solidFill>
                  <a:srgbClr val="FFFFFF"/>
                </a:solidFill>
              </a:rPr>
              <a:pPr eaLnBrk="1" hangingPunct="1"/>
              <a:t>12</a:t>
            </a:fld>
            <a:endParaRPr lang="ar-SA">
              <a:solidFill>
                <a:srgbClr val="FFFFFF"/>
              </a:solidFill>
            </a:endParaRPr>
          </a:p>
        </p:txBody>
      </p:sp>
    </p:spTree>
    <p:extLst>
      <p:ext uri="{BB962C8B-B14F-4D97-AF65-F5344CB8AC3E}">
        <p14:creationId xmlns:p14="http://schemas.microsoft.com/office/powerpoint/2010/main" val="20300167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rtlCol="1">
            <a:normAutofit/>
          </a:bodyPr>
          <a:lstStyle/>
          <a:p>
            <a:pPr algn="r" rtl="1" fontAlgn="auto">
              <a:spcAft>
                <a:spcPts val="0"/>
              </a:spcAft>
              <a:defRPr/>
            </a:pPr>
            <a:r>
              <a:rPr lang="ar-SA" sz="2800" b="1" dirty="0" smtClean="0">
                <a:solidFill>
                  <a:schemeClr val="tx1"/>
                </a:solidFill>
              </a:rPr>
              <a:t>8. القدرة على البحث عن الأهداف </a:t>
            </a:r>
            <a:r>
              <a:rPr lang="en-US" sz="2800" b="1" dirty="0" smtClean="0">
                <a:solidFill>
                  <a:schemeClr val="tx1"/>
                </a:solidFill>
              </a:rPr>
              <a:t>Knowledge Searching </a:t>
            </a:r>
            <a:r>
              <a:rPr lang="ar-SA" sz="2800" b="1" dirty="0" smtClean="0">
                <a:solidFill>
                  <a:schemeClr val="tx1"/>
                </a:solidFill>
              </a:rPr>
              <a:t>	</a:t>
            </a:r>
            <a:endParaRPr lang="ar-SA" sz="2800" b="1" dirty="0">
              <a:solidFill>
                <a:schemeClr val="tx1"/>
              </a:solidFill>
            </a:endParaRPr>
          </a:p>
        </p:txBody>
      </p:sp>
      <p:sp>
        <p:nvSpPr>
          <p:cNvPr id="3" name="عنصر نائب للمحتوى 2"/>
          <p:cNvSpPr>
            <a:spLocks noGrp="1"/>
          </p:cNvSpPr>
          <p:nvPr>
            <p:ph idx="1"/>
          </p:nvPr>
        </p:nvSpPr>
        <p:spPr/>
        <p:style>
          <a:lnRef idx="2">
            <a:schemeClr val="accent2"/>
          </a:lnRef>
          <a:fillRef idx="1">
            <a:schemeClr val="lt1"/>
          </a:fillRef>
          <a:effectRef idx="0">
            <a:schemeClr val="accent2"/>
          </a:effectRef>
          <a:fontRef idx="minor">
            <a:schemeClr val="dk1"/>
          </a:fontRef>
        </p:style>
        <p:txBody>
          <a:bodyPr rtlCol="1">
            <a:normAutofit/>
          </a:bodyPr>
          <a:lstStyle/>
          <a:p>
            <a:pPr marL="640080" lvl="1" indent="-246888" algn="r" fontAlgn="auto">
              <a:spcAft>
                <a:spcPts val="0"/>
              </a:spcAft>
              <a:buFont typeface="Wingdings 2"/>
              <a:buNone/>
              <a:defRPr/>
            </a:pPr>
            <a:r>
              <a:rPr lang="ar-SA" dirty="0" smtClean="0"/>
              <a:t>تتضمن إجراءات يمكن أن توفر للنظام القدرة على التخطيط من اجل الوصول لأهداف محددة .</a:t>
            </a:r>
            <a:endParaRPr lang="ar-SA" dirty="0"/>
          </a:p>
        </p:txBody>
      </p:sp>
      <p:sp>
        <p:nvSpPr>
          <p:cNvPr id="34820" name="عنصر نائب لرقم الشريحة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54CF8FAF-C749-4055-8A52-1B6962A679DA}" type="slidenum">
              <a:rPr lang="ar-SA">
                <a:solidFill>
                  <a:srgbClr val="FFFFFF"/>
                </a:solidFill>
              </a:rPr>
              <a:pPr eaLnBrk="1" hangingPunct="1"/>
              <a:t>13</a:t>
            </a:fld>
            <a:endParaRPr lang="ar-SA">
              <a:solidFill>
                <a:srgbClr val="FFFFFF"/>
              </a:solidFill>
            </a:endParaRPr>
          </a:p>
        </p:txBody>
      </p:sp>
    </p:spTree>
    <p:extLst>
      <p:ext uri="{BB962C8B-B14F-4D97-AF65-F5344CB8AC3E}">
        <p14:creationId xmlns:p14="http://schemas.microsoft.com/office/powerpoint/2010/main" val="22686774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rtlCol="1">
            <a:normAutofit/>
          </a:bodyPr>
          <a:lstStyle/>
          <a:p>
            <a:pPr algn="r" rtl="1" fontAlgn="auto">
              <a:spcAft>
                <a:spcPts val="0"/>
              </a:spcAft>
              <a:defRPr/>
            </a:pPr>
            <a:r>
              <a:rPr lang="ar-SA" sz="2800" b="1" dirty="0" smtClean="0">
                <a:solidFill>
                  <a:schemeClr val="tx1"/>
                </a:solidFill>
              </a:rPr>
              <a:t>9.القدرة في التعامل مع المعرفة الديناميكية </a:t>
            </a:r>
            <a:r>
              <a:rPr lang="en-US" sz="2600" b="1" dirty="0" smtClean="0">
                <a:solidFill>
                  <a:schemeClr val="tx1"/>
                </a:solidFill>
              </a:rPr>
              <a:t>Dynamic Knowledge</a:t>
            </a:r>
            <a:endParaRPr lang="ar-SA" sz="2600" b="1" dirty="0">
              <a:solidFill>
                <a:schemeClr val="tx1"/>
              </a:solidFill>
            </a:endParaRPr>
          </a:p>
        </p:txBody>
      </p:sp>
      <p:sp>
        <p:nvSpPr>
          <p:cNvPr id="3" name="عنصر نائب للمحتوى 2"/>
          <p:cNvSpPr>
            <a:spLocks noGrp="1"/>
          </p:cNvSpPr>
          <p:nvPr>
            <p:ph idx="1"/>
          </p:nvPr>
        </p:nvSpPr>
        <p:spPr/>
        <p:style>
          <a:lnRef idx="2">
            <a:schemeClr val="accent2"/>
          </a:lnRef>
          <a:fillRef idx="1">
            <a:schemeClr val="lt1"/>
          </a:fillRef>
          <a:effectRef idx="0">
            <a:schemeClr val="accent2"/>
          </a:effectRef>
          <a:fontRef idx="minor">
            <a:schemeClr val="dk1"/>
          </a:fontRef>
        </p:style>
        <p:txBody>
          <a:bodyPr rtlCol="1">
            <a:normAutofit/>
          </a:bodyPr>
          <a:lstStyle/>
          <a:p>
            <a:pPr marL="274320" indent="-274320" algn="r" rtl="1" fontAlgn="auto">
              <a:spcAft>
                <a:spcPts val="0"/>
              </a:spcAft>
              <a:buClr>
                <a:schemeClr val="accent3"/>
              </a:buClr>
              <a:buFont typeface="Wingdings 2"/>
              <a:buNone/>
              <a:defRPr/>
            </a:pPr>
            <a:r>
              <a:rPr lang="ar-SA" dirty="0" smtClean="0"/>
              <a:t>قابلية النظام للتعامل مع المعرفة المتجددة أو الديناميكية التي تتبدل مع الوقت.</a:t>
            </a:r>
            <a:endParaRPr lang="ar-SA" dirty="0"/>
          </a:p>
        </p:txBody>
      </p:sp>
      <p:sp>
        <p:nvSpPr>
          <p:cNvPr id="35844" name="عنصر نائب لرقم الشريحة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BB5776C4-6BF0-4203-B3A7-E67045970333}" type="slidenum">
              <a:rPr lang="ar-SA">
                <a:solidFill>
                  <a:srgbClr val="FFFFFF"/>
                </a:solidFill>
              </a:rPr>
              <a:pPr eaLnBrk="1" hangingPunct="1"/>
              <a:t>14</a:t>
            </a:fld>
            <a:endParaRPr lang="ar-SA">
              <a:solidFill>
                <a:srgbClr val="FFFFFF"/>
              </a:solidFill>
            </a:endParaRPr>
          </a:p>
        </p:txBody>
      </p:sp>
    </p:spTree>
    <p:extLst>
      <p:ext uri="{BB962C8B-B14F-4D97-AF65-F5344CB8AC3E}">
        <p14:creationId xmlns:p14="http://schemas.microsoft.com/office/powerpoint/2010/main" val="2994556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rtlCol="1">
            <a:normAutofit fontScale="90000"/>
          </a:bodyPr>
          <a:lstStyle/>
          <a:p>
            <a:pPr algn="r" rtl="1" fontAlgn="auto">
              <a:spcAft>
                <a:spcPts val="0"/>
              </a:spcAft>
              <a:defRPr/>
            </a:pPr>
            <a:r>
              <a:rPr lang="ar-SA" sz="2800" b="1" dirty="0" smtClean="0">
                <a:solidFill>
                  <a:schemeClr val="tx1"/>
                </a:solidFill>
              </a:rPr>
              <a:t>10. استخدامها لقدرات تفاعلية تحاكي قدرة الإنسان البشري </a:t>
            </a:r>
            <a:r>
              <a:rPr lang="en-US" sz="2800" b="1" dirty="0" smtClean="0">
                <a:solidFill>
                  <a:schemeClr val="tx1"/>
                </a:solidFill>
              </a:rPr>
              <a:t>Human-Based Interfacing</a:t>
            </a:r>
            <a:endParaRPr lang="ar-SA" sz="2800" b="1" dirty="0">
              <a:solidFill>
                <a:schemeClr val="tx1"/>
              </a:solidFill>
            </a:endParaRPr>
          </a:p>
        </p:txBody>
      </p:sp>
      <p:sp>
        <p:nvSpPr>
          <p:cNvPr id="3" name="عنصر نائب للمحتوى 2"/>
          <p:cNvSpPr>
            <a:spLocks noGrp="1"/>
          </p:cNvSpPr>
          <p:nvPr>
            <p:ph idx="1"/>
          </p:nvPr>
        </p:nvSpPr>
        <p:spPr/>
        <p:style>
          <a:lnRef idx="2">
            <a:schemeClr val="accent2"/>
          </a:lnRef>
          <a:fillRef idx="1">
            <a:schemeClr val="lt1"/>
          </a:fillRef>
          <a:effectRef idx="0">
            <a:schemeClr val="accent2"/>
          </a:effectRef>
          <a:fontRef idx="minor">
            <a:schemeClr val="dk1"/>
          </a:fontRef>
        </p:style>
        <p:txBody>
          <a:bodyPr rtlCol="1">
            <a:normAutofit/>
          </a:bodyPr>
          <a:lstStyle/>
          <a:p>
            <a:pPr marL="640080" lvl="1" indent="-246888" algn="r" rtl="1" fontAlgn="auto">
              <a:spcAft>
                <a:spcPts val="0"/>
              </a:spcAft>
              <a:buFont typeface="Wingdings 2"/>
              <a:buChar char=""/>
              <a:defRPr/>
            </a:pPr>
            <a:r>
              <a:rPr lang="ar-SA" dirty="0" smtClean="0"/>
              <a:t>استجابة النظام صوتيا.</a:t>
            </a:r>
          </a:p>
          <a:p>
            <a:pPr marL="640080" lvl="1" indent="-246888" algn="r" rtl="1" fontAlgn="auto">
              <a:spcAft>
                <a:spcPts val="0"/>
              </a:spcAft>
              <a:buFont typeface="Wingdings 2"/>
              <a:buChar char=""/>
              <a:defRPr/>
            </a:pPr>
            <a:r>
              <a:rPr lang="ar-SA" dirty="0" smtClean="0"/>
              <a:t>اذرع </a:t>
            </a:r>
            <a:r>
              <a:rPr lang="ar-SA" dirty="0" err="1" smtClean="0"/>
              <a:t>روبوتية</a:t>
            </a:r>
            <a:r>
              <a:rPr lang="ar-SA" dirty="0" smtClean="0"/>
              <a:t>.</a:t>
            </a:r>
          </a:p>
          <a:p>
            <a:pPr marL="640080" lvl="1" indent="-246888" algn="r" rtl="1" fontAlgn="auto">
              <a:spcAft>
                <a:spcPts val="0"/>
              </a:spcAft>
              <a:buFont typeface="Wingdings 2"/>
              <a:buChar char=""/>
              <a:defRPr/>
            </a:pPr>
            <a:r>
              <a:rPr lang="ar-SA" dirty="0" smtClean="0"/>
              <a:t>تفاعل مستند إلى سلسة من الأسئلة والاستفسارات والرد عليها.</a:t>
            </a:r>
          </a:p>
          <a:p>
            <a:pPr marL="640080" lvl="1" indent="-246888" algn="r" rtl="1" fontAlgn="auto">
              <a:spcAft>
                <a:spcPts val="0"/>
              </a:spcAft>
              <a:buFont typeface="Wingdings 2"/>
              <a:buChar char=""/>
              <a:defRPr/>
            </a:pPr>
            <a:r>
              <a:rPr lang="ar-SA" dirty="0" smtClean="0"/>
              <a:t>تمييز الصور المقدمة من قبل المستخدم والرد عليها أو تشخيص ما هو مطلوب تحليله فيها.</a:t>
            </a:r>
            <a:endParaRPr lang="ar-SA" dirty="0"/>
          </a:p>
        </p:txBody>
      </p:sp>
      <p:sp>
        <p:nvSpPr>
          <p:cNvPr id="36868" name="عنصر نائب لرقم الشريحة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D6C29578-2F37-4559-941F-44B57420CBCD}" type="slidenum">
              <a:rPr lang="ar-SA">
                <a:solidFill>
                  <a:srgbClr val="FFFFFF"/>
                </a:solidFill>
              </a:rPr>
              <a:pPr eaLnBrk="1" hangingPunct="1"/>
              <a:t>15</a:t>
            </a:fld>
            <a:endParaRPr lang="ar-SA">
              <a:solidFill>
                <a:srgbClr val="FFFFFF"/>
              </a:solidFill>
            </a:endParaRPr>
          </a:p>
        </p:txBody>
      </p:sp>
    </p:spTree>
    <p:extLst>
      <p:ext uri="{BB962C8B-B14F-4D97-AF65-F5344CB8AC3E}">
        <p14:creationId xmlns:p14="http://schemas.microsoft.com/office/powerpoint/2010/main" val="37969590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style>
          <a:lnRef idx="2">
            <a:schemeClr val="accent2"/>
          </a:lnRef>
          <a:fillRef idx="1">
            <a:schemeClr val="lt1"/>
          </a:fillRef>
          <a:effectRef idx="0">
            <a:schemeClr val="accent2"/>
          </a:effectRef>
          <a:fontRef idx="minor">
            <a:schemeClr val="dk1"/>
          </a:fontRef>
        </p:style>
        <p:txBody>
          <a:bodyPr rtlCol="1">
            <a:normAutofit fontScale="90000"/>
          </a:bodyPr>
          <a:lstStyle/>
          <a:p>
            <a:pPr algn="r" rtl="1" fontAlgn="auto">
              <a:spcAft>
                <a:spcPts val="0"/>
              </a:spcAft>
              <a:defRPr/>
            </a:pPr>
            <a:r>
              <a:rPr lang="ar-SA" dirty="0" smtClean="0">
                <a:solidFill>
                  <a:schemeClr val="tx1"/>
                </a:solidFill>
              </a:rPr>
              <a:t>أساليب ولغات برمجة الذكاء الاصطناعي</a:t>
            </a:r>
            <a:endParaRPr lang="en-US" dirty="0" smtClean="0">
              <a:solidFill>
                <a:schemeClr val="tx1"/>
              </a:solidFill>
            </a:endParaRPr>
          </a:p>
        </p:txBody>
      </p:sp>
      <p:sp>
        <p:nvSpPr>
          <p:cNvPr id="4100" name="Rectangle 3"/>
          <p:cNvSpPr>
            <a:spLocks noGrp="1" noChangeArrowheads="1"/>
          </p:cNvSpPr>
          <p:nvPr>
            <p:ph idx="1"/>
          </p:nvPr>
        </p:nvSpPr>
        <p:spPr>
          <a:xfrm>
            <a:off x="428625" y="2743200"/>
            <a:ext cx="8258175" cy="3757613"/>
          </a:xfrm>
        </p:spPr>
        <p:style>
          <a:lnRef idx="2">
            <a:schemeClr val="accent2"/>
          </a:lnRef>
          <a:fillRef idx="1">
            <a:schemeClr val="lt1"/>
          </a:fillRef>
          <a:effectRef idx="0">
            <a:schemeClr val="accent2"/>
          </a:effectRef>
          <a:fontRef idx="minor">
            <a:schemeClr val="dk1"/>
          </a:fontRef>
        </p:style>
        <p:txBody>
          <a:bodyPr rtlCol="1">
            <a:normAutofit/>
          </a:bodyPr>
          <a:lstStyle/>
          <a:p>
            <a:pPr marL="274320" indent="-274320" algn="r" rtl="1" fontAlgn="auto">
              <a:spcAft>
                <a:spcPts val="0"/>
              </a:spcAft>
              <a:buClr>
                <a:schemeClr val="accent3"/>
              </a:buClr>
              <a:buFontTx/>
              <a:buNone/>
              <a:defRPr/>
            </a:pPr>
            <a:r>
              <a:rPr lang="ar-SA" dirty="0" smtClean="0">
                <a:solidFill>
                  <a:schemeClr val="tx1"/>
                </a:solidFill>
              </a:rPr>
              <a:t>لغات البرمجة أدوات أساسية هامة لبناء وتصميم تطبيقات الذكاء الاصطناعي.</a:t>
            </a:r>
          </a:p>
          <a:p>
            <a:pPr marL="274320" indent="-274320" algn="r" rtl="1" fontAlgn="auto">
              <a:spcAft>
                <a:spcPts val="0"/>
              </a:spcAft>
              <a:buClr>
                <a:schemeClr val="accent3"/>
              </a:buClr>
              <a:buFontTx/>
              <a:buNone/>
              <a:defRPr/>
            </a:pPr>
            <a:r>
              <a:rPr lang="ar-SA" dirty="0" smtClean="0">
                <a:solidFill>
                  <a:schemeClr val="tx1"/>
                </a:solidFill>
              </a:rPr>
              <a:t>اللغات التي تخدم الذكاء الاصطناعي هي اللغات التي يمكنها معالجة الرموز.</a:t>
            </a:r>
          </a:p>
        </p:txBody>
      </p:sp>
      <p:sp>
        <p:nvSpPr>
          <p:cNvPr id="37892"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2AE09B8B-0461-4858-B7DA-B6A25B2F0730}" type="slidenum">
              <a:rPr lang="ar-SA">
                <a:solidFill>
                  <a:srgbClr val="FFFFFF"/>
                </a:solidFill>
              </a:rPr>
              <a:pPr eaLnBrk="1" hangingPunct="1"/>
              <a:t>16</a:t>
            </a:fld>
            <a:endParaRPr lang="en-US">
              <a:solidFill>
                <a:srgbClr val="FFFFFF"/>
              </a:solidFill>
            </a:endParaRPr>
          </a:p>
        </p:txBody>
      </p:sp>
    </p:spTree>
    <p:extLst>
      <p:ext uri="{BB962C8B-B14F-4D97-AF65-F5344CB8AC3E}">
        <p14:creationId xmlns:p14="http://schemas.microsoft.com/office/powerpoint/2010/main" val="25276082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1066800" y="838200"/>
            <a:ext cx="7024744" cy="1143000"/>
          </a:xfrm>
        </p:spPr>
        <p:style>
          <a:lnRef idx="2">
            <a:schemeClr val="accent2"/>
          </a:lnRef>
          <a:fillRef idx="1">
            <a:schemeClr val="lt1"/>
          </a:fillRef>
          <a:effectRef idx="0">
            <a:schemeClr val="accent2"/>
          </a:effectRef>
          <a:fontRef idx="minor">
            <a:schemeClr val="dk1"/>
          </a:fontRef>
        </p:style>
        <p:txBody>
          <a:bodyPr rtlCol="1">
            <a:normAutofit fontScale="90000"/>
          </a:bodyPr>
          <a:lstStyle/>
          <a:p>
            <a:pPr algn="r" rtl="1" fontAlgn="auto">
              <a:spcAft>
                <a:spcPts val="0"/>
              </a:spcAft>
              <a:defRPr/>
            </a:pPr>
            <a:r>
              <a:rPr lang="ar-SA" dirty="0" smtClean="0">
                <a:solidFill>
                  <a:schemeClr val="tx1"/>
                </a:solidFill>
              </a:rPr>
              <a:t>أشهر لغات برمجة الذكاء الاصطناعي</a:t>
            </a:r>
            <a:endParaRPr lang="en-US" dirty="0" smtClean="0">
              <a:solidFill>
                <a:schemeClr val="tx1"/>
              </a:solidFill>
            </a:endParaRPr>
          </a:p>
        </p:txBody>
      </p:sp>
      <p:sp>
        <p:nvSpPr>
          <p:cNvPr id="4100" name="Rectangle 3"/>
          <p:cNvSpPr>
            <a:spLocks noGrp="1" noChangeArrowheads="1"/>
          </p:cNvSpPr>
          <p:nvPr>
            <p:ph idx="1"/>
          </p:nvPr>
        </p:nvSpPr>
        <p:spPr>
          <a:xfrm>
            <a:off x="428625" y="1974850"/>
            <a:ext cx="8258175" cy="4525963"/>
          </a:xfrm>
        </p:spPr>
        <p:style>
          <a:lnRef idx="2">
            <a:schemeClr val="accent2"/>
          </a:lnRef>
          <a:fillRef idx="1">
            <a:schemeClr val="lt1"/>
          </a:fillRef>
          <a:effectRef idx="0">
            <a:schemeClr val="accent2"/>
          </a:effectRef>
          <a:fontRef idx="minor">
            <a:schemeClr val="dk1"/>
          </a:fontRef>
        </p:style>
        <p:txBody>
          <a:bodyPr rtlCol="1">
            <a:normAutofit fontScale="85000" lnSpcReduction="20000"/>
          </a:bodyPr>
          <a:lstStyle/>
          <a:p>
            <a:pPr marL="274320" indent="-274320" algn="r" rtl="1" fontAlgn="auto">
              <a:spcAft>
                <a:spcPts val="0"/>
              </a:spcAft>
              <a:buClr>
                <a:schemeClr val="accent3"/>
              </a:buClr>
              <a:buFontTx/>
              <a:buNone/>
              <a:defRPr/>
            </a:pPr>
            <a:r>
              <a:rPr lang="ar-SA" dirty="0" smtClean="0">
                <a:solidFill>
                  <a:srgbClr val="FF0000"/>
                </a:solidFill>
              </a:rPr>
              <a:t>1.</a:t>
            </a:r>
            <a:r>
              <a:rPr lang="en-US" dirty="0" smtClean="0">
                <a:solidFill>
                  <a:srgbClr val="FF0000"/>
                </a:solidFill>
              </a:rPr>
              <a:t>IPL ( information processing language)</a:t>
            </a:r>
            <a:r>
              <a:rPr lang="ar-SA" dirty="0" smtClean="0">
                <a:solidFill>
                  <a:srgbClr val="FF0000"/>
                </a:solidFill>
              </a:rPr>
              <a:t> : عام 1956</a:t>
            </a:r>
          </a:p>
          <a:p>
            <a:pPr marL="274320" indent="-274320" algn="r" rtl="1" fontAlgn="auto">
              <a:spcAft>
                <a:spcPts val="0"/>
              </a:spcAft>
              <a:buClr>
                <a:schemeClr val="accent3"/>
              </a:buClr>
              <a:buFontTx/>
              <a:buNone/>
              <a:defRPr/>
            </a:pPr>
            <a:r>
              <a:rPr lang="ar-SA" dirty="0" smtClean="0">
                <a:solidFill>
                  <a:schemeClr val="tx1"/>
                </a:solidFill>
              </a:rPr>
              <a:t>	صممت خصيصا لمعالجة المعلومات وعابها عدم سهولة الاستخدام لقربها من لغة الآلة.</a:t>
            </a:r>
            <a:endParaRPr lang="en-US" dirty="0" smtClean="0">
              <a:solidFill>
                <a:schemeClr val="tx1"/>
              </a:solidFill>
            </a:endParaRPr>
          </a:p>
          <a:p>
            <a:pPr marL="274320" indent="-274320" algn="r" rtl="1" fontAlgn="auto">
              <a:spcAft>
                <a:spcPts val="0"/>
              </a:spcAft>
              <a:buClr>
                <a:schemeClr val="accent3"/>
              </a:buClr>
              <a:buFontTx/>
              <a:buNone/>
              <a:defRPr/>
            </a:pPr>
            <a:r>
              <a:rPr lang="ar-SA" dirty="0" smtClean="0">
                <a:solidFill>
                  <a:srgbClr val="FF0000"/>
                </a:solidFill>
              </a:rPr>
              <a:t>2. لغة البرمجة </a:t>
            </a:r>
            <a:r>
              <a:rPr lang="en-US" dirty="0" smtClean="0">
                <a:solidFill>
                  <a:srgbClr val="FF0000"/>
                </a:solidFill>
              </a:rPr>
              <a:t>RITA</a:t>
            </a:r>
            <a:r>
              <a:rPr lang="ar-SA" dirty="0" smtClean="0">
                <a:solidFill>
                  <a:srgbClr val="FF0000"/>
                </a:solidFill>
              </a:rPr>
              <a:t> </a:t>
            </a:r>
          </a:p>
          <a:p>
            <a:pPr marL="274320" indent="-274320" algn="r" rtl="1" fontAlgn="auto">
              <a:spcAft>
                <a:spcPts val="0"/>
              </a:spcAft>
              <a:buClr>
                <a:schemeClr val="accent3"/>
              </a:buClr>
              <a:buFontTx/>
              <a:buNone/>
              <a:defRPr/>
            </a:pPr>
            <a:r>
              <a:rPr lang="ar-SA" dirty="0" smtClean="0">
                <a:solidFill>
                  <a:schemeClr val="tx1"/>
                </a:solidFill>
              </a:rPr>
              <a:t>	استخدامها في بناء نظم الخبرة لمكافحة الإرهاب الدولي</a:t>
            </a:r>
            <a:endParaRPr lang="en-US" dirty="0" smtClean="0">
              <a:solidFill>
                <a:schemeClr val="tx1"/>
              </a:solidFill>
            </a:endParaRPr>
          </a:p>
          <a:p>
            <a:pPr marL="274320" indent="-274320" algn="r" rtl="1" fontAlgn="auto">
              <a:spcAft>
                <a:spcPts val="0"/>
              </a:spcAft>
              <a:buClr>
                <a:schemeClr val="accent3"/>
              </a:buClr>
              <a:buFontTx/>
              <a:buNone/>
              <a:defRPr/>
            </a:pPr>
            <a:r>
              <a:rPr lang="ar-SA" dirty="0" smtClean="0">
                <a:solidFill>
                  <a:srgbClr val="FF0000"/>
                </a:solidFill>
              </a:rPr>
              <a:t>3. لغة </a:t>
            </a:r>
            <a:r>
              <a:rPr lang="en-US" dirty="0" smtClean="0">
                <a:solidFill>
                  <a:srgbClr val="FF0000"/>
                </a:solidFill>
              </a:rPr>
              <a:t>ROISE</a:t>
            </a:r>
            <a:endParaRPr lang="ar-SA" dirty="0" smtClean="0">
              <a:solidFill>
                <a:srgbClr val="FF0000"/>
              </a:solidFill>
            </a:endParaRPr>
          </a:p>
          <a:p>
            <a:pPr marL="274320" indent="-274320" algn="r" rtl="1" fontAlgn="auto">
              <a:spcAft>
                <a:spcPts val="0"/>
              </a:spcAft>
              <a:buClr>
                <a:schemeClr val="accent3"/>
              </a:buClr>
              <a:buFont typeface="Wingdings 2"/>
              <a:buNone/>
              <a:defRPr/>
            </a:pPr>
            <a:r>
              <a:rPr lang="ar-SA" dirty="0" smtClean="0">
                <a:solidFill>
                  <a:schemeClr val="tx1"/>
                </a:solidFill>
              </a:rPr>
              <a:t>	استخدامها في بناء نظم الخبرة للتخطيط الحربي</a:t>
            </a:r>
            <a:endParaRPr lang="en-US" dirty="0" smtClean="0">
              <a:solidFill>
                <a:schemeClr val="tx1"/>
              </a:solidFill>
            </a:endParaRPr>
          </a:p>
          <a:p>
            <a:pPr marL="274320" indent="-274320" algn="r" rtl="1" fontAlgn="auto">
              <a:spcAft>
                <a:spcPts val="0"/>
              </a:spcAft>
              <a:buClr>
                <a:schemeClr val="accent3"/>
              </a:buClr>
              <a:buFontTx/>
              <a:buNone/>
              <a:defRPr/>
            </a:pPr>
            <a:r>
              <a:rPr lang="ar-SA" dirty="0" smtClean="0">
                <a:solidFill>
                  <a:srgbClr val="FF0000"/>
                </a:solidFill>
              </a:rPr>
              <a:t>4. لغة </a:t>
            </a:r>
            <a:r>
              <a:rPr lang="en-US" dirty="0" smtClean="0">
                <a:solidFill>
                  <a:srgbClr val="FF0000"/>
                </a:solidFill>
              </a:rPr>
              <a:t>LISP</a:t>
            </a:r>
            <a:r>
              <a:rPr lang="ar-SA" dirty="0" smtClean="0">
                <a:solidFill>
                  <a:srgbClr val="FF0000"/>
                </a:solidFill>
              </a:rPr>
              <a:t> ( </a:t>
            </a:r>
            <a:r>
              <a:rPr lang="en-US" dirty="0" smtClean="0">
                <a:solidFill>
                  <a:srgbClr val="FF0000"/>
                </a:solidFill>
              </a:rPr>
              <a:t>List Processing</a:t>
            </a:r>
            <a:r>
              <a:rPr lang="ar-SA" dirty="0" smtClean="0">
                <a:solidFill>
                  <a:srgbClr val="FF0000"/>
                </a:solidFill>
              </a:rPr>
              <a:t> ).</a:t>
            </a:r>
          </a:p>
          <a:p>
            <a:pPr marL="274320" indent="-274320" algn="r" rtl="1" fontAlgn="auto">
              <a:spcAft>
                <a:spcPts val="0"/>
              </a:spcAft>
              <a:buClr>
                <a:schemeClr val="accent3"/>
              </a:buClr>
              <a:buFontTx/>
              <a:buNone/>
              <a:defRPr/>
            </a:pPr>
            <a:r>
              <a:rPr lang="ar-SA" dirty="0" smtClean="0">
                <a:solidFill>
                  <a:schemeClr val="tx1"/>
                </a:solidFill>
              </a:rPr>
              <a:t>لغة طبيعية ومن أكثر اللغات المنتشرة لبناء نظم خبيرة نظرا لإمكانياتها في التعامل مع اللغات الأخرى مثل لغة </a:t>
            </a:r>
            <a:r>
              <a:rPr lang="en-US" dirty="0" smtClean="0">
                <a:solidFill>
                  <a:schemeClr val="tx1"/>
                </a:solidFill>
              </a:rPr>
              <a:t>C</a:t>
            </a:r>
            <a:endParaRPr lang="ar-SA" dirty="0" smtClean="0">
              <a:solidFill>
                <a:schemeClr val="tx1"/>
              </a:solidFill>
            </a:endParaRPr>
          </a:p>
          <a:p>
            <a:pPr marL="274320" indent="-274320" algn="r" rtl="1" fontAlgn="auto">
              <a:spcAft>
                <a:spcPts val="0"/>
              </a:spcAft>
              <a:buClr>
                <a:schemeClr val="accent3"/>
              </a:buClr>
              <a:buFontTx/>
              <a:buNone/>
              <a:defRPr/>
            </a:pPr>
            <a:r>
              <a:rPr lang="ar-SA" dirty="0" smtClean="0">
                <a:solidFill>
                  <a:srgbClr val="FF0000"/>
                </a:solidFill>
              </a:rPr>
              <a:t>5. لغة </a:t>
            </a:r>
            <a:r>
              <a:rPr lang="en-US" dirty="0" smtClean="0">
                <a:solidFill>
                  <a:srgbClr val="FF0000"/>
                </a:solidFill>
              </a:rPr>
              <a:t>PROLOG</a:t>
            </a:r>
            <a:r>
              <a:rPr lang="ar-SA" dirty="0" smtClean="0">
                <a:solidFill>
                  <a:srgbClr val="FF0000"/>
                </a:solidFill>
              </a:rPr>
              <a:t> ( </a:t>
            </a:r>
            <a:r>
              <a:rPr lang="en-US" dirty="0" smtClean="0">
                <a:solidFill>
                  <a:srgbClr val="FF0000"/>
                </a:solidFill>
              </a:rPr>
              <a:t>programming in logic</a:t>
            </a:r>
            <a:r>
              <a:rPr lang="ar-SA" dirty="0" smtClean="0">
                <a:solidFill>
                  <a:srgbClr val="FF0000"/>
                </a:solidFill>
              </a:rPr>
              <a:t>)</a:t>
            </a:r>
          </a:p>
          <a:p>
            <a:pPr marL="274320" indent="-274320" algn="r" rtl="1" fontAlgn="auto">
              <a:spcAft>
                <a:spcPts val="0"/>
              </a:spcAft>
              <a:buClr>
                <a:schemeClr val="accent3"/>
              </a:buClr>
              <a:buFontTx/>
              <a:buNone/>
              <a:defRPr/>
            </a:pPr>
            <a:r>
              <a:rPr lang="ar-SA" dirty="0" smtClean="0">
                <a:solidFill>
                  <a:schemeClr val="tx1"/>
                </a:solidFill>
              </a:rPr>
              <a:t>لغة منطقية تعتمد على التركيب والتفرع وذات انتشار اكبر في أوروبا واليابان</a:t>
            </a:r>
          </a:p>
          <a:p>
            <a:pPr marL="274320" indent="-274320" algn="r" rtl="1" fontAlgn="auto">
              <a:spcAft>
                <a:spcPts val="0"/>
              </a:spcAft>
              <a:buClr>
                <a:schemeClr val="accent3"/>
              </a:buClr>
              <a:buFontTx/>
              <a:buNone/>
              <a:defRPr/>
            </a:pPr>
            <a:r>
              <a:rPr lang="ar-SA" dirty="0" smtClean="0">
                <a:solidFill>
                  <a:srgbClr val="FF0000"/>
                </a:solidFill>
              </a:rPr>
              <a:t>6. لغة </a:t>
            </a:r>
            <a:r>
              <a:rPr lang="en-US" dirty="0" smtClean="0">
                <a:solidFill>
                  <a:srgbClr val="FF0000"/>
                </a:solidFill>
              </a:rPr>
              <a:t>SMALL TAIK</a:t>
            </a:r>
            <a:endParaRPr lang="ar-SA" dirty="0" smtClean="0">
              <a:solidFill>
                <a:srgbClr val="FF0000"/>
              </a:solidFill>
            </a:endParaRPr>
          </a:p>
          <a:p>
            <a:pPr marL="274320" indent="-274320" algn="r" rtl="1" fontAlgn="auto">
              <a:spcAft>
                <a:spcPts val="0"/>
              </a:spcAft>
              <a:buClr>
                <a:schemeClr val="accent3"/>
              </a:buClr>
              <a:buFontTx/>
              <a:buNone/>
              <a:defRPr/>
            </a:pPr>
            <a:r>
              <a:rPr lang="ar-SA" dirty="0" smtClean="0">
                <a:solidFill>
                  <a:schemeClr val="tx1"/>
                </a:solidFill>
              </a:rPr>
              <a:t>هي لغة البرمجة الموجهة بالأهداف والتي انتشرت في الولايات المتحدة الأمريكية وتمتاز بالمدى  الواسع للرسوم واستخدام النوافذ.</a:t>
            </a:r>
          </a:p>
        </p:txBody>
      </p:sp>
      <p:sp>
        <p:nvSpPr>
          <p:cNvPr id="38916"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42147D04-8FCF-44A2-866C-1C556E37D734}" type="slidenum">
              <a:rPr lang="ar-SA">
                <a:solidFill>
                  <a:srgbClr val="FFFFFF"/>
                </a:solidFill>
              </a:rPr>
              <a:pPr eaLnBrk="1" hangingPunct="1"/>
              <a:t>17</a:t>
            </a:fld>
            <a:endParaRPr lang="en-US">
              <a:solidFill>
                <a:srgbClr val="FFFFFF"/>
              </a:solidFill>
            </a:endParaRPr>
          </a:p>
        </p:txBody>
      </p:sp>
    </p:spTree>
    <p:extLst>
      <p:ext uri="{BB962C8B-B14F-4D97-AF65-F5344CB8AC3E}">
        <p14:creationId xmlns:p14="http://schemas.microsoft.com/office/powerpoint/2010/main" val="27346980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style>
          <a:lnRef idx="2">
            <a:schemeClr val="accent2"/>
          </a:lnRef>
          <a:fillRef idx="1">
            <a:schemeClr val="lt1"/>
          </a:fillRef>
          <a:effectRef idx="0">
            <a:schemeClr val="accent2"/>
          </a:effectRef>
          <a:fontRef idx="minor">
            <a:schemeClr val="dk1"/>
          </a:fontRef>
        </p:style>
        <p:txBody>
          <a:bodyPr rtlCol="1">
            <a:normAutofit fontScale="90000"/>
          </a:bodyPr>
          <a:lstStyle/>
          <a:p>
            <a:pPr fontAlgn="auto">
              <a:spcAft>
                <a:spcPts val="0"/>
              </a:spcAft>
              <a:defRPr/>
            </a:pPr>
            <a:r>
              <a:rPr lang="ar-SA" b="1" dirty="0" smtClean="0">
                <a:solidFill>
                  <a:schemeClr val="tx1"/>
                </a:solidFill>
              </a:rPr>
              <a:t>مميزات وخصائص لغات الذكاء الاصطناعي</a:t>
            </a:r>
            <a:endParaRPr lang="en-US" b="1" dirty="0" smtClean="0">
              <a:solidFill>
                <a:schemeClr val="tx1"/>
              </a:solidFill>
            </a:endParaRPr>
          </a:p>
        </p:txBody>
      </p:sp>
      <p:sp>
        <p:nvSpPr>
          <p:cNvPr id="4100" name="Rectangle 3"/>
          <p:cNvSpPr>
            <a:spLocks noGrp="1" noChangeArrowheads="1"/>
          </p:cNvSpPr>
          <p:nvPr>
            <p:ph idx="1"/>
          </p:nvPr>
        </p:nvSpPr>
        <p:spPr>
          <a:xfrm>
            <a:off x="428625" y="1974850"/>
            <a:ext cx="8258175" cy="4525963"/>
          </a:xfrm>
        </p:spPr>
        <p:style>
          <a:lnRef idx="2">
            <a:schemeClr val="accent2"/>
          </a:lnRef>
          <a:fillRef idx="1">
            <a:schemeClr val="lt1"/>
          </a:fillRef>
          <a:effectRef idx="0">
            <a:schemeClr val="accent2"/>
          </a:effectRef>
          <a:fontRef idx="minor">
            <a:schemeClr val="dk1"/>
          </a:fontRef>
        </p:style>
        <p:txBody>
          <a:bodyPr rtlCol="1">
            <a:normAutofit/>
          </a:bodyPr>
          <a:lstStyle/>
          <a:p>
            <a:pPr marL="274320" indent="-274320" fontAlgn="auto">
              <a:spcAft>
                <a:spcPts val="0"/>
              </a:spcAft>
              <a:buClr>
                <a:schemeClr val="accent3"/>
              </a:buClr>
              <a:buFontTx/>
              <a:buNone/>
              <a:defRPr/>
            </a:pPr>
            <a:r>
              <a:rPr lang="ar-SA" sz="2400" b="1" u="sng" dirty="0" smtClean="0">
                <a:solidFill>
                  <a:schemeClr val="tx1"/>
                </a:solidFill>
              </a:rPr>
              <a:t>أ-قابلية تمثيل المعرفة </a:t>
            </a:r>
            <a:r>
              <a:rPr lang="en-US" sz="2400" b="1" u="sng" dirty="0" smtClean="0">
                <a:solidFill>
                  <a:schemeClr val="tx1"/>
                </a:solidFill>
              </a:rPr>
              <a:t>Knowledge Representation</a:t>
            </a:r>
            <a:r>
              <a:rPr lang="ar-SA" sz="2400" b="1" u="sng" dirty="0" smtClean="0">
                <a:solidFill>
                  <a:schemeClr val="tx1"/>
                </a:solidFill>
              </a:rPr>
              <a:t>.</a:t>
            </a:r>
          </a:p>
          <a:p>
            <a:pPr marL="274320" indent="-274320" fontAlgn="auto">
              <a:spcAft>
                <a:spcPts val="0"/>
              </a:spcAft>
              <a:buClr>
                <a:schemeClr val="accent3"/>
              </a:buClr>
              <a:buFontTx/>
              <a:buNone/>
              <a:defRPr/>
            </a:pPr>
            <a:r>
              <a:rPr lang="ar-SA" sz="2400" b="1" u="sng" dirty="0" smtClean="0">
                <a:solidFill>
                  <a:schemeClr val="tx1"/>
                </a:solidFill>
              </a:rPr>
              <a:t>ب- معالجة الرموز والأشكال </a:t>
            </a:r>
            <a:r>
              <a:rPr lang="en-US" sz="2400" b="1" u="sng" dirty="0" smtClean="0">
                <a:solidFill>
                  <a:schemeClr val="tx1"/>
                </a:solidFill>
              </a:rPr>
              <a:t>Symbolic Processing</a:t>
            </a:r>
            <a:r>
              <a:rPr lang="ar-SA" sz="2400" b="1" u="sng" dirty="0" smtClean="0">
                <a:solidFill>
                  <a:schemeClr val="tx1"/>
                </a:solidFill>
              </a:rPr>
              <a:t>.</a:t>
            </a:r>
          </a:p>
          <a:p>
            <a:pPr marL="274320" indent="-274320" fontAlgn="auto">
              <a:spcAft>
                <a:spcPts val="0"/>
              </a:spcAft>
              <a:buClr>
                <a:schemeClr val="accent3"/>
              </a:buClr>
              <a:buFont typeface="Wingdings 2"/>
              <a:buNone/>
              <a:defRPr/>
            </a:pPr>
            <a:r>
              <a:rPr lang="ar-SA" sz="2400" b="1" u="sng" dirty="0" smtClean="0">
                <a:solidFill>
                  <a:schemeClr val="tx1"/>
                </a:solidFill>
              </a:rPr>
              <a:t>ج- مرونة في التحكم </a:t>
            </a:r>
            <a:r>
              <a:rPr lang="en-US" sz="2400" b="1" u="sng" dirty="0" smtClean="0">
                <a:solidFill>
                  <a:schemeClr val="tx1"/>
                </a:solidFill>
              </a:rPr>
              <a:t>Flexibility of Control</a:t>
            </a:r>
            <a:r>
              <a:rPr lang="ar-SA" sz="2400" b="1" u="sng" dirty="0" smtClean="0">
                <a:solidFill>
                  <a:schemeClr val="tx1"/>
                </a:solidFill>
              </a:rPr>
              <a:t>:</a:t>
            </a:r>
          </a:p>
          <a:p>
            <a:pPr marL="274320" indent="-274320" algn="just" fontAlgn="auto">
              <a:spcAft>
                <a:spcPts val="0"/>
              </a:spcAft>
              <a:buClr>
                <a:schemeClr val="accent3"/>
              </a:buClr>
              <a:buFont typeface="Wingdings 2"/>
              <a:buNone/>
              <a:defRPr/>
            </a:pPr>
            <a:r>
              <a:rPr lang="ar-SA" b="1" dirty="0" smtClean="0"/>
              <a:t/>
            </a:r>
            <a:br>
              <a:rPr lang="ar-SA" b="1" dirty="0" smtClean="0"/>
            </a:br>
            <a:r>
              <a:rPr lang="ar-SA" sz="2400" b="1" dirty="0" smtClean="0"/>
              <a:t>اللغات التقليدية مثل </a:t>
            </a:r>
            <a:r>
              <a:rPr lang="en-US" sz="2400" b="1" dirty="0" smtClean="0"/>
              <a:t>Pascal</a:t>
            </a:r>
            <a:r>
              <a:rPr lang="ar-SA" sz="2400" b="1" dirty="0" smtClean="0"/>
              <a:t> و</a:t>
            </a:r>
            <a:r>
              <a:rPr lang="en-US" sz="2400" b="1" dirty="0" smtClean="0"/>
              <a:t>C </a:t>
            </a:r>
            <a:r>
              <a:rPr lang="ar-SA" sz="2400" b="1" dirty="0" smtClean="0"/>
              <a:t>  تقوم بمعالجة المشكلة  </a:t>
            </a:r>
            <a:r>
              <a:rPr lang="ar-SA" sz="2400" b="1" dirty="0" smtClean="0">
                <a:solidFill>
                  <a:srgbClr val="FF0000"/>
                </a:solidFill>
              </a:rPr>
              <a:t>من خلال تتبع تسلسلي</a:t>
            </a:r>
            <a:r>
              <a:rPr lang="ar-SA" sz="2400" b="1" dirty="0" smtClean="0"/>
              <a:t> لتعليمات البرنامج فهي دائما ما تكون عاجزة عن علاج مشاكل الذكاء الاصطناعي لذلك أتت لغات الذكاء الاصطناعي بإمكانية تحكم أكثر مرونة.</a:t>
            </a:r>
          </a:p>
          <a:p>
            <a:pPr marL="274320" indent="-274320" fontAlgn="auto">
              <a:spcAft>
                <a:spcPts val="0"/>
              </a:spcAft>
              <a:buClr>
                <a:schemeClr val="accent3"/>
              </a:buClr>
              <a:buFontTx/>
              <a:buNone/>
              <a:defRPr/>
            </a:pPr>
            <a:endParaRPr lang="ar-SA" b="1" u="sng" dirty="0" smtClean="0">
              <a:solidFill>
                <a:schemeClr val="tx1"/>
              </a:solidFill>
            </a:endParaRPr>
          </a:p>
        </p:txBody>
      </p:sp>
      <p:sp>
        <p:nvSpPr>
          <p:cNvPr id="39940" name="عنصر نائب لرقم الشريحة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8E8C4AB6-F871-4FB4-B9DA-DC74974486A6}" type="slidenum">
              <a:rPr lang="ar-SA">
                <a:solidFill>
                  <a:srgbClr val="FFFFFF"/>
                </a:solidFill>
              </a:rPr>
              <a:pPr eaLnBrk="1" hangingPunct="1"/>
              <a:t>18</a:t>
            </a:fld>
            <a:endParaRPr lang="en-US">
              <a:solidFill>
                <a:srgbClr val="FFFFFF"/>
              </a:solidFill>
            </a:endParaRPr>
          </a:p>
        </p:txBody>
      </p:sp>
    </p:spTree>
    <p:extLst>
      <p:ext uri="{BB962C8B-B14F-4D97-AF65-F5344CB8AC3E}">
        <p14:creationId xmlns:p14="http://schemas.microsoft.com/office/powerpoint/2010/main" val="37644394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rtlCol="1">
            <a:normAutofit fontScale="90000"/>
          </a:bodyPr>
          <a:lstStyle/>
          <a:p>
            <a:pPr algn="r" rtl="1" fontAlgn="auto">
              <a:spcAft>
                <a:spcPts val="0"/>
              </a:spcAft>
              <a:defRPr/>
            </a:pPr>
            <a:r>
              <a:rPr lang="ar-SA" dirty="0" smtClean="0">
                <a:solidFill>
                  <a:schemeClr val="tx1"/>
                </a:solidFill>
              </a:rPr>
              <a:t>مميزات وخصائص لغات الذكاء الاصطناعي</a:t>
            </a:r>
            <a:endParaRPr lang="ar-SA" dirty="0"/>
          </a:p>
        </p:txBody>
      </p:sp>
      <p:sp>
        <p:nvSpPr>
          <p:cNvPr id="3" name="عنصر نائب للمحتوى 2"/>
          <p:cNvSpPr>
            <a:spLocks noGrp="1"/>
          </p:cNvSpPr>
          <p:nvPr>
            <p:ph idx="1"/>
          </p:nvPr>
        </p:nvSpPr>
        <p:spPr/>
        <p:style>
          <a:lnRef idx="2">
            <a:schemeClr val="accent2"/>
          </a:lnRef>
          <a:fillRef idx="1">
            <a:schemeClr val="lt1"/>
          </a:fillRef>
          <a:effectRef idx="0">
            <a:schemeClr val="accent2"/>
          </a:effectRef>
          <a:fontRef idx="minor">
            <a:schemeClr val="dk1"/>
          </a:fontRef>
        </p:style>
        <p:txBody>
          <a:bodyPr rtlCol="1">
            <a:normAutofit fontScale="77500" lnSpcReduction="20000"/>
          </a:bodyPr>
          <a:lstStyle/>
          <a:p>
            <a:pPr marL="274320" indent="-274320" algn="r" rtl="1" fontAlgn="auto">
              <a:spcAft>
                <a:spcPts val="0"/>
              </a:spcAft>
              <a:buClr>
                <a:schemeClr val="accent3"/>
              </a:buClr>
              <a:buFont typeface="Wingdings 2"/>
              <a:buNone/>
              <a:defRPr/>
            </a:pPr>
            <a:r>
              <a:rPr lang="ar-SA" sz="3000" i="1" u="sng" dirty="0" smtClean="0">
                <a:solidFill>
                  <a:srgbClr val="FF0000"/>
                </a:solidFill>
              </a:rPr>
              <a:t/>
            </a:r>
            <a:br>
              <a:rPr lang="ar-SA" sz="3000" i="1" u="sng" dirty="0" smtClean="0">
                <a:solidFill>
                  <a:srgbClr val="FF0000"/>
                </a:solidFill>
              </a:rPr>
            </a:br>
            <a:r>
              <a:rPr lang="ar-SA" sz="3000" u="sng" dirty="0" smtClean="0">
                <a:solidFill>
                  <a:srgbClr val="FF0000"/>
                </a:solidFill>
              </a:rPr>
              <a:t>وبشكل عام:</a:t>
            </a:r>
          </a:p>
          <a:p>
            <a:pPr marL="274320" indent="-274320" algn="r" rtl="1" fontAlgn="auto">
              <a:spcAft>
                <a:spcPts val="0"/>
              </a:spcAft>
              <a:buClr>
                <a:schemeClr val="accent3"/>
              </a:buClr>
              <a:buFont typeface="Wingdings 2"/>
              <a:buNone/>
              <a:defRPr/>
            </a:pPr>
            <a:r>
              <a:rPr lang="ar-SA" sz="3300" dirty="0" smtClean="0"/>
              <a:t/>
            </a:r>
            <a:br>
              <a:rPr lang="ar-SA" sz="3300" dirty="0" smtClean="0"/>
            </a:br>
            <a:r>
              <a:rPr lang="ar-SA" sz="3300" dirty="0" smtClean="0"/>
              <a:t>تعتبر لغات الذكاء الاصطناعي </a:t>
            </a:r>
            <a:r>
              <a:rPr lang="ar-SA" sz="3300" dirty="0" smtClean="0">
                <a:solidFill>
                  <a:srgbClr val="00B050"/>
                </a:solidFill>
              </a:rPr>
              <a:t>أكثر كفاءة </a:t>
            </a:r>
            <a:r>
              <a:rPr lang="ar-SA" sz="3300" dirty="0" smtClean="0"/>
              <a:t>من اللغات التقليدية ونعني بالكفاءة </a:t>
            </a:r>
            <a:r>
              <a:rPr lang="ar-SA" sz="3300" dirty="0" smtClean="0">
                <a:solidFill>
                  <a:srgbClr val="0070C0"/>
                </a:solidFill>
              </a:rPr>
              <a:t>زمن تنفيذ البرنامج وتقليل حجم التخزين في الذاكرة </a:t>
            </a:r>
            <a:r>
              <a:rPr lang="ar-SA" sz="3300" dirty="0" smtClean="0"/>
              <a:t> ولكن نحتاج إلى مجهود من قبل المبرمج في تحديد كل الحقائق وربطها يبعضها البعض وتوجيهها لاستخلاص النتائج والأهداف المطلوبة.</a:t>
            </a:r>
            <a:r>
              <a:rPr lang="en-US" sz="3300" dirty="0" smtClean="0"/>
              <a:t/>
            </a:r>
            <a:br>
              <a:rPr lang="en-US" sz="3300" dirty="0" smtClean="0"/>
            </a:br>
            <a:endParaRPr lang="ar-SA" sz="3300" dirty="0"/>
          </a:p>
        </p:txBody>
      </p:sp>
      <p:sp>
        <p:nvSpPr>
          <p:cNvPr id="40964" name="عنصر نائب لرقم الشريحة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62FFE417-48BE-4507-927E-D6A604F2E1F0}" type="slidenum">
              <a:rPr lang="ar-SA">
                <a:solidFill>
                  <a:srgbClr val="FFFFFF"/>
                </a:solidFill>
              </a:rPr>
              <a:pPr eaLnBrk="1" hangingPunct="1"/>
              <a:t>19</a:t>
            </a:fld>
            <a:endParaRPr lang="ar-SA">
              <a:solidFill>
                <a:srgbClr val="FFFFFF"/>
              </a:solidFill>
            </a:endParaRPr>
          </a:p>
        </p:txBody>
      </p:sp>
    </p:spTree>
    <p:extLst>
      <p:ext uri="{BB962C8B-B14F-4D97-AF65-F5344CB8AC3E}">
        <p14:creationId xmlns:p14="http://schemas.microsoft.com/office/powerpoint/2010/main" val="24491542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rtlCol="1">
            <a:normAutofit fontScale="90000"/>
          </a:bodyPr>
          <a:lstStyle/>
          <a:p>
            <a:pPr algn="r" rtl="1" fontAlgn="auto">
              <a:spcAft>
                <a:spcPts val="0"/>
              </a:spcAft>
              <a:defRPr/>
            </a:pPr>
            <a:r>
              <a:rPr lang="ar-SA" sz="2400" dirty="0" smtClean="0"/>
              <a:t>متى نبرمج باستخدام أساليب برمجية بحتة مثل </a:t>
            </a:r>
            <a:r>
              <a:rPr lang="en-US" sz="2400" dirty="0" smtClean="0"/>
              <a:t>function </a:t>
            </a:r>
            <a:r>
              <a:rPr lang="ar-SA" sz="2400" dirty="0" smtClean="0"/>
              <a:t> أو </a:t>
            </a:r>
            <a:r>
              <a:rPr lang="en-US" sz="2400" dirty="0" smtClean="0"/>
              <a:t>OO</a:t>
            </a:r>
            <a:r>
              <a:rPr lang="ar-SA" sz="2400" dirty="0" smtClean="0"/>
              <a:t> ومتى نستخدم أساليب مخصصة لنوع معين من المشاكل </a:t>
            </a:r>
            <a:r>
              <a:rPr lang="en-US" sz="2400" dirty="0" smtClean="0"/>
              <a:t>ANN </a:t>
            </a:r>
            <a:r>
              <a:rPr lang="ar-SA" sz="2400" dirty="0" smtClean="0"/>
              <a:t> أو </a:t>
            </a:r>
            <a:r>
              <a:rPr lang="en-US" sz="2400" dirty="0" smtClean="0"/>
              <a:t>Expert System</a:t>
            </a:r>
            <a:endParaRPr lang="ar-SA" sz="2400" dirty="0"/>
          </a:p>
        </p:txBody>
      </p:sp>
      <p:sp>
        <p:nvSpPr>
          <p:cNvPr id="3" name="عنصر نائب للمحتوى 2"/>
          <p:cNvSpPr>
            <a:spLocks noGrp="1"/>
          </p:cNvSpPr>
          <p:nvPr>
            <p:ph idx="1"/>
          </p:nvPr>
        </p:nvSpPr>
        <p:spPr/>
        <p:style>
          <a:lnRef idx="2">
            <a:schemeClr val="accent2"/>
          </a:lnRef>
          <a:fillRef idx="1">
            <a:schemeClr val="lt1"/>
          </a:fillRef>
          <a:effectRef idx="0">
            <a:schemeClr val="accent2"/>
          </a:effectRef>
          <a:fontRef idx="minor">
            <a:schemeClr val="dk1"/>
          </a:fontRef>
        </p:style>
        <p:txBody>
          <a:bodyPr rtlCol="1">
            <a:normAutofit fontScale="92500" lnSpcReduction="20000"/>
          </a:bodyPr>
          <a:lstStyle/>
          <a:p>
            <a:pPr marL="274320" indent="-274320" algn="r" rtl="1" fontAlgn="auto">
              <a:spcAft>
                <a:spcPts val="0"/>
              </a:spcAft>
              <a:buClr>
                <a:schemeClr val="accent3"/>
              </a:buClr>
              <a:buFont typeface="Wingdings 2"/>
              <a:buChar char=""/>
              <a:defRPr/>
            </a:pPr>
            <a:r>
              <a:rPr lang="ar-SA" dirty="0" smtClean="0"/>
              <a:t>عندما يكون لدينا مهمة معينة ضمن خطوات واضحة لحل هذه المشكلة </a:t>
            </a:r>
            <a:r>
              <a:rPr lang="en-US" dirty="0" smtClean="0"/>
              <a:t> algorithm or flowchart</a:t>
            </a:r>
            <a:r>
              <a:rPr lang="ar-SA" dirty="0" smtClean="0"/>
              <a:t> فهذه المشكلة ليست من ضمن  </a:t>
            </a:r>
            <a:r>
              <a:rPr lang="en-US" dirty="0" smtClean="0"/>
              <a:t>ANN</a:t>
            </a:r>
            <a:r>
              <a:rPr lang="ar-SA" dirty="0" smtClean="0"/>
              <a:t>.</a:t>
            </a:r>
          </a:p>
          <a:p>
            <a:pPr marL="274320" indent="-274320" algn="r" rtl="1" fontAlgn="auto">
              <a:spcAft>
                <a:spcPts val="0"/>
              </a:spcAft>
              <a:buClr>
                <a:schemeClr val="accent3"/>
              </a:buClr>
              <a:buFont typeface="Wingdings 2"/>
              <a:buChar char=""/>
              <a:defRPr/>
            </a:pPr>
            <a:r>
              <a:rPr lang="ar-SA" dirty="0" smtClean="0"/>
              <a:t>البرامج التي لا توجد لها خوارزمية واضحة لحلها تكون مؤشر جيد لاختيار </a:t>
            </a:r>
            <a:r>
              <a:rPr lang="en-US" dirty="0" smtClean="0"/>
              <a:t>ANN</a:t>
            </a:r>
            <a:r>
              <a:rPr lang="ar-SA" dirty="0" smtClean="0"/>
              <a:t> كوسيلة للحل.</a:t>
            </a:r>
          </a:p>
          <a:p>
            <a:pPr marL="274320" indent="-274320" algn="r" rtl="1" fontAlgn="auto">
              <a:spcAft>
                <a:spcPts val="0"/>
              </a:spcAft>
              <a:buClr>
                <a:schemeClr val="accent3"/>
              </a:buClr>
              <a:buFont typeface="Wingdings 2"/>
              <a:buChar char=""/>
              <a:defRPr/>
            </a:pPr>
            <a:r>
              <a:rPr lang="ar-SA" dirty="0" smtClean="0"/>
              <a:t>أيضا مسائل التعرف على الأنماط.</a:t>
            </a:r>
          </a:p>
          <a:p>
            <a:pPr marL="274320" indent="-274320" algn="r" rtl="1" fontAlgn="auto">
              <a:spcAft>
                <a:spcPts val="0"/>
              </a:spcAft>
              <a:buClr>
                <a:schemeClr val="accent3"/>
              </a:buClr>
              <a:buFont typeface="Wingdings 2"/>
              <a:buChar char=""/>
              <a:defRPr/>
            </a:pPr>
            <a:r>
              <a:rPr lang="ar-SA" dirty="0" smtClean="0"/>
              <a:t>مسائل التعرف على مسائل الأمثلة </a:t>
            </a:r>
            <a:r>
              <a:rPr lang="en-US" dirty="0" smtClean="0"/>
              <a:t>optimization</a:t>
            </a:r>
            <a:r>
              <a:rPr lang="ar-SA" dirty="0" smtClean="0"/>
              <a:t> من خلال اختيار الطريق الأمثل لأداء مهمة ما ( البائع الذي يريد زيارة عدة مدن يريد اختيار اقصر طريق يجعله يتم الزيارة)</a:t>
            </a:r>
          </a:p>
          <a:p>
            <a:pPr marL="274320" indent="-274320" algn="r" rtl="1" fontAlgn="auto">
              <a:spcAft>
                <a:spcPts val="0"/>
              </a:spcAft>
              <a:buClr>
                <a:schemeClr val="accent3"/>
              </a:buClr>
              <a:buFont typeface="Wingdings 2"/>
              <a:buChar char=""/>
              <a:defRPr/>
            </a:pPr>
            <a:r>
              <a:rPr lang="ar-SA" dirty="0" smtClean="0"/>
              <a:t>مسائل التعرف على الصور وتمييز الأشكال.</a:t>
            </a:r>
            <a:endParaRPr lang="ar-SA" dirty="0"/>
          </a:p>
        </p:txBody>
      </p:sp>
      <p:sp>
        <p:nvSpPr>
          <p:cNvPr id="41988" name="عنصر نائب لرقم الشريحة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7FFBB4CB-4D21-423D-B8E2-3AEFE8DD2958}" type="slidenum">
              <a:rPr lang="ar-SA">
                <a:solidFill>
                  <a:srgbClr val="FFFFFF"/>
                </a:solidFill>
              </a:rPr>
              <a:pPr eaLnBrk="1" hangingPunct="1"/>
              <a:t>20</a:t>
            </a:fld>
            <a:endParaRPr lang="ar-SA">
              <a:solidFill>
                <a:srgbClr val="FFFFFF"/>
              </a:solidFill>
            </a:endParaRPr>
          </a:p>
        </p:txBody>
      </p:sp>
    </p:spTree>
    <p:extLst>
      <p:ext uri="{BB962C8B-B14F-4D97-AF65-F5344CB8AC3E}">
        <p14:creationId xmlns:p14="http://schemas.microsoft.com/office/powerpoint/2010/main" val="34461826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rtlCol="1">
            <a:normAutofit/>
          </a:bodyPr>
          <a:lstStyle/>
          <a:p>
            <a:pPr algn="r" rtl="1" fontAlgn="auto">
              <a:spcAft>
                <a:spcPts val="0"/>
              </a:spcAft>
              <a:defRPr/>
            </a:pPr>
            <a:r>
              <a:rPr lang="ar-SA" dirty="0" smtClean="0"/>
              <a:t>مستقبل الذكاء الاصطناعي</a:t>
            </a:r>
            <a:endParaRPr lang="ar-SA" dirty="0"/>
          </a:p>
        </p:txBody>
      </p:sp>
      <p:sp>
        <p:nvSpPr>
          <p:cNvPr id="3" name="عنصر نائب للمحتوى 2"/>
          <p:cNvSpPr>
            <a:spLocks noGrp="1"/>
          </p:cNvSpPr>
          <p:nvPr>
            <p:ph idx="1"/>
          </p:nvPr>
        </p:nvSpPr>
        <p:spPr>
          <a:xfrm>
            <a:off x="1043492" y="2323652"/>
            <a:ext cx="7338508" cy="3508977"/>
          </a:xfrm>
        </p:spPr>
        <p:style>
          <a:lnRef idx="2">
            <a:schemeClr val="accent2"/>
          </a:lnRef>
          <a:fillRef idx="1">
            <a:schemeClr val="lt1"/>
          </a:fillRef>
          <a:effectRef idx="0">
            <a:schemeClr val="accent2"/>
          </a:effectRef>
          <a:fontRef idx="minor">
            <a:schemeClr val="dk1"/>
          </a:fontRef>
        </p:style>
        <p:txBody>
          <a:bodyPr rtlCol="1">
            <a:normAutofit/>
          </a:bodyPr>
          <a:lstStyle/>
          <a:p>
            <a:pPr marL="274320" indent="-274320" algn="r" rtl="1" fontAlgn="auto">
              <a:spcAft>
                <a:spcPts val="0"/>
              </a:spcAft>
              <a:buClr>
                <a:schemeClr val="accent3"/>
              </a:buClr>
              <a:buFont typeface="Wingdings 2"/>
              <a:buNone/>
              <a:defRPr/>
            </a:pPr>
            <a:r>
              <a:rPr lang="ar-SA" dirty="0" smtClean="0"/>
              <a:t>يعد الذكاء الاصطناعي من أهم مجالات اهتمام المستقبل، يحاول علم الذكاء الاصطناعي فهم موجودات ( مكونات ) الذكاء، لذا فان أحد أسباب دراسة هذا المجال هو فهم المزيد عن أنفسنا، وقد أنتج الذكاء الاصطناعي عدة منتجات مميزة، يكرس الذكاء الاصطناعي جهوده نحو معضلات فهم ومعالجة وملاحظة الكائن البشري للأشياء وكيف يمكن بناء نشئ بهذه الخصائص.</a:t>
            </a:r>
            <a:endParaRPr lang="ar-SA" dirty="0"/>
          </a:p>
        </p:txBody>
      </p:sp>
      <p:sp>
        <p:nvSpPr>
          <p:cNvPr id="43012" name="عنصر نائب لرقم الشريحة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B1D803BB-61E6-4313-8A2B-DB5205CB1E50}" type="slidenum">
              <a:rPr lang="ar-SA">
                <a:solidFill>
                  <a:srgbClr val="FFFFFF"/>
                </a:solidFill>
              </a:rPr>
              <a:pPr eaLnBrk="1" hangingPunct="1"/>
              <a:t>21</a:t>
            </a:fld>
            <a:endParaRPr lang="ar-SA">
              <a:solidFill>
                <a:srgbClr val="FFFFFF"/>
              </a:solidFill>
            </a:endParaRPr>
          </a:p>
        </p:txBody>
      </p:sp>
    </p:spTree>
    <p:extLst>
      <p:ext uri="{BB962C8B-B14F-4D97-AF65-F5344CB8AC3E}">
        <p14:creationId xmlns:p14="http://schemas.microsoft.com/office/powerpoint/2010/main" val="9609433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85750" y="785813"/>
            <a:ext cx="8143875" cy="1143000"/>
          </a:xfrm>
        </p:spPr>
        <p:style>
          <a:lnRef idx="2">
            <a:schemeClr val="accent2"/>
          </a:lnRef>
          <a:fillRef idx="1">
            <a:schemeClr val="lt1"/>
          </a:fillRef>
          <a:effectRef idx="0">
            <a:schemeClr val="accent2"/>
          </a:effectRef>
          <a:fontRef idx="minor">
            <a:schemeClr val="dk1"/>
          </a:fontRef>
        </p:style>
        <p:txBody>
          <a:bodyPr rtlCol="1">
            <a:normAutofit/>
          </a:bodyPr>
          <a:lstStyle/>
          <a:p>
            <a:pPr algn="r" fontAlgn="auto">
              <a:spcAft>
                <a:spcPts val="0"/>
              </a:spcAft>
              <a:defRPr/>
            </a:pPr>
            <a:r>
              <a:rPr lang="ar-SA" dirty="0" smtClean="0"/>
              <a:t>ملخص</a:t>
            </a:r>
            <a:endParaRPr lang="ar-SA" dirty="0"/>
          </a:p>
        </p:txBody>
      </p:sp>
      <p:sp>
        <p:nvSpPr>
          <p:cNvPr id="3" name="عنصر نائب للمحتوى 2"/>
          <p:cNvSpPr>
            <a:spLocks noGrp="1"/>
          </p:cNvSpPr>
          <p:nvPr>
            <p:ph idx="1"/>
          </p:nvPr>
        </p:nvSpPr>
        <p:spPr>
          <a:xfrm>
            <a:off x="285750" y="2071688"/>
            <a:ext cx="8143875" cy="4429125"/>
          </a:xfrm>
        </p:spPr>
        <p:style>
          <a:lnRef idx="2">
            <a:schemeClr val="accent2"/>
          </a:lnRef>
          <a:fillRef idx="1">
            <a:schemeClr val="lt1"/>
          </a:fillRef>
          <a:effectRef idx="0">
            <a:schemeClr val="accent2"/>
          </a:effectRef>
          <a:fontRef idx="minor">
            <a:schemeClr val="dk1"/>
          </a:fontRef>
        </p:style>
        <p:txBody>
          <a:bodyPr rtlCol="1">
            <a:normAutofit/>
          </a:bodyPr>
          <a:lstStyle/>
          <a:p>
            <a:pPr marL="274320" indent="-274320" algn="r" rtl="1" fontAlgn="auto">
              <a:spcAft>
                <a:spcPts val="0"/>
              </a:spcAft>
              <a:buClr>
                <a:schemeClr val="accent3"/>
              </a:buClr>
              <a:buFont typeface="Wingdings 2"/>
              <a:buChar char=""/>
              <a:defRPr/>
            </a:pPr>
            <a:r>
              <a:rPr lang="ar-SA" dirty="0" smtClean="0"/>
              <a:t>أحد العلوم التي نتجت عن الثورة التكنولوجية المعاصرة.</a:t>
            </a:r>
          </a:p>
          <a:p>
            <a:pPr marL="274320" indent="-274320" algn="r" rtl="1" fontAlgn="auto">
              <a:spcAft>
                <a:spcPts val="0"/>
              </a:spcAft>
              <a:buClr>
                <a:schemeClr val="accent3"/>
              </a:buClr>
              <a:buFont typeface="Wingdings 2"/>
              <a:buChar char=""/>
              <a:defRPr/>
            </a:pPr>
            <a:r>
              <a:rPr lang="ar-SA" dirty="0" smtClean="0"/>
              <a:t>اكتسب علم الذكاء الاصطناعي أهمية بالغة لتطبيقاته العديدة في مجالات حيوية كالدفاع والاستخبارات والتخطيط وغيرها.</a:t>
            </a:r>
          </a:p>
          <a:p>
            <a:pPr marL="274320" indent="-274320" algn="r" rtl="1" fontAlgn="auto">
              <a:spcAft>
                <a:spcPts val="0"/>
              </a:spcAft>
              <a:buClr>
                <a:schemeClr val="accent3"/>
              </a:buClr>
              <a:buFont typeface="Wingdings 2"/>
              <a:buChar char=""/>
              <a:defRPr/>
            </a:pPr>
            <a:r>
              <a:rPr lang="ar-SA" dirty="0" smtClean="0"/>
              <a:t>والبحث في الذكاء الاصطناعي عمل جماعي بالدرجة الأولى يحتم تعاون علماء ومتخصصين من مجالات مختلفة كالحاسب الآلي وعلم اللغة والمنطق والرياضيات وعلم النفس والفلسفة.</a:t>
            </a:r>
          </a:p>
          <a:p>
            <a:pPr marL="274320" indent="-274320" algn="r" rtl="1" fontAlgn="auto">
              <a:spcAft>
                <a:spcPts val="0"/>
              </a:spcAft>
              <a:buClr>
                <a:schemeClr val="accent3"/>
              </a:buClr>
              <a:buFont typeface="Wingdings 2"/>
              <a:buChar char=""/>
              <a:defRPr/>
            </a:pPr>
            <a:r>
              <a:rPr lang="ar-SA" dirty="0" smtClean="0"/>
              <a:t>يمكن القول بان صناعة المعرفة في حد ذاتها كانت نتاجا للتطور التقني الذي تلاحق وتسارع في الحاسبات واستخدامها.</a:t>
            </a:r>
          </a:p>
          <a:p>
            <a:pPr marL="274320" indent="-274320" algn="r" rtl="1" fontAlgn="auto">
              <a:spcAft>
                <a:spcPts val="0"/>
              </a:spcAft>
              <a:buClr>
                <a:schemeClr val="accent3"/>
              </a:buClr>
              <a:buFont typeface="Wingdings 2"/>
              <a:buNone/>
              <a:defRPr/>
            </a:pPr>
            <a:endParaRPr lang="ar-SA" dirty="0"/>
          </a:p>
        </p:txBody>
      </p:sp>
      <p:sp>
        <p:nvSpPr>
          <p:cNvPr id="44036" name="عنصر نائب لرقم الشريحة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10ACBB59-A313-4032-9C6B-D12B940E8B3D}" type="slidenum">
              <a:rPr lang="ar-SA">
                <a:solidFill>
                  <a:srgbClr val="FFFFFF"/>
                </a:solidFill>
              </a:rPr>
              <a:pPr eaLnBrk="1" hangingPunct="1"/>
              <a:t>22</a:t>
            </a:fld>
            <a:endParaRPr lang="ar-SA">
              <a:solidFill>
                <a:srgbClr val="FFFFFF"/>
              </a:solidFill>
            </a:endParaRPr>
          </a:p>
        </p:txBody>
      </p:sp>
    </p:spTree>
    <p:extLst>
      <p:ext uri="{BB962C8B-B14F-4D97-AF65-F5344CB8AC3E}">
        <p14:creationId xmlns:p14="http://schemas.microsoft.com/office/powerpoint/2010/main" val="10720878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85750" y="785813"/>
            <a:ext cx="8143875" cy="1143000"/>
          </a:xfrm>
        </p:spPr>
        <p:style>
          <a:lnRef idx="2">
            <a:schemeClr val="accent2"/>
          </a:lnRef>
          <a:fillRef idx="1">
            <a:schemeClr val="lt1"/>
          </a:fillRef>
          <a:effectRef idx="0">
            <a:schemeClr val="accent2"/>
          </a:effectRef>
          <a:fontRef idx="minor">
            <a:schemeClr val="dk1"/>
          </a:fontRef>
        </p:style>
        <p:txBody>
          <a:bodyPr rtlCol="1">
            <a:normAutofit/>
          </a:bodyPr>
          <a:lstStyle/>
          <a:p>
            <a:pPr algn="r" fontAlgn="auto">
              <a:spcAft>
                <a:spcPts val="0"/>
              </a:spcAft>
              <a:defRPr/>
            </a:pPr>
            <a:r>
              <a:rPr lang="ar-SA" b="1" dirty="0" smtClean="0"/>
              <a:t>ملخص</a:t>
            </a:r>
            <a:endParaRPr lang="ar-SA" b="1" dirty="0"/>
          </a:p>
        </p:txBody>
      </p:sp>
      <p:sp>
        <p:nvSpPr>
          <p:cNvPr id="3" name="عنصر نائب للمحتوى 2"/>
          <p:cNvSpPr>
            <a:spLocks noGrp="1"/>
          </p:cNvSpPr>
          <p:nvPr>
            <p:ph idx="1"/>
          </p:nvPr>
        </p:nvSpPr>
        <p:spPr>
          <a:xfrm>
            <a:off x="285750" y="2071688"/>
            <a:ext cx="8143875" cy="4429125"/>
          </a:xfrm>
        </p:spPr>
        <p:style>
          <a:lnRef idx="2">
            <a:schemeClr val="accent2"/>
          </a:lnRef>
          <a:fillRef idx="1">
            <a:schemeClr val="lt1"/>
          </a:fillRef>
          <a:effectRef idx="0">
            <a:schemeClr val="accent2"/>
          </a:effectRef>
          <a:fontRef idx="minor">
            <a:schemeClr val="dk1"/>
          </a:fontRef>
        </p:style>
        <p:txBody>
          <a:bodyPr rtlCol="1">
            <a:normAutofit/>
          </a:bodyPr>
          <a:lstStyle/>
          <a:p>
            <a:pPr marL="274320" indent="-274320" algn="r" rtl="1" fontAlgn="auto">
              <a:spcAft>
                <a:spcPts val="0"/>
              </a:spcAft>
              <a:buClr>
                <a:schemeClr val="accent3"/>
              </a:buClr>
              <a:buFont typeface="Wingdings 2"/>
              <a:buNone/>
              <a:defRPr/>
            </a:pPr>
            <a:r>
              <a:rPr lang="ar-SA" dirty="0" smtClean="0"/>
              <a:t>أصبح الذكاء الاصطناعي اليوم حقلا علميا متخصصا يهدف إلى برمجة الحاسبات بحيث يمكنها </a:t>
            </a:r>
            <a:r>
              <a:rPr lang="ar-SA" dirty="0" smtClean="0">
                <a:solidFill>
                  <a:schemeClr val="accent5">
                    <a:lumMod val="75000"/>
                  </a:schemeClr>
                </a:solidFill>
              </a:rPr>
              <a:t>امتلاك القدرة على التفكير </a:t>
            </a:r>
            <a:r>
              <a:rPr lang="ar-SA" dirty="0" smtClean="0">
                <a:solidFill>
                  <a:schemeClr val="accent1">
                    <a:lumMod val="75000"/>
                  </a:schemeClr>
                </a:solidFill>
              </a:rPr>
              <a:t>والتوصل إلى حل المشاكل</a:t>
            </a:r>
            <a:r>
              <a:rPr lang="ar-SA" dirty="0" smtClean="0"/>
              <a:t> </a:t>
            </a:r>
            <a:r>
              <a:rPr lang="ar-SA" dirty="0" smtClean="0">
                <a:solidFill>
                  <a:srgbClr val="FF0000"/>
                </a:solidFill>
              </a:rPr>
              <a:t>واتخاذ القرارات </a:t>
            </a:r>
            <a:r>
              <a:rPr lang="ar-SA" dirty="0" smtClean="0"/>
              <a:t>بطريقة تحاكي قدرات الإنسان، وتؤهل هذه القدرات المبرمجة للحاسب بحيث يستطيع تمييز الصور والنصوص المكتوبة واللغة الطبيعية ولعب الشطرنج وتشخيص الأمراض وغيرها من الأفعال التي تحتاج إلى ذكاء متى ما نفذت من قبل الإنسان.</a:t>
            </a:r>
            <a:endParaRPr lang="ar-SA" dirty="0"/>
          </a:p>
        </p:txBody>
      </p:sp>
      <p:sp>
        <p:nvSpPr>
          <p:cNvPr id="45060" name="عنصر نائب لرقم الشريحة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ADC73587-A4ED-4E43-9F89-3D63C9767C4B}" type="slidenum">
              <a:rPr lang="ar-SA">
                <a:solidFill>
                  <a:srgbClr val="FFFFFF"/>
                </a:solidFill>
              </a:rPr>
              <a:pPr eaLnBrk="1" hangingPunct="1"/>
              <a:t>23</a:t>
            </a:fld>
            <a:endParaRPr lang="ar-SA">
              <a:solidFill>
                <a:srgbClr val="FFFFFF"/>
              </a:solidFill>
            </a:endParaRPr>
          </a:p>
        </p:txBody>
      </p:sp>
    </p:spTree>
    <p:extLst>
      <p:ext uri="{BB962C8B-B14F-4D97-AF65-F5344CB8AC3E}">
        <p14:creationId xmlns:p14="http://schemas.microsoft.com/office/powerpoint/2010/main" val="36095481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rtlCol="1">
            <a:normAutofit/>
          </a:bodyPr>
          <a:lstStyle/>
          <a:p>
            <a:pPr algn="r" fontAlgn="auto">
              <a:spcAft>
                <a:spcPts val="0"/>
              </a:spcAft>
              <a:defRPr/>
            </a:pPr>
            <a:r>
              <a:rPr lang="ar-SA" sz="4800" b="1" dirty="0" smtClean="0"/>
              <a:t>المراجع</a:t>
            </a:r>
            <a:endParaRPr lang="ar-SA" sz="4800" dirty="0"/>
          </a:p>
        </p:txBody>
      </p:sp>
      <p:sp>
        <p:nvSpPr>
          <p:cNvPr id="3" name="عنصر نائب للمحتوى 2"/>
          <p:cNvSpPr>
            <a:spLocks noGrp="1"/>
          </p:cNvSpPr>
          <p:nvPr>
            <p:ph idx="1"/>
          </p:nvPr>
        </p:nvSpPr>
        <p:spPr/>
        <p:style>
          <a:lnRef idx="2">
            <a:schemeClr val="accent2"/>
          </a:lnRef>
          <a:fillRef idx="1">
            <a:schemeClr val="lt1"/>
          </a:fillRef>
          <a:effectRef idx="0">
            <a:schemeClr val="accent2"/>
          </a:effectRef>
          <a:fontRef idx="minor">
            <a:schemeClr val="dk1"/>
          </a:fontRef>
        </p:style>
        <p:txBody>
          <a:bodyPr rtlCol="1">
            <a:normAutofit lnSpcReduction="10000"/>
          </a:bodyPr>
          <a:lstStyle/>
          <a:p>
            <a:pPr marL="274320" indent="-274320" algn="r" rtl="1" fontAlgn="auto">
              <a:spcAft>
                <a:spcPts val="0"/>
              </a:spcAft>
              <a:buClr>
                <a:schemeClr val="accent3"/>
              </a:buClr>
              <a:buFont typeface="Wingdings 2"/>
              <a:buNone/>
              <a:defRPr/>
            </a:pPr>
            <a:endParaRPr lang="en-US" dirty="0" smtClean="0"/>
          </a:p>
          <a:p>
            <a:pPr marL="274320" indent="-274320" algn="r" fontAlgn="auto">
              <a:spcAft>
                <a:spcPts val="0"/>
              </a:spcAft>
              <a:buClr>
                <a:schemeClr val="accent3"/>
              </a:buClr>
              <a:buFont typeface="Wingdings 2"/>
              <a:buNone/>
              <a:defRPr/>
            </a:pPr>
            <a:r>
              <a:rPr lang="ar-SA" u="sng" dirty="0" smtClean="0"/>
              <a:t>المرجع الأساسي: </a:t>
            </a:r>
            <a:r>
              <a:rPr lang="en-GB" u="sng" dirty="0" smtClean="0"/>
              <a:t>Artificial Intelligence        </a:t>
            </a:r>
            <a:endParaRPr lang="en-US" u="sng" dirty="0" smtClean="0"/>
          </a:p>
          <a:p>
            <a:pPr marL="274320" indent="-274320" algn="r" fontAlgn="auto">
              <a:spcAft>
                <a:spcPts val="0"/>
              </a:spcAft>
              <a:buClr>
                <a:schemeClr val="accent3"/>
              </a:buClr>
              <a:buFont typeface="Wingdings 2"/>
              <a:buNone/>
              <a:defRPr/>
            </a:pPr>
            <a:r>
              <a:rPr lang="en-GB" dirty="0" smtClean="0"/>
              <a:t>structures and strategies for complex problem solving by George F Luger</a:t>
            </a:r>
            <a:endParaRPr lang="en-US" dirty="0" smtClean="0"/>
          </a:p>
          <a:p>
            <a:pPr marL="274320" indent="-274320" algn="r" fontAlgn="auto">
              <a:spcAft>
                <a:spcPts val="0"/>
              </a:spcAft>
              <a:buClr>
                <a:schemeClr val="accent3"/>
              </a:buClr>
              <a:buFont typeface="Wingdings 2"/>
              <a:buChar char=""/>
              <a:defRPr/>
            </a:pPr>
            <a:r>
              <a:rPr lang="ar-SA" u="sng" dirty="0" smtClean="0"/>
              <a:t>المراجع الإضافية</a:t>
            </a:r>
          </a:p>
          <a:p>
            <a:pPr marL="640080" lvl="1" indent="-246888" algn="r" fontAlgn="auto">
              <a:spcAft>
                <a:spcPts val="0"/>
              </a:spcAft>
              <a:buFont typeface="Wingdings 2"/>
              <a:buChar char=""/>
              <a:defRPr/>
            </a:pPr>
            <a:r>
              <a:rPr lang="ar-SA" dirty="0" smtClean="0"/>
              <a:t>الذكاء الاصطناعي مفاهيمه تقنياته أساليب برمجته </a:t>
            </a:r>
            <a:r>
              <a:rPr lang="ar-SA" dirty="0" err="1" smtClean="0"/>
              <a:t>لل</a:t>
            </a:r>
            <a:r>
              <a:rPr lang="ar-SA" dirty="0" smtClean="0"/>
              <a:t> د.صباح الخياط</a:t>
            </a:r>
          </a:p>
          <a:p>
            <a:pPr marL="640080" lvl="1" indent="-246888" algn="r" fontAlgn="auto">
              <a:spcAft>
                <a:spcPts val="0"/>
              </a:spcAft>
              <a:buFont typeface="Wingdings 2"/>
              <a:buChar char=""/>
              <a:defRPr/>
            </a:pPr>
            <a:r>
              <a:rPr lang="ar-SA" dirty="0" smtClean="0"/>
              <a:t>الذكاء الاصطناعي والوكيل الذكي للمهندس عبد الحميد </a:t>
            </a:r>
            <a:r>
              <a:rPr lang="ar-SA" dirty="0" err="1" smtClean="0"/>
              <a:t>بسيوني</a:t>
            </a:r>
            <a:endParaRPr lang="ar-SA" dirty="0"/>
          </a:p>
        </p:txBody>
      </p:sp>
      <p:sp>
        <p:nvSpPr>
          <p:cNvPr id="46084" name="عنصر نائب لرقم الشريحة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EB0D0BAA-C4D7-4340-8259-9C95A286FB5B}" type="slidenum">
              <a:rPr lang="ar-SA">
                <a:solidFill>
                  <a:srgbClr val="FFFFFF"/>
                </a:solidFill>
              </a:rPr>
              <a:pPr eaLnBrk="1" hangingPunct="1"/>
              <a:t>24</a:t>
            </a:fld>
            <a:endParaRPr lang="ar-SA">
              <a:solidFill>
                <a:srgbClr val="FFFFFF"/>
              </a:solidFill>
            </a:endParaRPr>
          </a:p>
        </p:txBody>
      </p:sp>
    </p:spTree>
    <p:extLst>
      <p:ext uri="{BB962C8B-B14F-4D97-AF65-F5344CB8AC3E}">
        <p14:creationId xmlns:p14="http://schemas.microsoft.com/office/powerpoint/2010/main" val="304796390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9</TotalTime>
  <Words>1228</Words>
  <Application>Microsoft Office PowerPoint</Application>
  <PresentationFormat>On-screen Show (4:3)</PresentationFormat>
  <Paragraphs>130</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Austin</vt:lpstr>
      <vt:lpstr>محاضرة 8</vt:lpstr>
      <vt:lpstr>سمات نظم الذكاء الاصطناعي</vt:lpstr>
      <vt:lpstr>1. المعالجة الرمزية للبيانات Symbolic Processing</vt:lpstr>
      <vt:lpstr>1. المعالجة الرمزية للبيانات Symbolic Processing</vt:lpstr>
      <vt:lpstr>2. القابلية على تمثيل المعرفة Knowledge Representation</vt:lpstr>
      <vt:lpstr>2. القابلية على تمثيل المعرفة Knowledge Representation</vt:lpstr>
      <vt:lpstr>3. القابلية على الاستنتاج Inference Making</vt:lpstr>
      <vt:lpstr>3. القابلية على الاستنتاج  Inference Making </vt:lpstr>
      <vt:lpstr>4. التركيز على الحلول المقبولة Sufficient Solutions</vt:lpstr>
      <vt:lpstr>5. الاعتماد على المعرفة الفوقية Meta-Knowledge</vt:lpstr>
      <vt:lpstr>6. استخدام اللغات الواصفة للمعرفة Declarative Languages</vt:lpstr>
      <vt:lpstr>7. استخدامها لتقنيات التعليم Learning Mechanisms</vt:lpstr>
      <vt:lpstr>8. القدرة على البحث عن الأهداف Knowledge Searching  </vt:lpstr>
      <vt:lpstr>9.القدرة في التعامل مع المعرفة الديناميكية Dynamic Knowledge</vt:lpstr>
      <vt:lpstr>10. استخدامها لقدرات تفاعلية تحاكي قدرة الإنسان البشري Human-Based Interfacing</vt:lpstr>
      <vt:lpstr>أساليب ولغات برمجة الذكاء الاصطناعي</vt:lpstr>
      <vt:lpstr>أشهر لغات برمجة الذكاء الاصطناعي</vt:lpstr>
      <vt:lpstr>مميزات وخصائص لغات الذكاء الاصطناعي</vt:lpstr>
      <vt:lpstr>مميزات وخصائص لغات الذكاء الاصطناعي</vt:lpstr>
      <vt:lpstr>متى نبرمج باستخدام أساليب برمجية بحتة مثل function  أو OO ومتى نستخدم أساليب مخصصة لنوع معين من المشاكل ANN  أو Expert System</vt:lpstr>
      <vt:lpstr>مستقبل الذكاء الاصطناعي</vt:lpstr>
      <vt:lpstr>ملخص</vt:lpstr>
      <vt:lpstr>ملخص</vt:lpstr>
      <vt:lpstr>المراجع</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محاضرة 7</dc:title>
  <dc:creator>win7-26</dc:creator>
  <cp:lastModifiedBy>win7-26</cp:lastModifiedBy>
  <cp:revision>6</cp:revision>
  <dcterms:created xsi:type="dcterms:W3CDTF">2013-03-16T16:24:03Z</dcterms:created>
  <dcterms:modified xsi:type="dcterms:W3CDTF">2013-03-16T16:33:57Z</dcterms:modified>
</cp:coreProperties>
</file>