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3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5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5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2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7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1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9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6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1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30B8A-4039-4E4A-8C37-ED16C032B524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10FB7-3A7A-4C37-AC54-AB4A89079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4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62000"/>
            <a:ext cx="6400800" cy="4876800"/>
          </a:xfrm>
        </p:spPr>
        <p:txBody>
          <a:bodyPr>
            <a:normAutofit fontScale="85000" lnSpcReduction="20000"/>
          </a:bodyPr>
          <a:lstStyle/>
          <a:p>
            <a:pPr rtl="1"/>
            <a:r>
              <a:rPr lang="ar-SA" dirty="0">
                <a:solidFill>
                  <a:schemeClr val="tx1"/>
                </a:solidFill>
              </a:rPr>
              <a:t>مفاهيم وعمارة نظام قاعدة البيانات</a:t>
            </a:r>
          </a:p>
          <a:p>
            <a:pPr rtl="1"/>
            <a:r>
              <a:rPr lang="en-US" dirty="0">
                <a:solidFill>
                  <a:schemeClr val="tx1"/>
                </a:solidFill>
              </a:rPr>
              <a:t>Data Base </a:t>
            </a:r>
            <a:r>
              <a:rPr lang="en-US" dirty="0" smtClean="0">
                <a:solidFill>
                  <a:schemeClr val="tx1"/>
                </a:solidFill>
              </a:rPr>
              <a:t>system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مفاهيم قواعد البيانات</a:t>
            </a:r>
          </a:p>
          <a:p>
            <a:pPr rtl="1"/>
            <a:r>
              <a:rPr lang="en-US" sz="2800" b="1" i="1" u="none" strike="noStrike" baseline="0" dirty="0" smtClean="0">
                <a:solidFill>
                  <a:schemeClr val="tx1"/>
                </a:solidFill>
                <a:latin typeface="Verdana,BoldItalic"/>
              </a:rPr>
              <a:t>Database Concepts and</a:t>
            </a:r>
          </a:p>
          <a:p>
            <a:pPr rtl="1"/>
            <a:r>
              <a:rPr lang="en-US" sz="2800" b="1" i="1" u="none" strike="noStrike" baseline="0" dirty="0" smtClean="0">
                <a:solidFill>
                  <a:schemeClr val="tx1"/>
                </a:solidFill>
                <a:latin typeface="Verdana,BoldItalic"/>
              </a:rPr>
              <a:t>Design</a:t>
            </a:r>
          </a:p>
          <a:p>
            <a:pPr rtl="1"/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المستوى </a:t>
            </a:r>
            <a:r>
              <a:rPr lang="ar-SA" sz="28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الرابع</a:t>
            </a:r>
          </a:p>
          <a:p>
            <a:pPr rtl="1"/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رمزالمقرر </a:t>
            </a:r>
            <a:r>
              <a:rPr lang="ar-SA" sz="28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223 حسب</a:t>
            </a:r>
          </a:p>
          <a:p>
            <a:pPr rtl="1"/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المتطلبات السابقة </a:t>
            </a:r>
            <a:r>
              <a:rPr lang="ar-SA" sz="28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121 حسب</a:t>
            </a:r>
          </a:p>
          <a:p>
            <a:pPr rtl="1"/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طبيعة المقرر </a:t>
            </a:r>
            <a:r>
              <a:rPr lang="ar-SA" sz="28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ساعتين نظري </a:t>
            </a:r>
            <a:r>
              <a:rPr lang="ar-SA" sz="28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+</a:t>
            </a:r>
            <a:r>
              <a:rPr lang="ar-SA" b="1" i="0" u="none" strike="noStrike" baseline="0" dirty="0" smtClean="0">
                <a:solidFill>
                  <a:schemeClr val="tx1"/>
                </a:solidFill>
                <a:latin typeface="Arial,Bold"/>
              </a:rPr>
              <a:t>ساعتين عملي</a:t>
            </a:r>
          </a:p>
          <a:p>
            <a:pPr rtl="1"/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المرجع 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أصول نظم قواعد البيانات 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Verdana,BoldItalic"/>
              </a:rPr>
              <a:t>–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الجزء الأول</a:t>
            </a:r>
          </a:p>
          <a:p>
            <a:pPr rtl="1"/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تأليف 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: 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أ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.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د رامز المصري 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/ 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أ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.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د شامكانت نافاث</a:t>
            </a:r>
          </a:p>
          <a:p>
            <a:pPr rtl="1"/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ترجمة د</a:t>
            </a:r>
            <a:r>
              <a:rPr lang="ar-SA" sz="1600" b="1" i="1" u="none" strike="noStrike" baseline="0" dirty="0" smtClean="0">
                <a:solidFill>
                  <a:schemeClr val="tx1"/>
                </a:solidFill>
                <a:latin typeface="Arial,BoldItalic"/>
              </a:rPr>
              <a:t>.</a:t>
            </a:r>
            <a:r>
              <a:rPr lang="ar-SA" sz="1800" b="1" i="0" u="none" strike="noStrike" baseline="0" dirty="0" smtClean="0">
                <a:solidFill>
                  <a:schemeClr val="tx1"/>
                </a:solidFill>
                <a:latin typeface="Arial,Bold"/>
              </a:rPr>
              <a:t>م خالد ناصر السيد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concepts and </a:t>
            </a:r>
            <a:r>
              <a:rPr lang="en-US" dirty="0" err="1" smtClean="0">
                <a:solidFill>
                  <a:schemeClr val="tx1"/>
                </a:solidFill>
              </a:rPr>
              <a:t>architecher</a:t>
            </a:r>
            <a:endParaRPr lang="ar-SA" dirty="0" smtClean="0">
              <a:solidFill>
                <a:schemeClr val="tx1"/>
              </a:solidFill>
            </a:endParaRPr>
          </a:p>
          <a:p>
            <a:pPr rtl="1"/>
            <a:r>
              <a:rPr lang="ar-SA" dirty="0" smtClean="0">
                <a:solidFill>
                  <a:schemeClr val="tx1"/>
                </a:solidFill>
              </a:rPr>
              <a:t>استاذة المادة سامية مساعد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4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نماذج البيانات و مخططاتها و مستنسخات لها</a:t>
            </a:r>
          </a:p>
          <a:p>
            <a:pPr marL="0" indent="0" algn="r" rtl="1">
              <a:buNone/>
            </a:pPr>
            <a:r>
              <a:rPr lang="en-US" sz="2400" b="0" i="0" u="none" strike="noStrike" baseline="0" dirty="0" smtClean="0">
                <a:latin typeface="Arial"/>
                <a:cs typeface="Arial"/>
              </a:rPr>
              <a:t>Data Models, Schemas, and Instance</a:t>
            </a:r>
            <a:endParaRPr lang="ar-SA" sz="2400" b="0" i="0" u="none" strike="noStrike" baseline="0" dirty="0" smtClean="0">
              <a:latin typeface="Arial"/>
              <a:cs typeface="Arial"/>
            </a:endParaRPr>
          </a:p>
          <a:p>
            <a:pPr algn="r" rtl="1"/>
            <a:r>
              <a:rPr lang="ar-SA" dirty="0"/>
              <a:t>من خصائص منهج قاعدة البيانات أنها توفر درجة من تجريد</a:t>
            </a:r>
          </a:p>
          <a:p>
            <a:pPr algn="r" rtl="1"/>
            <a:r>
              <a:rPr lang="ar-SA" dirty="0"/>
              <a:t>البيانات واخفاء تفاصيل تخزين البيانات .</a:t>
            </a:r>
          </a:p>
          <a:p>
            <a:pPr algn="r" rtl="1"/>
            <a:r>
              <a:rPr lang="ar-SA" dirty="0" smtClean="0"/>
              <a:t> </a:t>
            </a:r>
            <a:r>
              <a:rPr lang="ar-SA" dirty="0"/>
              <a:t>نموذج البيانات هو عبارة عن تجميع لمفاهيم ممكن استخدامها</a:t>
            </a:r>
          </a:p>
          <a:p>
            <a:pPr algn="r" rtl="1"/>
            <a:r>
              <a:rPr lang="ar-SA" dirty="0"/>
              <a:t>لوصف بنية قاعدة البيانات وهو بذلك بوفر الأدوات اللازمة</a:t>
            </a:r>
          </a:p>
          <a:p>
            <a:pPr algn="r" rtl="1"/>
            <a:r>
              <a:rPr lang="ar-SA" dirty="0"/>
              <a:t>لتوفير ‘‘ التجريد‘‘ .</a:t>
            </a:r>
          </a:p>
          <a:p>
            <a:pPr algn="r" rtl="1"/>
            <a:r>
              <a:rPr lang="ar-SA" dirty="0" smtClean="0"/>
              <a:t>تحتوي </a:t>
            </a:r>
            <a:r>
              <a:rPr lang="ar-SA" dirty="0"/>
              <a:t>معظم نماذج البيانات أيضاً على مجموعة من العمليات</a:t>
            </a:r>
          </a:p>
          <a:p>
            <a:pPr algn="r" rtl="1"/>
            <a:r>
              <a:rPr lang="ar-SA" dirty="0"/>
              <a:t>الأساسية لتحديد الاستخراج والتعديل .</a:t>
            </a:r>
          </a:p>
          <a:p>
            <a:pPr algn="r" rtl="1"/>
            <a:r>
              <a:rPr lang="ar-SA" dirty="0"/>
              <a:t>• أصبح من الشائع اشتمال نموذج قاعدة البيانات على مفاهيم لتحديد</a:t>
            </a:r>
          </a:p>
          <a:p>
            <a:pPr algn="r" rtl="1"/>
            <a:r>
              <a:rPr lang="ar-SA" dirty="0"/>
              <a:t>أداء تطبيق قاعدة البيانات ، والتي تعد اساسية لنماذج البيانات ذات</a:t>
            </a:r>
          </a:p>
          <a:p>
            <a:pPr algn="r" rtl="1"/>
            <a:r>
              <a:rPr lang="ar-SA" dirty="0"/>
              <a:t>التقنيات موجهة الاهداف (</a:t>
            </a:r>
            <a:r>
              <a:rPr lang="en-US" dirty="0"/>
              <a:t>Object-Oriented Data models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r" rtl="1"/>
            <a:r>
              <a:rPr lang="ar-SA" sz="4400" dirty="0">
                <a:latin typeface="Arial"/>
              </a:rPr>
              <a:t>اصناف نماذج البيانات</a:t>
            </a:r>
          </a:p>
          <a:p>
            <a:pPr algn="r" rtl="1"/>
            <a:r>
              <a:rPr lang="en-US" sz="2800" b="0" i="0" u="none" strike="noStrike" baseline="0" dirty="0" smtClean="0">
                <a:latin typeface="Arial"/>
                <a:cs typeface="Arial"/>
              </a:rPr>
              <a:t>Categories of data model</a:t>
            </a:r>
          </a:p>
          <a:p>
            <a:pPr algn="r" rtl="1"/>
            <a:r>
              <a:rPr lang="ar-SA" dirty="0">
                <a:latin typeface="Arial"/>
              </a:rPr>
              <a:t>• تصنف نماذج البيانات طبقأ لأنواع المفاهيم التي تستخدمها</a:t>
            </a:r>
          </a:p>
          <a:p>
            <a:pPr algn="r" rtl="1"/>
            <a:r>
              <a:rPr lang="ar-SA" dirty="0">
                <a:latin typeface="Arial"/>
              </a:rPr>
              <a:t>لوصف بنية قاعدة البيانات الى :</a:t>
            </a:r>
          </a:p>
          <a:p>
            <a:pPr algn="r" rtl="1"/>
            <a:r>
              <a:rPr lang="ar-SA" dirty="0">
                <a:latin typeface="Arial"/>
              </a:rPr>
              <a:t>• نماذج البيانات عالية المستوى أو المفاهيمية : توفر المفاهيم</a:t>
            </a:r>
          </a:p>
          <a:p>
            <a:pPr algn="r" rtl="1"/>
            <a:r>
              <a:rPr lang="ar-SA" dirty="0">
                <a:latin typeface="Arial"/>
              </a:rPr>
              <a:t>القريبة من التي يدرك بها المستخدمون البيانات .</a:t>
            </a:r>
          </a:p>
          <a:p>
            <a:pPr algn="r" rtl="1"/>
            <a:r>
              <a:rPr lang="ar-SA" dirty="0">
                <a:latin typeface="Arial"/>
              </a:rPr>
              <a:t>• نماذج البيانات المنخفضة المستوى أو الفيزيائية ) </a:t>
            </a:r>
            <a:r>
              <a:rPr lang="en-US" dirty="0">
                <a:latin typeface="Arial"/>
                <a:cs typeface="Arial"/>
              </a:rPr>
              <a:t>Physical : )</a:t>
            </a:r>
          </a:p>
          <a:p>
            <a:pPr algn="r" rtl="1"/>
            <a:r>
              <a:rPr lang="ar-SA" dirty="0">
                <a:latin typeface="Arial"/>
              </a:rPr>
              <a:t>توفر المفاهيم التي تصف تفاصيل كيفية تخزين البيانات في</a:t>
            </a:r>
          </a:p>
          <a:p>
            <a:pPr algn="r" rtl="1"/>
            <a:r>
              <a:rPr lang="ar-SA" dirty="0">
                <a:latin typeface="Arial"/>
              </a:rPr>
              <a:t>الحاسب الآلي وليس المستخدمين العاديين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5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ar-SA" dirty="0">
                <a:latin typeface="Arial"/>
              </a:rPr>
              <a:t>نماذج البيانات التمثيلية (</a:t>
            </a:r>
            <a:r>
              <a:rPr lang="en-US" dirty="0">
                <a:latin typeface="Arial"/>
                <a:cs typeface="Arial"/>
              </a:rPr>
              <a:t>representational) </a:t>
            </a:r>
            <a:r>
              <a:rPr lang="ar-SA" dirty="0">
                <a:latin typeface="Arial"/>
              </a:rPr>
              <a:t>أو التنفيذية</a:t>
            </a:r>
          </a:p>
          <a:p>
            <a:pPr algn="r" rtl="1"/>
            <a:r>
              <a:rPr lang="en-US" dirty="0">
                <a:latin typeface="Arial"/>
                <a:cs typeface="Arial"/>
              </a:rPr>
              <a:t>(implementation) : </a:t>
            </a:r>
            <a:r>
              <a:rPr lang="ar-SA" dirty="0">
                <a:latin typeface="Arial"/>
              </a:rPr>
              <a:t>توفر مفاهيم يمكن أن يفهمها</a:t>
            </a:r>
          </a:p>
          <a:p>
            <a:pPr algn="r" rtl="1"/>
            <a:r>
              <a:rPr lang="ar-SA" dirty="0">
                <a:latin typeface="Arial"/>
              </a:rPr>
              <a:t>المستخدمين ولكنها بعيدة عن طريقة تنظيم البيانات داخل</a:t>
            </a:r>
          </a:p>
          <a:p>
            <a:pPr algn="r" rtl="1"/>
            <a:r>
              <a:rPr lang="ar-SA" dirty="0">
                <a:latin typeface="Arial"/>
              </a:rPr>
              <a:t>الحاسب، ويمكن تنفيذها على نظام الحاسب بطريقة مباشرة.</a:t>
            </a:r>
          </a:p>
          <a:p>
            <a:pPr algn="r" rtl="1"/>
            <a:r>
              <a:rPr lang="ar-SA" dirty="0">
                <a:latin typeface="Arial"/>
              </a:rPr>
              <a:t>• نماذج البيانات الموجهة الأهداف </a:t>
            </a:r>
            <a:r>
              <a:rPr lang="ar-SA" sz="2800" dirty="0">
                <a:latin typeface="Arial"/>
              </a:rPr>
              <a:t>(</a:t>
            </a:r>
            <a:r>
              <a:rPr lang="en-US" sz="2800" b="0" i="0" u="none" strike="noStrike" baseline="0" dirty="0" smtClean="0">
                <a:latin typeface="Arial"/>
                <a:cs typeface="Arial"/>
              </a:rPr>
              <a:t>Object data models)</a:t>
            </a:r>
          </a:p>
          <a:p>
            <a:pPr algn="r" rtl="1"/>
            <a:r>
              <a:rPr lang="ar-SA" dirty="0">
                <a:latin typeface="Arial"/>
              </a:rPr>
              <a:t>تعتبر أحياناً كأسرة جديدة من نماذج البيانات المفاهيمية عالية</a:t>
            </a:r>
          </a:p>
          <a:p>
            <a:pPr algn="r" rtl="1"/>
            <a:r>
              <a:rPr lang="ar-SA" dirty="0">
                <a:latin typeface="Arial"/>
              </a:rPr>
              <a:t>المستوى .</a:t>
            </a:r>
          </a:p>
          <a:p>
            <a:pPr algn="r" rtl="1"/>
            <a:r>
              <a:rPr lang="ar-SA" dirty="0">
                <a:latin typeface="Arial"/>
              </a:rPr>
              <a:t>• نماذج البيانات الفيزيائية : تصف كيفية تخزين البيانات</a:t>
            </a:r>
          </a:p>
          <a:p>
            <a:pPr algn="r" rtl="1"/>
            <a:r>
              <a:rPr lang="ar-SA" dirty="0">
                <a:latin typeface="Arial"/>
              </a:rPr>
              <a:t>كملفات في الحاسبات )توصيف السجل وترتيبه (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9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dirty="0">
                <a:latin typeface="Arial"/>
              </a:rPr>
              <a:t>العمارة الثلاثية المخطط واستقلالية البيانات</a:t>
            </a:r>
          </a:p>
          <a:p>
            <a:pPr algn="r" rtl="1"/>
            <a:r>
              <a:rPr lang="en-US" sz="2400" b="0" i="0" u="none" strike="noStrike" baseline="0" dirty="0" smtClean="0">
                <a:latin typeface="Arial"/>
                <a:cs typeface="Arial"/>
              </a:rPr>
              <a:t>Three-schema Architecture and data Independence</a:t>
            </a:r>
          </a:p>
          <a:p>
            <a:pPr algn="r" rtl="1"/>
            <a:r>
              <a:rPr lang="ar-SA" dirty="0">
                <a:latin typeface="Arial"/>
              </a:rPr>
              <a:t>• الهدف من العمارة ثلاثية المخطط المبينة في الشكل التالي هو</a:t>
            </a:r>
          </a:p>
          <a:p>
            <a:pPr algn="r" rtl="1"/>
            <a:r>
              <a:rPr lang="ar-SA" dirty="0">
                <a:latin typeface="Arial"/>
              </a:rPr>
              <a:t>فصل تطبيقات المستخدم عن قاعدة البيانات الفعلية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5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910" y="1600200"/>
            <a:ext cx="549217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73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r" rtl="1"/>
            <a:r>
              <a:rPr lang="ar-SA" dirty="0">
                <a:latin typeface="Arial"/>
              </a:rPr>
              <a:t>يمكن تعريف المخطط نظام قاعدة البيانات في الثلاث مستويات</a:t>
            </a:r>
          </a:p>
          <a:p>
            <a:pPr algn="r" rtl="1"/>
            <a:r>
              <a:rPr lang="ar-SA" dirty="0">
                <a:latin typeface="Arial"/>
              </a:rPr>
              <a:t>التالية :</a:t>
            </a:r>
          </a:p>
          <a:p>
            <a:pPr algn="r" rtl="1"/>
            <a:r>
              <a:rPr lang="ar-SA" dirty="0">
                <a:latin typeface="Arial"/>
              </a:rPr>
              <a:t>.1 المستوى الداخلي (</a:t>
            </a:r>
            <a:r>
              <a:rPr lang="en-US" dirty="0">
                <a:latin typeface="Arial"/>
                <a:cs typeface="Arial"/>
              </a:rPr>
              <a:t>Internal level) : </a:t>
            </a:r>
            <a:r>
              <a:rPr lang="ar-SA" dirty="0">
                <a:latin typeface="Arial"/>
              </a:rPr>
              <a:t>يستخدم نموذج بيانات</a:t>
            </a:r>
          </a:p>
          <a:p>
            <a:pPr algn="r" rtl="1"/>
            <a:r>
              <a:rPr lang="ar-SA" dirty="0">
                <a:latin typeface="Arial"/>
              </a:rPr>
              <a:t>فيزيائي ويصف التفاصيل الكاملة لتخزين البيانات ومسارات تناول</a:t>
            </a:r>
          </a:p>
          <a:p>
            <a:pPr algn="r" rtl="1"/>
            <a:r>
              <a:rPr lang="ar-SA" dirty="0">
                <a:latin typeface="Arial"/>
              </a:rPr>
              <a:t>قاعدة البيانات .</a:t>
            </a:r>
          </a:p>
          <a:p>
            <a:pPr algn="r" rtl="1"/>
            <a:r>
              <a:rPr lang="ar-SA" dirty="0">
                <a:latin typeface="Arial"/>
              </a:rPr>
              <a:t>.2 المستوى المفاهيمي (</a:t>
            </a:r>
            <a:r>
              <a:rPr lang="en-US" dirty="0">
                <a:latin typeface="Arial"/>
                <a:cs typeface="Arial"/>
              </a:rPr>
              <a:t>Conceptual level) : </a:t>
            </a:r>
            <a:r>
              <a:rPr lang="ar-SA" dirty="0">
                <a:latin typeface="Arial"/>
              </a:rPr>
              <a:t>يستخدم نموذج</a:t>
            </a:r>
          </a:p>
          <a:p>
            <a:pPr algn="r" rtl="1"/>
            <a:r>
              <a:rPr lang="ar-SA" dirty="0">
                <a:latin typeface="Arial"/>
              </a:rPr>
              <a:t>بيانات تمثيلي مفاهيمي عالي المستوى وصف بنية قاعدة البيانات .</a:t>
            </a:r>
          </a:p>
          <a:p>
            <a:pPr algn="r" rtl="1"/>
            <a:r>
              <a:rPr lang="en-US" dirty="0">
                <a:latin typeface="Arial"/>
                <a:cs typeface="Arial"/>
              </a:rPr>
              <a:t>.</a:t>
            </a:r>
          </a:p>
          <a:p>
            <a:pPr algn="r" rtl="1"/>
            <a:r>
              <a:rPr lang="ar-SA" dirty="0">
                <a:latin typeface="Arial"/>
              </a:rPr>
              <a:t>3 المستوى الخارجي (</a:t>
            </a:r>
            <a:r>
              <a:rPr lang="en-US" dirty="0">
                <a:latin typeface="Arial"/>
                <a:cs typeface="Arial"/>
              </a:rPr>
              <a:t>External level) ، </a:t>
            </a:r>
            <a:r>
              <a:rPr lang="ar-SA" dirty="0">
                <a:latin typeface="Arial"/>
              </a:rPr>
              <a:t>أو مستوى</a:t>
            </a:r>
          </a:p>
          <a:p>
            <a:pPr algn="r" rtl="1"/>
            <a:r>
              <a:rPr lang="ar-SA" dirty="0">
                <a:latin typeface="Arial"/>
              </a:rPr>
              <a:t>الرؤى (</a:t>
            </a:r>
            <a:r>
              <a:rPr lang="en-US" dirty="0">
                <a:latin typeface="Arial"/>
                <a:cs typeface="Arial"/>
              </a:rPr>
              <a:t>View level) : </a:t>
            </a:r>
            <a:r>
              <a:rPr lang="ar-SA" dirty="0">
                <a:latin typeface="Arial"/>
              </a:rPr>
              <a:t>كل مخطط خارجي يصف جزء من</a:t>
            </a:r>
          </a:p>
          <a:p>
            <a:pPr algn="r" rtl="1"/>
            <a:r>
              <a:rPr lang="ar-SA" dirty="0">
                <a:latin typeface="Arial"/>
              </a:rPr>
              <a:t>قاعدة البيانات يهتم به مجموعة من المستخدمين ويخفي باقي قاعدة</a:t>
            </a:r>
          </a:p>
          <a:p>
            <a:pPr algn="r" rtl="1"/>
            <a:r>
              <a:rPr lang="ar-SA" dirty="0">
                <a:latin typeface="Arial"/>
              </a:rPr>
              <a:t>البيانات عنهم . )خصائص قاعدة البيانات ( .</a:t>
            </a:r>
          </a:p>
          <a:p>
            <a:pPr algn="r" rtl="1"/>
            <a:r>
              <a:rPr lang="ar-SA" dirty="0">
                <a:latin typeface="Arial"/>
              </a:rPr>
              <a:t>• توجد البيانات في المستوى الفيزيائي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rgbClr val="000000"/>
                </a:solidFill>
                <a:latin typeface="Arial"/>
              </a:rPr>
              <a:t>استقلالية البيانات</a:t>
            </a:r>
            <a:br>
              <a:rPr lang="ar-SA" dirty="0" smtClean="0">
                <a:solidFill>
                  <a:srgbClr val="000000"/>
                </a:solidFill>
                <a:latin typeface="Arial"/>
              </a:rPr>
            </a:b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Data Independence</a:t>
            </a:r>
            <a:br>
              <a:rPr lang="en-US" sz="24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algn="r" rtl="1"/>
            <a:r>
              <a:rPr lang="ar-SA" sz="2800" dirty="0" smtClean="0">
                <a:solidFill>
                  <a:srgbClr val="000000"/>
                </a:solidFill>
                <a:latin typeface="Arial"/>
              </a:rPr>
              <a:t>يمكن </a:t>
            </a:r>
            <a:r>
              <a:rPr lang="ar-SA" sz="2800" dirty="0">
                <a:solidFill>
                  <a:srgbClr val="000000"/>
                </a:solidFill>
                <a:latin typeface="Arial"/>
              </a:rPr>
              <a:t>استخدام العمارة الثلاثية المخطط لتفسير مفهوم استقلال</a:t>
            </a: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البيانات التي يمكن أن تُعرف بالقدرة على تعديل المخطط عند</a:t>
            </a: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مستوى معين دون الحاجة لتعديل المخطط عند المستوى </a:t>
            </a:r>
            <a:r>
              <a:rPr lang="ar-SA" sz="2800" dirty="0" smtClean="0">
                <a:solidFill>
                  <a:srgbClr val="000000"/>
                </a:solidFill>
                <a:latin typeface="Arial"/>
              </a:rPr>
              <a:t>الأعلى التالي </a:t>
            </a:r>
            <a:endParaRPr lang="ar-SA" sz="2800" dirty="0">
              <a:solidFill>
                <a:srgbClr val="000000"/>
              </a:solidFill>
              <a:latin typeface="Arial"/>
            </a:endParaRP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• يمكننا نعريف نوعين لاستقلالية البيانات </a:t>
            </a:r>
            <a:r>
              <a:rPr lang="ar-SA" sz="2800" dirty="0" smtClean="0">
                <a:solidFill>
                  <a:srgbClr val="000000"/>
                </a:solidFill>
                <a:latin typeface="Arial"/>
              </a:rPr>
              <a:t>: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1 الإستقلال المنطقي للبيانات ) </a:t>
            </a:r>
            <a:r>
              <a:rPr lang="en-US" sz="28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Logical data independence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sz="28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وهو القدرة على تعديل المخطط المفاهيمي دون الحاجة لتعديل</a:t>
            </a: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المخطط الخارجي أو برامج التطبيقات </a:t>
            </a:r>
            <a:r>
              <a:rPr lang="ar-SA" sz="2800" dirty="0" smtClean="0">
                <a:solidFill>
                  <a:srgbClr val="000000"/>
                </a:solidFill>
                <a:latin typeface="Arial"/>
              </a:rPr>
              <a:t>.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2 الاستقلال الفيزيائي للبيانات (</a:t>
            </a:r>
            <a:r>
              <a:rPr lang="en-US" sz="28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Physical data independence) : </a:t>
            </a:r>
            <a:r>
              <a:rPr lang="ar-SA" sz="2800" dirty="0">
                <a:solidFill>
                  <a:srgbClr val="000000"/>
                </a:solidFill>
                <a:latin typeface="Arial"/>
              </a:rPr>
              <a:t>وهو</a:t>
            </a:r>
          </a:p>
          <a:p>
            <a:pPr algn="r" rtl="1"/>
            <a:r>
              <a:rPr lang="ar-SA" sz="2800" dirty="0">
                <a:solidFill>
                  <a:srgbClr val="000000"/>
                </a:solidFill>
                <a:latin typeface="Arial"/>
              </a:rPr>
              <a:t>القدرة على تعديل المخطط الداخلي دون الحاجة الى تعديل المخططات </a:t>
            </a:r>
            <a:r>
              <a:rPr lang="ar-SA" sz="2800" dirty="0" smtClean="0">
                <a:solidFill>
                  <a:srgbClr val="000000"/>
                </a:solidFill>
                <a:latin typeface="Arial"/>
              </a:rPr>
              <a:t>المفاهيمية أوالخارجية </a:t>
            </a:r>
            <a:r>
              <a:rPr lang="en-US" sz="2800" b="1" i="0" u="none" strike="noStrike" baseline="0" dirty="0" smtClean="0">
                <a:solidFill>
                  <a:srgbClr val="FFFFFF"/>
                </a:solidFill>
                <a:latin typeface="Arial"/>
                <a:cs typeface="Arial"/>
              </a:rPr>
              <a:t>Page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1355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latin typeface="Arial"/>
              </a:rPr>
              <a:t>تستطيع </a:t>
            </a:r>
            <a:r>
              <a:rPr lang="ar-SA" dirty="0">
                <a:latin typeface="Arial"/>
              </a:rPr>
              <a:t>العمارة ثلاثية المخطط أن تسهل الوصول الى</a:t>
            </a:r>
          </a:p>
          <a:p>
            <a:pPr algn="r" rtl="1"/>
            <a:r>
              <a:rPr lang="ar-SA" dirty="0">
                <a:latin typeface="Arial"/>
              </a:rPr>
              <a:t>إستقلالية صحيحة للبيانات فيزيائياً أو منطقياً .</a:t>
            </a:r>
          </a:p>
          <a:p>
            <a:pPr algn="r" rtl="1"/>
            <a:r>
              <a:rPr lang="ar-SA" dirty="0" smtClean="0">
                <a:latin typeface="Arial"/>
              </a:rPr>
              <a:t>ينشأ </a:t>
            </a:r>
            <a:r>
              <a:rPr lang="ar-SA" dirty="0">
                <a:latin typeface="Arial"/>
              </a:rPr>
              <a:t>عن مستوي التحويلات عبئاً أثناء الترجمة أو تنفيذ</a:t>
            </a:r>
          </a:p>
          <a:p>
            <a:pPr algn="r" rtl="1"/>
            <a:r>
              <a:rPr lang="ar-SA" dirty="0">
                <a:latin typeface="Arial"/>
              </a:rPr>
              <a:t>استعلام أو برنامج ، وهو مايؤدي الى عدم كفأة </a:t>
            </a:r>
            <a:r>
              <a:rPr lang="en-US" dirty="0">
                <a:latin typeface="Arial"/>
                <a:cs typeface="Arial"/>
              </a:rPr>
              <a:t>DBMS .</a:t>
            </a:r>
          </a:p>
          <a:p>
            <a:pPr algn="r" rtl="1"/>
            <a:r>
              <a:rPr lang="ar-SA" dirty="0">
                <a:latin typeface="Arial"/>
              </a:rPr>
              <a:t>لهذا السبب فإن القليل من نظم </a:t>
            </a:r>
            <a:r>
              <a:rPr lang="en-US" dirty="0">
                <a:latin typeface="Arial"/>
                <a:cs typeface="Arial"/>
              </a:rPr>
              <a:t>DBMS </a:t>
            </a:r>
            <a:r>
              <a:rPr lang="ar-SA" dirty="0">
                <a:latin typeface="Arial"/>
              </a:rPr>
              <a:t>نفذت العمارة</a:t>
            </a:r>
          </a:p>
          <a:p>
            <a:pPr algn="r" rtl="1"/>
            <a:r>
              <a:rPr lang="ar-SA" dirty="0">
                <a:latin typeface="Arial"/>
              </a:rPr>
              <a:t>الثلاثية المخطط كاملة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78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762"/>
            <a:ext cx="8229600" cy="1722438"/>
          </a:xfrm>
        </p:spPr>
        <p:txBody>
          <a:bodyPr>
            <a:normAutofit fontScale="90000"/>
          </a:bodyPr>
          <a:lstStyle/>
          <a:p>
            <a:r>
              <a:rPr lang="ar-SA" dirty="0">
                <a:latin typeface="Arial"/>
                <a:cs typeface="Arial"/>
              </a:rPr>
              <a:t>نمذجة البيانات باستخدام نموذج</a:t>
            </a:r>
            <a:br>
              <a:rPr lang="ar-SA" dirty="0">
                <a:latin typeface="Arial"/>
                <a:cs typeface="Arial"/>
              </a:rPr>
            </a:br>
            <a:r>
              <a:rPr lang="ar-SA" dirty="0">
                <a:latin typeface="Arial"/>
                <a:cs typeface="Arial"/>
              </a:rPr>
              <a:t>علاقات الكيانات</a:t>
            </a:r>
            <a:br>
              <a:rPr lang="ar-SA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Data Modeling using the Entity – Relationship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algn="r" rtl="1"/>
            <a:r>
              <a:rPr lang="ar-SA" dirty="0">
                <a:latin typeface="Arial"/>
              </a:rPr>
              <a:t>تتناول المحاضرة مفاهيم النمذجة لنموذج علاقات الكيانات</a:t>
            </a:r>
          </a:p>
          <a:p>
            <a:pPr algn="r" rtl="1"/>
            <a:r>
              <a:rPr lang="en-US" dirty="0">
                <a:latin typeface="Arial"/>
                <a:cs typeface="Arial"/>
              </a:rPr>
              <a:t>(Entity-Relationships(ER) Model) ، </a:t>
            </a:r>
            <a:r>
              <a:rPr lang="ar-SA" dirty="0">
                <a:latin typeface="Arial"/>
              </a:rPr>
              <a:t>وهو</a:t>
            </a:r>
          </a:p>
          <a:p>
            <a:pPr algn="r" rtl="1"/>
            <a:r>
              <a:rPr lang="ar-SA" dirty="0">
                <a:latin typeface="Arial"/>
              </a:rPr>
              <a:t>نموذج بيانات مفاهيمي عالي المستوى ويستخدم بأشكاله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المختلفة للتصميم المفاهيمي لتطبيقات قاعدة البيانات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82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2700" b="0" i="0" u="none" strike="noStrike" baseline="0" dirty="0" smtClean="0">
                <a:latin typeface="Arial"/>
                <a:cs typeface="Arial"/>
              </a:rPr>
              <a:t>إستخدام نماذج البيانات المفاهيمية عالية المستوى في تصميم قاعدة البيانات</a:t>
            </a:r>
            <a:br>
              <a:rPr lang="ar-SA" sz="2700" b="0" i="0" u="none" strike="noStrike" baseline="0" dirty="0" smtClean="0">
                <a:latin typeface="Arial"/>
                <a:cs typeface="Arial"/>
              </a:rPr>
            </a:br>
            <a:r>
              <a:rPr lang="en-US" sz="2700" b="0" i="0" u="none" strike="noStrike" baseline="0" dirty="0" smtClean="0">
                <a:latin typeface="Arial"/>
                <a:cs typeface="Arial"/>
              </a:rPr>
              <a:t>Using High-level Conceptual Data Models for Database Design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SA" dirty="0">
                <a:latin typeface="Arial"/>
              </a:rPr>
              <a:t>الشكل التالي يعرض وصفاً مبسطاً لعملية تصميم قاعدة البيانات</a:t>
            </a:r>
          </a:p>
          <a:p>
            <a:pPr algn="r" rtl="1"/>
            <a:r>
              <a:rPr lang="ar-SA" dirty="0">
                <a:latin typeface="Arial"/>
              </a:rPr>
              <a:t>ومن خلال الشكل نلاحظ مايلي :-.</a:t>
            </a:r>
          </a:p>
          <a:p>
            <a:pPr algn="r" rtl="1"/>
            <a:r>
              <a:rPr lang="ar-SA" dirty="0">
                <a:latin typeface="Arial"/>
              </a:rPr>
              <a:t>- الخطوة الأولي :هي تجميع وتحليل المتطلبات ونتيجة هذه الخطوة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هي كتابة متطلبات البيانات (</a:t>
            </a:r>
            <a:r>
              <a:rPr lang="en-US" dirty="0">
                <a:latin typeface="Arial"/>
                <a:cs typeface="Arial"/>
              </a:rPr>
              <a:t>data requirements) . </a:t>
            </a:r>
            <a:r>
              <a:rPr lang="ar-SA" dirty="0">
                <a:latin typeface="Arial"/>
              </a:rPr>
              <a:t>كما يتم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بشكل موازي مع تحديد متطلبات البيانات تحديد المتطلبات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الوظيفية للتطبيق )وهي العمليات أو المعاملات (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- الخطوة التالية هي إنشاء مخطط مفاهيمي لقاعدة البيانات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باستخدام نموذج مفاهيمي عالي المستوى ويمثل هذا المخطط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وصفاً مختصراُ لمتطلبات البيانات ، ويشتمل على وصف لانواع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الكيانات والعلاقات الرابطة والقيود.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83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- أثناء أو بعد تصميم المخطط المفاهيمي ، يمكن استخدام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العمليات الأساسية لنموذج البيانات لتعريف عمليات المستخدم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عالية المستوى المحددة أثناء عملية التحليل الوظيفي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- الخطوة التالية في تصميم قاعدة البيانات هي التنفيذ الواقعي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لقاعدة البيانات باستخدام </a:t>
            </a:r>
            <a:r>
              <a:rPr lang="en-US" dirty="0">
                <a:latin typeface="Arial"/>
                <a:cs typeface="Arial"/>
              </a:rPr>
              <a:t>DBMS </a:t>
            </a:r>
            <a:r>
              <a:rPr lang="ar-SA" dirty="0">
                <a:latin typeface="Arial"/>
              </a:rPr>
              <a:t>تجاري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- المخطط المفاهيمي يتحول من نموذج بيانات عالي المستوى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الى نموذج بيانات تنفيذي )يطلق على هذه الخطوة تصميم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منطقي </a:t>
            </a:r>
            <a:r>
              <a:rPr lang="en-US" dirty="0">
                <a:latin typeface="Arial"/>
                <a:cs typeface="Arial"/>
              </a:rPr>
              <a:t>logical design </a:t>
            </a:r>
            <a:r>
              <a:rPr lang="ar-SA" dirty="0">
                <a:latin typeface="Arial"/>
              </a:rPr>
              <a:t>أو تحويل نموذج البيانات </a:t>
            </a:r>
            <a:r>
              <a:rPr lang="en-US" dirty="0">
                <a:latin typeface="Arial"/>
                <a:cs typeface="Arial"/>
              </a:rPr>
              <a:t>data model mapping ) </a:t>
            </a:r>
            <a:r>
              <a:rPr lang="ar-SA" dirty="0">
                <a:latin typeface="Arial"/>
              </a:rPr>
              <a:t>ونتيجتها هي مخطط قاعدة بيانات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في نموذج بيانات تنفيذي على </a:t>
            </a:r>
            <a:r>
              <a:rPr lang="en-US" dirty="0">
                <a:latin typeface="Arial"/>
                <a:cs typeface="Arial"/>
              </a:rPr>
              <a:t>DBMS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32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- الخطوة الاخيرة هي مرحلة التصميم الفيزيائي </a:t>
            </a:r>
            <a:r>
              <a:rPr lang="en-US" dirty="0">
                <a:latin typeface="Arial"/>
                <a:cs typeface="Arial"/>
              </a:rPr>
              <a:t>physical design ، </a:t>
            </a:r>
            <a:r>
              <a:rPr lang="ar-SA" dirty="0">
                <a:latin typeface="Arial"/>
              </a:rPr>
              <a:t>والتي يحُدد خلالها هياكل التخزين وتنظيم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الملفات . وبالتوازي مع هذه الأنشطة يتم تصميم وتنفيذ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برامج البيانات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خلال هذه المحاضرة نقدم مفاهيم نموذج </a:t>
            </a:r>
            <a:r>
              <a:rPr lang="en-US" dirty="0">
                <a:latin typeface="Arial"/>
                <a:cs typeface="Arial"/>
              </a:rPr>
              <a:t>ER </a:t>
            </a:r>
            <a:r>
              <a:rPr lang="ar-SA" dirty="0">
                <a:latin typeface="Arial"/>
              </a:rPr>
              <a:t>لتصميم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المخطط المفاهيمي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89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b="0" i="0" u="none" strike="noStrike" baseline="0" dirty="0" smtClean="0">
                <a:latin typeface="Arial"/>
                <a:cs typeface="Arial"/>
              </a:rPr>
              <a:t>أنواع الكيانات ومجموعات الكيانات و الخصائص والمفاتيح</a:t>
            </a:r>
            <a:br>
              <a:rPr lang="ar-SA" sz="2800" b="0" i="0" u="none" strike="noStrike" baseline="0" dirty="0" smtClean="0">
                <a:latin typeface="Arial"/>
                <a:cs typeface="Arial"/>
              </a:rPr>
            </a:br>
            <a:r>
              <a:rPr lang="en-US" sz="2800" b="0" i="0" u="none" strike="noStrike" baseline="0" dirty="0" smtClean="0">
                <a:latin typeface="Arial"/>
                <a:cs typeface="Arial"/>
              </a:rPr>
              <a:t>(Entity types, Entity sets, attributes and keys)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يصف نموذج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ER </a:t>
            </a:r>
            <a:r>
              <a:rPr lang="ar-SA" dirty="0">
                <a:latin typeface="Arial"/>
              </a:rPr>
              <a:t>البيانات في شكل كيانات وعلاقات رابطة بينهما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وخصائص كل منها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الكيانات و الخصائص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Entities and attributes :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الكيانات و خصائصها : الشئ الأساسي الذي يمثله مخطط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ER </a:t>
            </a:r>
            <a:r>
              <a:rPr lang="ar-SA" dirty="0">
                <a:latin typeface="Arial"/>
              </a:rPr>
              <a:t>هو الكيان وهو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“ كائن ” في العالم الحقيقي ذو تواجد مستقل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الكيان ربما يكون ذو تواجد طبيعي مثل شخص ، منزل ، موظف . أو ربما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يكون ذو تواجد مفاهيمي مثل وظيفة ، مقرر دراسي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كل كيان له خصائص أو صفات تصفه . مثال : الموظف يمكن أن يوصف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باسم الموظف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Name </a:t>
            </a:r>
            <a:r>
              <a:rPr lang="ar-SA" dirty="0">
                <a:latin typeface="Arial"/>
              </a:rPr>
              <a:t>وعمره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Age ، </a:t>
            </a:r>
            <a:r>
              <a:rPr lang="ar-SA" dirty="0">
                <a:latin typeface="Arial"/>
              </a:rPr>
              <a:t>وراتبه الشهري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Salary ،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ووظيفته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Job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11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dirty="0">
                <a:latin typeface="Arial"/>
                <a:cs typeface="Arial"/>
              </a:rPr>
              <a:t>الخصائص المركبة مقابل الخصائص البسيطة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الخصائص المركبة : يمكن تقسيمها الى أجزاء فرعية اصغر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تمثل خصائص أكثر بساطة بمعاني مستقلة مثل خاصية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العنوان لكيان الموظف يمكن تقسيمها الى عنوان الشارع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  <a:cs typeface="Arial"/>
              </a:rPr>
              <a:t>(Street address) ،</a:t>
            </a:r>
            <a:r>
              <a:rPr lang="ar-SA" dirty="0">
                <a:latin typeface="Arial"/>
              </a:rPr>
              <a:t>والمدينة (</a:t>
            </a:r>
            <a:r>
              <a:rPr lang="en-US" dirty="0">
                <a:latin typeface="Arial"/>
                <a:cs typeface="Arial"/>
              </a:rPr>
              <a:t>City) ، </a:t>
            </a:r>
            <a:r>
              <a:rPr lang="ar-SA" dirty="0">
                <a:latin typeface="Arial"/>
              </a:rPr>
              <a:t>والولاية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  <a:cs typeface="Arial"/>
              </a:rPr>
              <a:t>(state) ، </a:t>
            </a:r>
            <a:r>
              <a:rPr lang="ar-SA" dirty="0">
                <a:latin typeface="Arial"/>
              </a:rPr>
              <a:t>و الرقم البريدي (</a:t>
            </a:r>
            <a:r>
              <a:rPr lang="en-US" dirty="0">
                <a:latin typeface="Arial"/>
                <a:cs typeface="Arial"/>
              </a:rPr>
              <a:t>Zip)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الخصائص البسيطة : الخصائص الغير القابلة للانقسام تسمى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خصائص بسيطة أو ذرية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الخاصية المركبة هي سلسلة من قيم الخصائص البسيطة التي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تشكلها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52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ar-SA" sz="3100" dirty="0">
                <a:latin typeface="Arial"/>
                <a:cs typeface="Arial"/>
              </a:rPr>
              <a:t>الخصائص وحيدة القيمة مقابل الخصائص</a:t>
            </a:r>
            <a:br>
              <a:rPr lang="ar-SA" sz="3100" dirty="0">
                <a:latin typeface="Arial"/>
                <a:cs typeface="Arial"/>
              </a:rPr>
            </a:br>
            <a:r>
              <a:rPr lang="ar-SA" sz="3100" dirty="0">
                <a:latin typeface="Arial"/>
                <a:cs typeface="Arial"/>
              </a:rPr>
              <a:t>متعددة القيم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الخصائص وحيدة القيم : هي الخصائص التي لها قيمة واحدة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فقط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الخصائص متعددة القيم : هي خاصية لها مجموعة من القيم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لنفس الكيان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مثال : خاصية اللون للسيارة ذات اللون الواحد يكون اللون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خاصية وحيدة القيمة . بينما السيارة ذات اللونين تكون خاصية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اللون متعددة القيم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376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الخصائص المشتقة مقابل الخصائص المخزنة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latin typeface="Arial"/>
              </a:rPr>
              <a:t>الخاصية المشتقة هي الخاصية التي يمكن اشتقاقها من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خصائص أخري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مثال : يمكن حساب قيمة العمر لشخص ما من التاريخ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الحالي و قيمة تاريخ الميلاد . وفي هذه الحالة فإن خاصية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العمر تسمى خاصية مشتقة من خاصية تاريخ الميلاد ، بينما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تسمى خاصية تاريخ الميلاد خاصية مخزنة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24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sz="2800" dirty="0">
                <a:latin typeface="Arial"/>
                <a:cs typeface="Arial"/>
              </a:rPr>
              <a:t>القيمة الخالية أو الفراغ </a:t>
            </a:r>
            <a:r>
              <a:rPr lang="ar-SA" sz="2800" dirty="0" smtClean="0">
                <a:latin typeface="Arial"/>
                <a:cs typeface="Arial"/>
              </a:rPr>
              <a:t>(</a:t>
            </a:r>
            <a:r>
              <a:rPr lang="en-US" sz="2800" dirty="0" smtClean="0">
                <a:latin typeface="Arial"/>
                <a:cs typeface="Arial"/>
              </a:rPr>
              <a:t>(Null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يمكن في بعض الأحوال ألا يكون لكيان معين قيمة ملائمة</a:t>
            </a:r>
          </a:p>
          <a:p>
            <a:pPr marL="0" indent="0" algn="r" rtl="1">
              <a:buNone/>
            </a:pPr>
            <a:r>
              <a:rPr lang="ar-SA" dirty="0"/>
              <a:t>لخاصية ما ، وفي هذه الحالة تكون قيمة الخاصية خالية ، أو</a:t>
            </a:r>
          </a:p>
          <a:p>
            <a:pPr marL="0" indent="0" algn="r" rtl="1">
              <a:buNone/>
            </a:pPr>
            <a:r>
              <a:rPr lang="ar-SA" dirty="0"/>
              <a:t>يمكن استخدام قيمة خاصة تسمى (</a:t>
            </a:r>
            <a:r>
              <a:rPr lang="en-US" dirty="0"/>
              <a:t>null) .</a:t>
            </a:r>
          </a:p>
          <a:p>
            <a:pPr marL="0" indent="0" algn="r" rtl="1">
              <a:buNone/>
            </a:pPr>
            <a:r>
              <a:rPr lang="ar-SA" dirty="0"/>
              <a:t>• مثال : الشخص غير الحاصل لدرجة جامعية سيكون فراغ</a:t>
            </a:r>
          </a:p>
          <a:p>
            <a:pPr marL="0" indent="0" algn="r" rtl="1">
              <a:buNone/>
            </a:pPr>
            <a:r>
              <a:rPr lang="ar-SA" dirty="0"/>
              <a:t>في خاصية الدرجة الجامعية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051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latin typeface="Arial"/>
                <a:cs typeface="Arial"/>
              </a:rPr>
              <a:t>الخاصية المعقدة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الخاصية المعقدة : هي الخاصية التي تكون فيها الخصائص</a:t>
            </a:r>
          </a:p>
          <a:p>
            <a:pPr marL="0" indent="0" algn="r" rtl="1">
              <a:buNone/>
            </a:pPr>
            <a:r>
              <a:rPr lang="ar-SA" dirty="0"/>
              <a:t>المركبة أو متعددة القيم متداخلة (</a:t>
            </a:r>
            <a:r>
              <a:rPr lang="en-US" dirty="0"/>
              <a:t>nested) .</a:t>
            </a:r>
          </a:p>
          <a:p>
            <a:pPr marL="0" indent="0" algn="r" rtl="1">
              <a:buNone/>
            </a:pPr>
            <a:r>
              <a:rPr lang="ar-SA" dirty="0"/>
              <a:t>• مثال : إذا كان لشخص ما أكثرمن مسكن وكل مسكن له عدة</a:t>
            </a:r>
          </a:p>
          <a:p>
            <a:pPr marL="0" indent="0" algn="r" rtl="1">
              <a:buNone/>
            </a:pPr>
            <a:r>
              <a:rPr lang="ar-SA" dirty="0"/>
              <a:t>هواتف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8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b="0" i="0" u="none" strike="noStrike" baseline="0" dirty="0" smtClean="0">
                <a:latin typeface="Arial"/>
                <a:cs typeface="Arial"/>
              </a:rPr>
              <a:t>أنواع الكيانات ومجموعات الكيانات والمفاتيح ومجموعات القيم</a:t>
            </a:r>
            <a:br>
              <a:rPr lang="ar-SA" sz="2800" b="0" i="0" u="none" strike="noStrike" baseline="0" dirty="0" smtClean="0">
                <a:latin typeface="Arial"/>
                <a:cs typeface="Arial"/>
              </a:rPr>
            </a:br>
            <a:r>
              <a:rPr lang="en-US" sz="2800" b="0" i="0" u="none" strike="noStrike" baseline="0" dirty="0" smtClean="0">
                <a:latin typeface="Arial"/>
                <a:cs typeface="Arial"/>
              </a:rPr>
              <a:t>Entity Types ,entity sets , keys and value sets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انواع الكيانات ومجموعات الكيانات :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• تحتوي قاعدة البيانات عادةً على مجموعة من الكيانات المتشابهة ،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مثلاً يعمل بشركة ما مئات من الموظفين وكل موظف له معلومات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متشابهة لبقية معلومات الموظفين نرغب في تخزينها .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• نوع الكيان (</a:t>
            </a:r>
            <a:r>
              <a:rPr lang="en-US" sz="2800" dirty="0">
                <a:latin typeface="Arial"/>
                <a:cs typeface="Arial"/>
              </a:rPr>
              <a:t>entity type ) : </a:t>
            </a:r>
            <a:r>
              <a:rPr lang="ar-SA" sz="2800" dirty="0">
                <a:latin typeface="Arial"/>
              </a:rPr>
              <a:t>يحدد مجموعة من الكيانات التي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لها نفس الخصائص ويوصف كل نوع كيان في قاعدة البيانات</a:t>
            </a:r>
          </a:p>
          <a:p>
            <a:pPr marL="0" indent="0" algn="r" rtl="1">
              <a:buNone/>
            </a:pPr>
            <a:r>
              <a:rPr lang="ar-SA" sz="2800" dirty="0">
                <a:latin typeface="Arial"/>
              </a:rPr>
              <a:t>باسمه وخصائصه </a:t>
            </a:r>
            <a:r>
              <a:rPr lang="ar-SA" sz="2800" dirty="0" smtClean="0">
                <a:latin typeface="Arial"/>
              </a:rPr>
              <a:t>.</a:t>
            </a:r>
            <a:endParaRPr lang="en-US" sz="2800" dirty="0" smtClean="0">
              <a:latin typeface="Arial"/>
            </a:endParaRPr>
          </a:p>
          <a:p>
            <a:pPr marL="0" indent="0" algn="r" rtl="1">
              <a:buNone/>
            </a:pPr>
            <a:r>
              <a:rPr lang="ar-SA" sz="2800" dirty="0"/>
              <a:t>مجموعة الكيانات لنوع كيان معين يتم تجميعها في مجموعة كيان</a:t>
            </a:r>
          </a:p>
          <a:p>
            <a:pPr marL="0" indent="0" algn="r" rtl="1">
              <a:buNone/>
            </a:pPr>
            <a:r>
              <a:rPr lang="ar-SA" sz="2800" dirty="0"/>
              <a:t>التي تسمى أيضاً إمتداد نوع الكيان .</a:t>
            </a:r>
          </a:p>
          <a:p>
            <a:pPr marL="0" indent="0" algn="r" rtl="1">
              <a:buNone/>
            </a:pPr>
            <a:r>
              <a:rPr lang="ar-SA" sz="2800" dirty="0"/>
              <a:t>الشكل التالي يبين نوعي كيانين اسميهما </a:t>
            </a:r>
            <a:r>
              <a:rPr lang="en-US" sz="2800" dirty="0"/>
              <a:t>employee ، </a:t>
            </a:r>
            <a:r>
              <a:rPr lang="ar-SA" sz="2800" dirty="0"/>
              <a:t>و </a:t>
            </a:r>
            <a:r>
              <a:rPr lang="en-US" sz="2800" dirty="0"/>
              <a:t>Company ،</a:t>
            </a:r>
          </a:p>
          <a:p>
            <a:pPr marL="0" indent="0" algn="r" rtl="1">
              <a:buNone/>
            </a:pPr>
            <a:r>
              <a:rPr lang="ar-SA" sz="2800" dirty="0"/>
              <a:t>وقائمة من الخصائص لكل منهما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8209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42900"/>
            <a:ext cx="76104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" y="51054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>
                <a:latin typeface="Arial"/>
              </a:rPr>
              <a:t>نوعا كيانين اسمهما </a:t>
            </a:r>
            <a:r>
              <a:rPr lang="en-US" sz="2400" b="0" i="0" u="none" strike="noStrike" baseline="0" dirty="0" smtClean="0">
                <a:latin typeface="Arial"/>
                <a:cs typeface="Arial"/>
              </a:rPr>
              <a:t>company ، Employee </a:t>
            </a:r>
            <a:r>
              <a:rPr lang="ar-SA" sz="2400" dirty="0">
                <a:latin typeface="Arial"/>
              </a:rPr>
              <a:t>وبعض</a:t>
            </a:r>
          </a:p>
          <a:p>
            <a:pPr algn="r" rtl="1"/>
            <a:r>
              <a:rPr lang="ar-SA" sz="2400" dirty="0">
                <a:latin typeface="Arial"/>
              </a:rPr>
              <a:t>الكيانات الأعضاء في مجموعة الكيانات لكل نوع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3616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8229600" cy="434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040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100" b="0" i="0" u="none" strike="noStrike" baseline="0" dirty="0" smtClean="0">
                <a:latin typeface="Arial"/>
                <a:cs typeface="Arial"/>
              </a:rPr>
              <a:t>الخاصية المفتاح لنوع الكيان</a:t>
            </a:r>
            <a:br>
              <a:rPr lang="ar-SA" sz="3100" b="0" i="0" u="none" strike="noStrike" baseline="0" dirty="0" smtClean="0">
                <a:latin typeface="Arial"/>
                <a:cs typeface="Arial"/>
              </a:rPr>
            </a:br>
            <a:r>
              <a:rPr lang="en-US" sz="3100" b="0" i="0" u="none" strike="noStrike" baseline="0" dirty="0" smtClean="0">
                <a:latin typeface="Arial"/>
                <a:cs typeface="Arial"/>
              </a:rPr>
              <a:t>Key attributes of an entity type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يوجد قيد هام على انواع الكيانات ، هو قيد المفتاح أو الوحدانية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  <a:cs typeface="Arial"/>
              </a:rPr>
              <a:t>(uniqueness)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خاصية المفتاح :هي خاصية ما قيمها مميزة لكل كيان في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المجموعة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مثلاُ خاصية </a:t>
            </a:r>
            <a:r>
              <a:rPr lang="en-US" dirty="0">
                <a:latin typeface="Arial"/>
                <a:cs typeface="Arial"/>
              </a:rPr>
              <a:t>name </a:t>
            </a:r>
            <a:r>
              <a:rPr lang="ar-SA" dirty="0">
                <a:latin typeface="Arial"/>
              </a:rPr>
              <a:t>تعد مفتاح لنوع الكيان </a:t>
            </a:r>
            <a:r>
              <a:rPr lang="en-US" dirty="0">
                <a:latin typeface="Arial"/>
                <a:cs typeface="Arial"/>
              </a:rPr>
              <a:t>Company </a:t>
            </a:r>
            <a:r>
              <a:rPr lang="ar-SA" dirty="0">
                <a:latin typeface="Arial"/>
              </a:rPr>
              <a:t>لانه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لا يسمح لشركتين أن يكون لهما نفس الأسم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أحياناً تشكل عدة خصائص معاً مفتاحاً، وفي هذه الحالة يمكننا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تعريف خاصية مركبة لتصبح خاصية مفتاح )يجب ان يحتوي على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اقل مايمكن من الخصائص (.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11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latin typeface="Arial"/>
              </a:rPr>
              <a:t> </a:t>
            </a:r>
            <a:r>
              <a:rPr lang="ar-SA" dirty="0">
                <a:latin typeface="Arial"/>
              </a:rPr>
              <a:t>خاصية المفتاح يوضع اسمها واسفله خط داخل الشكل البيضاوي .</a:t>
            </a:r>
          </a:p>
          <a:p>
            <a:pPr marL="0" indent="0" algn="r" rtl="1">
              <a:buNone/>
            </a:pPr>
            <a:r>
              <a:rPr lang="ar-SA" dirty="0" smtClean="0">
                <a:latin typeface="Arial"/>
              </a:rPr>
              <a:t> </a:t>
            </a:r>
            <a:r>
              <a:rPr lang="ar-SA" dirty="0">
                <a:latin typeface="Arial"/>
              </a:rPr>
              <a:t>بعض انواع الكيانات لها اكثر من خاصية مفتاح مثال</a:t>
            </a:r>
          </a:p>
          <a:p>
            <a:pPr marL="0" indent="0" algn="r" rtl="1">
              <a:buNone/>
            </a:pPr>
            <a:r>
              <a:rPr lang="en-US" b="0" i="0" u="none" strike="noStrike" baseline="0" dirty="0" err="1" smtClean="0">
                <a:latin typeface="Arial"/>
                <a:cs typeface="Arial"/>
              </a:rPr>
              <a:t>Vehicle_id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 </a:t>
            </a:r>
            <a:r>
              <a:rPr lang="ar-SA" dirty="0">
                <a:latin typeface="Arial"/>
              </a:rPr>
              <a:t>رقم السيارة ووثيقة التسجيل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Registration </a:t>
            </a:r>
            <a:r>
              <a:rPr lang="ar-SA" dirty="0">
                <a:latin typeface="Arial"/>
              </a:rPr>
              <a:t>لنوع</a:t>
            </a:r>
          </a:p>
          <a:p>
            <a:pPr algn="r" rtl="1"/>
            <a:r>
              <a:rPr lang="ar-SA" dirty="0">
                <a:latin typeface="Arial"/>
              </a:rPr>
              <a:t>الكيان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Car </a:t>
            </a:r>
            <a:r>
              <a:rPr lang="ar-SA" dirty="0">
                <a:latin typeface="Arial"/>
              </a:rPr>
              <a:t>في المثال التالي ، حيث يعد كل منهما مفتاح على حدى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43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88" y="1600200"/>
            <a:ext cx="488462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111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sz="2800" dirty="0"/>
              <a:t>مجموعات قيم </a:t>
            </a:r>
            <a:r>
              <a:rPr lang="ar-SA" sz="2800" dirty="0" smtClean="0"/>
              <a:t>نطاقات</a:t>
            </a:r>
            <a:r>
              <a:rPr lang="ar-SA" sz="2800" dirty="0"/>
              <a:t>( </a:t>
            </a:r>
            <a:r>
              <a:rPr lang="ar-SA" sz="2800" dirty="0" smtClean="0"/>
              <a:t>الخصائص</a:t>
            </a:r>
            <a:r>
              <a:rPr lang="en-US" sz="2800" dirty="0" smtClean="0"/>
              <a:t>(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كل خاصية اساسية لنوع كيان ما ترتبط بمجموعة قيم )أو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نطاق قيم ( والذي يحدد مجموعة القيم التي يمكن أن تُمنح لتلك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الخاصية في كل كيان على حدى.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مثال : يمكننا تحديد مجموعة القيم لخاصية </a:t>
            </a:r>
            <a:r>
              <a:rPr lang="en-US" dirty="0">
                <a:latin typeface="Arial"/>
                <a:cs typeface="Arial"/>
              </a:rPr>
              <a:t>Age </a:t>
            </a:r>
            <a:r>
              <a:rPr lang="ar-SA" dirty="0">
                <a:latin typeface="Arial"/>
              </a:rPr>
              <a:t>لتكون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مجموعة الاعداد الصحيحة بين 16 و 70 ، اذا كانت حدود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الاعمار المسموح بها للموظفين مابين 17 و 70 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رياضياً ، خاصية </a:t>
            </a:r>
            <a:r>
              <a:rPr lang="en-US" dirty="0">
                <a:latin typeface="Arial"/>
                <a:cs typeface="Arial"/>
              </a:rPr>
              <a:t>A </a:t>
            </a:r>
            <a:r>
              <a:rPr lang="ar-SA" dirty="0">
                <a:latin typeface="Arial"/>
              </a:rPr>
              <a:t>لنوع كيان </a:t>
            </a:r>
            <a:r>
              <a:rPr lang="en-US" dirty="0">
                <a:latin typeface="Arial"/>
                <a:cs typeface="Arial"/>
              </a:rPr>
              <a:t>E </a:t>
            </a:r>
            <a:r>
              <a:rPr lang="ar-SA" dirty="0">
                <a:latin typeface="Arial"/>
              </a:rPr>
              <a:t>مجموعة قيمه </a:t>
            </a:r>
            <a:r>
              <a:rPr lang="en-US" dirty="0">
                <a:latin typeface="Arial"/>
                <a:cs typeface="Arial"/>
              </a:rPr>
              <a:t>V </a:t>
            </a:r>
            <a:r>
              <a:rPr lang="ar-SA" dirty="0">
                <a:latin typeface="Arial"/>
              </a:rPr>
              <a:t>يمكن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تعريفه كدالة من </a:t>
            </a:r>
            <a:r>
              <a:rPr lang="en-US" dirty="0">
                <a:latin typeface="Arial"/>
                <a:cs typeface="Arial"/>
              </a:rPr>
              <a:t>E </a:t>
            </a:r>
            <a:r>
              <a:rPr lang="ar-SA" dirty="0">
                <a:latin typeface="Arial"/>
              </a:rPr>
              <a:t>الى مجموعة القوة </a:t>
            </a:r>
            <a:r>
              <a:rPr lang="en-US" dirty="0">
                <a:latin typeface="Arial"/>
                <a:cs typeface="Arial"/>
              </a:rPr>
              <a:t>P(V) </a:t>
            </a:r>
            <a:r>
              <a:rPr lang="ar-SA" dirty="0">
                <a:latin typeface="Arial"/>
              </a:rPr>
              <a:t>كالتالي </a:t>
            </a:r>
            <a:endParaRPr lang="en-US" dirty="0" smtClean="0">
              <a:latin typeface="Arial"/>
            </a:endParaRPr>
          </a:p>
          <a:p>
            <a:pPr marL="0" indent="0" algn="r" rtl="1">
              <a:buNone/>
            </a:pPr>
            <a:r>
              <a:rPr lang="ar-SA" dirty="0" smtClean="0">
                <a:latin typeface="Arial"/>
              </a:rPr>
              <a:t>:</a:t>
            </a:r>
            <a:r>
              <a:rPr lang="en-US" dirty="0" smtClean="0"/>
              <a:t>A:E                  </a:t>
            </a:r>
            <a:r>
              <a:rPr lang="en-US" dirty="0"/>
              <a:t>P(V</a:t>
            </a:r>
            <a:r>
              <a:rPr lang="en-US" dirty="0" smtClean="0"/>
              <a:t>)</a:t>
            </a:r>
          </a:p>
          <a:p>
            <a:pPr algn="r" rtl="1"/>
            <a:r>
              <a:rPr lang="ar-SA" dirty="0"/>
              <a:t>مجموعة القوى </a:t>
            </a:r>
            <a:r>
              <a:rPr lang="en-US" dirty="0"/>
              <a:t>P(V) </a:t>
            </a:r>
            <a:r>
              <a:rPr lang="ar-SA" dirty="0"/>
              <a:t>للمجموعة </a:t>
            </a:r>
            <a:r>
              <a:rPr lang="en-US" dirty="0"/>
              <a:t>V</a:t>
            </a:r>
            <a:r>
              <a:rPr lang="ar-SA" dirty="0"/>
              <a:t>هي مجموعة تضم </a:t>
            </a:r>
            <a:r>
              <a:rPr lang="ar-SA" dirty="0" smtClean="0"/>
              <a:t>كل</a:t>
            </a:r>
            <a:r>
              <a:rPr lang="en-US" dirty="0" smtClean="0"/>
              <a:t> </a:t>
            </a:r>
            <a:r>
              <a:rPr lang="ar-SA" dirty="0" smtClean="0"/>
              <a:t>المجموعات </a:t>
            </a:r>
            <a:r>
              <a:rPr lang="ar-SA" dirty="0"/>
              <a:t>الفرعية .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705600" y="4800600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278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latin typeface="Arial"/>
                <a:cs typeface="Arial"/>
              </a:rPr>
              <a:t>مثال لتطبيق قاعدة بيانات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نصف هنا مثال لتطبيق قاعدة بيانات تسمى الشركة </a:t>
            </a:r>
            <a:r>
              <a:rPr lang="en-US" dirty="0">
                <a:latin typeface="Arial"/>
                <a:cs typeface="Arial"/>
              </a:rPr>
              <a:t>Company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• بفرض أنه بعد مرحلة تجميع المتطلبات و التحليل ، ذكر مصممو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قاعدة البيانات الوصف التالي ‘‘ للعالم المصغر ‘‘ لجزء الشركة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المطلوب تمثيله في قاعدة البيانات :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.1 الشركة مقسمة الى أقسام . كل قسم له أسم وحيد ورقم وحيد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وموظف معين يدير القسم ونهتم بتاريخ البداية عندما بدأ الموظف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إدارة القسم . وربما يوجد للقسم مواقع عديدة .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  <a:cs typeface="Arial"/>
              </a:rPr>
              <a:t>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2 يدير كل قسم عددأ من المشروعات كل منها له اسم خاص وحيد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ورقم وحيد وموقع واحد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41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en-US" dirty="0" smtClean="0">
                <a:latin typeface="Arial"/>
              </a:rPr>
              <a:t>3</a:t>
            </a:r>
            <a:r>
              <a:rPr lang="ar-SA" dirty="0" smtClean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</a:t>
            </a:r>
            <a:r>
              <a:rPr lang="ar-SA" dirty="0" smtClean="0">
                <a:latin typeface="Arial"/>
              </a:rPr>
              <a:t>نخزن </a:t>
            </a:r>
            <a:r>
              <a:rPr lang="ar-SA" dirty="0">
                <a:latin typeface="Arial"/>
              </a:rPr>
              <a:t>كلاً من اسم الموظف و رقم الضمان </a:t>
            </a:r>
            <a:r>
              <a:rPr lang="ar-SA" dirty="0" smtClean="0">
                <a:latin typeface="Arial"/>
              </a:rPr>
              <a:t>الإجتماعي الخاص </a:t>
            </a:r>
            <a:r>
              <a:rPr lang="ar-SA" dirty="0">
                <a:latin typeface="Arial"/>
              </a:rPr>
              <a:t>به وعنوانه و نوع الجنس وتاريخ الميلاد . يعيين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كل موظف في قسم واحد فقط ، ولكن من الممكن أن يعمل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في عدة مشروعات ليس من الضرورة أن تدار من نفس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القسم . نهتم بعدد الساعات الأسبوعية التي يعملها الموظف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في كل مشروع وأيضاً بالمشرف المباشر لكل موظف .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  <a:cs typeface="Arial"/>
              </a:rPr>
              <a:t>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4 نريد أن نأخذ في الإعتبار الأشخاص التابعيين المعاليين من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أي موظف لأغراض التأميين و نخزن لكل شخص معال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الأسم الأول وجنسه وتاريخ ميلاده ، وصلة قرابته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للموظف.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5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نوع الكيان </a:t>
            </a:r>
            <a:r>
              <a:rPr lang="en-US" dirty="0">
                <a:latin typeface="Arial"/>
                <a:cs typeface="Arial"/>
              </a:rPr>
              <a:t>Project </a:t>
            </a:r>
            <a:r>
              <a:rPr lang="ar-SA" dirty="0">
                <a:latin typeface="Arial"/>
              </a:rPr>
              <a:t>له الخصائص</a:t>
            </a:r>
          </a:p>
          <a:p>
            <a:pPr marL="0" indent="0" algn="r" rtl="1">
              <a:buNone/>
            </a:pPr>
            <a:r>
              <a:rPr lang="en-US" sz="2800" b="0" i="0" u="none" strike="noStrike" baseline="0" dirty="0" smtClean="0">
                <a:latin typeface="Arial"/>
                <a:cs typeface="Arial"/>
              </a:rPr>
              <a:t>(</a:t>
            </a:r>
            <a:r>
              <a:rPr lang="en-US" sz="2800" b="0" i="0" u="none" strike="noStrike" baseline="0" dirty="0" err="1" smtClean="0">
                <a:latin typeface="Arial"/>
                <a:cs typeface="Arial"/>
              </a:rPr>
              <a:t>Name,Number,Location,Controlling</a:t>
            </a:r>
            <a:r>
              <a:rPr lang="en-US" sz="2800" b="0" i="0" u="none" strike="noStrike" baseline="0" dirty="0" smtClean="0">
                <a:latin typeface="Arial"/>
                <a:cs typeface="Arial"/>
              </a:rPr>
              <a:t> department)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كل من </a:t>
            </a:r>
            <a:r>
              <a:rPr lang="en-US" dirty="0">
                <a:latin typeface="Arial"/>
                <a:cs typeface="Arial"/>
              </a:rPr>
              <a:t>Name ، </a:t>
            </a:r>
            <a:r>
              <a:rPr lang="ar-SA" dirty="0">
                <a:latin typeface="Arial"/>
              </a:rPr>
              <a:t>و </a:t>
            </a:r>
            <a:r>
              <a:rPr lang="en-US" dirty="0">
                <a:latin typeface="Arial"/>
                <a:cs typeface="Arial"/>
              </a:rPr>
              <a:t>Number </a:t>
            </a:r>
            <a:r>
              <a:rPr lang="ar-SA" dirty="0">
                <a:latin typeface="Arial"/>
              </a:rPr>
              <a:t>هي خصائص مفتاح كل على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حدة 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3" y="2517775"/>
            <a:ext cx="37242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747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sz="2800" b="0" i="0" u="none" strike="noStrike" baseline="0" dirty="0" smtClean="0">
                <a:latin typeface="Arial"/>
                <a:cs typeface="Arial"/>
              </a:rPr>
              <a:t>التصميم المفاهيمي الأولي لقاعدة بيانات الشركة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يمكننا تحديد أنواع الكيانات لقاعدة البيانات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Company </a:t>
            </a:r>
            <a:r>
              <a:rPr lang="ar-SA" dirty="0">
                <a:latin typeface="Arial"/>
              </a:rPr>
              <a:t>بناءً على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المطلبات الموصوفة سابقاً كما يلي :</a:t>
            </a:r>
          </a:p>
          <a:p>
            <a:pPr marL="0" indent="0" algn="r" rtl="1">
              <a:buNone/>
            </a:pPr>
            <a:r>
              <a:rPr lang="en-US" b="0" i="0" u="none" strike="noStrike" baseline="0" dirty="0" smtClean="0">
                <a:latin typeface="Arial"/>
                <a:cs typeface="Arial"/>
              </a:rPr>
              <a:t>.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1 نوع الكيان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Department : </a:t>
            </a:r>
            <a:r>
              <a:rPr lang="ar-SA" dirty="0">
                <a:latin typeface="Arial"/>
              </a:rPr>
              <a:t>له الخصائص (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Name, Number, Location, </a:t>
            </a:r>
            <a:r>
              <a:rPr lang="en-US" b="0" i="0" u="none" strike="noStrike" baseline="0" dirty="0" err="1" smtClean="0">
                <a:latin typeface="Arial"/>
                <a:cs typeface="Arial"/>
              </a:rPr>
              <a:t>Manager,ManagerStartDate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) ،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المواقع هي الخاصية الوحيدة المتعددة القيم ، ونستطيع تحديد أن كلا من</a:t>
            </a:r>
          </a:p>
          <a:p>
            <a:pPr marL="0" indent="0" algn="r" rtl="1">
              <a:buNone/>
            </a:pPr>
            <a:r>
              <a:rPr lang="en-US" b="0" i="0" u="none" strike="noStrike" baseline="0" dirty="0" smtClean="0">
                <a:latin typeface="Arial"/>
                <a:cs typeface="Arial"/>
              </a:rPr>
              <a:t>Name ، </a:t>
            </a:r>
            <a:r>
              <a:rPr lang="ar-SA" dirty="0">
                <a:latin typeface="Arial"/>
              </a:rPr>
              <a:t>و </a:t>
            </a:r>
            <a:r>
              <a:rPr lang="en-US" b="0" i="0" u="none" strike="noStrike" baseline="0" dirty="0" smtClean="0">
                <a:latin typeface="Arial"/>
                <a:cs typeface="Arial"/>
              </a:rPr>
              <a:t>Number </a:t>
            </a:r>
            <a:r>
              <a:rPr lang="ar-SA" dirty="0">
                <a:latin typeface="Arial"/>
              </a:rPr>
              <a:t>هي خصائص مفتاح )لان كل منهما تم تحديده</a:t>
            </a:r>
          </a:p>
          <a:p>
            <a:pPr marL="0" indent="0" algn="r" rtl="1">
              <a:buNone/>
            </a:pPr>
            <a:r>
              <a:rPr lang="ar-SA" dirty="0">
                <a:latin typeface="Arial"/>
              </a:rPr>
              <a:t>وحيداً </a:t>
            </a:r>
            <a:r>
              <a:rPr lang="ar-SA" dirty="0" smtClean="0">
                <a:latin typeface="Arial"/>
              </a:rPr>
              <a:t>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694" y="4876800"/>
            <a:ext cx="50196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996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/>
          <a:lstStyle/>
          <a:p>
            <a:pPr marL="0" indent="0" algn="r" rtl="1">
              <a:buNone/>
            </a:pPr>
            <a:r>
              <a:rPr lang="ar-SA" dirty="0">
                <a:latin typeface="Arial"/>
              </a:rPr>
              <a:t>نوع الكيان </a:t>
            </a:r>
            <a:r>
              <a:rPr lang="en-US" dirty="0">
                <a:latin typeface="Arial"/>
                <a:cs typeface="Arial"/>
              </a:rPr>
              <a:t>Employee </a:t>
            </a:r>
            <a:r>
              <a:rPr lang="ar-SA" dirty="0">
                <a:latin typeface="Arial"/>
              </a:rPr>
              <a:t>له الخصائص (</a:t>
            </a:r>
            <a:r>
              <a:rPr lang="en-US" dirty="0">
                <a:latin typeface="Arial"/>
                <a:cs typeface="Arial"/>
              </a:rPr>
              <a:t>Name , SSN )</a:t>
            </a:r>
            <a:r>
              <a:rPr lang="ar-SA" dirty="0">
                <a:latin typeface="Arial"/>
              </a:rPr>
              <a:t>رقم الضمان الاجتماعي ( ,</a:t>
            </a:r>
            <a:r>
              <a:rPr lang="en-US" dirty="0">
                <a:latin typeface="Arial"/>
                <a:cs typeface="Arial"/>
              </a:rPr>
              <a:t>SEX, Address , Salary ,Birthdate, </a:t>
            </a:r>
            <a:r>
              <a:rPr lang="en-US" dirty="0" err="1">
                <a:latin typeface="Arial"/>
                <a:cs typeface="Arial"/>
              </a:rPr>
              <a:t>department,supervisor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pPr algn="r" rtl="1"/>
            <a:r>
              <a:rPr lang="ar-SA" dirty="0">
                <a:latin typeface="Arial"/>
              </a:rPr>
              <a:t>كل من </a:t>
            </a:r>
            <a:r>
              <a:rPr lang="en-US" dirty="0">
                <a:latin typeface="Arial"/>
                <a:cs typeface="Arial"/>
              </a:rPr>
              <a:t>Name ، </a:t>
            </a:r>
            <a:r>
              <a:rPr lang="ar-SA" dirty="0">
                <a:latin typeface="Arial"/>
              </a:rPr>
              <a:t>و </a:t>
            </a:r>
            <a:r>
              <a:rPr lang="en-US" dirty="0">
                <a:latin typeface="Arial"/>
                <a:cs typeface="Arial"/>
              </a:rPr>
              <a:t>Address </a:t>
            </a:r>
            <a:r>
              <a:rPr lang="ar-SA" dirty="0">
                <a:latin typeface="Arial"/>
              </a:rPr>
              <a:t>يمكن أن يكونا خاصيتين</a:t>
            </a:r>
          </a:p>
          <a:p>
            <a:pPr algn="r" rtl="1"/>
            <a:r>
              <a:rPr lang="ar-SA" dirty="0">
                <a:latin typeface="Arial"/>
              </a:rPr>
              <a:t>مركبتين ، بالرغم من عدم تحديد ذلك في المتطلبات .</a:t>
            </a:r>
            <a:endParaRPr lang="en-US" dirty="0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3743325"/>
            <a:ext cx="64039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147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latin typeface="Arial"/>
              </a:rPr>
              <a:t>نوع الكيان </a:t>
            </a:r>
            <a:r>
              <a:rPr lang="en-US" dirty="0">
                <a:latin typeface="Arial"/>
                <a:cs typeface="Arial"/>
              </a:rPr>
              <a:t>Dependent </a:t>
            </a:r>
            <a:r>
              <a:rPr lang="ar-SA" dirty="0">
                <a:latin typeface="Arial"/>
              </a:rPr>
              <a:t>له الخصائص</a:t>
            </a:r>
          </a:p>
          <a:p>
            <a:pPr algn="r" rtl="1"/>
            <a:r>
              <a:rPr lang="en-US" dirty="0">
                <a:latin typeface="Arial"/>
                <a:cs typeface="Arial"/>
              </a:rPr>
              <a:t>(Employee, </a:t>
            </a:r>
            <a:r>
              <a:rPr lang="en-US" dirty="0" err="1">
                <a:latin typeface="Arial"/>
                <a:cs typeface="Arial"/>
              </a:rPr>
              <a:t>DependantName</a:t>
            </a:r>
            <a:r>
              <a:rPr lang="en-US" dirty="0">
                <a:latin typeface="Arial"/>
                <a:cs typeface="Arial"/>
              </a:rPr>
              <a:t>, Sex, </a:t>
            </a:r>
            <a:r>
              <a:rPr lang="en-US" dirty="0" err="1">
                <a:latin typeface="Arial"/>
                <a:cs typeface="Arial"/>
              </a:rPr>
              <a:t>BirthDate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RelationShip</a:t>
            </a:r>
            <a:r>
              <a:rPr lang="en-US" dirty="0">
                <a:latin typeface="Arial"/>
                <a:cs typeface="Arial"/>
              </a:rPr>
              <a:t>)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38600"/>
            <a:ext cx="57816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571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 algn="r" rtl="1">
              <a:buNone/>
            </a:pPr>
            <a:r>
              <a:rPr lang="ar-SA" dirty="0" smtClean="0">
                <a:latin typeface="Arial"/>
              </a:rPr>
              <a:t>4 </a:t>
            </a:r>
            <a:r>
              <a:rPr lang="ar-SA" dirty="0">
                <a:latin typeface="Arial"/>
              </a:rPr>
              <a:t>نوع الكيان </a:t>
            </a:r>
            <a:r>
              <a:rPr lang="en-US" dirty="0">
                <a:latin typeface="Arial"/>
                <a:cs typeface="Arial"/>
              </a:rPr>
              <a:t>Dependent </a:t>
            </a:r>
            <a:r>
              <a:rPr lang="ar-SA" dirty="0">
                <a:latin typeface="Arial"/>
              </a:rPr>
              <a:t>له الخصائص</a:t>
            </a:r>
          </a:p>
          <a:p>
            <a:pPr marL="0" indent="0" algn="r" rtl="1">
              <a:buNone/>
            </a:pPr>
            <a:r>
              <a:rPr lang="en-US" dirty="0">
                <a:latin typeface="Arial"/>
              </a:rPr>
              <a:t>(Employee, </a:t>
            </a:r>
            <a:r>
              <a:rPr lang="en-US" dirty="0" err="1">
                <a:latin typeface="Arial"/>
              </a:rPr>
              <a:t>DependantName</a:t>
            </a:r>
            <a:r>
              <a:rPr lang="en-US" dirty="0">
                <a:latin typeface="Arial"/>
              </a:rPr>
              <a:t>, Sex, </a:t>
            </a:r>
            <a:r>
              <a:rPr lang="en-US" dirty="0" err="1">
                <a:latin typeface="Arial"/>
              </a:rPr>
              <a:t>BirthDate</a:t>
            </a:r>
            <a:r>
              <a:rPr lang="en-US" dirty="0">
                <a:latin typeface="Arial"/>
              </a:rPr>
              <a:t>, </a:t>
            </a:r>
            <a:r>
              <a:rPr lang="en-US" dirty="0" err="1">
                <a:latin typeface="Arial"/>
              </a:rPr>
              <a:t>RelationShip</a:t>
            </a:r>
            <a:r>
              <a:rPr lang="en-US" dirty="0">
                <a:latin typeface="Arial"/>
              </a:rPr>
              <a:t>)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2717800"/>
            <a:ext cx="57816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421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1891</Words>
  <Application>Microsoft Office PowerPoint</Application>
  <PresentationFormat>On-screen Show (4:3)</PresentationFormat>
  <Paragraphs>231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استقلالية البيانات Data Independence </vt:lpstr>
      <vt:lpstr>PowerPoint Presentation</vt:lpstr>
      <vt:lpstr>نمذجة البيانات باستخدام نموذج علاقات الكيانات Data Modeling using the Entity – Relationship Model</vt:lpstr>
      <vt:lpstr>إستخدام نماذج البيانات المفاهيمية عالية المستوى في تصميم قاعدة البيانات Using High-level Conceptual Data Models for Database Design</vt:lpstr>
      <vt:lpstr>PowerPoint Presentation</vt:lpstr>
      <vt:lpstr>PowerPoint Presentation</vt:lpstr>
      <vt:lpstr>أنواع الكيانات ومجموعات الكيانات و الخصائص والمفاتيح (Entity types, Entity sets, attributes and keys)</vt:lpstr>
      <vt:lpstr>الخصائص المركبة مقابل الخصائص البسيطة</vt:lpstr>
      <vt:lpstr>الخصائص وحيدة القيمة مقابل الخصائص متعددة القيم</vt:lpstr>
      <vt:lpstr>الخصائص المشتقة مقابل الخصائص المخزنة</vt:lpstr>
      <vt:lpstr>القيمة الخالية أو الفراغ ((Null</vt:lpstr>
      <vt:lpstr>الخاصية المعقدة</vt:lpstr>
      <vt:lpstr>أنواع الكيانات ومجموعات الكيانات والمفاتيح ومجموعات القيم Entity Types ,entity sets , keys and value sets</vt:lpstr>
      <vt:lpstr>PowerPoint Presentation</vt:lpstr>
      <vt:lpstr>PowerPoint Presentation</vt:lpstr>
      <vt:lpstr>الخاصية المفتاح لنوع الكيان Key attributes of an entity type</vt:lpstr>
      <vt:lpstr>PowerPoint Presentation</vt:lpstr>
      <vt:lpstr>PowerPoint Presentation</vt:lpstr>
      <vt:lpstr>مجموعات قيم نطاقات( الخصائص(</vt:lpstr>
      <vt:lpstr>مثال لتطبيق قاعدة بيانات</vt:lpstr>
      <vt:lpstr>PowerPoint Presentation</vt:lpstr>
      <vt:lpstr>PowerPoint Presentation</vt:lpstr>
      <vt:lpstr>التصميم المفاهيمي الأولي لقاعدة بيانات الشركة</vt:lpstr>
      <vt:lpstr>PowerPoint Presentation</vt:lpstr>
      <vt:lpstr>PowerPoint Presentation</vt:lpstr>
      <vt:lpstr>PowerPoint Presentation</vt:lpstr>
    </vt:vector>
  </TitlesOfParts>
  <Company>Delta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Samia Mohammed Ahmed Masaad</dc:creator>
  <cp:lastModifiedBy>Samia Mohammed Ahmed Masaad</cp:lastModifiedBy>
  <cp:revision>21</cp:revision>
  <dcterms:created xsi:type="dcterms:W3CDTF">2013-03-16T05:24:50Z</dcterms:created>
  <dcterms:modified xsi:type="dcterms:W3CDTF">2013-03-16T07:47:52Z</dcterms:modified>
</cp:coreProperties>
</file>