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47"/>
  </p:notesMasterIdLst>
  <p:sldIdLst>
    <p:sldId id="256" r:id="rId2"/>
    <p:sldId id="257" r:id="rId3"/>
    <p:sldId id="258" r:id="rId4"/>
    <p:sldId id="259" r:id="rId5"/>
    <p:sldId id="260" r:id="rId6"/>
    <p:sldId id="261" r:id="rId7"/>
    <p:sldId id="263" r:id="rId8"/>
    <p:sldId id="272" r:id="rId9"/>
    <p:sldId id="273" r:id="rId10"/>
    <p:sldId id="274" r:id="rId11"/>
    <p:sldId id="304" r:id="rId12"/>
    <p:sldId id="276" r:id="rId13"/>
    <p:sldId id="277" r:id="rId14"/>
    <p:sldId id="278" r:id="rId15"/>
    <p:sldId id="279" r:id="rId16"/>
    <p:sldId id="280" r:id="rId17"/>
    <p:sldId id="281" r:id="rId18"/>
    <p:sldId id="282" r:id="rId19"/>
    <p:sldId id="283" r:id="rId20"/>
    <p:sldId id="303" r:id="rId21"/>
    <p:sldId id="284" r:id="rId22"/>
    <p:sldId id="285" r:id="rId23"/>
    <p:sldId id="286" r:id="rId24"/>
    <p:sldId id="287" r:id="rId25"/>
    <p:sldId id="262" r:id="rId26"/>
    <p:sldId id="264" r:id="rId27"/>
    <p:sldId id="269" r:id="rId28"/>
    <p:sldId id="270" r:id="rId29"/>
    <p:sldId id="271" r:id="rId30"/>
    <p:sldId id="292" r:id="rId31"/>
    <p:sldId id="293" r:id="rId32"/>
    <p:sldId id="294" r:id="rId33"/>
    <p:sldId id="295" r:id="rId34"/>
    <p:sldId id="296" r:id="rId35"/>
    <p:sldId id="297" r:id="rId36"/>
    <p:sldId id="298" r:id="rId37"/>
    <p:sldId id="299" r:id="rId38"/>
    <p:sldId id="300" r:id="rId39"/>
    <p:sldId id="301" r:id="rId40"/>
    <p:sldId id="302" r:id="rId41"/>
    <p:sldId id="267" r:id="rId42"/>
    <p:sldId id="288" r:id="rId43"/>
    <p:sldId id="289" r:id="rId44"/>
    <p:sldId id="290" r:id="rId45"/>
    <p:sldId id="291" r:id="rId4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99CC00"/>
    <a:srgbClr val="FF6600"/>
    <a:srgbClr val="0066FF"/>
    <a:srgbClr val="669900"/>
    <a:srgbClr val="FFFF00"/>
    <a:srgbClr val="FF0000"/>
    <a:srgbClr val="CC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6" autoAdjust="0"/>
    <p:restoredTop sz="94737" autoAdjust="0"/>
  </p:normalViewPr>
  <p:slideViewPr>
    <p:cSldViewPr>
      <p:cViewPr varScale="1">
        <p:scale>
          <a:sx n="70" d="100"/>
          <a:sy n="70" d="100"/>
        </p:scale>
        <p:origin x="-137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5B6094-4F5B-4F54-B29C-3D46D39E5FEF}" type="datetimeFigureOut">
              <a:rPr lang="en-US" smtClean="0"/>
              <a:pPr/>
              <a:t>3/30/2013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890C92-50DA-46BC-B3B1-D581B37007F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CF6236D9-5317-41F3-94DE-233C3865F7F0}" type="slidenum">
              <a:rPr lang="en-US" smtClean="0"/>
              <a:pPr/>
              <a:t>30</a:t>
            </a:fld>
            <a:endParaRPr lang="en-US"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EA10ABEF-DDA4-432E-8DF1-565F8BBB7F7C}" type="slidenum">
              <a:rPr lang="en-US" smtClean="0"/>
              <a:pPr/>
              <a:t>31</a:t>
            </a:fld>
            <a:endParaRPr lang="en-US"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24E88181-A8F2-4887-A273-D015C994ACAF}" type="slidenum">
              <a:rPr lang="en-US" smtClean="0"/>
              <a:pPr/>
              <a:t>32</a:t>
            </a:fld>
            <a:endParaRPr lang="en-US"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1E345A18-8B07-4360-9176-20A886B26F14}" type="slidenum">
              <a:rPr lang="en-US" smtClean="0"/>
              <a:pPr/>
              <a:t>33</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0A0BD48F-966E-433F-8D85-0E3B2778A8B4}" type="slidenum">
              <a:rPr lang="en-US" smtClean="0"/>
              <a:pPr/>
              <a:t>34</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C4B3C56E-8865-44A9-9896-56B954BB2F09}" type="slidenum">
              <a:rPr lang="en-US" smtClean="0"/>
              <a:pPr/>
              <a:t>35</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E3D14A70-B8EA-4687-BE76-E27FA8A36CD8}" type="slidenum">
              <a:rPr lang="en-US" smtClean="0"/>
              <a:pPr/>
              <a:t>36</a:t>
            </a:fld>
            <a:endParaRPr lang="en-US"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92253362-E4E1-43CA-A4A3-C34F3F4DFBC1}" type="slidenum">
              <a:rPr lang="en-US" smtClean="0"/>
              <a:pPr/>
              <a:t>37</a:t>
            </a:fld>
            <a:endParaRPr 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06844969-C2B8-4EFD-B9C4-276C7E9387BC}" type="slidenum">
              <a:rPr lang="en-US" smtClean="0"/>
              <a:pPr/>
              <a:t>38</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88A3CD8C-CCFD-4FF2-AC10-6644EDDB24C9}" type="slidenum">
              <a:rPr lang="en-US" smtClean="0"/>
              <a:pPr/>
              <a:t>39</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14CDF9CA-D5D1-4675-8F79-2CDC39F73E6A}" type="slidenum">
              <a:rPr lang="en-US" smtClean="0"/>
              <a:pPr/>
              <a:t>40</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05C83085-69BB-427F-987E-0C6AA3BBC9A6}"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4F4D65DA-24D7-40C4-AD78-2671B088ED44}"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930E683F-7DD1-427E-9BE2-61CEBFCC607A}"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3ED800F6-12AF-4612-BEC5-9BDF9EAC5700}"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2D27BE20-830C-426E-B53E-7F5CC819B541}"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94521D6B-4898-428E-BC74-6CF30B34E8AD}"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0DD49A8F-344F-4D0A-AFA7-263EBB938559}"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239B32FA-21CF-45E6-95CB-423E2267B8E1}"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E2E7FE64-2EAD-476C-9FCA-DEF51B2DB106}"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E779D844-6CCB-4238-9245-B5DA907BC2D2}"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17EE1E12-31BF-49FC-B4F2-70AFB21F9FF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499C7384-C72E-4DF2-ABB8-BCFD372324CE}" type="slidenum">
              <a:rPr lang="en-US"/>
              <a:pPr/>
              <a:t>‹#›</a:t>
            </a:fld>
            <a:endParaRPr lang="en-US"/>
          </a:p>
        </p:txBody>
      </p:sp>
    </p:spTree>
  </p:cSld>
  <p:clrMapOvr>
    <a:masterClrMapping/>
  </p:clrMapOvr>
  <p:transition>
    <p:wedg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245DB350-9F65-4DC6-BABC-FABB1B08F9BD}" type="slidenum">
              <a:rPr lang="en-US"/>
              <a:pPr/>
              <a:t>‹#›</a:t>
            </a:fld>
            <a:endParaRPr lang="en-US"/>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5"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D4904C4-47C0-41C6-9B5E-518C45D77C90}"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smtClean="0"/>
              <a:t>Clause Types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1370013" y="1827213"/>
            <a:ext cx="4040187" cy="611187"/>
          </a:xfrm>
        </p:spPr>
        <p:txBody>
          <a:bodyPr/>
          <a:lstStyle/>
          <a:p>
            <a:pPr eaLnBrk="1" hangingPunct="1">
              <a:buFont typeface="Wingdings" pitchFamily="2" charset="2"/>
              <a:buNone/>
            </a:pPr>
            <a:r>
              <a:rPr lang="en-US" smtClean="0"/>
              <a:t>I bought a book.</a:t>
            </a:r>
          </a:p>
        </p:txBody>
      </p:sp>
      <p:sp>
        <p:nvSpPr>
          <p:cNvPr id="4098" name="Rectangle 2"/>
          <p:cNvSpPr>
            <a:spLocks noGrp="1" noChangeArrowheads="1"/>
          </p:cNvSpPr>
          <p:nvPr>
            <p:ph type="title"/>
          </p:nvPr>
        </p:nvSpPr>
        <p:spPr/>
        <p:txBody>
          <a:bodyPr/>
          <a:lstStyle/>
          <a:p>
            <a:pPr eaLnBrk="1" hangingPunct="1"/>
            <a:r>
              <a:rPr lang="en-US" sz="3200" smtClean="0"/>
              <a:t>Let’s start with a simple sentence…</a:t>
            </a:r>
          </a:p>
        </p:txBody>
      </p:sp>
      <p:sp>
        <p:nvSpPr>
          <p:cNvPr id="10245" name="Rectangle 5"/>
          <p:cNvSpPr>
            <a:spLocks noChangeArrowheads="1"/>
          </p:cNvSpPr>
          <p:nvPr/>
        </p:nvSpPr>
        <p:spPr bwMode="auto">
          <a:xfrm>
            <a:off x="1447800" y="2667000"/>
            <a:ext cx="6553200" cy="2819400"/>
          </a:xfrm>
          <a:prstGeom prst="rect">
            <a:avLst/>
          </a:prstGeom>
          <a:noFill/>
          <a:ln w="9525">
            <a:noFill/>
            <a:miter lim="800000"/>
            <a:headEnd/>
            <a:tailEnd/>
          </a:ln>
        </p:spPr>
        <p:txBody>
          <a:bodyPr/>
          <a:lstStyle/>
          <a:p>
            <a:pPr marL="342900" indent="-342900" eaLnBrk="1" hangingPunct="1">
              <a:spcBef>
                <a:spcPct val="20000"/>
              </a:spcBef>
              <a:buClr>
                <a:schemeClr val="tx2"/>
              </a:buClr>
              <a:buSzPct val="70000"/>
              <a:buFont typeface="Wingdings" pitchFamily="2" charset="2"/>
              <a:buNone/>
            </a:pPr>
            <a:r>
              <a:rPr lang="en-US" sz="2000"/>
              <a:t>This sentence has the three basic elements required of either a simple sentence or a clause: </a:t>
            </a:r>
          </a:p>
          <a:p>
            <a:pPr marL="342900" indent="-342900" eaLnBrk="1" hangingPunct="1">
              <a:spcBef>
                <a:spcPct val="20000"/>
              </a:spcBef>
              <a:buClr>
                <a:schemeClr val="tx2"/>
              </a:buClr>
              <a:buSzPct val="70000"/>
              <a:buFont typeface="Wingdings" pitchFamily="2" charset="2"/>
              <a:buNone/>
            </a:pPr>
            <a:endParaRPr lang="en-US" sz="2000"/>
          </a:p>
          <a:p>
            <a:pPr marL="342900" indent="-342900" eaLnBrk="1" hangingPunct="1">
              <a:spcBef>
                <a:spcPct val="20000"/>
              </a:spcBef>
              <a:buClr>
                <a:schemeClr val="tx2"/>
              </a:buClr>
              <a:buSzPct val="70000"/>
              <a:buFont typeface="Wingdings" pitchFamily="2" charset="2"/>
              <a:buNone/>
            </a:pPr>
            <a:r>
              <a:rPr lang="en-US" sz="2800">
                <a:solidFill>
                  <a:srgbClr val="CC3300"/>
                </a:solidFill>
              </a:rPr>
              <a:t>S</a:t>
            </a:r>
            <a:r>
              <a:rPr lang="en-US" sz="2800"/>
              <a:t>ubject = </a:t>
            </a:r>
            <a:r>
              <a:rPr lang="en-US" sz="2800">
                <a:solidFill>
                  <a:srgbClr val="CC3300"/>
                </a:solidFill>
              </a:rPr>
              <a:t>I</a:t>
            </a:r>
          </a:p>
          <a:p>
            <a:pPr marL="342900" indent="-342900" eaLnBrk="1" hangingPunct="1">
              <a:spcBef>
                <a:spcPct val="20000"/>
              </a:spcBef>
              <a:buClr>
                <a:schemeClr val="tx2"/>
              </a:buClr>
              <a:buSzPct val="70000"/>
              <a:buFont typeface="Wingdings" pitchFamily="2" charset="2"/>
              <a:buNone/>
            </a:pPr>
            <a:r>
              <a:rPr lang="en-US" sz="2800">
                <a:solidFill>
                  <a:srgbClr val="0033CC"/>
                </a:solidFill>
              </a:rPr>
              <a:t>V</a:t>
            </a:r>
            <a:r>
              <a:rPr lang="en-US" sz="2800"/>
              <a:t>erb = </a:t>
            </a:r>
            <a:r>
              <a:rPr lang="en-US" sz="2800">
                <a:solidFill>
                  <a:srgbClr val="0033CC"/>
                </a:solidFill>
              </a:rPr>
              <a:t>bought</a:t>
            </a:r>
          </a:p>
          <a:p>
            <a:pPr marL="342900" indent="-342900" eaLnBrk="1" hangingPunct="1">
              <a:spcBef>
                <a:spcPct val="20000"/>
              </a:spcBef>
              <a:buClr>
                <a:schemeClr val="tx2"/>
              </a:buClr>
              <a:buSzPct val="70000"/>
              <a:buFont typeface="Wingdings" pitchFamily="2" charset="2"/>
              <a:buNone/>
            </a:pPr>
            <a:r>
              <a:rPr lang="en-US" sz="2800">
                <a:solidFill>
                  <a:srgbClr val="008000"/>
                </a:solidFill>
              </a:rPr>
              <a:t>O</a:t>
            </a:r>
            <a:r>
              <a:rPr lang="en-US" sz="2800"/>
              <a:t>bject = </a:t>
            </a:r>
            <a:r>
              <a:rPr lang="en-US" sz="2800">
                <a:solidFill>
                  <a:srgbClr val="008000"/>
                </a:solidFill>
              </a:rPr>
              <a:t>a book</a:t>
            </a:r>
          </a:p>
          <a:p>
            <a:pPr marL="342900" indent="-342900" eaLnBrk="1" hangingPunct="1">
              <a:spcBef>
                <a:spcPct val="20000"/>
              </a:spcBef>
              <a:buClr>
                <a:schemeClr val="tx2"/>
              </a:buClr>
              <a:buSzPct val="70000"/>
              <a:buFont typeface="Wingdings" pitchFamily="2" charset="2"/>
              <a:buNone/>
            </a:pPr>
            <a:endParaRPr lang="en-US" sz="2000"/>
          </a:p>
          <a:p>
            <a:pPr marL="342900" indent="-342900" eaLnBrk="1" hangingPunct="1">
              <a:spcBef>
                <a:spcPct val="20000"/>
              </a:spcBef>
              <a:buClr>
                <a:schemeClr val="tx2"/>
              </a:buClr>
              <a:buSzPct val="70000"/>
              <a:buFont typeface="Wingdings" pitchFamily="2" charset="2"/>
              <a:buNone/>
            </a:pPr>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500"/>
                                  </p:stCondLst>
                                  <p:iterate type="lt">
                                    <p:tmPct val="70000"/>
                                  </p:iterate>
                                  <p:childTnLst>
                                    <p:set>
                                      <p:cBhvr>
                                        <p:cTn id="6" dur="1" fill="hold">
                                          <p:stCondLst>
                                            <p:cond delay="0"/>
                                          </p:stCondLst>
                                        </p:cTn>
                                        <p:tgtEl>
                                          <p:spTgt spid="10243">
                                            <p:txEl>
                                              <p:pRg st="0" end="0"/>
                                            </p:txEl>
                                          </p:spTgt>
                                        </p:tgtEl>
                                        <p:attrNameLst>
                                          <p:attrName>style.visibility</p:attrName>
                                        </p:attrNameLst>
                                      </p:cBhvr>
                                      <p:to>
                                        <p:strVal val="visible"/>
                                      </p:to>
                                    </p:set>
                                    <p:anim calcmode="discrete" valueType="clr">
                                      <p:cBhvr override="childStyle">
                                        <p:cTn id="7" dur="80"/>
                                        <p:tgtEl>
                                          <p:spTgt spid="1024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24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0243">
                                            <p:txEl>
                                              <p:pRg st="0" end="0"/>
                                            </p:txEl>
                                          </p:spTgt>
                                        </p:tgtEl>
                                        <p:attrNameLst>
                                          <p:attrName>fill.type</p:attrName>
                                        </p:attrNameLst>
                                      </p:cBhvr>
                                      <p:to>
                                        <p:strVal val="solid"/>
                                      </p:to>
                                    </p:set>
                                  </p:childTnLst>
                                </p:cTn>
                              </p:par>
                            </p:childTnLst>
                          </p:cTn>
                        </p:par>
                        <p:par>
                          <p:cTn id="10" fill="hold">
                            <p:stCondLst>
                              <p:cond delay="1252"/>
                            </p:stCondLst>
                            <p:childTnLst>
                              <p:par>
                                <p:cTn id="11" presetID="27" presetClass="entr" presetSubtype="0" fill="hold" nodeType="afterEffect">
                                  <p:stCondLst>
                                    <p:cond delay="500"/>
                                  </p:stCondLst>
                                  <p:iterate type="lt">
                                    <p:tmPct val="70000"/>
                                  </p:iterate>
                                  <p:childTnLst>
                                    <p:set>
                                      <p:cBhvr>
                                        <p:cTn id="12" dur="1" fill="hold">
                                          <p:stCondLst>
                                            <p:cond delay="0"/>
                                          </p:stCondLst>
                                        </p:cTn>
                                        <p:tgtEl>
                                          <p:spTgt spid="10245">
                                            <p:txEl>
                                              <p:pRg st="0" end="0"/>
                                            </p:txEl>
                                          </p:spTgt>
                                        </p:tgtEl>
                                        <p:attrNameLst>
                                          <p:attrName>style.visibility</p:attrName>
                                        </p:attrNameLst>
                                      </p:cBhvr>
                                      <p:to>
                                        <p:strVal val="visible"/>
                                      </p:to>
                                    </p:set>
                                    <p:anim calcmode="discrete" valueType="clr">
                                      <p:cBhvr override="childStyle">
                                        <p:cTn id="13" dur="80"/>
                                        <p:tgtEl>
                                          <p:spTgt spid="1024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0245">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10245">
                                            <p:txEl>
                                              <p:pRg st="0" end="0"/>
                                            </p:txEl>
                                          </p:spTgt>
                                        </p:tgtEl>
                                        <p:attrNameLst>
                                          <p:attrName>fill.type</p:attrName>
                                        </p:attrNameLst>
                                      </p:cBhvr>
                                      <p:to>
                                        <p:strVal val="solid"/>
                                      </p:to>
                                    </p:set>
                                  </p:childTnLst>
                                </p:cTn>
                              </p:par>
                            </p:childTnLst>
                          </p:cTn>
                        </p:par>
                        <p:par>
                          <p:cTn id="16" fill="hold">
                            <p:stCondLst>
                              <p:cond delay="6088"/>
                            </p:stCondLst>
                            <p:childTnLst>
                              <p:par>
                                <p:cTn id="17" presetID="27" presetClass="entr" presetSubtype="0" fill="hold" nodeType="afterEffect">
                                  <p:stCondLst>
                                    <p:cond delay="500"/>
                                  </p:stCondLst>
                                  <p:iterate type="lt">
                                    <p:tmPct val="20000"/>
                                  </p:iterate>
                                  <p:childTnLst>
                                    <p:set>
                                      <p:cBhvr>
                                        <p:cTn id="18" dur="1" fill="hold">
                                          <p:stCondLst>
                                            <p:cond delay="0"/>
                                          </p:stCondLst>
                                        </p:cTn>
                                        <p:tgtEl>
                                          <p:spTgt spid="10245">
                                            <p:txEl>
                                              <p:pRg st="2" end="2"/>
                                            </p:txEl>
                                          </p:spTgt>
                                        </p:tgtEl>
                                        <p:attrNameLst>
                                          <p:attrName>style.visibility</p:attrName>
                                        </p:attrNameLst>
                                      </p:cBhvr>
                                      <p:to>
                                        <p:strVal val="visible"/>
                                      </p:to>
                                    </p:set>
                                    <p:anim calcmode="discrete" valueType="clr">
                                      <p:cBhvr override="childStyle">
                                        <p:cTn id="19" dur="500"/>
                                        <p:tgtEl>
                                          <p:spTgt spid="10245">
                                            <p:txEl>
                                              <p:pRg st="2" end="2"/>
                                            </p:txEl>
                                          </p:spTgt>
                                        </p:tgtEl>
                                        <p:attrNameLst>
                                          <p:attrName>style.color</p:attrName>
                                        </p:attrNameLst>
                                      </p:cBhvr>
                                      <p:tavLst>
                                        <p:tav tm="0">
                                          <p:val>
                                            <p:clrVal>
                                              <a:schemeClr val="folHlink"/>
                                            </p:clrVal>
                                          </p:val>
                                        </p:tav>
                                        <p:tav tm="50000">
                                          <p:val>
                                            <p:clrVal>
                                              <a:schemeClr val="tx1"/>
                                            </p:clrVal>
                                          </p:val>
                                        </p:tav>
                                      </p:tavLst>
                                    </p:anim>
                                    <p:anim calcmode="discrete" valueType="clr">
                                      <p:cBhvr>
                                        <p:cTn id="20" dur="500"/>
                                        <p:tgtEl>
                                          <p:spTgt spid="10245">
                                            <p:txEl>
                                              <p:pRg st="2" end="2"/>
                                            </p:txEl>
                                          </p:spTgt>
                                        </p:tgtEl>
                                        <p:attrNameLst>
                                          <p:attrName>fillcolor</p:attrName>
                                        </p:attrNameLst>
                                      </p:cBhvr>
                                      <p:tavLst>
                                        <p:tav tm="0">
                                          <p:val>
                                            <p:clrVal>
                                              <a:schemeClr val="accent2"/>
                                            </p:clrVal>
                                          </p:val>
                                        </p:tav>
                                        <p:tav tm="50000">
                                          <p:val>
                                            <p:clrVal>
                                              <a:schemeClr val="hlink"/>
                                            </p:clrVal>
                                          </p:val>
                                        </p:tav>
                                      </p:tavLst>
                                    </p:anim>
                                    <p:set>
                                      <p:cBhvr>
                                        <p:cTn id="21" dur="500"/>
                                        <p:tgtEl>
                                          <p:spTgt spid="10245">
                                            <p:txEl>
                                              <p:pRg st="2" end="2"/>
                                            </p:txEl>
                                          </p:spTgt>
                                        </p:tgtEl>
                                        <p:attrNameLst>
                                          <p:attrName>fill.type</p:attrName>
                                        </p:attrNameLst>
                                      </p:cBhvr>
                                      <p:to>
                                        <p:strVal val="solid"/>
                                      </p:to>
                                    </p:set>
                                  </p:childTnLst>
                                </p:cTn>
                              </p:par>
                            </p:childTnLst>
                          </p:cTn>
                        </p:par>
                        <p:par>
                          <p:cTn id="22" fill="hold">
                            <p:stCondLst>
                              <p:cond delay="7888"/>
                            </p:stCondLst>
                            <p:childTnLst>
                              <p:par>
                                <p:cTn id="23" presetID="27" presetClass="entr" presetSubtype="0" fill="hold" nodeType="afterEffect">
                                  <p:stCondLst>
                                    <p:cond delay="500"/>
                                  </p:stCondLst>
                                  <p:iterate type="lt">
                                    <p:tmPct val="20000"/>
                                  </p:iterate>
                                  <p:childTnLst>
                                    <p:set>
                                      <p:cBhvr>
                                        <p:cTn id="24" dur="1" fill="hold">
                                          <p:stCondLst>
                                            <p:cond delay="0"/>
                                          </p:stCondLst>
                                        </p:cTn>
                                        <p:tgtEl>
                                          <p:spTgt spid="10245">
                                            <p:txEl>
                                              <p:pRg st="3" end="3"/>
                                            </p:txEl>
                                          </p:spTgt>
                                        </p:tgtEl>
                                        <p:attrNameLst>
                                          <p:attrName>style.visibility</p:attrName>
                                        </p:attrNameLst>
                                      </p:cBhvr>
                                      <p:to>
                                        <p:strVal val="visible"/>
                                      </p:to>
                                    </p:set>
                                    <p:anim calcmode="discrete" valueType="clr">
                                      <p:cBhvr override="childStyle">
                                        <p:cTn id="25" dur="500"/>
                                        <p:tgtEl>
                                          <p:spTgt spid="10245">
                                            <p:txEl>
                                              <p:pRg st="3" end="3"/>
                                            </p:txEl>
                                          </p:spTgt>
                                        </p:tgtEl>
                                        <p:attrNameLst>
                                          <p:attrName>style.color</p:attrName>
                                        </p:attrNameLst>
                                      </p:cBhvr>
                                      <p:tavLst>
                                        <p:tav tm="0">
                                          <p:val>
                                            <p:clrVal>
                                              <a:schemeClr val="folHlink"/>
                                            </p:clrVal>
                                          </p:val>
                                        </p:tav>
                                        <p:tav tm="50000">
                                          <p:val>
                                            <p:clrVal>
                                              <a:schemeClr val="tx1"/>
                                            </p:clrVal>
                                          </p:val>
                                        </p:tav>
                                      </p:tavLst>
                                    </p:anim>
                                    <p:anim calcmode="discrete" valueType="clr">
                                      <p:cBhvr>
                                        <p:cTn id="26" dur="500"/>
                                        <p:tgtEl>
                                          <p:spTgt spid="10245">
                                            <p:txEl>
                                              <p:pRg st="3" end="3"/>
                                            </p:txEl>
                                          </p:spTgt>
                                        </p:tgtEl>
                                        <p:attrNameLst>
                                          <p:attrName>fillcolor</p:attrName>
                                        </p:attrNameLst>
                                      </p:cBhvr>
                                      <p:tavLst>
                                        <p:tav tm="0">
                                          <p:val>
                                            <p:clrVal>
                                              <a:schemeClr val="accent2"/>
                                            </p:clrVal>
                                          </p:val>
                                        </p:tav>
                                        <p:tav tm="50000">
                                          <p:val>
                                            <p:clrVal>
                                              <a:schemeClr val="hlink"/>
                                            </p:clrVal>
                                          </p:val>
                                        </p:tav>
                                      </p:tavLst>
                                    </p:anim>
                                    <p:set>
                                      <p:cBhvr>
                                        <p:cTn id="27" dur="500"/>
                                        <p:tgtEl>
                                          <p:spTgt spid="10245">
                                            <p:txEl>
                                              <p:pRg st="3" end="3"/>
                                            </p:txEl>
                                          </p:spTgt>
                                        </p:tgtEl>
                                        <p:attrNameLst>
                                          <p:attrName>fill.type</p:attrName>
                                        </p:attrNameLst>
                                      </p:cBhvr>
                                      <p:to>
                                        <p:strVal val="solid"/>
                                      </p:to>
                                    </p:set>
                                  </p:childTnLst>
                                </p:cTn>
                              </p:par>
                            </p:childTnLst>
                          </p:cTn>
                        </p:par>
                        <p:par>
                          <p:cTn id="28" fill="hold">
                            <p:stCondLst>
                              <p:cond delay="9888"/>
                            </p:stCondLst>
                            <p:childTnLst>
                              <p:par>
                                <p:cTn id="29" presetID="27" presetClass="entr" presetSubtype="0" fill="hold" nodeType="afterEffect">
                                  <p:stCondLst>
                                    <p:cond delay="500"/>
                                  </p:stCondLst>
                                  <p:iterate type="lt">
                                    <p:tmPct val="20000"/>
                                  </p:iterate>
                                  <p:childTnLst>
                                    <p:set>
                                      <p:cBhvr>
                                        <p:cTn id="30" dur="1" fill="hold">
                                          <p:stCondLst>
                                            <p:cond delay="0"/>
                                          </p:stCondLst>
                                        </p:cTn>
                                        <p:tgtEl>
                                          <p:spTgt spid="10245">
                                            <p:txEl>
                                              <p:pRg st="4" end="4"/>
                                            </p:txEl>
                                          </p:spTgt>
                                        </p:tgtEl>
                                        <p:attrNameLst>
                                          <p:attrName>style.visibility</p:attrName>
                                        </p:attrNameLst>
                                      </p:cBhvr>
                                      <p:to>
                                        <p:strVal val="visible"/>
                                      </p:to>
                                    </p:set>
                                    <p:anim calcmode="discrete" valueType="clr">
                                      <p:cBhvr override="childStyle">
                                        <p:cTn id="31" dur="500"/>
                                        <p:tgtEl>
                                          <p:spTgt spid="10245">
                                            <p:txEl>
                                              <p:pRg st="4" end="4"/>
                                            </p:txEl>
                                          </p:spTgt>
                                        </p:tgtEl>
                                        <p:attrNameLst>
                                          <p:attrName>style.color</p:attrName>
                                        </p:attrNameLst>
                                      </p:cBhvr>
                                      <p:tavLst>
                                        <p:tav tm="0">
                                          <p:val>
                                            <p:clrVal>
                                              <a:schemeClr val="folHlink"/>
                                            </p:clrVal>
                                          </p:val>
                                        </p:tav>
                                        <p:tav tm="50000">
                                          <p:val>
                                            <p:clrVal>
                                              <a:schemeClr val="tx1"/>
                                            </p:clrVal>
                                          </p:val>
                                        </p:tav>
                                      </p:tavLst>
                                    </p:anim>
                                    <p:anim calcmode="discrete" valueType="clr">
                                      <p:cBhvr>
                                        <p:cTn id="32" dur="500"/>
                                        <p:tgtEl>
                                          <p:spTgt spid="10245">
                                            <p:txEl>
                                              <p:pRg st="4" end="4"/>
                                            </p:txEl>
                                          </p:spTgt>
                                        </p:tgtEl>
                                        <p:attrNameLst>
                                          <p:attrName>fillcolor</p:attrName>
                                        </p:attrNameLst>
                                      </p:cBhvr>
                                      <p:tavLst>
                                        <p:tav tm="0">
                                          <p:val>
                                            <p:clrVal>
                                              <a:schemeClr val="accent2"/>
                                            </p:clrVal>
                                          </p:val>
                                        </p:tav>
                                        <p:tav tm="50000">
                                          <p:val>
                                            <p:clrVal>
                                              <a:schemeClr val="hlink"/>
                                            </p:clrVal>
                                          </p:val>
                                        </p:tav>
                                      </p:tavLst>
                                    </p:anim>
                                    <p:set>
                                      <p:cBhvr>
                                        <p:cTn id="33" dur="500"/>
                                        <p:tgtEl>
                                          <p:spTgt spid="10245">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ChangeArrowheads="1"/>
          </p:cNvSpPr>
          <p:nvPr/>
        </p:nvSpPr>
        <p:spPr bwMode="auto">
          <a:xfrm>
            <a:off x="1371600" y="1890713"/>
            <a:ext cx="6934200" cy="1220787"/>
          </a:xfrm>
          <a:prstGeom prst="rect">
            <a:avLst/>
          </a:prstGeom>
          <a:noFill/>
          <a:ln w="9525">
            <a:noFill/>
            <a:miter lim="800000"/>
            <a:headEnd/>
            <a:tailEnd/>
          </a:ln>
        </p:spPr>
        <p:txBody>
          <a:bodyPr/>
          <a:lstStyle/>
          <a:p>
            <a:pPr marL="342900" indent="-342900" eaLnBrk="1" hangingPunct="1">
              <a:spcBef>
                <a:spcPct val="20000"/>
              </a:spcBef>
              <a:buClr>
                <a:schemeClr val="tx2"/>
              </a:buClr>
              <a:buSzPct val="70000"/>
              <a:buFont typeface="Wingdings" pitchFamily="2" charset="2"/>
              <a:buNone/>
            </a:pPr>
            <a:r>
              <a:rPr lang="en-US" sz="2900">
                <a:solidFill>
                  <a:schemeClr val="bg1"/>
                </a:solidFill>
              </a:rPr>
              <a:t>While my mother drank her coffee,</a:t>
            </a:r>
            <a:r>
              <a:rPr lang="en-US" sz="2900"/>
              <a:t> I bought a book.</a:t>
            </a:r>
          </a:p>
        </p:txBody>
      </p:sp>
      <p:sp>
        <p:nvSpPr>
          <p:cNvPr id="11267" name="Rectangle 3"/>
          <p:cNvSpPr>
            <a:spLocks noGrp="1" noChangeArrowheads="1"/>
          </p:cNvSpPr>
          <p:nvPr>
            <p:ph idx="1"/>
          </p:nvPr>
        </p:nvSpPr>
        <p:spPr>
          <a:xfrm>
            <a:off x="1371600" y="2819400"/>
            <a:ext cx="6858000" cy="533400"/>
          </a:xfrm>
        </p:spPr>
        <p:txBody>
          <a:bodyPr>
            <a:normAutofit fontScale="70000" lnSpcReduction="20000"/>
          </a:bodyPr>
          <a:lstStyle/>
          <a:p>
            <a:pPr eaLnBrk="1" hangingPunct="1">
              <a:buFont typeface="Wingdings" pitchFamily="2" charset="2"/>
              <a:buNone/>
            </a:pPr>
            <a:r>
              <a:rPr lang="en-US" dirty="0" smtClean="0">
                <a:solidFill>
                  <a:schemeClr val="hlink"/>
                </a:solidFill>
              </a:rPr>
              <a:t>While my mother drank her coffee</a:t>
            </a:r>
            <a:r>
              <a:rPr lang="en-US" dirty="0" smtClean="0"/>
              <a:t>, </a:t>
            </a:r>
            <a:r>
              <a:rPr lang="en-US" dirty="0" smtClean="0">
                <a:solidFill>
                  <a:srgbClr val="003399"/>
                </a:solidFill>
              </a:rPr>
              <a:t>I bought a book</a:t>
            </a:r>
            <a:r>
              <a:rPr lang="en-US" dirty="0" smtClean="0"/>
              <a:t>.</a:t>
            </a:r>
          </a:p>
        </p:txBody>
      </p:sp>
      <p:sp>
        <p:nvSpPr>
          <p:cNvPr id="5123" name="Rectangle 2"/>
          <p:cNvSpPr>
            <a:spLocks noGrp="1" noChangeArrowheads="1"/>
          </p:cNvSpPr>
          <p:nvPr>
            <p:ph type="title"/>
          </p:nvPr>
        </p:nvSpPr>
        <p:spPr/>
        <p:txBody>
          <a:bodyPr/>
          <a:lstStyle/>
          <a:p>
            <a:pPr eaLnBrk="1" hangingPunct="1"/>
            <a:r>
              <a:rPr lang="en-US" sz="3200" smtClean="0"/>
              <a:t>Now, let’s add another clause …</a:t>
            </a:r>
          </a:p>
        </p:txBody>
      </p:sp>
      <p:sp>
        <p:nvSpPr>
          <p:cNvPr id="11270" name="Text Box 6"/>
          <p:cNvSpPr txBox="1">
            <a:spLocks noChangeArrowheads="1"/>
          </p:cNvSpPr>
          <p:nvPr/>
        </p:nvSpPr>
        <p:spPr bwMode="auto">
          <a:xfrm>
            <a:off x="914400" y="3733800"/>
            <a:ext cx="7696200" cy="2257425"/>
          </a:xfrm>
          <a:prstGeom prst="rect">
            <a:avLst/>
          </a:prstGeom>
          <a:noFill/>
          <a:ln w="9525">
            <a:noFill/>
            <a:miter lim="800000"/>
            <a:headEnd/>
            <a:tailEnd/>
          </a:ln>
        </p:spPr>
        <p:txBody>
          <a:bodyPr>
            <a:spAutoFit/>
          </a:bodyPr>
          <a:lstStyle/>
          <a:p>
            <a:pPr>
              <a:spcBef>
                <a:spcPct val="50000"/>
              </a:spcBef>
            </a:pPr>
            <a:r>
              <a:rPr lang="en-US" sz="2000"/>
              <a:t>Now we have a two clause sentence, but these clauses are not the same. </a:t>
            </a:r>
          </a:p>
          <a:p>
            <a:pPr>
              <a:spcBef>
                <a:spcPct val="50000"/>
              </a:spcBef>
            </a:pPr>
            <a:r>
              <a:rPr lang="en-US" sz="2000"/>
              <a:t>The original clause </a:t>
            </a:r>
            <a:r>
              <a:rPr lang="en-US" sz="2800">
                <a:solidFill>
                  <a:srgbClr val="003399"/>
                </a:solidFill>
              </a:rPr>
              <a:t>I bought a book</a:t>
            </a:r>
            <a:r>
              <a:rPr lang="en-US" sz="2000"/>
              <a:t> can stand on its own as a simple sentence. It expresses a complete thought by itself. Therefore, it is called an </a:t>
            </a:r>
            <a:r>
              <a:rPr lang="en-US" sz="2000">
                <a:solidFill>
                  <a:srgbClr val="0033CC"/>
                </a:solidFill>
              </a:rPr>
              <a:t>independent clause</a:t>
            </a:r>
            <a:r>
              <a:rPr lang="en-US" sz="20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1268"/>
                                        </p:tgtEl>
                                        <p:attrNameLst>
                                          <p:attrName>style.visibility</p:attrName>
                                        </p:attrNameLst>
                                      </p:cBhvr>
                                      <p:to>
                                        <p:strVal val="visible"/>
                                      </p:to>
                                    </p:set>
                                  </p:childTnLst>
                                </p:cTn>
                              </p:par>
                            </p:childTnLst>
                          </p:cTn>
                        </p:par>
                        <p:par>
                          <p:cTn id="7" fill="hold">
                            <p:stCondLst>
                              <p:cond delay="500"/>
                            </p:stCondLst>
                            <p:childTnLst>
                              <p:par>
                                <p:cTn id="8" presetID="27" presetClass="entr" presetSubtype="0" fill="hold" nodeType="afterEffect">
                                  <p:stCondLst>
                                    <p:cond delay="1000"/>
                                  </p:stCondLst>
                                  <p:iterate type="lt">
                                    <p:tmPct val="50000"/>
                                  </p:iterate>
                                  <p:childTnLst>
                                    <p:set>
                                      <p:cBhvr>
                                        <p:cTn id="9" dur="1" fill="hold">
                                          <p:stCondLst>
                                            <p:cond delay="0"/>
                                          </p:stCondLst>
                                        </p:cTn>
                                        <p:tgtEl>
                                          <p:spTgt spid="11267">
                                            <p:txEl>
                                              <p:pRg st="0" end="0"/>
                                            </p:txEl>
                                          </p:spTgt>
                                        </p:tgtEl>
                                        <p:attrNameLst>
                                          <p:attrName>style.visibility</p:attrName>
                                        </p:attrNameLst>
                                      </p:cBhvr>
                                      <p:to>
                                        <p:strVal val="visible"/>
                                      </p:to>
                                    </p:set>
                                    <p:anim calcmode="discrete" valueType="clr">
                                      <p:cBhvr override="childStyle">
                                        <p:cTn id="10" dur="80"/>
                                        <p:tgtEl>
                                          <p:spTgt spid="1126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1" dur="80"/>
                                        <p:tgtEl>
                                          <p:spTgt spid="11267">
                                            <p:txEl>
                                              <p:pRg st="0" end="0"/>
                                            </p:txEl>
                                          </p:spTgt>
                                        </p:tgtEl>
                                        <p:attrNameLst>
                                          <p:attrName>fillcolor</p:attrName>
                                        </p:attrNameLst>
                                      </p:cBhvr>
                                      <p:tavLst>
                                        <p:tav tm="0">
                                          <p:val>
                                            <p:clrVal>
                                              <a:schemeClr val="accent2"/>
                                            </p:clrVal>
                                          </p:val>
                                        </p:tav>
                                        <p:tav tm="50000">
                                          <p:val>
                                            <p:clrVal>
                                              <a:schemeClr val="hlink"/>
                                            </p:clrVal>
                                          </p:val>
                                        </p:tav>
                                      </p:tavLst>
                                    </p:anim>
                                    <p:set>
                                      <p:cBhvr>
                                        <p:cTn id="12" dur="80"/>
                                        <p:tgtEl>
                                          <p:spTgt spid="11267">
                                            <p:txEl>
                                              <p:pRg st="0" end="0"/>
                                            </p:txEl>
                                          </p:spTgt>
                                        </p:tgtEl>
                                        <p:attrNameLst>
                                          <p:attrName>fill.type</p:attrName>
                                        </p:attrNameLst>
                                      </p:cBhvr>
                                      <p:to>
                                        <p:strVal val="solid"/>
                                      </p:to>
                                    </p:set>
                                  </p:childTnLst>
                                </p:cTn>
                              </p:par>
                            </p:childTnLst>
                          </p:cTn>
                        </p:par>
                        <p:par>
                          <p:cTn id="13" fill="hold">
                            <p:stCondLst>
                              <p:cond delay="3180"/>
                            </p:stCondLst>
                            <p:childTnLst>
                              <p:par>
                                <p:cTn id="14" presetID="27" presetClass="entr" presetSubtype="0" fill="hold" grpId="0" nodeType="afterEffect">
                                  <p:stCondLst>
                                    <p:cond delay="1500"/>
                                  </p:stCondLst>
                                  <p:iterate type="lt">
                                    <p:tmPct val="15000"/>
                                  </p:iterate>
                                  <p:childTnLst>
                                    <p:set>
                                      <p:cBhvr>
                                        <p:cTn id="15" dur="1" fill="hold">
                                          <p:stCondLst>
                                            <p:cond delay="0"/>
                                          </p:stCondLst>
                                        </p:cTn>
                                        <p:tgtEl>
                                          <p:spTgt spid="11270"/>
                                        </p:tgtEl>
                                        <p:attrNameLst>
                                          <p:attrName>style.visibility</p:attrName>
                                        </p:attrNameLst>
                                      </p:cBhvr>
                                      <p:to>
                                        <p:strVal val="visible"/>
                                      </p:to>
                                    </p:set>
                                    <p:anim calcmode="discrete" valueType="clr">
                                      <p:cBhvr override="childStyle">
                                        <p:cTn id="16" dur="500"/>
                                        <p:tgtEl>
                                          <p:spTgt spid="11270"/>
                                        </p:tgtEl>
                                        <p:attrNameLst>
                                          <p:attrName>style.color</p:attrName>
                                        </p:attrNameLst>
                                      </p:cBhvr>
                                      <p:tavLst>
                                        <p:tav tm="0">
                                          <p:val>
                                            <p:clrVal>
                                              <a:schemeClr val="accent2"/>
                                            </p:clrVal>
                                          </p:val>
                                        </p:tav>
                                        <p:tav tm="50000">
                                          <p:val>
                                            <p:clrVal>
                                              <a:schemeClr val="hlink"/>
                                            </p:clrVal>
                                          </p:val>
                                        </p:tav>
                                      </p:tavLst>
                                    </p:anim>
                                    <p:anim calcmode="discrete" valueType="clr">
                                      <p:cBhvr>
                                        <p:cTn id="17" dur="500"/>
                                        <p:tgtEl>
                                          <p:spTgt spid="11270"/>
                                        </p:tgtEl>
                                        <p:attrNameLst>
                                          <p:attrName>fillcolor</p:attrName>
                                        </p:attrNameLst>
                                      </p:cBhvr>
                                      <p:tavLst>
                                        <p:tav tm="0">
                                          <p:val>
                                            <p:clrVal>
                                              <a:schemeClr val="accent2"/>
                                            </p:clrVal>
                                          </p:val>
                                        </p:tav>
                                        <p:tav tm="50000">
                                          <p:val>
                                            <p:clrVal>
                                              <a:schemeClr val="hlink"/>
                                            </p:clrVal>
                                          </p:val>
                                        </p:tav>
                                      </p:tavLst>
                                    </p:anim>
                                    <p:set>
                                      <p:cBhvr>
                                        <p:cTn id="18" dur="500"/>
                                        <p:tgtEl>
                                          <p:spTgt spid="1127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P spid="112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ChangeArrowheads="1"/>
          </p:cNvSpPr>
          <p:nvPr/>
        </p:nvSpPr>
        <p:spPr bwMode="auto">
          <a:xfrm>
            <a:off x="5334000" y="1828800"/>
            <a:ext cx="3200400" cy="1143000"/>
          </a:xfrm>
          <a:prstGeom prst="rect">
            <a:avLst/>
          </a:prstGeom>
          <a:solidFill>
            <a:srgbClr val="E7F3F3"/>
          </a:solidFill>
          <a:ln w="9525">
            <a:solidFill>
              <a:schemeClr val="tx1"/>
            </a:solidFill>
            <a:miter lim="800000"/>
            <a:headEnd/>
            <a:tailEnd/>
          </a:ln>
          <a:effectLst>
            <a:outerShdw dist="35921" dir="2700000" algn="ctr" rotWithShape="0">
              <a:schemeClr val="bg2"/>
            </a:outerShdw>
          </a:effectLst>
        </p:spPr>
        <p:txBody>
          <a:bodyPr wrap="none" anchor="ctr"/>
          <a:lstStyle/>
          <a:p>
            <a:pPr>
              <a:defRPr/>
            </a:pPr>
            <a:endParaRPr lang="en-US"/>
          </a:p>
        </p:txBody>
      </p:sp>
      <p:sp>
        <p:nvSpPr>
          <p:cNvPr id="12291" name="Rectangle 3"/>
          <p:cNvSpPr>
            <a:spLocks noGrp="1" noChangeArrowheads="1"/>
          </p:cNvSpPr>
          <p:nvPr>
            <p:ph idx="1"/>
          </p:nvPr>
        </p:nvSpPr>
        <p:spPr>
          <a:xfrm>
            <a:off x="1370013" y="1827213"/>
            <a:ext cx="7313612" cy="4573587"/>
          </a:xfrm>
        </p:spPr>
        <p:txBody>
          <a:bodyPr/>
          <a:lstStyle/>
          <a:p>
            <a:pPr eaLnBrk="1" hangingPunct="1">
              <a:buFont typeface="Wingdings" pitchFamily="2" charset="2"/>
              <a:buNone/>
            </a:pPr>
            <a:r>
              <a:rPr lang="en-US" sz="2000" dirty="0" smtClean="0"/>
              <a:t>An </a:t>
            </a:r>
            <a:r>
              <a:rPr lang="en-US" sz="2000" b="1" dirty="0" smtClean="0">
                <a:solidFill>
                  <a:srgbClr val="0033CC"/>
                </a:solidFill>
              </a:rPr>
              <a:t>independent clause</a:t>
            </a:r>
            <a:r>
              <a:rPr lang="en-US" sz="2000" dirty="0" smtClean="0"/>
              <a:t> is a   </a:t>
            </a:r>
            <a:r>
              <a:rPr lang="en-US" sz="2000" b="1" dirty="0" smtClean="0">
                <a:solidFill>
                  <a:srgbClr val="CC3300"/>
                </a:solidFill>
              </a:rPr>
              <a:t>S</a:t>
            </a:r>
            <a:r>
              <a:rPr lang="en-US" sz="2000" dirty="0" smtClean="0"/>
              <a:t> </a:t>
            </a:r>
            <a:r>
              <a:rPr lang="en-US" sz="2000" b="1" dirty="0" smtClean="0"/>
              <a:t>+</a:t>
            </a:r>
            <a:r>
              <a:rPr lang="en-US" sz="2000" dirty="0" smtClean="0"/>
              <a:t> </a:t>
            </a:r>
            <a:r>
              <a:rPr lang="en-US" sz="2000" b="1" dirty="0" smtClean="0">
                <a:solidFill>
                  <a:srgbClr val="0033CC"/>
                </a:solidFill>
              </a:rPr>
              <a:t>V</a:t>
            </a:r>
            <a:r>
              <a:rPr lang="en-US" sz="2000" dirty="0" smtClean="0"/>
              <a:t> </a:t>
            </a:r>
            <a:r>
              <a:rPr lang="en-US" sz="2000" b="1" dirty="0" smtClean="0"/>
              <a:t>/ </a:t>
            </a:r>
            <a:r>
              <a:rPr lang="en-US" sz="2000" b="1" dirty="0" smtClean="0">
                <a:solidFill>
                  <a:srgbClr val="008000"/>
                </a:solidFill>
              </a:rPr>
              <a:t>O </a:t>
            </a:r>
            <a:r>
              <a:rPr lang="en-US" sz="2000" b="1" dirty="0" err="1" smtClean="0">
                <a:solidFill>
                  <a:srgbClr val="008000"/>
                </a:solidFill>
              </a:rPr>
              <a:t>bject</a:t>
            </a:r>
            <a:r>
              <a:rPr lang="en-US" sz="2000" dirty="0" smtClean="0"/>
              <a:t> </a:t>
            </a:r>
          </a:p>
          <a:p>
            <a:pPr eaLnBrk="1" hangingPunct="1">
              <a:buFont typeface="Wingdings" pitchFamily="2" charset="2"/>
              <a:buNone/>
            </a:pPr>
            <a:r>
              <a:rPr lang="en-US" sz="2000" dirty="0" smtClean="0"/>
              <a:t>                                                     or </a:t>
            </a:r>
            <a:r>
              <a:rPr lang="en-US" sz="2000" b="1" dirty="0" smtClean="0">
                <a:solidFill>
                  <a:srgbClr val="008000"/>
                </a:solidFill>
              </a:rPr>
              <a:t>C </a:t>
            </a:r>
            <a:r>
              <a:rPr lang="en-US" sz="2000" b="1" dirty="0" err="1" smtClean="0">
                <a:solidFill>
                  <a:srgbClr val="008000"/>
                </a:solidFill>
              </a:rPr>
              <a:t>omplement</a:t>
            </a:r>
            <a:endParaRPr lang="en-US" sz="2000" b="1" dirty="0" smtClean="0">
              <a:solidFill>
                <a:srgbClr val="008000"/>
              </a:solidFill>
            </a:endParaRPr>
          </a:p>
          <a:p>
            <a:pPr eaLnBrk="1" hangingPunct="1">
              <a:buFont typeface="Wingdings" pitchFamily="2" charset="2"/>
              <a:buNone/>
            </a:pPr>
            <a:r>
              <a:rPr lang="en-US" sz="2000" dirty="0" smtClean="0">
                <a:solidFill>
                  <a:srgbClr val="008000"/>
                </a:solidFill>
              </a:rPr>
              <a:t>                                                     or </a:t>
            </a:r>
            <a:r>
              <a:rPr lang="en-US" sz="2000" b="1" dirty="0" smtClean="0">
                <a:solidFill>
                  <a:srgbClr val="008000"/>
                </a:solidFill>
              </a:rPr>
              <a:t>A </a:t>
            </a:r>
            <a:r>
              <a:rPr lang="en-US" sz="2000" b="1" dirty="0" err="1" smtClean="0">
                <a:solidFill>
                  <a:srgbClr val="008000"/>
                </a:solidFill>
              </a:rPr>
              <a:t>dverbial</a:t>
            </a:r>
            <a:r>
              <a:rPr lang="en-US" sz="2000" b="1" dirty="0" smtClean="0">
                <a:solidFill>
                  <a:srgbClr val="008000"/>
                </a:solidFill>
              </a:rPr>
              <a:t> </a:t>
            </a:r>
          </a:p>
          <a:p>
            <a:pPr eaLnBrk="1" hangingPunct="1">
              <a:buFont typeface="Wingdings" pitchFamily="2" charset="2"/>
              <a:buNone/>
            </a:pPr>
            <a:r>
              <a:rPr lang="en-US" sz="2000" dirty="0" smtClean="0"/>
              <a:t>unit that expresses a complete thought and could stand on its own as a simple sentence.</a:t>
            </a:r>
            <a:r>
              <a:rPr lang="en-US" sz="2000" b="1" dirty="0" smtClean="0">
                <a:solidFill>
                  <a:srgbClr val="008000"/>
                </a:solidFill>
              </a:rPr>
              <a:t> </a:t>
            </a:r>
          </a:p>
          <a:p>
            <a:pPr eaLnBrk="1" hangingPunct="1">
              <a:buFont typeface="Wingdings" pitchFamily="2" charset="2"/>
              <a:buNone/>
            </a:pPr>
            <a:endParaRPr lang="en-US" sz="2000" b="1" dirty="0" smtClean="0">
              <a:solidFill>
                <a:srgbClr val="008000"/>
              </a:solidFill>
            </a:endParaRPr>
          </a:p>
          <a:p>
            <a:pPr eaLnBrk="1" hangingPunct="1">
              <a:buFont typeface="Wingdings" pitchFamily="2" charset="2"/>
              <a:buNone/>
            </a:pPr>
            <a:r>
              <a:rPr lang="en-US" sz="2000" dirty="0" smtClean="0"/>
              <a:t>Whether you find an independent clause by itself as a simple sentence or joined with other clauses, you will be able to identify it because it:</a:t>
            </a:r>
            <a:br>
              <a:rPr lang="en-US" sz="2000" dirty="0" smtClean="0"/>
            </a:br>
            <a:endParaRPr lang="en-US" sz="2000" dirty="0" smtClean="0"/>
          </a:p>
          <a:p>
            <a:pPr lvl="3" eaLnBrk="1" hangingPunct="1"/>
            <a:r>
              <a:rPr lang="en-US" sz="2000" dirty="0" smtClean="0"/>
              <a:t>is a </a:t>
            </a:r>
            <a:r>
              <a:rPr lang="en-US" sz="2000" u="sng" dirty="0" smtClean="0">
                <a:solidFill>
                  <a:srgbClr val="CC3300"/>
                </a:solidFill>
              </a:rPr>
              <a:t>S</a:t>
            </a:r>
            <a:r>
              <a:rPr lang="en-US" sz="2000" u="sng" dirty="0" smtClean="0"/>
              <a:t>+</a:t>
            </a:r>
            <a:r>
              <a:rPr lang="en-US" sz="2000" u="sng" dirty="0" smtClean="0">
                <a:solidFill>
                  <a:srgbClr val="0033CC"/>
                </a:solidFill>
              </a:rPr>
              <a:t>V</a:t>
            </a:r>
            <a:r>
              <a:rPr lang="en-US" sz="2000" u="sng" dirty="0" smtClean="0"/>
              <a:t>/ unit</a:t>
            </a:r>
            <a:r>
              <a:rPr lang="en-US" sz="2000" dirty="0" smtClean="0"/>
              <a:t> that</a:t>
            </a:r>
          </a:p>
          <a:p>
            <a:pPr lvl="3" eaLnBrk="1" hangingPunct="1"/>
            <a:r>
              <a:rPr lang="en-US" sz="2000" u="sng" dirty="0" smtClean="0"/>
              <a:t>expresses a complete thought</a:t>
            </a:r>
          </a:p>
          <a:p>
            <a:pPr eaLnBrk="1" hangingPunct="1">
              <a:buFont typeface="Wingdings" pitchFamily="2" charset="2"/>
              <a:buNone/>
            </a:pPr>
            <a:r>
              <a:rPr lang="en-US" sz="2000" dirty="0" smtClean="0"/>
              <a:t>                                                      </a:t>
            </a:r>
          </a:p>
          <a:p>
            <a:pPr eaLnBrk="1" hangingPunct="1">
              <a:buFont typeface="Wingdings" pitchFamily="2" charset="2"/>
              <a:buNone/>
            </a:pPr>
            <a:endParaRPr lang="en-US" sz="2000" dirty="0" smtClean="0"/>
          </a:p>
        </p:txBody>
      </p:sp>
      <p:sp>
        <p:nvSpPr>
          <p:cNvPr id="6148" name="Rectangle 2"/>
          <p:cNvSpPr>
            <a:spLocks noGrp="1" noChangeArrowheads="1"/>
          </p:cNvSpPr>
          <p:nvPr>
            <p:ph type="title"/>
          </p:nvPr>
        </p:nvSpPr>
        <p:spPr/>
        <p:txBody>
          <a:bodyPr/>
          <a:lstStyle/>
          <a:p>
            <a:pPr eaLnBrk="1" hangingPunct="1"/>
            <a:r>
              <a:rPr lang="en-US" sz="3200" smtClean="0"/>
              <a:t>Independent Clause   (IC)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2291">
                                            <p:txEl>
                                              <p:pRg st="0" end="0"/>
                                            </p:txEl>
                                          </p:spTgt>
                                        </p:tgtEl>
                                        <p:attrNameLst>
                                          <p:attrName>style.visibility</p:attrName>
                                        </p:attrNameLst>
                                      </p:cBhvr>
                                      <p:to>
                                        <p:strVal val="visible"/>
                                      </p:to>
                                    </p:set>
                                    <p:anim calcmode="discrete" valueType="clr">
                                      <p:cBhvr override="childStyle">
                                        <p:cTn id="7" dur="80"/>
                                        <p:tgtEl>
                                          <p:spTgt spid="1229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2291">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2291">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2291">
                                            <p:txEl>
                                              <p:pRg st="1" end="1"/>
                                            </p:txEl>
                                          </p:spTgt>
                                        </p:tgtEl>
                                        <p:attrNameLst>
                                          <p:attrName>style.visibility</p:attrName>
                                        </p:attrNameLst>
                                      </p:cBhvr>
                                      <p:to>
                                        <p:strVal val="visible"/>
                                      </p:to>
                                    </p:set>
                                    <p:anim calcmode="discrete" valueType="clr">
                                      <p:cBhvr override="childStyle">
                                        <p:cTn id="14" dur="80"/>
                                        <p:tgtEl>
                                          <p:spTgt spid="12291">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291">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2291">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2291">
                                            <p:txEl>
                                              <p:pRg st="2" end="2"/>
                                            </p:txEl>
                                          </p:spTgt>
                                        </p:tgtEl>
                                        <p:attrNameLst>
                                          <p:attrName>style.visibility</p:attrName>
                                        </p:attrNameLst>
                                      </p:cBhvr>
                                      <p:to>
                                        <p:strVal val="visible"/>
                                      </p:to>
                                    </p:set>
                                    <p:anim calcmode="discrete" valueType="clr">
                                      <p:cBhvr override="childStyle">
                                        <p:cTn id="21" dur="80"/>
                                        <p:tgtEl>
                                          <p:spTgt spid="12291">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2291">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12291">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2291">
                                            <p:txEl>
                                              <p:pRg st="3" end="3"/>
                                            </p:txEl>
                                          </p:spTgt>
                                        </p:tgtEl>
                                        <p:attrNameLst>
                                          <p:attrName>style.visibility</p:attrName>
                                        </p:attrNameLst>
                                      </p:cBhvr>
                                      <p:to>
                                        <p:strVal val="visible"/>
                                      </p:to>
                                    </p:set>
                                    <p:anim calcmode="discrete" valueType="clr">
                                      <p:cBhvr override="childStyle">
                                        <p:cTn id="28" dur="80"/>
                                        <p:tgtEl>
                                          <p:spTgt spid="12291">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2291">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12291">
                                            <p:txEl>
                                              <p:pRg st="3" end="3"/>
                                            </p:txEl>
                                          </p:spTgt>
                                        </p:tgtEl>
                                        <p:attrNameLst>
                                          <p:attrName>fill.type</p:attrName>
                                        </p:attrNameLst>
                                      </p:cBhvr>
                                      <p:to>
                                        <p:strVal val="solid"/>
                                      </p:to>
                                    </p:set>
                                  </p:childTnLst>
                                </p:cTn>
                              </p:par>
                            </p:childTnLst>
                          </p:cTn>
                        </p:par>
                        <p:par>
                          <p:cTn id="31" fill="hold">
                            <p:stCondLst>
                              <p:cond delay="2920"/>
                            </p:stCondLst>
                            <p:childTnLst>
                              <p:par>
                                <p:cTn id="32" presetID="27" presetClass="entr" presetSubtype="0" fill="hold" grpId="0" nodeType="afterEffect">
                                  <p:stCondLst>
                                    <p:cond delay="3000"/>
                                  </p:stCondLst>
                                  <p:iterate type="lt">
                                    <p:tmPct val="50000"/>
                                  </p:iterate>
                                  <p:childTnLst>
                                    <p:set>
                                      <p:cBhvr>
                                        <p:cTn id="33" dur="1" fill="hold">
                                          <p:stCondLst>
                                            <p:cond delay="0"/>
                                          </p:stCondLst>
                                        </p:cTn>
                                        <p:tgtEl>
                                          <p:spTgt spid="12291">
                                            <p:txEl>
                                              <p:pRg st="5" end="5"/>
                                            </p:txEl>
                                          </p:spTgt>
                                        </p:tgtEl>
                                        <p:attrNameLst>
                                          <p:attrName>style.visibility</p:attrName>
                                        </p:attrNameLst>
                                      </p:cBhvr>
                                      <p:to>
                                        <p:strVal val="visible"/>
                                      </p:to>
                                    </p:set>
                                    <p:anim calcmode="discrete" valueType="clr">
                                      <p:cBhvr override="childStyle">
                                        <p:cTn id="34" dur="80"/>
                                        <p:tgtEl>
                                          <p:spTgt spid="12291">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12291">
                                            <p:txEl>
                                              <p:pRg st="5" end="5"/>
                                            </p:txEl>
                                          </p:spTgt>
                                        </p:tgtEl>
                                        <p:attrNameLst>
                                          <p:attrName>fillcolor</p:attrName>
                                        </p:attrNameLst>
                                      </p:cBhvr>
                                      <p:tavLst>
                                        <p:tav tm="0">
                                          <p:val>
                                            <p:clrVal>
                                              <a:schemeClr val="accent2"/>
                                            </p:clrVal>
                                          </p:val>
                                        </p:tav>
                                        <p:tav tm="50000">
                                          <p:val>
                                            <p:clrVal>
                                              <a:schemeClr val="hlink"/>
                                            </p:clrVal>
                                          </p:val>
                                        </p:tav>
                                      </p:tavLst>
                                    </p:anim>
                                    <p:set>
                                      <p:cBhvr>
                                        <p:cTn id="36" dur="80"/>
                                        <p:tgtEl>
                                          <p:spTgt spid="12291">
                                            <p:txEl>
                                              <p:pRg st="5" end="5"/>
                                            </p:txEl>
                                          </p:spTgt>
                                        </p:tgtEl>
                                        <p:attrNameLst>
                                          <p:attrName>fill.type</p:attrName>
                                        </p:attrNameLst>
                                      </p:cBhvr>
                                      <p:to>
                                        <p:strVal val="solid"/>
                                      </p:to>
                                    </p:set>
                                  </p:childTnLst>
                                </p:cTn>
                              </p:par>
                            </p:childTnLst>
                          </p:cTn>
                        </p:par>
                        <p:par>
                          <p:cTn id="37" fill="hold">
                            <p:stCondLst>
                              <p:cond delay="10720"/>
                            </p:stCondLst>
                            <p:childTnLst>
                              <p:par>
                                <p:cTn id="38" presetID="27" presetClass="entr" presetSubtype="0" fill="hold" grpId="0" nodeType="afterEffect">
                                  <p:stCondLst>
                                    <p:cond delay="500"/>
                                  </p:stCondLst>
                                  <p:iterate type="lt">
                                    <p:tmPct val="50000"/>
                                  </p:iterate>
                                  <p:childTnLst>
                                    <p:set>
                                      <p:cBhvr>
                                        <p:cTn id="39" dur="1" fill="hold">
                                          <p:stCondLst>
                                            <p:cond delay="0"/>
                                          </p:stCondLst>
                                        </p:cTn>
                                        <p:tgtEl>
                                          <p:spTgt spid="12291">
                                            <p:txEl>
                                              <p:pRg st="6" end="6"/>
                                            </p:txEl>
                                          </p:spTgt>
                                        </p:tgtEl>
                                        <p:attrNameLst>
                                          <p:attrName>style.visibility</p:attrName>
                                        </p:attrNameLst>
                                      </p:cBhvr>
                                      <p:to>
                                        <p:strVal val="visible"/>
                                      </p:to>
                                    </p:set>
                                    <p:anim calcmode="discrete" valueType="clr">
                                      <p:cBhvr override="childStyle">
                                        <p:cTn id="40" dur="80"/>
                                        <p:tgtEl>
                                          <p:spTgt spid="12291">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12291">
                                            <p:txEl>
                                              <p:pRg st="6" end="6"/>
                                            </p:txEl>
                                          </p:spTgt>
                                        </p:tgtEl>
                                        <p:attrNameLst>
                                          <p:attrName>fillcolor</p:attrName>
                                        </p:attrNameLst>
                                      </p:cBhvr>
                                      <p:tavLst>
                                        <p:tav tm="0">
                                          <p:val>
                                            <p:clrVal>
                                              <a:schemeClr val="accent2"/>
                                            </p:clrVal>
                                          </p:val>
                                        </p:tav>
                                        <p:tav tm="50000">
                                          <p:val>
                                            <p:clrVal>
                                              <a:schemeClr val="hlink"/>
                                            </p:clrVal>
                                          </p:val>
                                        </p:tav>
                                      </p:tavLst>
                                    </p:anim>
                                    <p:set>
                                      <p:cBhvr>
                                        <p:cTn id="42" dur="80"/>
                                        <p:tgtEl>
                                          <p:spTgt spid="12291">
                                            <p:txEl>
                                              <p:pRg st="6" end="6"/>
                                            </p:txEl>
                                          </p:spTgt>
                                        </p:tgtEl>
                                        <p:attrNameLst>
                                          <p:attrName>fill.type</p:attrName>
                                        </p:attrNameLst>
                                      </p:cBhvr>
                                      <p:to>
                                        <p:strVal val="solid"/>
                                      </p:to>
                                    </p:set>
                                  </p:childTnLst>
                                </p:cTn>
                              </p:par>
                            </p:childTnLst>
                          </p:cTn>
                        </p:par>
                        <p:par>
                          <p:cTn id="43" fill="hold">
                            <p:stCondLst>
                              <p:cond delay="11860"/>
                            </p:stCondLst>
                            <p:childTnLst>
                              <p:par>
                                <p:cTn id="44" presetID="27" presetClass="entr" presetSubtype="0" fill="hold" grpId="0" nodeType="afterEffect">
                                  <p:stCondLst>
                                    <p:cond delay="500"/>
                                  </p:stCondLst>
                                  <p:iterate type="lt">
                                    <p:tmPct val="50000"/>
                                  </p:iterate>
                                  <p:childTnLst>
                                    <p:set>
                                      <p:cBhvr>
                                        <p:cTn id="45" dur="1" fill="hold">
                                          <p:stCondLst>
                                            <p:cond delay="0"/>
                                          </p:stCondLst>
                                        </p:cTn>
                                        <p:tgtEl>
                                          <p:spTgt spid="12291">
                                            <p:txEl>
                                              <p:pRg st="7" end="7"/>
                                            </p:txEl>
                                          </p:spTgt>
                                        </p:tgtEl>
                                        <p:attrNameLst>
                                          <p:attrName>style.visibility</p:attrName>
                                        </p:attrNameLst>
                                      </p:cBhvr>
                                      <p:to>
                                        <p:strVal val="visible"/>
                                      </p:to>
                                    </p:set>
                                    <p:anim calcmode="discrete" valueType="clr">
                                      <p:cBhvr override="childStyle">
                                        <p:cTn id="46" dur="80"/>
                                        <p:tgtEl>
                                          <p:spTgt spid="12291">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12291">
                                            <p:txEl>
                                              <p:pRg st="7" end="7"/>
                                            </p:txEl>
                                          </p:spTgt>
                                        </p:tgtEl>
                                        <p:attrNameLst>
                                          <p:attrName>fillcolor</p:attrName>
                                        </p:attrNameLst>
                                      </p:cBhvr>
                                      <p:tavLst>
                                        <p:tav tm="0">
                                          <p:val>
                                            <p:clrVal>
                                              <a:schemeClr val="accent2"/>
                                            </p:clrVal>
                                          </p:val>
                                        </p:tav>
                                        <p:tav tm="50000">
                                          <p:val>
                                            <p:clrVal>
                                              <a:schemeClr val="hlink"/>
                                            </p:clrVal>
                                          </p:val>
                                        </p:tav>
                                      </p:tavLst>
                                    </p:anim>
                                    <p:set>
                                      <p:cBhvr>
                                        <p:cTn id="48" dur="80"/>
                                        <p:tgtEl>
                                          <p:spTgt spid="12291">
                                            <p:txEl>
                                              <p:pRg st="7" end="7"/>
                                            </p:txEl>
                                          </p:spTgt>
                                        </p:tgtEl>
                                        <p:attrNameLst>
                                          <p:attrName>fill.type</p:attrName>
                                        </p:attrNameLst>
                                      </p:cBhvr>
                                      <p:to>
                                        <p:strVal val="solid"/>
                                      </p:to>
                                    </p:set>
                                  </p:childTnLst>
                                </p:cTn>
                              </p:par>
                            </p:childTnLst>
                          </p:cTn>
                        </p:par>
                      </p:childTnLst>
                    </p:cTn>
                  </p:par>
                  <p:par>
                    <p:cTn id="49" fill="hold">
                      <p:stCondLst>
                        <p:cond delay="indefinite"/>
                      </p:stCondLst>
                      <p:childTnLst>
                        <p:par>
                          <p:cTn id="50" fill="hold">
                            <p:stCondLst>
                              <p:cond delay="0"/>
                            </p:stCondLst>
                            <p:childTnLst>
                              <p:par>
                                <p:cTn id="51" presetID="27" presetClass="entr" presetSubtype="0" fill="hold" grpId="0" nodeType="clickEffect">
                                  <p:stCondLst>
                                    <p:cond delay="0"/>
                                  </p:stCondLst>
                                  <p:iterate type="lt">
                                    <p:tmPct val="50000"/>
                                  </p:iterate>
                                  <p:childTnLst>
                                    <p:set>
                                      <p:cBhvr>
                                        <p:cTn id="52" dur="1" fill="hold">
                                          <p:stCondLst>
                                            <p:cond delay="0"/>
                                          </p:stCondLst>
                                        </p:cTn>
                                        <p:tgtEl>
                                          <p:spTgt spid="12291">
                                            <p:txEl>
                                              <p:pRg st="8" end="8"/>
                                            </p:txEl>
                                          </p:spTgt>
                                        </p:tgtEl>
                                        <p:attrNameLst>
                                          <p:attrName>style.visibility</p:attrName>
                                        </p:attrNameLst>
                                      </p:cBhvr>
                                      <p:to>
                                        <p:strVal val="visible"/>
                                      </p:to>
                                    </p:set>
                                    <p:anim calcmode="discrete" valueType="clr">
                                      <p:cBhvr override="childStyle">
                                        <p:cTn id="53" dur="80"/>
                                        <p:tgtEl>
                                          <p:spTgt spid="12291">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4" dur="80"/>
                                        <p:tgtEl>
                                          <p:spTgt spid="12291">
                                            <p:txEl>
                                              <p:pRg st="8" end="8"/>
                                            </p:txEl>
                                          </p:spTgt>
                                        </p:tgtEl>
                                        <p:attrNameLst>
                                          <p:attrName>fillcolor</p:attrName>
                                        </p:attrNameLst>
                                      </p:cBhvr>
                                      <p:tavLst>
                                        <p:tav tm="0">
                                          <p:val>
                                            <p:clrVal>
                                              <a:schemeClr val="accent2"/>
                                            </p:clrVal>
                                          </p:val>
                                        </p:tav>
                                        <p:tav tm="50000">
                                          <p:val>
                                            <p:clrVal>
                                              <a:schemeClr val="hlink"/>
                                            </p:clrVal>
                                          </p:val>
                                        </p:tav>
                                      </p:tavLst>
                                    </p:anim>
                                    <p:set>
                                      <p:cBhvr>
                                        <p:cTn id="55" dur="80"/>
                                        <p:tgtEl>
                                          <p:spTgt spid="12291">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3" name="Rectangle 7"/>
          <p:cNvSpPr>
            <a:spLocks noGrp="1" noChangeArrowheads="1"/>
          </p:cNvSpPr>
          <p:nvPr>
            <p:ph idx="1"/>
          </p:nvPr>
        </p:nvSpPr>
        <p:spPr>
          <a:xfrm>
            <a:off x="1371600" y="1905000"/>
            <a:ext cx="6858000" cy="1220788"/>
          </a:xfrm>
          <a:noFill/>
        </p:spPr>
        <p:txBody>
          <a:bodyPr/>
          <a:lstStyle/>
          <a:p>
            <a:pPr eaLnBrk="1" hangingPunct="1">
              <a:buFont typeface="Wingdings" pitchFamily="2" charset="2"/>
              <a:buNone/>
            </a:pPr>
            <a:r>
              <a:rPr lang="en-US" dirty="0" smtClean="0">
                <a:solidFill>
                  <a:schemeClr val="hlink"/>
                </a:solidFill>
              </a:rPr>
              <a:t>While my mother drank her coffee</a:t>
            </a:r>
            <a:r>
              <a:rPr lang="en-US" dirty="0" smtClean="0"/>
              <a:t>, I bought a book</a:t>
            </a:r>
            <a:r>
              <a:rPr lang="en-US" dirty="0" smtClean="0">
                <a:solidFill>
                  <a:srgbClr val="E3E6FF"/>
                </a:solidFill>
              </a:rPr>
              <a:t>.</a:t>
            </a:r>
          </a:p>
        </p:txBody>
      </p:sp>
      <p:sp>
        <p:nvSpPr>
          <p:cNvPr id="7170" name="Rectangle 2"/>
          <p:cNvSpPr>
            <a:spLocks noGrp="1" noChangeArrowheads="1"/>
          </p:cNvSpPr>
          <p:nvPr>
            <p:ph type="title"/>
          </p:nvPr>
        </p:nvSpPr>
        <p:spPr/>
        <p:txBody>
          <a:bodyPr>
            <a:normAutofit fontScale="90000"/>
          </a:bodyPr>
          <a:lstStyle/>
          <a:p>
            <a:pPr eaLnBrk="1" hangingPunct="1"/>
            <a:r>
              <a:rPr lang="en-US" smtClean="0"/>
              <a:t>But what about the other clause?</a:t>
            </a:r>
          </a:p>
        </p:txBody>
      </p:sp>
      <p:sp>
        <p:nvSpPr>
          <p:cNvPr id="14344" name="Text Box 8"/>
          <p:cNvSpPr txBox="1">
            <a:spLocks noChangeArrowheads="1"/>
          </p:cNvSpPr>
          <p:nvPr/>
        </p:nvSpPr>
        <p:spPr bwMode="auto">
          <a:xfrm>
            <a:off x="1371600" y="3276600"/>
            <a:ext cx="7315200" cy="2651125"/>
          </a:xfrm>
          <a:prstGeom prst="rect">
            <a:avLst/>
          </a:prstGeom>
          <a:noFill/>
          <a:ln w="9525">
            <a:noFill/>
            <a:miter lim="800000"/>
            <a:headEnd/>
            <a:tailEnd/>
          </a:ln>
        </p:spPr>
        <p:txBody>
          <a:bodyPr>
            <a:spAutoFit/>
          </a:bodyPr>
          <a:lstStyle/>
          <a:p>
            <a:pPr>
              <a:spcBef>
                <a:spcPct val="50000"/>
              </a:spcBef>
            </a:pPr>
            <a:r>
              <a:rPr lang="en-US" sz="2000"/>
              <a:t>If we only consider the first clause, </a:t>
            </a:r>
            <a:r>
              <a:rPr lang="en-US" sz="2900">
                <a:solidFill>
                  <a:schemeClr val="hlink"/>
                </a:solidFill>
              </a:rPr>
              <a:t>while my mother drank her coffee</a:t>
            </a:r>
            <a:r>
              <a:rPr lang="en-US" sz="2000"/>
              <a:t>, we are left with a question in our minds, </a:t>
            </a:r>
            <a:r>
              <a:rPr lang="en-US" sz="2000">
                <a:solidFill>
                  <a:schemeClr val="hlink"/>
                </a:solidFill>
              </a:rPr>
              <a:t>“</a:t>
            </a:r>
            <a:r>
              <a:rPr lang="en-US" sz="2000" i="1">
                <a:solidFill>
                  <a:schemeClr val="hlink"/>
                </a:solidFill>
              </a:rPr>
              <a:t>What</a:t>
            </a:r>
            <a:r>
              <a:rPr lang="en-US" sz="2000">
                <a:solidFill>
                  <a:schemeClr val="hlink"/>
                </a:solidFill>
              </a:rPr>
              <a:t> happened while your mother drank her coffee?!”</a:t>
            </a:r>
            <a:r>
              <a:rPr lang="en-US" sz="2000" b="1">
                <a:solidFill>
                  <a:schemeClr val="hlink"/>
                </a:solidFill>
              </a:rPr>
              <a:t> </a:t>
            </a:r>
          </a:p>
          <a:p>
            <a:pPr>
              <a:spcBef>
                <a:spcPct val="50000"/>
              </a:spcBef>
            </a:pPr>
            <a:r>
              <a:rPr lang="en-US" sz="2000"/>
              <a:t>This clause can not stand on its own as a simple sentence. It requires another clause to a complete its meaning. Therefore, it is called an </a:t>
            </a:r>
            <a:r>
              <a:rPr lang="en-US" sz="2000">
                <a:solidFill>
                  <a:srgbClr val="8537DB"/>
                </a:solidFill>
              </a:rPr>
              <a:t>dependent clause</a:t>
            </a:r>
            <a:r>
              <a:rPr lang="en-US" sz="20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1000"/>
                                  </p:stCondLst>
                                  <p:iterate type="lt">
                                    <p:tmPct val="50000"/>
                                  </p:iterate>
                                  <p:childTnLst>
                                    <p:set>
                                      <p:cBhvr>
                                        <p:cTn id="6" dur="1" fill="hold">
                                          <p:stCondLst>
                                            <p:cond delay="0"/>
                                          </p:stCondLst>
                                        </p:cTn>
                                        <p:tgtEl>
                                          <p:spTgt spid="14343">
                                            <p:txEl>
                                              <p:pRg st="0" end="0"/>
                                            </p:txEl>
                                          </p:spTgt>
                                        </p:tgtEl>
                                        <p:attrNameLst>
                                          <p:attrName>style.visibility</p:attrName>
                                        </p:attrNameLst>
                                      </p:cBhvr>
                                      <p:to>
                                        <p:strVal val="visible"/>
                                      </p:to>
                                    </p:set>
                                    <p:anim calcmode="discrete" valueType="clr">
                                      <p:cBhvr override="childStyle">
                                        <p:cTn id="7" dur="80"/>
                                        <p:tgtEl>
                                          <p:spTgt spid="1434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70000"/>
                                  </p:iterate>
                                  <p:childTnLst>
                                    <p:set>
                                      <p:cBhvr>
                                        <p:cTn id="13" dur="1" fill="hold">
                                          <p:stCondLst>
                                            <p:cond delay="0"/>
                                          </p:stCondLst>
                                        </p:cTn>
                                        <p:tgtEl>
                                          <p:spTgt spid="14344">
                                            <p:txEl>
                                              <p:pRg st="0" end="0"/>
                                            </p:txEl>
                                          </p:spTgt>
                                        </p:tgtEl>
                                        <p:attrNameLst>
                                          <p:attrName>style.visibility</p:attrName>
                                        </p:attrNameLst>
                                      </p:cBhvr>
                                      <p:to>
                                        <p:strVal val="visible"/>
                                      </p:to>
                                    </p:set>
                                    <p:anim calcmode="discrete" valueType="clr">
                                      <p:cBhvr override="childStyle">
                                        <p:cTn id="14" dur="80"/>
                                        <p:tgtEl>
                                          <p:spTgt spid="1434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44">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14344">
                                            <p:txEl>
                                              <p:pRg st="0" end="0"/>
                                            </p:txEl>
                                          </p:spTgt>
                                        </p:tgtEl>
                                        <p:attrNameLst>
                                          <p:attrName>fill.type</p:attrName>
                                        </p:attrNameLst>
                                      </p:cBhvr>
                                      <p:to>
                                        <p:strVal val="solid"/>
                                      </p:to>
                                    </p:set>
                                  </p:childTnLst>
                                </p:cTn>
                              </p:par>
                            </p:childTnLst>
                          </p:cTn>
                        </p:par>
                        <p:par>
                          <p:cTn id="17" fill="hold">
                            <p:stCondLst>
                              <p:cond delay="7696"/>
                            </p:stCondLst>
                            <p:childTnLst>
                              <p:par>
                                <p:cTn id="18" presetID="27" presetClass="entr" presetSubtype="0" fill="hold" grpId="0" nodeType="afterEffect">
                                  <p:stCondLst>
                                    <p:cond delay="2000"/>
                                  </p:stCondLst>
                                  <p:iterate type="lt">
                                    <p:tmPct val="50000"/>
                                  </p:iterate>
                                  <p:childTnLst>
                                    <p:set>
                                      <p:cBhvr>
                                        <p:cTn id="19" dur="1" fill="hold">
                                          <p:stCondLst>
                                            <p:cond delay="0"/>
                                          </p:stCondLst>
                                        </p:cTn>
                                        <p:tgtEl>
                                          <p:spTgt spid="14344">
                                            <p:txEl>
                                              <p:pRg st="1" end="1"/>
                                            </p:txEl>
                                          </p:spTgt>
                                        </p:tgtEl>
                                        <p:attrNameLst>
                                          <p:attrName>style.visibility</p:attrName>
                                        </p:attrNameLst>
                                      </p:cBhvr>
                                      <p:to>
                                        <p:strVal val="visible"/>
                                      </p:to>
                                    </p:set>
                                    <p:anim calcmode="discrete" valueType="clr">
                                      <p:cBhvr override="childStyle">
                                        <p:cTn id="20" dur="80"/>
                                        <p:tgtEl>
                                          <p:spTgt spid="1434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14344">
                                            <p:txEl>
                                              <p:pRg st="1" end="1"/>
                                            </p:txEl>
                                          </p:spTgt>
                                        </p:tgtEl>
                                        <p:attrNameLst>
                                          <p:attrName>fillcolor</p:attrName>
                                        </p:attrNameLst>
                                      </p:cBhvr>
                                      <p:tavLst>
                                        <p:tav tm="0">
                                          <p:val>
                                            <p:clrVal>
                                              <a:schemeClr val="accent2"/>
                                            </p:clrVal>
                                          </p:val>
                                        </p:tav>
                                        <p:tav tm="50000">
                                          <p:val>
                                            <p:clrVal>
                                              <a:schemeClr val="hlink"/>
                                            </p:clrVal>
                                          </p:val>
                                        </p:tav>
                                      </p:tavLst>
                                    </p:anim>
                                    <p:set>
                                      <p:cBhvr>
                                        <p:cTn id="22" dur="80"/>
                                        <p:tgtEl>
                                          <p:spTgt spid="14344">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4"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4914900" y="1828800"/>
            <a:ext cx="3619500" cy="1143000"/>
          </a:xfrm>
          <a:prstGeom prst="rect">
            <a:avLst/>
          </a:prstGeom>
          <a:solidFill>
            <a:srgbClr val="E7F3F3"/>
          </a:solidFill>
          <a:ln w="9525">
            <a:solidFill>
              <a:schemeClr val="tx1"/>
            </a:solidFill>
            <a:miter lim="800000"/>
            <a:headEnd/>
            <a:tailEnd/>
          </a:ln>
          <a:effectLst>
            <a:outerShdw dist="35921" dir="2700000" algn="ctr" rotWithShape="0">
              <a:schemeClr val="bg2"/>
            </a:outerShdw>
          </a:effectLst>
        </p:spPr>
        <p:txBody>
          <a:bodyPr wrap="none" anchor="ctr"/>
          <a:lstStyle/>
          <a:p>
            <a:pPr>
              <a:defRPr/>
            </a:pPr>
            <a:endParaRPr lang="en-US"/>
          </a:p>
        </p:txBody>
      </p:sp>
      <p:sp>
        <p:nvSpPr>
          <p:cNvPr id="15363" name="Rectangle 3"/>
          <p:cNvSpPr>
            <a:spLocks noGrp="1" noChangeArrowheads="1"/>
          </p:cNvSpPr>
          <p:nvPr>
            <p:ph idx="1"/>
          </p:nvPr>
        </p:nvSpPr>
        <p:spPr>
          <a:xfrm>
            <a:off x="1371600" y="1828800"/>
            <a:ext cx="7313613" cy="4573588"/>
          </a:xfrm>
        </p:spPr>
        <p:txBody>
          <a:bodyPr/>
          <a:lstStyle/>
          <a:p>
            <a:pPr eaLnBrk="1" hangingPunct="1">
              <a:buFont typeface="Wingdings" pitchFamily="2" charset="2"/>
              <a:buNone/>
            </a:pPr>
            <a:r>
              <a:rPr lang="en-US" sz="2000" smtClean="0"/>
              <a:t>A </a:t>
            </a:r>
            <a:r>
              <a:rPr lang="en-US" sz="2000" b="1" smtClean="0">
                <a:solidFill>
                  <a:srgbClr val="8537DB"/>
                </a:solidFill>
              </a:rPr>
              <a:t>dependent clause</a:t>
            </a:r>
            <a:r>
              <a:rPr lang="en-US" sz="2000" smtClean="0"/>
              <a:t> is a   </a:t>
            </a:r>
            <a:r>
              <a:rPr lang="en-US" sz="2000" b="1" smtClean="0">
                <a:solidFill>
                  <a:srgbClr val="CC3300"/>
                </a:solidFill>
              </a:rPr>
              <a:t>S</a:t>
            </a:r>
            <a:r>
              <a:rPr lang="en-US" sz="2000" smtClean="0"/>
              <a:t> </a:t>
            </a:r>
            <a:r>
              <a:rPr lang="en-US" sz="2000" b="1" smtClean="0"/>
              <a:t>+</a:t>
            </a:r>
            <a:r>
              <a:rPr lang="en-US" sz="2000" smtClean="0"/>
              <a:t> </a:t>
            </a:r>
            <a:r>
              <a:rPr lang="en-US" sz="2000" b="1" smtClean="0">
                <a:solidFill>
                  <a:srgbClr val="0033CC"/>
                </a:solidFill>
              </a:rPr>
              <a:t>V</a:t>
            </a:r>
            <a:r>
              <a:rPr lang="en-US" sz="2000" smtClean="0"/>
              <a:t> </a:t>
            </a:r>
            <a:r>
              <a:rPr lang="en-US" sz="2000" b="1" smtClean="0"/>
              <a:t>/ </a:t>
            </a:r>
            <a:r>
              <a:rPr lang="en-US" sz="2000" b="1" smtClean="0">
                <a:solidFill>
                  <a:srgbClr val="008000"/>
                </a:solidFill>
              </a:rPr>
              <a:t>O bject</a:t>
            </a:r>
            <a:r>
              <a:rPr lang="en-US" sz="2000" smtClean="0"/>
              <a:t> </a:t>
            </a:r>
          </a:p>
          <a:p>
            <a:pPr eaLnBrk="1" hangingPunct="1">
              <a:buFont typeface="Wingdings" pitchFamily="2" charset="2"/>
              <a:buNone/>
            </a:pPr>
            <a:r>
              <a:rPr lang="en-US" sz="2000" smtClean="0"/>
              <a:t>                                                     or </a:t>
            </a:r>
            <a:r>
              <a:rPr lang="en-US" sz="2000" b="1" smtClean="0">
                <a:solidFill>
                  <a:srgbClr val="008000"/>
                </a:solidFill>
              </a:rPr>
              <a:t>C omplement</a:t>
            </a:r>
          </a:p>
          <a:p>
            <a:pPr eaLnBrk="1" hangingPunct="1">
              <a:buFont typeface="Wingdings" pitchFamily="2" charset="2"/>
              <a:buNone/>
            </a:pPr>
            <a:r>
              <a:rPr lang="en-US" sz="2000" smtClean="0">
                <a:solidFill>
                  <a:srgbClr val="008000"/>
                </a:solidFill>
              </a:rPr>
              <a:t>                                                     or </a:t>
            </a:r>
            <a:r>
              <a:rPr lang="en-US" sz="2000" b="1" smtClean="0">
                <a:solidFill>
                  <a:srgbClr val="008000"/>
                </a:solidFill>
              </a:rPr>
              <a:t>A dverbial </a:t>
            </a:r>
          </a:p>
          <a:p>
            <a:pPr eaLnBrk="1" hangingPunct="1">
              <a:buFont typeface="Wingdings" pitchFamily="2" charset="2"/>
              <a:buNone/>
            </a:pPr>
            <a:endParaRPr lang="en-US" sz="2000" smtClean="0"/>
          </a:p>
          <a:p>
            <a:pPr eaLnBrk="1" hangingPunct="1">
              <a:buFont typeface="Wingdings" pitchFamily="2" charset="2"/>
              <a:buNone/>
            </a:pPr>
            <a:r>
              <a:rPr lang="en-US" sz="2000" smtClean="0"/>
              <a:t>unit that </a:t>
            </a:r>
            <a:r>
              <a:rPr lang="en-US" sz="2000" i="1" smtClean="0">
                <a:solidFill>
                  <a:srgbClr val="FF3300"/>
                </a:solidFill>
              </a:rPr>
              <a:t>does not</a:t>
            </a:r>
            <a:r>
              <a:rPr lang="en-US" sz="2000" smtClean="0"/>
              <a:t> express a complete thought and   </a:t>
            </a:r>
            <a:r>
              <a:rPr lang="en-US" sz="2000" i="1" smtClean="0">
                <a:solidFill>
                  <a:srgbClr val="FF3300"/>
                </a:solidFill>
              </a:rPr>
              <a:t>can not</a:t>
            </a:r>
            <a:r>
              <a:rPr lang="en-US" sz="2000" smtClean="0"/>
              <a:t> stand on its own as a simple sentence.</a:t>
            </a:r>
            <a:r>
              <a:rPr lang="en-US" sz="2000" b="1" smtClean="0">
                <a:solidFill>
                  <a:srgbClr val="008000"/>
                </a:solidFill>
              </a:rPr>
              <a:t> </a:t>
            </a:r>
          </a:p>
          <a:p>
            <a:pPr eaLnBrk="1" hangingPunct="1">
              <a:buFont typeface="Wingdings" pitchFamily="2" charset="2"/>
              <a:buNone/>
            </a:pPr>
            <a:endParaRPr lang="en-US" sz="2000" b="1" smtClean="0">
              <a:solidFill>
                <a:srgbClr val="008000"/>
              </a:solidFill>
            </a:endParaRPr>
          </a:p>
          <a:p>
            <a:pPr eaLnBrk="1" hangingPunct="1">
              <a:buFont typeface="Wingdings" pitchFamily="2" charset="2"/>
              <a:buNone/>
            </a:pPr>
            <a:r>
              <a:rPr lang="en-US" sz="2000" smtClean="0"/>
              <a:t>A dependent clause must always be connected to an independent clause. You will be able to identify it because it:</a:t>
            </a:r>
          </a:p>
          <a:p>
            <a:pPr lvl="3" eaLnBrk="1" hangingPunct="1"/>
            <a:r>
              <a:rPr lang="en-US" sz="2000" smtClean="0"/>
              <a:t>is a </a:t>
            </a:r>
            <a:r>
              <a:rPr lang="en-US" sz="2000" u="sng" smtClean="0">
                <a:solidFill>
                  <a:srgbClr val="CC3300"/>
                </a:solidFill>
              </a:rPr>
              <a:t>S</a:t>
            </a:r>
            <a:r>
              <a:rPr lang="en-US" sz="2000" u="sng" smtClean="0"/>
              <a:t>+</a:t>
            </a:r>
            <a:r>
              <a:rPr lang="en-US" sz="2000" u="sng" smtClean="0">
                <a:solidFill>
                  <a:srgbClr val="0033CC"/>
                </a:solidFill>
              </a:rPr>
              <a:t>V</a:t>
            </a:r>
            <a:r>
              <a:rPr lang="en-US" sz="2000" u="sng" smtClean="0"/>
              <a:t>/ unit</a:t>
            </a:r>
            <a:r>
              <a:rPr lang="en-US" sz="2000" smtClean="0"/>
              <a:t> that</a:t>
            </a:r>
          </a:p>
          <a:p>
            <a:pPr lvl="3" eaLnBrk="1" hangingPunct="1"/>
            <a:r>
              <a:rPr lang="en-US" sz="2000" u="sng" smtClean="0"/>
              <a:t>does not express a complete thought on its own</a:t>
            </a:r>
          </a:p>
          <a:p>
            <a:pPr eaLnBrk="1" hangingPunct="1">
              <a:buFont typeface="Wingdings" pitchFamily="2" charset="2"/>
              <a:buNone/>
            </a:pPr>
            <a:r>
              <a:rPr lang="en-US" sz="2000" smtClean="0"/>
              <a:t>                                                      </a:t>
            </a:r>
          </a:p>
          <a:p>
            <a:pPr eaLnBrk="1" hangingPunct="1">
              <a:buFont typeface="Wingdings" pitchFamily="2" charset="2"/>
              <a:buNone/>
            </a:pPr>
            <a:endParaRPr lang="en-US" sz="2000" smtClean="0"/>
          </a:p>
        </p:txBody>
      </p:sp>
      <p:sp>
        <p:nvSpPr>
          <p:cNvPr id="8196" name="Rectangle 4"/>
          <p:cNvSpPr>
            <a:spLocks noGrp="1" noChangeArrowheads="1"/>
          </p:cNvSpPr>
          <p:nvPr>
            <p:ph type="title"/>
          </p:nvPr>
        </p:nvSpPr>
        <p:spPr/>
        <p:txBody>
          <a:bodyPr/>
          <a:lstStyle/>
          <a:p>
            <a:pPr eaLnBrk="1" hangingPunct="1"/>
            <a:r>
              <a:rPr lang="en-US" sz="3200" smtClean="0"/>
              <a:t>Dependent Clause   (DC)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70000"/>
                                  </p:iterate>
                                  <p:childTnLst>
                                    <p:set>
                                      <p:cBhvr>
                                        <p:cTn id="6" dur="1" fill="hold">
                                          <p:stCondLst>
                                            <p:cond delay="0"/>
                                          </p:stCondLst>
                                        </p:cTn>
                                        <p:tgtEl>
                                          <p:spTgt spid="15363">
                                            <p:txEl>
                                              <p:pRg st="0" end="0"/>
                                            </p:txEl>
                                          </p:spTgt>
                                        </p:tgtEl>
                                        <p:attrNameLst>
                                          <p:attrName>style.visibility</p:attrName>
                                        </p:attrNameLst>
                                      </p:cBhvr>
                                      <p:to>
                                        <p:strVal val="visible"/>
                                      </p:to>
                                    </p:set>
                                    <p:anim calcmode="discrete" valueType="clr">
                                      <p:cBhvr override="childStyle">
                                        <p:cTn id="7" dur="80"/>
                                        <p:tgtEl>
                                          <p:spTgt spid="1536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536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5363">
                                            <p:txEl>
                                              <p:pRg st="0" end="0"/>
                                            </p:txEl>
                                          </p:spTgt>
                                        </p:tgtEl>
                                        <p:attrNameLst>
                                          <p:attrName>fill.type</p:attrName>
                                        </p:attrNameLst>
                                      </p:cBhvr>
                                      <p:to>
                                        <p:strVal val="solid"/>
                                      </p:to>
                                    </p:set>
                                  </p:childTnLst>
                                </p:cTn>
                              </p:par>
                            </p:childTnLst>
                          </p:cTn>
                        </p:par>
                        <p:par>
                          <p:cTn id="10" fill="hold">
                            <p:stCondLst>
                              <p:cond delay="1648"/>
                            </p:stCondLst>
                            <p:childTnLst>
                              <p:par>
                                <p:cTn id="11" presetID="27" presetClass="entr" presetSubtype="0" fill="hold" grpId="0" nodeType="afterEffect">
                                  <p:stCondLst>
                                    <p:cond delay="0"/>
                                  </p:stCondLst>
                                  <p:iterate type="lt">
                                    <p:tmPct val="70000"/>
                                  </p:iterate>
                                  <p:childTnLst>
                                    <p:set>
                                      <p:cBhvr>
                                        <p:cTn id="12" dur="1" fill="hold">
                                          <p:stCondLst>
                                            <p:cond delay="0"/>
                                          </p:stCondLst>
                                        </p:cTn>
                                        <p:tgtEl>
                                          <p:spTgt spid="15363">
                                            <p:txEl>
                                              <p:pRg st="1" end="1"/>
                                            </p:txEl>
                                          </p:spTgt>
                                        </p:tgtEl>
                                        <p:attrNameLst>
                                          <p:attrName>style.visibility</p:attrName>
                                        </p:attrNameLst>
                                      </p:cBhvr>
                                      <p:to>
                                        <p:strVal val="visible"/>
                                      </p:to>
                                    </p:set>
                                    <p:anim calcmode="discrete" valueType="clr">
                                      <p:cBhvr override="childStyle">
                                        <p:cTn id="13" dur="80"/>
                                        <p:tgtEl>
                                          <p:spTgt spid="1536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5363">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5363">
                                            <p:txEl>
                                              <p:pRg st="1" end="1"/>
                                            </p:txEl>
                                          </p:spTgt>
                                        </p:tgtEl>
                                        <p:attrNameLst>
                                          <p:attrName>fill.type</p:attrName>
                                        </p:attrNameLst>
                                      </p:cBhvr>
                                      <p:to>
                                        <p:strVal val="solid"/>
                                      </p:to>
                                    </p:set>
                                  </p:childTnLst>
                                </p:cTn>
                              </p:par>
                            </p:childTnLst>
                          </p:cTn>
                        </p:par>
                        <p:par>
                          <p:cTn id="16" fill="hold">
                            <p:stCondLst>
                              <p:cond delay="2344"/>
                            </p:stCondLst>
                            <p:childTnLst>
                              <p:par>
                                <p:cTn id="17" presetID="27" presetClass="entr" presetSubtype="0" fill="hold" grpId="0" nodeType="afterEffect">
                                  <p:stCondLst>
                                    <p:cond delay="0"/>
                                  </p:stCondLst>
                                  <p:iterate type="lt">
                                    <p:tmPct val="70000"/>
                                  </p:iterate>
                                  <p:childTnLst>
                                    <p:set>
                                      <p:cBhvr>
                                        <p:cTn id="18" dur="1" fill="hold">
                                          <p:stCondLst>
                                            <p:cond delay="0"/>
                                          </p:stCondLst>
                                        </p:cTn>
                                        <p:tgtEl>
                                          <p:spTgt spid="15363">
                                            <p:txEl>
                                              <p:pRg st="2" end="2"/>
                                            </p:txEl>
                                          </p:spTgt>
                                        </p:tgtEl>
                                        <p:attrNameLst>
                                          <p:attrName>style.visibility</p:attrName>
                                        </p:attrNameLst>
                                      </p:cBhvr>
                                      <p:to>
                                        <p:strVal val="visible"/>
                                      </p:to>
                                    </p:set>
                                    <p:anim calcmode="discrete" valueType="clr">
                                      <p:cBhvr override="childStyle">
                                        <p:cTn id="19" dur="80"/>
                                        <p:tgtEl>
                                          <p:spTgt spid="1536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5363">
                                            <p:txEl>
                                              <p:pRg st="2" end="2"/>
                                            </p:txEl>
                                          </p:spTgt>
                                        </p:tgtEl>
                                        <p:attrNameLst>
                                          <p:attrName>fillcolor</p:attrName>
                                        </p:attrNameLst>
                                      </p:cBhvr>
                                      <p:tavLst>
                                        <p:tav tm="0">
                                          <p:val>
                                            <p:clrVal>
                                              <a:schemeClr val="accent2"/>
                                            </p:clrVal>
                                          </p:val>
                                        </p:tav>
                                        <p:tav tm="50000">
                                          <p:val>
                                            <p:clrVal>
                                              <a:schemeClr val="hlink"/>
                                            </p:clrVal>
                                          </p:val>
                                        </p:tav>
                                      </p:tavLst>
                                    </p:anim>
                                    <p:set>
                                      <p:cBhvr>
                                        <p:cTn id="21" dur="80"/>
                                        <p:tgtEl>
                                          <p:spTgt spid="15363">
                                            <p:txEl>
                                              <p:pRg st="2" end="2"/>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grpId="0" nodeType="clickEffect">
                                  <p:stCondLst>
                                    <p:cond delay="500"/>
                                  </p:stCondLst>
                                  <p:iterate type="lt">
                                    <p:tmPct val="50000"/>
                                  </p:iterate>
                                  <p:childTnLst>
                                    <p:set>
                                      <p:cBhvr>
                                        <p:cTn id="25" dur="1" fill="hold">
                                          <p:stCondLst>
                                            <p:cond delay="0"/>
                                          </p:stCondLst>
                                        </p:cTn>
                                        <p:tgtEl>
                                          <p:spTgt spid="15363">
                                            <p:txEl>
                                              <p:pRg st="4" end="4"/>
                                            </p:txEl>
                                          </p:spTgt>
                                        </p:tgtEl>
                                        <p:attrNameLst>
                                          <p:attrName>style.visibility</p:attrName>
                                        </p:attrNameLst>
                                      </p:cBhvr>
                                      <p:to>
                                        <p:strVal val="visible"/>
                                      </p:to>
                                    </p:set>
                                    <p:anim calcmode="discrete" valueType="clr">
                                      <p:cBhvr override="childStyle">
                                        <p:cTn id="26" dur="80"/>
                                        <p:tgtEl>
                                          <p:spTgt spid="1536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15363">
                                            <p:txEl>
                                              <p:pRg st="4" end="4"/>
                                            </p:txEl>
                                          </p:spTgt>
                                        </p:tgtEl>
                                        <p:attrNameLst>
                                          <p:attrName>fillcolor</p:attrName>
                                        </p:attrNameLst>
                                      </p:cBhvr>
                                      <p:tavLst>
                                        <p:tav tm="0">
                                          <p:val>
                                            <p:clrVal>
                                              <a:schemeClr val="accent2"/>
                                            </p:clrVal>
                                          </p:val>
                                        </p:tav>
                                        <p:tav tm="50000">
                                          <p:val>
                                            <p:clrVal>
                                              <a:schemeClr val="hlink"/>
                                            </p:clrVal>
                                          </p:val>
                                        </p:tav>
                                      </p:tavLst>
                                    </p:anim>
                                    <p:set>
                                      <p:cBhvr>
                                        <p:cTn id="28" dur="80"/>
                                        <p:tgtEl>
                                          <p:spTgt spid="15363">
                                            <p:txEl>
                                              <p:pRg st="4" end="4"/>
                                            </p:txEl>
                                          </p:spTgt>
                                        </p:tgtEl>
                                        <p:attrNameLst>
                                          <p:attrName>fill.type</p:attrName>
                                        </p:attrNameLst>
                                      </p:cBhvr>
                                      <p:to>
                                        <p:strVal val="solid"/>
                                      </p:to>
                                    </p:set>
                                  </p:childTnLst>
                                </p:cTn>
                              </p:par>
                            </p:childTnLst>
                          </p:cTn>
                        </p:par>
                        <p:par>
                          <p:cTn id="29" fill="hold">
                            <p:stCondLst>
                              <p:cond delay="3660"/>
                            </p:stCondLst>
                            <p:childTnLst>
                              <p:par>
                                <p:cTn id="30" presetID="27" presetClass="entr" presetSubtype="0" fill="hold" grpId="0" nodeType="afterEffect">
                                  <p:stCondLst>
                                    <p:cond delay="2000"/>
                                  </p:stCondLst>
                                  <p:iterate type="lt">
                                    <p:tmPct val="50000"/>
                                  </p:iterate>
                                  <p:childTnLst>
                                    <p:set>
                                      <p:cBhvr>
                                        <p:cTn id="31" dur="1" fill="hold">
                                          <p:stCondLst>
                                            <p:cond delay="0"/>
                                          </p:stCondLst>
                                        </p:cTn>
                                        <p:tgtEl>
                                          <p:spTgt spid="15363">
                                            <p:txEl>
                                              <p:pRg st="6" end="6"/>
                                            </p:txEl>
                                          </p:spTgt>
                                        </p:tgtEl>
                                        <p:attrNameLst>
                                          <p:attrName>style.visibility</p:attrName>
                                        </p:attrNameLst>
                                      </p:cBhvr>
                                      <p:to>
                                        <p:strVal val="visible"/>
                                      </p:to>
                                    </p:set>
                                    <p:anim calcmode="discrete" valueType="clr">
                                      <p:cBhvr override="childStyle">
                                        <p:cTn id="32" dur="80"/>
                                        <p:tgtEl>
                                          <p:spTgt spid="15363">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15363">
                                            <p:txEl>
                                              <p:pRg st="6" end="6"/>
                                            </p:txEl>
                                          </p:spTgt>
                                        </p:tgtEl>
                                        <p:attrNameLst>
                                          <p:attrName>fillcolor</p:attrName>
                                        </p:attrNameLst>
                                      </p:cBhvr>
                                      <p:tavLst>
                                        <p:tav tm="0">
                                          <p:val>
                                            <p:clrVal>
                                              <a:schemeClr val="accent2"/>
                                            </p:clrVal>
                                          </p:val>
                                        </p:tav>
                                        <p:tav tm="50000">
                                          <p:val>
                                            <p:clrVal>
                                              <a:schemeClr val="hlink"/>
                                            </p:clrVal>
                                          </p:val>
                                        </p:tav>
                                      </p:tavLst>
                                    </p:anim>
                                    <p:set>
                                      <p:cBhvr>
                                        <p:cTn id="34" dur="80"/>
                                        <p:tgtEl>
                                          <p:spTgt spid="15363">
                                            <p:txEl>
                                              <p:pRg st="6" end="6"/>
                                            </p:txEl>
                                          </p:spTgt>
                                        </p:tgtEl>
                                        <p:attrNameLst>
                                          <p:attrName>fill.type</p:attrName>
                                        </p:attrNameLst>
                                      </p:cBhvr>
                                      <p:to>
                                        <p:strVal val="solid"/>
                                      </p:to>
                                    </p:set>
                                  </p:childTnLst>
                                </p:cTn>
                              </p:par>
                            </p:childTnLst>
                          </p:cTn>
                        </p:par>
                        <p:par>
                          <p:cTn id="35" fill="hold">
                            <p:stCondLst>
                              <p:cond delay="9460"/>
                            </p:stCondLst>
                            <p:childTnLst>
                              <p:par>
                                <p:cTn id="36" presetID="27" presetClass="entr" presetSubtype="0" fill="hold" grpId="0" nodeType="afterEffect">
                                  <p:stCondLst>
                                    <p:cond delay="1000"/>
                                  </p:stCondLst>
                                  <p:iterate type="lt">
                                    <p:tmPct val="50000"/>
                                  </p:iterate>
                                  <p:childTnLst>
                                    <p:set>
                                      <p:cBhvr>
                                        <p:cTn id="37" dur="1" fill="hold">
                                          <p:stCondLst>
                                            <p:cond delay="0"/>
                                          </p:stCondLst>
                                        </p:cTn>
                                        <p:tgtEl>
                                          <p:spTgt spid="15363">
                                            <p:txEl>
                                              <p:pRg st="7" end="7"/>
                                            </p:txEl>
                                          </p:spTgt>
                                        </p:tgtEl>
                                        <p:attrNameLst>
                                          <p:attrName>style.visibility</p:attrName>
                                        </p:attrNameLst>
                                      </p:cBhvr>
                                      <p:to>
                                        <p:strVal val="visible"/>
                                      </p:to>
                                    </p:set>
                                    <p:anim calcmode="discrete" valueType="clr">
                                      <p:cBhvr override="childStyle">
                                        <p:cTn id="38" dur="80"/>
                                        <p:tgtEl>
                                          <p:spTgt spid="15363">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9" dur="80"/>
                                        <p:tgtEl>
                                          <p:spTgt spid="15363">
                                            <p:txEl>
                                              <p:pRg st="7" end="7"/>
                                            </p:txEl>
                                          </p:spTgt>
                                        </p:tgtEl>
                                        <p:attrNameLst>
                                          <p:attrName>fillcolor</p:attrName>
                                        </p:attrNameLst>
                                      </p:cBhvr>
                                      <p:tavLst>
                                        <p:tav tm="0">
                                          <p:val>
                                            <p:clrVal>
                                              <a:schemeClr val="accent2"/>
                                            </p:clrVal>
                                          </p:val>
                                        </p:tav>
                                        <p:tav tm="50000">
                                          <p:val>
                                            <p:clrVal>
                                              <a:schemeClr val="hlink"/>
                                            </p:clrVal>
                                          </p:val>
                                        </p:tav>
                                      </p:tavLst>
                                    </p:anim>
                                    <p:set>
                                      <p:cBhvr>
                                        <p:cTn id="40" dur="80"/>
                                        <p:tgtEl>
                                          <p:spTgt spid="15363">
                                            <p:txEl>
                                              <p:pRg st="7" end="7"/>
                                            </p:txEl>
                                          </p:spTgt>
                                        </p:tgtEl>
                                        <p:attrNameLst>
                                          <p:attrName>fill.type</p:attrName>
                                        </p:attrNameLst>
                                      </p:cBhvr>
                                      <p:to>
                                        <p:strVal val="solid"/>
                                      </p:to>
                                    </p:set>
                                  </p:childTnLst>
                                </p:cTn>
                              </p:par>
                            </p:childTnLst>
                          </p:cTn>
                        </p:par>
                        <p:par>
                          <p:cTn id="41" fill="hold">
                            <p:stCondLst>
                              <p:cond delay="11100"/>
                            </p:stCondLst>
                            <p:childTnLst>
                              <p:par>
                                <p:cTn id="42" presetID="27" presetClass="entr" presetSubtype="0" fill="hold" grpId="0" nodeType="afterEffect">
                                  <p:stCondLst>
                                    <p:cond delay="1000"/>
                                  </p:stCondLst>
                                  <p:iterate type="lt">
                                    <p:tmPct val="50000"/>
                                  </p:iterate>
                                  <p:childTnLst>
                                    <p:set>
                                      <p:cBhvr>
                                        <p:cTn id="43" dur="1" fill="hold">
                                          <p:stCondLst>
                                            <p:cond delay="0"/>
                                          </p:stCondLst>
                                        </p:cTn>
                                        <p:tgtEl>
                                          <p:spTgt spid="15363">
                                            <p:txEl>
                                              <p:pRg st="8" end="8"/>
                                            </p:txEl>
                                          </p:spTgt>
                                        </p:tgtEl>
                                        <p:attrNameLst>
                                          <p:attrName>style.visibility</p:attrName>
                                        </p:attrNameLst>
                                      </p:cBhvr>
                                      <p:to>
                                        <p:strVal val="visible"/>
                                      </p:to>
                                    </p:set>
                                    <p:anim calcmode="discrete" valueType="clr">
                                      <p:cBhvr override="childStyle">
                                        <p:cTn id="44" dur="80"/>
                                        <p:tgtEl>
                                          <p:spTgt spid="15363">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15363">
                                            <p:txEl>
                                              <p:pRg st="8" end="8"/>
                                            </p:txEl>
                                          </p:spTgt>
                                        </p:tgtEl>
                                        <p:attrNameLst>
                                          <p:attrName>fillcolor</p:attrName>
                                        </p:attrNameLst>
                                      </p:cBhvr>
                                      <p:tavLst>
                                        <p:tav tm="0">
                                          <p:val>
                                            <p:clrVal>
                                              <a:schemeClr val="accent2"/>
                                            </p:clrVal>
                                          </p:val>
                                        </p:tav>
                                        <p:tav tm="50000">
                                          <p:val>
                                            <p:clrVal>
                                              <a:schemeClr val="hlink"/>
                                            </p:clrVal>
                                          </p:val>
                                        </p:tav>
                                      </p:tavLst>
                                    </p:anim>
                                    <p:set>
                                      <p:cBhvr>
                                        <p:cTn id="46" dur="80"/>
                                        <p:tgtEl>
                                          <p:spTgt spid="15363">
                                            <p:txEl>
                                              <p:pRg st="8" end="8"/>
                                            </p:txEl>
                                          </p:spTgt>
                                        </p:tgtEl>
                                        <p:attrNameLst>
                                          <p:attrName>fill.type</p:attrName>
                                        </p:attrNameLst>
                                      </p:cBhvr>
                                      <p:to>
                                        <p:strVal val="solid"/>
                                      </p:to>
                                    </p:set>
                                  </p:childTnLst>
                                </p:cTn>
                              </p:par>
                            </p:childTnLst>
                          </p:cTn>
                        </p:par>
                      </p:childTnLst>
                    </p:cTn>
                  </p:par>
                  <p:par>
                    <p:cTn id="47" fill="hold">
                      <p:stCondLst>
                        <p:cond delay="indefinite"/>
                      </p:stCondLst>
                      <p:childTnLst>
                        <p:par>
                          <p:cTn id="48" fill="hold">
                            <p:stCondLst>
                              <p:cond delay="0"/>
                            </p:stCondLst>
                            <p:childTnLst>
                              <p:par>
                                <p:cTn id="49" presetID="27" presetClass="entr" presetSubtype="0" fill="hold" grpId="0" nodeType="clickEffect">
                                  <p:stCondLst>
                                    <p:cond delay="0"/>
                                  </p:stCondLst>
                                  <p:iterate type="lt">
                                    <p:tmPct val="50000"/>
                                  </p:iterate>
                                  <p:childTnLst>
                                    <p:set>
                                      <p:cBhvr>
                                        <p:cTn id="50" dur="1" fill="hold">
                                          <p:stCondLst>
                                            <p:cond delay="0"/>
                                          </p:stCondLst>
                                        </p:cTn>
                                        <p:tgtEl>
                                          <p:spTgt spid="15363">
                                            <p:txEl>
                                              <p:pRg st="9" end="9"/>
                                            </p:txEl>
                                          </p:spTgt>
                                        </p:tgtEl>
                                        <p:attrNameLst>
                                          <p:attrName>style.visibility</p:attrName>
                                        </p:attrNameLst>
                                      </p:cBhvr>
                                      <p:to>
                                        <p:strVal val="visible"/>
                                      </p:to>
                                    </p:set>
                                    <p:anim calcmode="discrete" valueType="clr">
                                      <p:cBhvr override="childStyle">
                                        <p:cTn id="51" dur="80"/>
                                        <p:tgtEl>
                                          <p:spTgt spid="15363">
                                            <p:txEl>
                                              <p:pRg st="9" end="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15363">
                                            <p:txEl>
                                              <p:pRg st="9" end="9"/>
                                            </p:txEl>
                                          </p:spTgt>
                                        </p:tgtEl>
                                        <p:attrNameLst>
                                          <p:attrName>fillcolor</p:attrName>
                                        </p:attrNameLst>
                                      </p:cBhvr>
                                      <p:tavLst>
                                        <p:tav tm="0">
                                          <p:val>
                                            <p:clrVal>
                                              <a:schemeClr val="accent2"/>
                                            </p:clrVal>
                                          </p:val>
                                        </p:tav>
                                        <p:tav tm="50000">
                                          <p:val>
                                            <p:clrVal>
                                              <a:schemeClr val="hlink"/>
                                            </p:clrVal>
                                          </p:val>
                                        </p:tav>
                                      </p:tavLst>
                                    </p:anim>
                                    <p:set>
                                      <p:cBhvr>
                                        <p:cTn id="53" dur="80"/>
                                        <p:tgtEl>
                                          <p:spTgt spid="15363">
                                            <p:txEl>
                                              <p:pRg st="9" end="9"/>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p:nvPr>
        </p:nvSpPr>
        <p:spPr/>
        <p:txBody>
          <a:bodyPr/>
          <a:lstStyle/>
          <a:p>
            <a:pPr eaLnBrk="1" hangingPunct="1"/>
            <a:r>
              <a:rPr lang="en-US" sz="3200" smtClean="0"/>
              <a:t>Dependent Clauses</a:t>
            </a:r>
          </a:p>
        </p:txBody>
      </p:sp>
      <p:sp>
        <p:nvSpPr>
          <p:cNvPr id="17414" name="Text Box 6"/>
          <p:cNvSpPr txBox="1">
            <a:spLocks noChangeArrowheads="1"/>
          </p:cNvSpPr>
          <p:nvPr/>
        </p:nvSpPr>
        <p:spPr bwMode="auto">
          <a:xfrm>
            <a:off x="1447800" y="1981200"/>
            <a:ext cx="7010400" cy="2957513"/>
          </a:xfrm>
          <a:prstGeom prst="rect">
            <a:avLst/>
          </a:prstGeom>
          <a:noFill/>
          <a:ln w="9525">
            <a:noFill/>
            <a:miter lim="800000"/>
            <a:headEnd/>
            <a:tailEnd/>
          </a:ln>
        </p:spPr>
        <p:txBody>
          <a:bodyPr>
            <a:spAutoFit/>
          </a:bodyPr>
          <a:lstStyle/>
          <a:p>
            <a:pPr>
              <a:spcBef>
                <a:spcPct val="50000"/>
              </a:spcBef>
            </a:pPr>
            <a:r>
              <a:rPr lang="en-US" sz="2000"/>
              <a:t>There are </a:t>
            </a:r>
            <a:r>
              <a:rPr lang="en-US" sz="2800" b="1">
                <a:solidFill>
                  <a:schemeClr val="hlink"/>
                </a:solidFill>
              </a:rPr>
              <a:t>3</a:t>
            </a:r>
            <a:r>
              <a:rPr lang="en-US" sz="2000"/>
              <a:t> different types of dependent clauses.</a:t>
            </a:r>
          </a:p>
          <a:p>
            <a:pPr>
              <a:spcBef>
                <a:spcPct val="50000"/>
              </a:spcBef>
            </a:pPr>
            <a:endParaRPr lang="en-US" sz="2000"/>
          </a:p>
          <a:p>
            <a:pPr lvl="1">
              <a:spcBef>
                <a:spcPct val="50000"/>
              </a:spcBef>
              <a:buFontTx/>
              <a:buChar char="•"/>
            </a:pPr>
            <a:r>
              <a:rPr lang="en-US" sz="2000"/>
              <a:t> </a:t>
            </a:r>
            <a:r>
              <a:rPr lang="en-US" sz="2000">
                <a:solidFill>
                  <a:srgbClr val="CC3399"/>
                </a:solidFill>
              </a:rPr>
              <a:t>Noun Clause</a:t>
            </a:r>
            <a:r>
              <a:rPr lang="en-US" sz="2000"/>
              <a:t> (NC)</a:t>
            </a:r>
            <a:br>
              <a:rPr lang="en-US" sz="2000"/>
            </a:br>
            <a:endParaRPr lang="en-US" sz="2000"/>
          </a:p>
          <a:p>
            <a:pPr lvl="1">
              <a:spcBef>
                <a:spcPct val="50000"/>
              </a:spcBef>
              <a:buFontTx/>
              <a:buChar char="•"/>
            </a:pPr>
            <a:r>
              <a:rPr lang="en-US" sz="2000"/>
              <a:t> </a:t>
            </a:r>
            <a:r>
              <a:rPr lang="en-US" sz="2000">
                <a:solidFill>
                  <a:srgbClr val="FF6600"/>
                </a:solidFill>
              </a:rPr>
              <a:t>Adjective Clause</a:t>
            </a:r>
            <a:r>
              <a:rPr lang="en-US" sz="2000"/>
              <a:t> (AdjC)</a:t>
            </a:r>
            <a:br>
              <a:rPr lang="en-US" sz="2000"/>
            </a:br>
            <a:endParaRPr lang="en-US" sz="2000"/>
          </a:p>
          <a:p>
            <a:pPr lvl="1">
              <a:spcBef>
                <a:spcPct val="50000"/>
              </a:spcBef>
              <a:buFontTx/>
              <a:buChar char="•"/>
            </a:pPr>
            <a:r>
              <a:rPr lang="en-US" sz="2000"/>
              <a:t> </a:t>
            </a:r>
            <a:r>
              <a:rPr lang="en-US" sz="2000">
                <a:solidFill>
                  <a:srgbClr val="99CC00"/>
                </a:solidFill>
              </a:rPr>
              <a:t>Adverb Clause</a:t>
            </a:r>
            <a:r>
              <a:rPr lang="en-US" sz="2000"/>
              <a:t> (AdvC)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1500"/>
                                  </p:stCondLst>
                                  <p:iterate type="lt">
                                    <p:tmPct val="15000"/>
                                  </p:iterate>
                                  <p:childTnLst>
                                    <p:set>
                                      <p:cBhvr>
                                        <p:cTn id="6" dur="1" fill="hold">
                                          <p:stCondLst>
                                            <p:cond delay="0"/>
                                          </p:stCondLst>
                                        </p:cTn>
                                        <p:tgtEl>
                                          <p:spTgt spid="17414"/>
                                        </p:tgtEl>
                                        <p:attrNameLst>
                                          <p:attrName>style.visibility</p:attrName>
                                        </p:attrNameLst>
                                      </p:cBhvr>
                                      <p:to>
                                        <p:strVal val="visible"/>
                                      </p:to>
                                    </p:set>
                                    <p:anim calcmode="discrete" valueType="clr">
                                      <p:cBhvr override="childStyle">
                                        <p:cTn id="7" dur="500"/>
                                        <p:tgtEl>
                                          <p:spTgt spid="17414"/>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17414"/>
                                        </p:tgtEl>
                                        <p:attrNameLst>
                                          <p:attrName>fillcolor</p:attrName>
                                        </p:attrNameLst>
                                      </p:cBhvr>
                                      <p:tavLst>
                                        <p:tav tm="0">
                                          <p:val>
                                            <p:clrVal>
                                              <a:schemeClr val="accent2"/>
                                            </p:clrVal>
                                          </p:val>
                                        </p:tav>
                                        <p:tav tm="50000">
                                          <p:val>
                                            <p:clrVal>
                                              <a:schemeClr val="hlink"/>
                                            </p:clrVal>
                                          </p:val>
                                        </p:tav>
                                      </p:tavLst>
                                    </p:anim>
                                    <p:set>
                                      <p:cBhvr>
                                        <p:cTn id="9" dur="500"/>
                                        <p:tgtEl>
                                          <p:spTgt spid="1741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62000"/>
            <a:ext cx="7772400" cy="4343400"/>
          </a:xfrm>
        </p:spPr>
        <p:txBody>
          <a:bodyPr>
            <a:normAutofit fontScale="90000"/>
          </a:bodyPr>
          <a:lstStyle/>
          <a:p>
            <a:r>
              <a:rPr lang="en-US" sz="4000" dirty="0"/>
              <a:t/>
            </a:r>
            <a:br>
              <a:rPr lang="en-US" sz="4000" dirty="0"/>
            </a:br>
            <a:r>
              <a:rPr lang="en-US" sz="4000" dirty="0"/>
              <a:t/>
            </a:r>
            <a:br>
              <a:rPr lang="en-US" sz="4000" dirty="0"/>
            </a:br>
            <a:r>
              <a:rPr lang="en-US" sz="4000" dirty="0"/>
              <a:t/>
            </a:r>
            <a:br>
              <a:rPr lang="en-US" sz="4000" dirty="0"/>
            </a:br>
            <a:r>
              <a:rPr lang="en-US" sz="4000" dirty="0"/>
              <a:t>Adjective, Adverb, &amp; Noun</a:t>
            </a:r>
            <a:br>
              <a:rPr lang="en-US" sz="4000" dirty="0"/>
            </a:br>
            <a:r>
              <a:rPr lang="en-US" sz="4000" dirty="0"/>
              <a:t>Clauses</a:t>
            </a:r>
            <a:br>
              <a:rPr lang="en-US" sz="4000" dirty="0"/>
            </a:br>
            <a:r>
              <a:rPr lang="en-US" sz="4000" dirty="0"/>
              <a:t/>
            </a:r>
            <a:br>
              <a:rPr lang="en-US" sz="4000" dirty="0"/>
            </a:br>
            <a:r>
              <a:rPr lang="en-US" sz="3200" b="1" dirty="0">
                <a:solidFill>
                  <a:srgbClr val="00CC00"/>
                </a:solidFill>
              </a:rPr>
              <a:t>Why are they important?</a:t>
            </a:r>
            <a:r>
              <a:rPr lang="en-US" sz="3200" dirty="0"/>
              <a:t/>
            </a:r>
            <a:br>
              <a:rPr lang="en-US" sz="3200" dirty="0"/>
            </a:br>
            <a:r>
              <a:rPr lang="en-US" sz="3200" dirty="0"/>
              <a:t/>
            </a:r>
            <a:br>
              <a:rPr lang="en-US" sz="3200" dirty="0"/>
            </a:br>
            <a:r>
              <a:rPr lang="en-US" sz="2400" dirty="0"/>
              <a:t>They enhance writing; thus, it’s not so choppy. They allow for better fluency when reading; hence, better comprehension, and they break the monotony of simple sentences.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7" name="Text Box 11"/>
          <p:cNvSpPr txBox="1">
            <a:spLocks noChangeArrowheads="1"/>
          </p:cNvSpPr>
          <p:nvPr/>
        </p:nvSpPr>
        <p:spPr bwMode="auto">
          <a:xfrm>
            <a:off x="1965325" y="1179513"/>
            <a:ext cx="2835275" cy="366712"/>
          </a:xfrm>
          <a:prstGeom prst="rect">
            <a:avLst/>
          </a:prstGeom>
          <a:noFill/>
          <a:ln w="9525">
            <a:noFill/>
            <a:miter lim="800000"/>
            <a:headEnd/>
            <a:tailEnd/>
          </a:ln>
          <a:effectLst/>
        </p:spPr>
        <p:txBody>
          <a:bodyPr>
            <a:spAutoFit/>
          </a:bodyPr>
          <a:lstStyle/>
          <a:p>
            <a:endParaRPr lang="en-US"/>
          </a:p>
        </p:txBody>
      </p:sp>
      <p:sp>
        <p:nvSpPr>
          <p:cNvPr id="4108" name="Text Box 12"/>
          <p:cNvSpPr txBox="1">
            <a:spLocks noChangeArrowheads="1"/>
          </p:cNvSpPr>
          <p:nvPr/>
        </p:nvSpPr>
        <p:spPr bwMode="auto">
          <a:xfrm>
            <a:off x="0" y="457200"/>
            <a:ext cx="9112250" cy="6463308"/>
          </a:xfrm>
          <a:prstGeom prst="rect">
            <a:avLst/>
          </a:prstGeom>
          <a:noFill/>
          <a:ln w="9525">
            <a:noFill/>
            <a:miter lim="800000"/>
            <a:headEnd/>
            <a:tailEnd/>
          </a:ln>
          <a:effectLst/>
        </p:spPr>
        <p:txBody>
          <a:bodyPr>
            <a:spAutoFit/>
          </a:bodyPr>
          <a:lstStyle/>
          <a:p>
            <a:r>
              <a:rPr lang="en-US" sz="2200" b="1" u="sng" dirty="0"/>
              <a:t>Subordinate clauses</a:t>
            </a:r>
            <a:r>
              <a:rPr lang="en-US" sz="2200" b="1" dirty="0"/>
              <a:t> are a group of words that have a subject (noun/pronoun) AND predicate (verb) but does not convey a complete thought.</a:t>
            </a:r>
          </a:p>
          <a:p>
            <a:endParaRPr lang="en-US" sz="2200" b="1" dirty="0"/>
          </a:p>
          <a:p>
            <a:pPr algn="ctr"/>
            <a:r>
              <a:rPr lang="en-US" sz="2400" b="1" dirty="0"/>
              <a:t>ALL complex and compound-complex sentences have subordinate clauses.</a:t>
            </a:r>
          </a:p>
          <a:p>
            <a:endParaRPr lang="en-US" sz="2400" b="1" dirty="0"/>
          </a:p>
          <a:p>
            <a:r>
              <a:rPr lang="en-US" sz="2400" dirty="0"/>
              <a:t>Subordinate clauses have specific names, thus they have specific functions.  Basically, a subordinate clause will always be a subordinate clause, but we will be naming the subordinate clause as either adjective clause, adverb clause, or noun clause.</a:t>
            </a:r>
          </a:p>
          <a:p>
            <a:endParaRPr lang="en-US" sz="2400" dirty="0"/>
          </a:p>
          <a:p>
            <a:r>
              <a:rPr lang="en-US" sz="2200" b="1" dirty="0"/>
              <a:t>Example:</a:t>
            </a:r>
            <a:r>
              <a:rPr lang="en-US" sz="2200" dirty="0"/>
              <a:t> People are human beings, just like subordinate clauses are groups of words, and just as people are male or female, subordinate clauses are adjective clause, adverb clause, or noun clauses.</a:t>
            </a:r>
          </a:p>
          <a:p>
            <a:endParaRPr lang="en-US" sz="2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ChangeArrowheads="1"/>
          </p:cNvSpPr>
          <p:nvPr/>
        </p:nvSpPr>
        <p:spPr bwMode="auto">
          <a:xfrm>
            <a:off x="609600" y="304800"/>
            <a:ext cx="7924800" cy="5724644"/>
          </a:xfrm>
          <a:prstGeom prst="rect">
            <a:avLst/>
          </a:prstGeom>
          <a:noFill/>
          <a:ln w="9525">
            <a:noFill/>
            <a:miter lim="800000"/>
            <a:headEnd/>
            <a:tailEnd/>
          </a:ln>
          <a:effectLst/>
        </p:spPr>
        <p:txBody>
          <a:bodyPr wrap="square">
            <a:spAutoFit/>
          </a:bodyPr>
          <a:lstStyle/>
          <a:p>
            <a:pPr algn="ctr"/>
            <a:r>
              <a:rPr lang="en-US" sz="3600" b="1" u="sng" dirty="0">
                <a:solidFill>
                  <a:schemeClr val="tx2"/>
                </a:solidFill>
              </a:rPr>
              <a:t>Sentence examples:</a:t>
            </a:r>
          </a:p>
          <a:p>
            <a:endParaRPr lang="en-US" sz="3600" b="1" u="sng" dirty="0">
              <a:solidFill>
                <a:schemeClr val="tx2"/>
              </a:solidFill>
            </a:endParaRPr>
          </a:p>
          <a:p>
            <a:r>
              <a:rPr lang="en-US" sz="2800" dirty="0">
                <a:solidFill>
                  <a:schemeClr val="tx2"/>
                </a:solidFill>
              </a:rPr>
              <a:t> 1. The desert is a place </a:t>
            </a:r>
            <a:r>
              <a:rPr lang="en-US" sz="2800" u="sng" dirty="0">
                <a:solidFill>
                  <a:schemeClr val="tx2"/>
                </a:solidFill>
              </a:rPr>
              <a:t>where most animals </a:t>
            </a:r>
            <a:r>
              <a:rPr lang="en-US" sz="2800" i="1" u="sng" dirty="0">
                <a:solidFill>
                  <a:schemeClr val="tx2"/>
                </a:solidFill>
              </a:rPr>
              <a:t>are</a:t>
            </a:r>
            <a:r>
              <a:rPr lang="en-US" sz="2800" u="sng" dirty="0">
                <a:solidFill>
                  <a:schemeClr val="tx2"/>
                </a:solidFill>
              </a:rPr>
              <a:t> not </a:t>
            </a:r>
            <a:r>
              <a:rPr lang="en-US" sz="2800" i="1" u="sng" dirty="0">
                <a:solidFill>
                  <a:schemeClr val="tx2"/>
                </a:solidFill>
              </a:rPr>
              <a:t>able</a:t>
            </a:r>
            <a:r>
              <a:rPr lang="en-US" sz="2800" u="sng" dirty="0">
                <a:solidFill>
                  <a:schemeClr val="tx2"/>
                </a:solidFill>
              </a:rPr>
              <a:t> to work</a:t>
            </a:r>
            <a:r>
              <a:rPr lang="en-US" sz="2800" dirty="0">
                <a:solidFill>
                  <a:schemeClr val="tx2"/>
                </a:solidFill>
              </a:rPr>
              <a:t>.</a:t>
            </a:r>
          </a:p>
          <a:p>
            <a:endParaRPr lang="en-US" sz="2800" dirty="0">
              <a:solidFill>
                <a:schemeClr val="tx2"/>
              </a:solidFill>
            </a:endParaRPr>
          </a:p>
          <a:p>
            <a:r>
              <a:rPr lang="en-US" sz="2800" dirty="0">
                <a:solidFill>
                  <a:schemeClr val="tx2"/>
                </a:solidFill>
              </a:rPr>
              <a:t> 2.  </a:t>
            </a:r>
            <a:r>
              <a:rPr lang="en-US" sz="2800" u="sng" dirty="0">
                <a:solidFill>
                  <a:schemeClr val="tx2"/>
                </a:solidFill>
              </a:rPr>
              <a:t>Since I </a:t>
            </a:r>
            <a:r>
              <a:rPr lang="en-US" sz="2800" i="1" u="sng" dirty="0">
                <a:solidFill>
                  <a:schemeClr val="tx2"/>
                </a:solidFill>
              </a:rPr>
              <a:t>lost </a:t>
            </a:r>
            <a:r>
              <a:rPr lang="en-US" sz="2800" u="sng" dirty="0">
                <a:solidFill>
                  <a:schemeClr val="tx2"/>
                </a:solidFill>
              </a:rPr>
              <a:t>my lunch money</a:t>
            </a:r>
            <a:r>
              <a:rPr lang="en-US" sz="2800" dirty="0">
                <a:solidFill>
                  <a:schemeClr val="tx2"/>
                </a:solidFill>
              </a:rPr>
              <a:t>, I can’t eat today.</a:t>
            </a:r>
          </a:p>
          <a:p>
            <a:endParaRPr lang="en-US" sz="2800" dirty="0">
              <a:solidFill>
                <a:schemeClr val="tx2"/>
              </a:solidFill>
            </a:endParaRPr>
          </a:p>
          <a:p>
            <a:r>
              <a:rPr lang="en-US" sz="2800" dirty="0">
                <a:solidFill>
                  <a:schemeClr val="tx2"/>
                </a:solidFill>
              </a:rPr>
              <a:t> 3.  </a:t>
            </a:r>
            <a:r>
              <a:rPr lang="en-US" sz="2800" u="sng" dirty="0">
                <a:solidFill>
                  <a:schemeClr val="tx2"/>
                </a:solidFill>
              </a:rPr>
              <a:t>Where many kids </a:t>
            </a:r>
            <a:r>
              <a:rPr lang="en-US" sz="2800" i="1" u="sng" dirty="0">
                <a:solidFill>
                  <a:schemeClr val="tx2"/>
                </a:solidFill>
              </a:rPr>
              <a:t>play</a:t>
            </a:r>
            <a:r>
              <a:rPr lang="en-US" sz="2800" dirty="0">
                <a:solidFill>
                  <a:schemeClr val="tx2"/>
                </a:solidFill>
              </a:rPr>
              <a:t> is a place where pedophiles will linger.</a:t>
            </a:r>
            <a:endParaRPr lang="en-US" sz="2800" u="sng" dirty="0">
              <a:solidFill>
                <a:schemeClr val="tx2"/>
              </a:solidFill>
            </a:endParaRPr>
          </a:p>
          <a:p>
            <a:endParaRPr lang="en-US" sz="2800" dirty="0">
              <a:solidFill>
                <a:schemeClr val="tx2"/>
              </a:solidFill>
            </a:endParaRPr>
          </a:p>
          <a:p>
            <a:pPr>
              <a:spcBef>
                <a:spcPct val="50000"/>
              </a:spcBef>
            </a:pPr>
            <a:endParaRPr lang="en-US" sz="2800" dirty="0">
              <a:solidFill>
                <a:schemeClr val="tx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1370013" y="1827213"/>
            <a:ext cx="7469187" cy="839787"/>
          </a:xfrm>
        </p:spPr>
        <p:txBody>
          <a:bodyPr/>
          <a:lstStyle/>
          <a:p>
            <a:pPr lvl="1" eaLnBrk="1" hangingPunct="1">
              <a:lnSpc>
                <a:spcPct val="80000"/>
              </a:lnSpc>
              <a:buClr>
                <a:schemeClr val="tx1"/>
              </a:buClr>
              <a:buFontTx/>
              <a:buChar char="•"/>
            </a:pPr>
            <a:r>
              <a:rPr lang="en-US" sz="1900" smtClean="0"/>
              <a:t>[S+V/] </a:t>
            </a:r>
            <a:r>
              <a:rPr lang="en-US" sz="1600" smtClean="0"/>
              <a:t>that acts like an adjective</a:t>
            </a:r>
            <a:br>
              <a:rPr lang="en-US" sz="1600" smtClean="0"/>
            </a:br>
            <a:endParaRPr lang="en-US" sz="1600" smtClean="0"/>
          </a:p>
          <a:p>
            <a:pPr lvl="2" eaLnBrk="1" hangingPunct="1">
              <a:lnSpc>
                <a:spcPct val="80000"/>
              </a:lnSpc>
              <a:buClr>
                <a:schemeClr val="tx1"/>
              </a:buClr>
              <a:buSzTx/>
              <a:buFontTx/>
              <a:buChar char="•"/>
            </a:pPr>
            <a:r>
              <a:rPr lang="en-US" sz="1600" smtClean="0"/>
              <a:t>Example</a:t>
            </a:r>
            <a:r>
              <a:rPr lang="en-US" sz="1900" smtClean="0"/>
              <a:t>: The story [that I am reading] is sad.</a:t>
            </a:r>
            <a:r>
              <a:rPr lang="en-US" sz="1500" smtClean="0"/>
              <a:t> </a:t>
            </a:r>
          </a:p>
          <a:p>
            <a:pPr lvl="1" eaLnBrk="1" hangingPunct="1">
              <a:lnSpc>
                <a:spcPct val="80000"/>
              </a:lnSpc>
              <a:buClr>
                <a:schemeClr val="tx1"/>
              </a:buClr>
              <a:buFontTx/>
              <a:buChar char="•"/>
            </a:pPr>
            <a:endParaRPr lang="en-US" sz="1600" smtClean="0"/>
          </a:p>
          <a:p>
            <a:pPr lvl="1" eaLnBrk="1" hangingPunct="1">
              <a:lnSpc>
                <a:spcPct val="80000"/>
              </a:lnSpc>
            </a:pPr>
            <a:endParaRPr lang="en-US" sz="1600" smtClean="0"/>
          </a:p>
        </p:txBody>
      </p:sp>
      <p:sp>
        <p:nvSpPr>
          <p:cNvPr id="12290" name="Rectangle 2"/>
          <p:cNvSpPr>
            <a:spLocks noGrp="1" noChangeArrowheads="1"/>
          </p:cNvSpPr>
          <p:nvPr>
            <p:ph type="title"/>
          </p:nvPr>
        </p:nvSpPr>
        <p:spPr/>
        <p:txBody>
          <a:bodyPr/>
          <a:lstStyle/>
          <a:p>
            <a:pPr eaLnBrk="1" hangingPunct="1"/>
            <a:r>
              <a:rPr lang="en-US" sz="3200" smtClean="0"/>
              <a:t>Adjective Clause (</a:t>
            </a:r>
            <a:r>
              <a:rPr lang="en-US" sz="3200" smtClean="0">
                <a:solidFill>
                  <a:srgbClr val="FF6600"/>
                </a:solidFill>
              </a:rPr>
              <a:t>AdjC</a:t>
            </a:r>
            <a:r>
              <a:rPr lang="en-US" sz="3200" smtClean="0"/>
              <a:t>)</a:t>
            </a:r>
          </a:p>
        </p:txBody>
      </p:sp>
      <p:sp>
        <p:nvSpPr>
          <p:cNvPr id="12292" name="Text Box 5"/>
          <p:cNvSpPr txBox="1">
            <a:spLocks noChangeArrowheads="1"/>
          </p:cNvSpPr>
          <p:nvPr/>
        </p:nvSpPr>
        <p:spPr bwMode="auto">
          <a:xfrm>
            <a:off x="5457825" y="2743200"/>
            <a:ext cx="304800" cy="396875"/>
          </a:xfrm>
          <a:prstGeom prst="rect">
            <a:avLst/>
          </a:prstGeom>
          <a:noFill/>
          <a:ln w="9525">
            <a:noFill/>
            <a:miter lim="800000"/>
            <a:headEnd/>
            <a:tailEnd/>
          </a:ln>
        </p:spPr>
        <p:txBody>
          <a:bodyPr>
            <a:spAutoFit/>
          </a:bodyPr>
          <a:lstStyle/>
          <a:p>
            <a:pPr>
              <a:spcBef>
                <a:spcPct val="50000"/>
              </a:spcBef>
            </a:pPr>
            <a:r>
              <a:rPr lang="en-US" sz="2000">
                <a:solidFill>
                  <a:srgbClr val="FF0000"/>
                </a:solidFill>
              </a:rPr>
              <a:t>S</a:t>
            </a:r>
          </a:p>
        </p:txBody>
      </p:sp>
      <p:sp>
        <p:nvSpPr>
          <p:cNvPr id="12293" name="Text Box 6"/>
          <p:cNvSpPr txBox="1">
            <a:spLocks noChangeArrowheads="1"/>
          </p:cNvSpPr>
          <p:nvPr/>
        </p:nvSpPr>
        <p:spPr bwMode="auto">
          <a:xfrm>
            <a:off x="6143625" y="2752725"/>
            <a:ext cx="304800" cy="396875"/>
          </a:xfrm>
          <a:prstGeom prst="rect">
            <a:avLst/>
          </a:prstGeom>
          <a:noFill/>
          <a:ln w="9525">
            <a:noFill/>
            <a:miter lim="800000"/>
            <a:headEnd/>
            <a:tailEnd/>
          </a:ln>
        </p:spPr>
        <p:txBody>
          <a:bodyPr>
            <a:spAutoFit/>
          </a:bodyPr>
          <a:lstStyle/>
          <a:p>
            <a:pPr>
              <a:spcBef>
                <a:spcPct val="50000"/>
              </a:spcBef>
            </a:pPr>
            <a:r>
              <a:rPr lang="en-US" sz="2000">
                <a:solidFill>
                  <a:srgbClr val="0066FF"/>
                </a:solidFill>
              </a:rPr>
              <a:t>V</a:t>
            </a:r>
          </a:p>
        </p:txBody>
      </p:sp>
      <p:sp>
        <p:nvSpPr>
          <p:cNvPr id="12294" name="Text Box 11"/>
          <p:cNvSpPr txBox="1">
            <a:spLocks noChangeArrowheads="1"/>
          </p:cNvSpPr>
          <p:nvPr/>
        </p:nvSpPr>
        <p:spPr bwMode="auto">
          <a:xfrm>
            <a:off x="4800600" y="3733800"/>
            <a:ext cx="3505200" cy="825500"/>
          </a:xfrm>
          <a:prstGeom prst="rect">
            <a:avLst/>
          </a:prstGeom>
          <a:noFill/>
          <a:ln w="9525">
            <a:noFill/>
            <a:miter lim="800000"/>
            <a:headEnd/>
            <a:tailEnd/>
          </a:ln>
        </p:spPr>
        <p:txBody>
          <a:bodyPr>
            <a:spAutoFit/>
          </a:bodyPr>
          <a:lstStyle/>
          <a:p>
            <a:pPr>
              <a:spcBef>
                <a:spcPct val="50000"/>
              </a:spcBef>
            </a:pPr>
            <a:r>
              <a:rPr lang="en-US" sz="1600"/>
              <a:t>This entire clause acts like an adjective, so it is an adjective clause.</a:t>
            </a:r>
          </a:p>
        </p:txBody>
      </p:sp>
      <p:sp>
        <p:nvSpPr>
          <p:cNvPr id="12295" name="Text Box 12"/>
          <p:cNvSpPr txBox="1">
            <a:spLocks noChangeArrowheads="1"/>
          </p:cNvSpPr>
          <p:nvPr/>
        </p:nvSpPr>
        <p:spPr bwMode="auto">
          <a:xfrm>
            <a:off x="2286000" y="4495800"/>
            <a:ext cx="6858000" cy="2705100"/>
          </a:xfrm>
          <a:prstGeom prst="rect">
            <a:avLst/>
          </a:prstGeom>
          <a:noFill/>
          <a:ln w="9525">
            <a:noFill/>
            <a:miter lim="800000"/>
            <a:headEnd/>
            <a:tailEnd/>
          </a:ln>
        </p:spPr>
        <p:txBody>
          <a:bodyPr>
            <a:spAutoFit/>
          </a:bodyPr>
          <a:lstStyle/>
          <a:p>
            <a:pPr>
              <a:spcBef>
                <a:spcPct val="50000"/>
              </a:spcBef>
              <a:buFontTx/>
              <a:buChar char="•"/>
            </a:pPr>
            <a:r>
              <a:rPr lang="en-US"/>
              <a:t> </a:t>
            </a:r>
            <a:r>
              <a:rPr lang="en-US">
                <a:solidFill>
                  <a:srgbClr val="FF6600"/>
                </a:solidFill>
              </a:rPr>
              <a:t>AdjC</a:t>
            </a:r>
            <a:r>
              <a:rPr lang="en-US"/>
              <a:t>s follow nouns</a:t>
            </a:r>
          </a:p>
          <a:p>
            <a:pPr>
              <a:spcBef>
                <a:spcPct val="50000"/>
              </a:spcBef>
              <a:buFontTx/>
              <a:buChar char="•"/>
            </a:pPr>
            <a:r>
              <a:rPr lang="en-US"/>
              <a:t> Often start with relative pronouns</a:t>
            </a:r>
          </a:p>
          <a:p>
            <a:pPr lvl="2">
              <a:spcBef>
                <a:spcPct val="50000"/>
              </a:spcBef>
              <a:buFontTx/>
              <a:buChar char="•"/>
            </a:pPr>
            <a:r>
              <a:rPr lang="en-US"/>
              <a:t> but the relative pronoun can be omitted </a:t>
            </a:r>
          </a:p>
          <a:p>
            <a:pPr lvl="3">
              <a:spcBef>
                <a:spcPct val="50000"/>
              </a:spcBef>
              <a:buFontTx/>
              <a:buChar char="•"/>
            </a:pPr>
            <a:r>
              <a:rPr lang="en-US"/>
              <a:t> if the clause has another noun to serve as </a:t>
            </a:r>
            <a:br>
              <a:rPr lang="en-US"/>
            </a:br>
            <a:r>
              <a:rPr lang="en-US"/>
              <a:t>  the subject </a:t>
            </a:r>
          </a:p>
          <a:p>
            <a:pPr lvl="3">
              <a:spcBef>
                <a:spcPct val="50000"/>
              </a:spcBef>
              <a:buFontTx/>
              <a:buChar char="•"/>
            </a:pPr>
            <a:r>
              <a:rPr lang="en-US"/>
              <a:t>EX: The story [</a:t>
            </a:r>
            <a:r>
              <a:rPr lang="en-US">
                <a:solidFill>
                  <a:srgbClr val="FF0000"/>
                </a:solidFill>
              </a:rPr>
              <a:t>I</a:t>
            </a:r>
            <a:r>
              <a:rPr lang="en-US"/>
              <a:t> </a:t>
            </a:r>
            <a:r>
              <a:rPr lang="en-US">
                <a:solidFill>
                  <a:srgbClr val="3366FF"/>
                </a:solidFill>
              </a:rPr>
              <a:t>am reading</a:t>
            </a:r>
            <a:r>
              <a:rPr lang="en-US"/>
              <a:t>]is sad. </a:t>
            </a:r>
          </a:p>
          <a:p>
            <a:pPr>
              <a:spcBef>
                <a:spcPct val="50000"/>
              </a:spcBef>
              <a:buFontTx/>
              <a:buChar char="•"/>
            </a:pPr>
            <a:endParaRPr lang="en-US"/>
          </a:p>
        </p:txBody>
      </p:sp>
      <p:sp>
        <p:nvSpPr>
          <p:cNvPr id="12296" name="Text Box 14"/>
          <p:cNvSpPr txBox="1">
            <a:spLocks noChangeArrowheads="1"/>
          </p:cNvSpPr>
          <p:nvPr/>
        </p:nvSpPr>
        <p:spPr bwMode="auto">
          <a:xfrm>
            <a:off x="4695825" y="3171825"/>
            <a:ext cx="1066800" cy="517525"/>
          </a:xfrm>
          <a:prstGeom prst="rect">
            <a:avLst/>
          </a:prstGeom>
          <a:noFill/>
          <a:ln w="9525">
            <a:noFill/>
            <a:miter lim="800000"/>
            <a:headEnd/>
            <a:tailEnd/>
          </a:ln>
        </p:spPr>
        <p:txBody>
          <a:bodyPr>
            <a:spAutoFit/>
          </a:bodyPr>
          <a:lstStyle/>
          <a:p>
            <a:pPr>
              <a:spcBef>
                <a:spcPct val="50000"/>
              </a:spcBef>
            </a:pPr>
            <a:r>
              <a:rPr lang="en-US" sz="1400" b="1">
                <a:solidFill>
                  <a:srgbClr val="FF6600"/>
                </a:solidFill>
              </a:rPr>
              <a:t>relative pronoun</a:t>
            </a:r>
          </a:p>
        </p:txBody>
      </p:sp>
      <p:sp>
        <p:nvSpPr>
          <p:cNvPr id="12297" name="Rectangle 15"/>
          <p:cNvSpPr>
            <a:spLocks noChangeArrowheads="1"/>
          </p:cNvSpPr>
          <p:nvPr/>
        </p:nvSpPr>
        <p:spPr bwMode="auto">
          <a:xfrm>
            <a:off x="4876800" y="2286000"/>
            <a:ext cx="2362200" cy="3810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2298" name="Text Box 13"/>
          <p:cNvSpPr txBox="1">
            <a:spLocks noChangeArrowheads="1"/>
          </p:cNvSpPr>
          <p:nvPr/>
        </p:nvSpPr>
        <p:spPr bwMode="auto">
          <a:xfrm>
            <a:off x="4838700" y="2266950"/>
            <a:ext cx="2667000" cy="366713"/>
          </a:xfrm>
          <a:prstGeom prst="rect">
            <a:avLst/>
          </a:prstGeom>
          <a:noFill/>
          <a:ln w="9525">
            <a:noFill/>
            <a:miter lim="800000"/>
            <a:headEnd/>
            <a:tailEnd/>
          </a:ln>
        </p:spPr>
        <p:txBody>
          <a:bodyPr>
            <a:spAutoFit/>
          </a:bodyPr>
          <a:lstStyle/>
          <a:p>
            <a:pPr>
              <a:spcBef>
                <a:spcPct val="50000"/>
              </a:spcBef>
            </a:pPr>
            <a:r>
              <a:rPr lang="en-US"/>
              <a:t>[</a:t>
            </a:r>
            <a:r>
              <a:rPr lang="en-US">
                <a:solidFill>
                  <a:srgbClr val="FF6600"/>
                </a:solidFill>
              </a:rPr>
              <a:t>that</a:t>
            </a:r>
            <a:r>
              <a:rPr lang="en-US"/>
              <a:t> </a:t>
            </a:r>
            <a:r>
              <a:rPr lang="en-US">
                <a:solidFill>
                  <a:srgbClr val="FF0000"/>
                </a:solidFill>
              </a:rPr>
              <a:t>I</a:t>
            </a:r>
            <a:r>
              <a:rPr lang="en-US"/>
              <a:t> </a:t>
            </a:r>
            <a:r>
              <a:rPr lang="en-US">
                <a:solidFill>
                  <a:srgbClr val="3366FF"/>
                </a:solidFill>
              </a:rPr>
              <a:t>am reading</a:t>
            </a:r>
            <a:r>
              <a:rPr lang="en-US"/>
              <a:t>]</a:t>
            </a:r>
          </a:p>
        </p:txBody>
      </p:sp>
      <p:sp>
        <p:nvSpPr>
          <p:cNvPr id="12299" name="Line 10"/>
          <p:cNvSpPr>
            <a:spLocks noChangeShapeType="1"/>
          </p:cNvSpPr>
          <p:nvPr/>
        </p:nvSpPr>
        <p:spPr bwMode="auto">
          <a:xfrm flipV="1">
            <a:off x="6324600" y="2590800"/>
            <a:ext cx="0" cy="228600"/>
          </a:xfrm>
          <a:prstGeom prst="line">
            <a:avLst/>
          </a:prstGeom>
          <a:noFill/>
          <a:ln w="9525">
            <a:solidFill>
              <a:srgbClr val="3366FF"/>
            </a:solidFill>
            <a:round/>
            <a:headEnd/>
            <a:tailEnd type="triangle" w="med" len="med"/>
          </a:ln>
        </p:spPr>
        <p:txBody>
          <a:bodyPr/>
          <a:lstStyle/>
          <a:p>
            <a:endParaRPr lang="en-US"/>
          </a:p>
        </p:txBody>
      </p:sp>
      <p:sp>
        <p:nvSpPr>
          <p:cNvPr id="12300" name="Line 9"/>
          <p:cNvSpPr>
            <a:spLocks noChangeShapeType="1"/>
          </p:cNvSpPr>
          <p:nvPr/>
        </p:nvSpPr>
        <p:spPr bwMode="auto">
          <a:xfrm flipV="1">
            <a:off x="5638800" y="2590800"/>
            <a:ext cx="0" cy="228600"/>
          </a:xfrm>
          <a:prstGeom prst="line">
            <a:avLst/>
          </a:prstGeom>
          <a:noFill/>
          <a:ln w="9525">
            <a:solidFill>
              <a:srgbClr val="FF6600"/>
            </a:solidFill>
            <a:round/>
            <a:headEnd/>
            <a:tailEnd type="triangle" w="med" len="med"/>
          </a:ln>
        </p:spPr>
        <p:txBody>
          <a:bodyPr/>
          <a:lstStyle/>
          <a:p>
            <a:endParaRPr lang="en-US"/>
          </a:p>
        </p:txBody>
      </p:sp>
      <p:sp>
        <p:nvSpPr>
          <p:cNvPr id="12301" name="Line 8"/>
          <p:cNvSpPr>
            <a:spLocks noChangeShapeType="1"/>
          </p:cNvSpPr>
          <p:nvPr/>
        </p:nvSpPr>
        <p:spPr bwMode="auto">
          <a:xfrm flipV="1">
            <a:off x="5181600" y="2590800"/>
            <a:ext cx="0" cy="609600"/>
          </a:xfrm>
          <a:prstGeom prst="line">
            <a:avLst/>
          </a:prstGeom>
          <a:noFill/>
          <a:ln w="9525">
            <a:solidFill>
              <a:srgbClr val="FF6600"/>
            </a:solidFill>
            <a:round/>
            <a:headEnd/>
            <a:tailEnd type="triangle" w="med" len="med"/>
          </a:ln>
        </p:spPr>
        <p:txBody>
          <a:bodyPr/>
          <a:lstStyle/>
          <a:p>
            <a:endParaRPr lang="en-US"/>
          </a:p>
        </p:txBody>
      </p:sp>
      <p:sp>
        <p:nvSpPr>
          <p:cNvPr id="12302" name="Line 16"/>
          <p:cNvSpPr>
            <a:spLocks noChangeShapeType="1"/>
          </p:cNvSpPr>
          <p:nvPr/>
        </p:nvSpPr>
        <p:spPr bwMode="auto">
          <a:xfrm flipH="1" flipV="1">
            <a:off x="7086600" y="2743200"/>
            <a:ext cx="533400" cy="10668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457200" y="914400"/>
            <a:ext cx="8458200" cy="5715000"/>
          </a:xfrm>
        </p:spPr>
        <p:txBody>
          <a:bodyPr/>
          <a:lstStyle/>
          <a:p>
            <a:pPr>
              <a:lnSpc>
                <a:spcPct val="80000"/>
              </a:lnSpc>
            </a:pPr>
            <a:r>
              <a:rPr lang="en-US" sz="2000" dirty="0"/>
              <a:t>Relative pronouns introduce adjective clauses.</a:t>
            </a:r>
          </a:p>
          <a:p>
            <a:pPr>
              <a:lnSpc>
                <a:spcPct val="80000"/>
              </a:lnSpc>
            </a:pPr>
            <a:r>
              <a:rPr lang="en-US" sz="2000" dirty="0"/>
              <a:t>There are 9 relative pronouns, but 7 are quite common.</a:t>
            </a:r>
          </a:p>
          <a:p>
            <a:pPr>
              <a:lnSpc>
                <a:spcPct val="80000"/>
              </a:lnSpc>
            </a:pPr>
            <a:r>
              <a:rPr lang="en-US" sz="2000" u="sng" dirty="0"/>
              <a:t>Most common Relative Pronouns</a:t>
            </a:r>
            <a:r>
              <a:rPr lang="en-US" sz="2000" dirty="0"/>
              <a:t>: </a:t>
            </a:r>
          </a:p>
          <a:p>
            <a:pPr>
              <a:lnSpc>
                <a:spcPct val="80000"/>
              </a:lnSpc>
              <a:buFontTx/>
              <a:buNone/>
            </a:pPr>
            <a:r>
              <a:rPr lang="en-US" sz="2000" dirty="0"/>
              <a:t>    </a:t>
            </a:r>
            <a:r>
              <a:rPr lang="en-US" sz="2000" b="1" dirty="0"/>
              <a:t>who, whom, which, whomever, whose, what, that</a:t>
            </a:r>
          </a:p>
          <a:p>
            <a:pPr>
              <a:lnSpc>
                <a:spcPct val="80000"/>
              </a:lnSpc>
              <a:buFontTx/>
              <a:buNone/>
            </a:pPr>
            <a:r>
              <a:rPr lang="en-US" sz="2000" dirty="0"/>
              <a:t>    -</a:t>
            </a:r>
            <a:r>
              <a:rPr lang="en-US" sz="2000" b="1" dirty="0"/>
              <a:t>WHEN</a:t>
            </a:r>
            <a:r>
              <a:rPr lang="en-US" sz="2000" dirty="0"/>
              <a:t> and </a:t>
            </a:r>
            <a:r>
              <a:rPr lang="en-US" sz="2000" b="1" dirty="0"/>
              <a:t>WHERE</a:t>
            </a:r>
            <a:r>
              <a:rPr lang="en-US" sz="2000" dirty="0"/>
              <a:t> can also be relative pronouns used to introduce adjective clauses BUT are most often subordinators- IT DEPENDS ON WHAT IT IS REFERRING TO.-</a:t>
            </a:r>
          </a:p>
          <a:p>
            <a:pPr algn="ctr">
              <a:lnSpc>
                <a:spcPct val="80000"/>
              </a:lnSpc>
              <a:buFontTx/>
              <a:buNone/>
            </a:pPr>
            <a:r>
              <a:rPr lang="en-US" sz="2400" b="1" dirty="0"/>
              <a:t>If you take the adjective clause out of your sentence, your sentence will </a:t>
            </a:r>
            <a:r>
              <a:rPr lang="en-US" sz="2400" b="1" dirty="0" smtClean="0"/>
              <a:t>still be </a:t>
            </a:r>
            <a:r>
              <a:rPr lang="en-US" sz="2400" b="1" dirty="0"/>
              <a:t>left with a main clause</a:t>
            </a:r>
            <a:r>
              <a:rPr lang="en-US" sz="2800" b="1" dirty="0"/>
              <a:t>.</a:t>
            </a:r>
          </a:p>
          <a:p>
            <a:pPr>
              <a:lnSpc>
                <a:spcPct val="80000"/>
              </a:lnSpc>
              <a:buFontTx/>
              <a:buNone/>
            </a:pPr>
            <a:endParaRPr lang="en-US" sz="2800" b="1" dirty="0" smtClean="0"/>
          </a:p>
          <a:p>
            <a:pPr>
              <a:lnSpc>
                <a:spcPct val="80000"/>
              </a:lnSpc>
              <a:buFontTx/>
              <a:buNone/>
            </a:pPr>
            <a:r>
              <a:rPr lang="en-US" sz="2000" b="1" dirty="0" smtClean="0"/>
              <a:t>Examples</a:t>
            </a:r>
            <a:r>
              <a:rPr lang="en-US" sz="2000" b="1" dirty="0"/>
              <a:t>:</a:t>
            </a:r>
            <a:r>
              <a:rPr lang="en-US" sz="2000" dirty="0"/>
              <a:t> 1. Allison likes pathways </a:t>
            </a:r>
            <a:r>
              <a:rPr lang="en-US" sz="2000" u="sng" dirty="0"/>
              <a:t>where she can see</a:t>
            </a:r>
          </a:p>
          <a:p>
            <a:pPr>
              <a:lnSpc>
                <a:spcPct val="80000"/>
              </a:lnSpc>
              <a:buFontTx/>
              <a:buNone/>
            </a:pPr>
            <a:r>
              <a:rPr lang="en-US" sz="2000" dirty="0"/>
              <a:t>                       </a:t>
            </a:r>
            <a:r>
              <a:rPr lang="en-US" sz="2000" u="sng" dirty="0"/>
              <a:t>other people in case of an emergency</a:t>
            </a:r>
            <a:r>
              <a:rPr lang="en-US" sz="2000" dirty="0"/>
              <a:t>.</a:t>
            </a:r>
          </a:p>
          <a:p>
            <a:pPr>
              <a:lnSpc>
                <a:spcPct val="80000"/>
              </a:lnSpc>
              <a:buFontTx/>
              <a:buNone/>
            </a:pPr>
            <a:r>
              <a:rPr lang="en-US" sz="2000" i="1" dirty="0"/>
              <a:t>Where can she see other people in an emergency?</a:t>
            </a:r>
          </a:p>
          <a:p>
            <a:pPr>
              <a:lnSpc>
                <a:spcPct val="80000"/>
              </a:lnSpc>
              <a:buFontTx/>
              <a:buNone/>
            </a:pPr>
            <a:endParaRPr lang="en-US" sz="2000" dirty="0"/>
          </a:p>
          <a:p>
            <a:pPr>
              <a:lnSpc>
                <a:spcPct val="80000"/>
              </a:lnSpc>
              <a:buFontTx/>
              <a:buNone/>
            </a:pPr>
            <a:r>
              <a:rPr lang="en-US" sz="2000" dirty="0"/>
              <a:t>2. Many people are often found </a:t>
            </a:r>
            <a:r>
              <a:rPr lang="en-US" sz="2000" u="sng" dirty="0"/>
              <a:t>where they should not be</a:t>
            </a:r>
            <a:r>
              <a:rPr lang="en-US" sz="2000" dirty="0"/>
              <a:t>.</a:t>
            </a:r>
          </a:p>
          <a:p>
            <a:pPr>
              <a:lnSpc>
                <a:spcPct val="80000"/>
              </a:lnSpc>
              <a:buFontTx/>
              <a:buNone/>
            </a:pPr>
            <a:r>
              <a:rPr lang="en-US" sz="2000" i="1" dirty="0"/>
              <a:t>Where should they not be? – Q can’t be answered!</a:t>
            </a:r>
          </a:p>
          <a:p>
            <a:pPr>
              <a:lnSpc>
                <a:spcPct val="80000"/>
              </a:lnSpc>
              <a:buFontTx/>
              <a:buNone/>
            </a:pPr>
            <a:r>
              <a:rPr lang="en-US" sz="2000" i="1" dirty="0"/>
              <a:t>What happens when people are where they should not be?</a:t>
            </a:r>
          </a:p>
          <a:p>
            <a:pPr>
              <a:lnSpc>
                <a:spcPct val="80000"/>
              </a:lnSpc>
              <a:buFontTx/>
              <a:buNone/>
            </a:pPr>
            <a:endParaRPr lang="en-US" sz="2000" dirty="0"/>
          </a:p>
        </p:txBody>
      </p:sp>
      <p:sp>
        <p:nvSpPr>
          <p:cNvPr id="3074" name="Rectangle 2"/>
          <p:cNvSpPr>
            <a:spLocks noGrp="1" noChangeArrowheads="1"/>
          </p:cNvSpPr>
          <p:nvPr>
            <p:ph type="title"/>
          </p:nvPr>
        </p:nvSpPr>
        <p:spPr>
          <a:xfrm>
            <a:off x="457200" y="0"/>
            <a:ext cx="8229600" cy="838200"/>
          </a:xfrm>
        </p:spPr>
        <p:txBody>
          <a:bodyPr/>
          <a:lstStyle/>
          <a:p>
            <a:r>
              <a:rPr lang="en-US" sz="3600"/>
              <a:t>Adjective Clauses</a:t>
            </a:r>
          </a:p>
        </p:txBody>
      </p:sp>
      <p:sp>
        <p:nvSpPr>
          <p:cNvPr id="3076" name="Text Box 4"/>
          <p:cNvSpPr txBox="1">
            <a:spLocks noChangeArrowheads="1"/>
          </p:cNvSpPr>
          <p:nvPr/>
        </p:nvSpPr>
        <p:spPr bwMode="auto">
          <a:xfrm>
            <a:off x="974725" y="3008313"/>
            <a:ext cx="6797675" cy="366712"/>
          </a:xfrm>
          <a:prstGeom prst="rect">
            <a:avLst/>
          </a:prstGeom>
          <a:noFill/>
          <a:ln w="9525">
            <a:noFill/>
            <a:miter lim="800000"/>
            <a:headEnd/>
            <a:tailEnd/>
          </a:ln>
          <a:effectLst/>
        </p:spPr>
        <p:txBody>
          <a:bodyPr>
            <a:spAutoFit/>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Text Box 6"/>
          <p:cNvSpPr txBox="1">
            <a:spLocks noChangeArrowheads="1"/>
          </p:cNvSpPr>
          <p:nvPr/>
        </p:nvSpPr>
        <p:spPr bwMode="auto">
          <a:xfrm>
            <a:off x="304801" y="360363"/>
            <a:ext cx="8534400" cy="6771084"/>
          </a:xfrm>
          <a:prstGeom prst="rect">
            <a:avLst/>
          </a:prstGeom>
          <a:noFill/>
          <a:ln w="9525">
            <a:noFill/>
            <a:miter lim="800000"/>
            <a:headEnd/>
            <a:tailEnd/>
          </a:ln>
          <a:effectLst/>
        </p:spPr>
        <p:txBody>
          <a:bodyPr wrap="square">
            <a:spAutoFit/>
          </a:bodyPr>
          <a:lstStyle/>
          <a:p>
            <a:r>
              <a:rPr lang="en-US" sz="2400" b="1" dirty="0"/>
              <a:t>An adjective clause describes/modifies a noun </a:t>
            </a:r>
            <a:r>
              <a:rPr lang="en-US" sz="2400" b="1" dirty="0" smtClean="0"/>
              <a:t>or </a:t>
            </a:r>
            <a:r>
              <a:rPr lang="en-US" sz="2400" b="1" dirty="0"/>
              <a:t>pronoun.</a:t>
            </a:r>
          </a:p>
          <a:p>
            <a:r>
              <a:rPr lang="en-US" sz="2400" b="1" i="1" dirty="0"/>
              <a:t>Modifies - means it refers to.</a:t>
            </a:r>
          </a:p>
          <a:p>
            <a:endParaRPr lang="en-US" sz="2400" b="1" i="1" dirty="0"/>
          </a:p>
          <a:p>
            <a:r>
              <a:rPr lang="en-US" sz="2400" dirty="0"/>
              <a:t>Just as an adjective modifies a noun or pronoun,</a:t>
            </a:r>
          </a:p>
          <a:p>
            <a:r>
              <a:rPr lang="en-US" sz="2400" dirty="0"/>
              <a:t>an adjective clause acts in the same way, except it is a</a:t>
            </a:r>
          </a:p>
          <a:p>
            <a:r>
              <a:rPr lang="en-US" sz="2400" dirty="0"/>
              <a:t>group of words acting as an adjective would!</a:t>
            </a:r>
          </a:p>
          <a:p>
            <a:endParaRPr lang="en-US" sz="2400" dirty="0"/>
          </a:p>
          <a:p>
            <a:r>
              <a:rPr lang="en-US" sz="2400" b="1" dirty="0"/>
              <a:t>Example:</a:t>
            </a:r>
            <a:r>
              <a:rPr lang="en-US" sz="2400" dirty="0"/>
              <a:t> 1. Thunderstorms, </a:t>
            </a:r>
            <a:r>
              <a:rPr lang="en-US" sz="2400" u="sng" dirty="0"/>
              <a:t>which are often quite</a:t>
            </a:r>
          </a:p>
          <a:p>
            <a:r>
              <a:rPr lang="en-US" sz="2400" dirty="0"/>
              <a:t>                     </a:t>
            </a:r>
            <a:r>
              <a:rPr lang="en-US" sz="2400" u="sng" dirty="0"/>
              <a:t>unpredictable</a:t>
            </a:r>
            <a:r>
              <a:rPr lang="en-US" sz="2400" dirty="0"/>
              <a:t>, seem to arise when the weather</a:t>
            </a:r>
          </a:p>
          <a:p>
            <a:r>
              <a:rPr lang="en-US" sz="2400" dirty="0"/>
              <a:t>                     forecast least expects them.</a:t>
            </a:r>
          </a:p>
          <a:p>
            <a:r>
              <a:rPr lang="en-US" sz="2400" dirty="0"/>
              <a:t>What is often quite </a:t>
            </a:r>
            <a:r>
              <a:rPr lang="en-US" sz="2400" dirty="0" smtClean="0"/>
              <a:t>unpredictable</a:t>
            </a:r>
          </a:p>
          <a:p>
            <a:endParaRPr lang="en-US" sz="2400" i="1" dirty="0" smtClean="0"/>
          </a:p>
          <a:p>
            <a:r>
              <a:rPr lang="en-US" sz="2400" i="1" dirty="0" smtClean="0"/>
              <a:t>Yep</a:t>
            </a:r>
            <a:r>
              <a:rPr lang="en-US" sz="2400" i="1" dirty="0"/>
              <a:t>, thunderstorms is the noun that the underlined</a:t>
            </a:r>
          </a:p>
          <a:p>
            <a:r>
              <a:rPr lang="en-US" sz="2400" i="1" dirty="0"/>
              <a:t>adjective clause modifies.</a:t>
            </a:r>
          </a:p>
          <a:p>
            <a:endParaRPr lang="en-US" sz="2600"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p:txBody>
          <a:bodyPr/>
          <a:lstStyle/>
          <a:p>
            <a:r>
              <a:rPr lang="en-US" sz="2800" dirty="0"/>
              <a:t>ALL sentences that have an adjective clause will be..</a:t>
            </a:r>
          </a:p>
          <a:p>
            <a:pPr>
              <a:buFontTx/>
              <a:buNone/>
            </a:pPr>
            <a:r>
              <a:rPr lang="en-US" sz="2800" u="sng" dirty="0"/>
              <a:t>Complex</a:t>
            </a:r>
            <a:r>
              <a:rPr lang="en-US" sz="2800" dirty="0"/>
              <a:t> = mc + sc</a:t>
            </a:r>
          </a:p>
          <a:p>
            <a:pPr>
              <a:buFontTx/>
              <a:buNone/>
            </a:pPr>
            <a:r>
              <a:rPr lang="en-US" sz="2800" dirty="0"/>
              <a:t>OR</a:t>
            </a:r>
          </a:p>
          <a:p>
            <a:pPr>
              <a:buFontTx/>
              <a:buNone/>
            </a:pPr>
            <a:r>
              <a:rPr lang="en-US" sz="2800" u="sng" dirty="0"/>
              <a:t>Compound-Complex</a:t>
            </a:r>
            <a:r>
              <a:rPr lang="en-US" sz="2800" dirty="0"/>
              <a:t> = mc + mc + sc</a:t>
            </a:r>
          </a:p>
          <a:p>
            <a:pPr>
              <a:buFontTx/>
              <a:buNone/>
            </a:pPr>
            <a:endParaRPr lang="en-US" sz="2800" dirty="0"/>
          </a:p>
          <a:p>
            <a:pPr>
              <a:buFontTx/>
              <a:buNone/>
            </a:pPr>
            <a:r>
              <a:rPr lang="en-US" sz="2800" dirty="0"/>
              <a:t>How do we know this?</a:t>
            </a:r>
          </a:p>
          <a:p>
            <a:pPr>
              <a:buFontTx/>
              <a:buNone/>
            </a:pPr>
            <a:r>
              <a:rPr lang="en-US" sz="2800" dirty="0"/>
              <a:t>An adjective clause names a specific subordinate clause (SC)</a:t>
            </a:r>
          </a:p>
          <a:p>
            <a:pPr>
              <a:buFontTx/>
              <a:buNone/>
            </a:pPr>
            <a:endParaRPr lang="en-US" sz="2800" dirty="0"/>
          </a:p>
        </p:txBody>
      </p:sp>
      <p:sp>
        <p:nvSpPr>
          <p:cNvPr id="25602" name="Rectangle 2"/>
          <p:cNvSpPr>
            <a:spLocks noGrp="1" noChangeArrowheads="1"/>
          </p:cNvSpPr>
          <p:nvPr>
            <p:ph type="title"/>
          </p:nvPr>
        </p:nvSpPr>
        <p:spPr/>
        <p:txBody>
          <a:bodyPr/>
          <a:lstStyle/>
          <a:p>
            <a:r>
              <a:rPr lang="en-US" b="1" i="1" u="sng">
                <a:solidFill>
                  <a:schemeClr val="bg1"/>
                </a:solidFill>
              </a:rPr>
              <a:t>REMEMBER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304800" y="2286000"/>
            <a:ext cx="8229600" cy="4572000"/>
          </a:xfrm>
        </p:spPr>
        <p:txBody>
          <a:bodyPr/>
          <a:lstStyle/>
          <a:p>
            <a:r>
              <a:rPr lang="en-US" sz="2400" dirty="0"/>
              <a:t>(a) The man who looked pale was very sick.</a:t>
            </a:r>
          </a:p>
          <a:p>
            <a:r>
              <a:rPr lang="en-US" sz="2400" dirty="0"/>
              <a:t>(b) He was sitting in the emergency room that was very crowded.</a:t>
            </a:r>
          </a:p>
          <a:p>
            <a:r>
              <a:rPr lang="en-US" sz="2400" dirty="0"/>
              <a:t>(c) The woman who you called will be here soon.  </a:t>
            </a:r>
          </a:p>
          <a:p>
            <a:r>
              <a:rPr lang="en-US" sz="2400" dirty="0"/>
              <a:t>(d) He lived in chambers</a:t>
            </a:r>
            <a:r>
              <a:rPr lang="en-US" sz="2400" b="1" dirty="0"/>
              <a:t> </a:t>
            </a:r>
            <a:r>
              <a:rPr lang="en-US" sz="2400" dirty="0"/>
              <a:t>which had once belonged to his deceased partner</a:t>
            </a:r>
            <a:r>
              <a:rPr lang="en-US" sz="2800" dirty="0"/>
              <a:t>.</a:t>
            </a:r>
            <a:r>
              <a:rPr lang="en-US" dirty="0"/>
              <a:t> </a:t>
            </a:r>
          </a:p>
        </p:txBody>
      </p:sp>
      <p:sp>
        <p:nvSpPr>
          <p:cNvPr id="11266" name="Rectangle 2"/>
          <p:cNvSpPr>
            <a:spLocks noGrp="1" noChangeArrowheads="1"/>
          </p:cNvSpPr>
          <p:nvPr>
            <p:ph type="title"/>
          </p:nvPr>
        </p:nvSpPr>
        <p:spPr>
          <a:xfrm>
            <a:off x="1370013" y="304801"/>
            <a:ext cx="7313612" cy="1447800"/>
          </a:xfrm>
        </p:spPr>
        <p:txBody>
          <a:bodyPr>
            <a:normAutofit fontScale="90000"/>
          </a:bodyPr>
          <a:lstStyle/>
          <a:p>
            <a:r>
              <a:rPr lang="en-US" sz="2400" dirty="0"/>
              <a:t/>
            </a:r>
            <a:br>
              <a:rPr lang="en-US" sz="2400" dirty="0"/>
            </a:br>
            <a:r>
              <a:rPr lang="en-US" sz="2400" b="1" u="sng" dirty="0"/>
              <a:t/>
            </a:r>
            <a:br>
              <a:rPr lang="en-US" sz="2400" b="1" u="sng" dirty="0"/>
            </a:br>
            <a:r>
              <a:rPr lang="en-US" sz="2400" b="1" u="sng" dirty="0"/>
              <a:t>Adjective Clause Practice</a:t>
            </a:r>
            <a:r>
              <a:rPr lang="en-US" sz="2400" dirty="0"/>
              <a:t/>
            </a:r>
            <a:br>
              <a:rPr lang="en-US" sz="2400" dirty="0"/>
            </a:br>
            <a:r>
              <a:rPr lang="en-US" sz="2400" dirty="0"/>
              <a:t/>
            </a:r>
            <a:br>
              <a:rPr lang="en-US" sz="2400" dirty="0"/>
            </a:br>
            <a:r>
              <a:rPr lang="en-US" sz="2400" i="1" dirty="0"/>
              <a:t>Read each sentence, pick out the complete adjective clause, CIRCLE the relative pronoun and write out the noun or pronoun that your </a:t>
            </a:r>
            <a:r>
              <a:rPr lang="en-US" sz="2400" i="1" dirty="0" smtClean="0"/>
              <a:t>adjective clause </a:t>
            </a:r>
            <a:r>
              <a:rPr lang="en-US" sz="2400" i="1" dirty="0"/>
              <a:t>modifies.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533400" y="2895600"/>
            <a:ext cx="8229600" cy="3306763"/>
          </a:xfrm>
        </p:spPr>
        <p:txBody>
          <a:bodyPr/>
          <a:lstStyle/>
          <a:p>
            <a:r>
              <a:rPr lang="en-US" sz="2400" dirty="0"/>
              <a:t>Adverb clauses are introduced by subordinators.</a:t>
            </a:r>
          </a:p>
          <a:p>
            <a:r>
              <a:rPr lang="en-US" sz="2400" dirty="0"/>
              <a:t>There are 16 subordinators and you can find them on pg 507 in your Writer’s Choice book.</a:t>
            </a:r>
          </a:p>
          <a:p>
            <a:r>
              <a:rPr lang="en-US" sz="2400" dirty="0"/>
              <a:t>Very common subordinators are: </a:t>
            </a:r>
            <a:r>
              <a:rPr lang="en-US" sz="2400" b="1" dirty="0"/>
              <a:t>although, because, until, before, since, whenever, </a:t>
            </a:r>
            <a:r>
              <a:rPr lang="en-US" sz="2400" dirty="0"/>
              <a:t>&amp;</a:t>
            </a:r>
            <a:r>
              <a:rPr lang="en-US" sz="2400" b="1" dirty="0"/>
              <a:t> after</a:t>
            </a:r>
          </a:p>
          <a:p>
            <a:r>
              <a:rPr lang="en-US" sz="2400" dirty="0"/>
              <a:t>When a subordinator/ adverb clause starts a sentence, the clause is </a:t>
            </a:r>
            <a:r>
              <a:rPr lang="en-US" sz="2400" b="1" u="sng" dirty="0"/>
              <a:t>ALWAYS</a:t>
            </a:r>
            <a:r>
              <a:rPr lang="en-US" sz="2400" dirty="0"/>
              <a:t> followed by a </a:t>
            </a:r>
            <a:r>
              <a:rPr lang="en-US" sz="2400" dirty="0" smtClean="0"/>
              <a:t>comma-</a:t>
            </a:r>
            <a:endParaRPr lang="en-US" sz="2400" i="1" dirty="0"/>
          </a:p>
        </p:txBody>
      </p:sp>
      <p:sp>
        <p:nvSpPr>
          <p:cNvPr id="13314" name="Rectangle 2"/>
          <p:cNvSpPr>
            <a:spLocks noGrp="1" noChangeArrowheads="1"/>
          </p:cNvSpPr>
          <p:nvPr>
            <p:ph type="title"/>
          </p:nvPr>
        </p:nvSpPr>
        <p:spPr>
          <a:xfrm>
            <a:off x="457200" y="838200"/>
            <a:ext cx="8229600" cy="533400"/>
          </a:xfrm>
        </p:spPr>
        <p:txBody>
          <a:bodyPr>
            <a:normAutofit fontScale="90000"/>
          </a:bodyPr>
          <a:lstStyle/>
          <a:p>
            <a:r>
              <a:rPr lang="en-US" sz="3200" b="1" dirty="0" smtClean="0"/>
              <a:t/>
            </a:r>
            <a:br>
              <a:rPr lang="en-US" sz="3200" b="1" dirty="0" smtClean="0"/>
            </a:br>
            <a:r>
              <a:rPr lang="en-US" sz="3200" b="1" dirty="0" smtClean="0"/>
              <a:t/>
            </a:r>
            <a:br>
              <a:rPr lang="en-US" sz="3200" b="1" dirty="0" smtClean="0"/>
            </a:br>
            <a:r>
              <a:rPr lang="en-US" sz="3200" b="1" dirty="0" smtClean="0"/>
              <a:t/>
            </a:r>
            <a:br>
              <a:rPr lang="en-US" sz="3200" b="1" dirty="0" smtClean="0"/>
            </a:br>
            <a:r>
              <a:rPr lang="en-US" sz="3200" b="1" dirty="0" smtClean="0"/>
              <a:t/>
            </a:r>
            <a:br>
              <a:rPr lang="en-US" sz="3200" b="1" dirty="0" smtClean="0"/>
            </a:br>
            <a:r>
              <a:rPr lang="en-US" sz="3200" b="1" dirty="0" smtClean="0"/>
              <a:t/>
            </a:r>
            <a:br>
              <a:rPr lang="en-US" sz="3200" b="1" dirty="0" smtClean="0"/>
            </a:br>
            <a:r>
              <a:rPr lang="en-US" sz="3200" b="1" dirty="0" smtClean="0"/>
              <a:t/>
            </a:r>
            <a:br>
              <a:rPr lang="en-US" sz="3200" b="1" dirty="0" smtClean="0"/>
            </a:br>
            <a:r>
              <a:rPr lang="en-US" sz="3200" b="1" dirty="0" smtClean="0"/>
              <a:t>Adverb </a:t>
            </a:r>
            <a:r>
              <a:rPr lang="en-US" sz="3200" b="1" dirty="0"/>
              <a:t>Clauses</a:t>
            </a:r>
            <a:r>
              <a:rPr lang="en-US" sz="4000" dirty="0"/>
              <a:t/>
            </a:r>
            <a:br>
              <a:rPr lang="en-US" sz="4000" dirty="0"/>
            </a:br>
            <a:r>
              <a:rPr lang="en-US" sz="4000" dirty="0"/>
              <a:t>…</a:t>
            </a:r>
            <a:r>
              <a:rPr lang="en-US" sz="2400" dirty="0"/>
              <a:t>quite similar to adjective clauses, </a:t>
            </a:r>
            <a:r>
              <a:rPr lang="en-US" sz="2400" u="sng" dirty="0"/>
              <a:t>EXCEPT</a:t>
            </a:r>
            <a:r>
              <a:rPr lang="en-US" sz="2400" dirty="0"/>
              <a:t> they modify/refer to a verb or verb phrase</a:t>
            </a:r>
            <a:r>
              <a:rPr lang="en-US" sz="4000" dirty="0"/>
              <a:t/>
            </a:r>
            <a:br>
              <a:rPr lang="en-US" sz="4000" dirty="0"/>
            </a:br>
            <a:endParaRPr lang="en-US" sz="4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p:txBody>
          <a:bodyPr/>
          <a:lstStyle/>
          <a:p>
            <a:r>
              <a:rPr lang="en-US" sz="2400" dirty="0"/>
              <a:t>If the clause is inside of a set of commas, that will be the completed clause.</a:t>
            </a:r>
          </a:p>
          <a:p>
            <a:r>
              <a:rPr lang="en-US" sz="2400" dirty="0"/>
              <a:t>Include prepositional phrases in the completed clause</a:t>
            </a:r>
          </a:p>
          <a:p>
            <a:r>
              <a:rPr lang="en-US" sz="2400" dirty="0"/>
              <a:t>Stop the clause at the main verb of the sentence</a:t>
            </a:r>
          </a:p>
          <a:p>
            <a:r>
              <a:rPr lang="en-US" sz="2400" dirty="0"/>
              <a:t>Stop the clause right before a comma, UNLESS it a series. Ex, dog, cat, mouse, etc.</a:t>
            </a:r>
          </a:p>
          <a:p>
            <a:r>
              <a:rPr lang="en-US" sz="2400" dirty="0"/>
              <a:t>Lastly, IF you take the Adverb Clause out of the sentence, the sentence will be left with a main clause</a:t>
            </a:r>
            <a:r>
              <a:rPr lang="en-US" sz="2600" dirty="0"/>
              <a:t>.</a:t>
            </a:r>
          </a:p>
          <a:p>
            <a:endParaRPr lang="en-US" sz="2600" dirty="0"/>
          </a:p>
          <a:p>
            <a:endParaRPr lang="en-US" sz="2600" dirty="0"/>
          </a:p>
        </p:txBody>
      </p:sp>
      <p:sp>
        <p:nvSpPr>
          <p:cNvPr id="14338" name="Rectangle 2"/>
          <p:cNvSpPr>
            <a:spLocks noGrp="1" noChangeArrowheads="1"/>
          </p:cNvSpPr>
          <p:nvPr>
            <p:ph type="title"/>
          </p:nvPr>
        </p:nvSpPr>
        <p:spPr/>
        <p:txBody>
          <a:bodyPr>
            <a:normAutofit fontScale="90000"/>
          </a:bodyPr>
          <a:lstStyle/>
          <a:p>
            <a:r>
              <a:rPr lang="en-US" sz="3200" b="1"/>
              <a:t>How do you know what is the completed Adverb Clause?</a:t>
            </a:r>
            <a:br>
              <a:rPr lang="en-US" sz="3200" b="1"/>
            </a:br>
            <a:r>
              <a:rPr lang="en-US" sz="2800" b="1" i="1"/>
              <a:t>-It’s the same as the Adjective Clauses-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4"/>
          <p:cNvSpPr txBox="1">
            <a:spLocks noChangeArrowheads="1"/>
          </p:cNvSpPr>
          <p:nvPr/>
        </p:nvSpPr>
        <p:spPr bwMode="auto">
          <a:xfrm>
            <a:off x="0" y="152401"/>
            <a:ext cx="8942388" cy="10156627"/>
          </a:xfrm>
          <a:prstGeom prst="rect">
            <a:avLst/>
          </a:prstGeom>
          <a:noFill/>
          <a:ln w="9525">
            <a:noFill/>
            <a:miter lim="800000"/>
            <a:headEnd/>
            <a:tailEnd/>
          </a:ln>
          <a:effectLst/>
        </p:spPr>
        <p:txBody>
          <a:bodyPr wrap="square">
            <a:spAutoFit/>
          </a:bodyPr>
          <a:lstStyle/>
          <a:p>
            <a:r>
              <a:rPr lang="en-US" sz="2400" dirty="0"/>
              <a:t>(a) If the clause is inside of a set of commas, that will be the</a:t>
            </a:r>
          </a:p>
          <a:p>
            <a:r>
              <a:rPr lang="en-US" sz="2400" dirty="0"/>
              <a:t>completed clause.  </a:t>
            </a:r>
          </a:p>
          <a:p>
            <a:r>
              <a:rPr lang="en-US" sz="2400" b="1" dirty="0"/>
              <a:t>Example:</a:t>
            </a:r>
            <a:r>
              <a:rPr lang="en-US" sz="2400" dirty="0"/>
              <a:t> I don’t know what I would have done, </a:t>
            </a:r>
            <a:r>
              <a:rPr lang="en-US" sz="2400" u="sng" dirty="0"/>
              <a:t>if the police</a:t>
            </a:r>
          </a:p>
          <a:p>
            <a:r>
              <a:rPr lang="en-US" sz="2400" u="sng" dirty="0"/>
              <a:t>didn’t show up</a:t>
            </a:r>
            <a:r>
              <a:rPr lang="en-US" sz="2400" dirty="0"/>
              <a:t>, with the flat tire I got on I-75 south.</a:t>
            </a:r>
          </a:p>
          <a:p>
            <a:endParaRPr lang="en-US" sz="2400" dirty="0"/>
          </a:p>
          <a:p>
            <a:r>
              <a:rPr lang="en-US" sz="2400" dirty="0"/>
              <a:t>(b) Include prepositional phrases in the completed clause.</a:t>
            </a:r>
          </a:p>
          <a:p>
            <a:r>
              <a:rPr lang="en-US" sz="2400" b="1" dirty="0"/>
              <a:t>Example:</a:t>
            </a:r>
            <a:r>
              <a:rPr lang="en-US" sz="2400" dirty="0"/>
              <a:t> Many people don’t know how to cook well,</a:t>
            </a:r>
          </a:p>
          <a:p>
            <a:r>
              <a:rPr lang="en-US" sz="2400" u="sng" dirty="0"/>
              <a:t>since they can buy meals </a:t>
            </a:r>
            <a:r>
              <a:rPr lang="en-US" sz="2400" b="1" i="1" u="sng" dirty="0"/>
              <a:t>in various types of stores</a:t>
            </a:r>
          </a:p>
          <a:p>
            <a:endParaRPr lang="en-US" sz="2400" b="1" i="1" u="sng" dirty="0"/>
          </a:p>
          <a:p>
            <a:r>
              <a:rPr lang="en-US" sz="2400" dirty="0"/>
              <a:t>(c) Stop the clause right before a comma, UNLESS it a series. </a:t>
            </a:r>
          </a:p>
          <a:p>
            <a:r>
              <a:rPr lang="en-US" sz="2400" dirty="0"/>
              <a:t>Ex, dog, cat, mouse, etc.</a:t>
            </a:r>
          </a:p>
          <a:p>
            <a:r>
              <a:rPr lang="en-US" sz="2400" b="1" dirty="0"/>
              <a:t>Example:</a:t>
            </a:r>
            <a:r>
              <a:rPr lang="en-US" sz="2400" dirty="0"/>
              <a:t> Mom said I could not have dessert</a:t>
            </a:r>
          </a:p>
          <a:p>
            <a:r>
              <a:rPr lang="en-US" sz="2400" u="sng" dirty="0"/>
              <a:t>because I did not eat my broccoli, corn, or mashed potatoes.</a:t>
            </a:r>
          </a:p>
          <a:p>
            <a:endParaRPr lang="en-US" sz="2400" b="1" i="1" u="sng" dirty="0"/>
          </a:p>
          <a:p>
            <a:endParaRPr lang="en-US" sz="2400" b="1" i="1" u="sng" dirty="0"/>
          </a:p>
          <a:p>
            <a:endParaRPr lang="en-US" sz="2400" b="1" i="1" u="sng" dirty="0"/>
          </a:p>
          <a:p>
            <a:endParaRPr lang="en-US" sz="2400" b="1" i="1" u="sng" dirty="0"/>
          </a:p>
          <a:p>
            <a:endParaRPr lang="en-US" u="sng" dirty="0"/>
          </a:p>
          <a:p>
            <a:endParaRPr lang="en-US" dirty="0"/>
          </a:p>
          <a:p>
            <a:endParaRPr lang="en-US" dirty="0"/>
          </a:p>
          <a:p>
            <a:endParaRPr lang="en-US" dirty="0"/>
          </a:p>
          <a:p>
            <a:endParaRPr lang="en-US" dirty="0"/>
          </a:p>
          <a:p>
            <a:endParaRPr lang="en-US" dirty="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457200" y="1143000"/>
            <a:ext cx="8229600" cy="5334000"/>
          </a:xfrm>
        </p:spPr>
        <p:txBody>
          <a:bodyPr/>
          <a:lstStyle/>
          <a:p>
            <a:pPr>
              <a:lnSpc>
                <a:spcPct val="90000"/>
              </a:lnSpc>
            </a:pPr>
            <a:r>
              <a:rPr lang="en-US" sz="2400" dirty="0"/>
              <a:t>Direct Object – who or what receives the action of the verb (verb must be an action verb)</a:t>
            </a:r>
          </a:p>
          <a:p>
            <a:pPr>
              <a:lnSpc>
                <a:spcPct val="90000"/>
              </a:lnSpc>
              <a:buFontTx/>
              <a:buNone/>
            </a:pPr>
            <a:r>
              <a:rPr lang="en-US" sz="2400" dirty="0"/>
              <a:t>Ex. She kicked the </a:t>
            </a:r>
            <a:r>
              <a:rPr lang="en-US" sz="2400" b="1" u="sng" dirty="0"/>
              <a:t>ball</a:t>
            </a:r>
            <a:r>
              <a:rPr lang="en-US" sz="2400" dirty="0"/>
              <a:t> hard.</a:t>
            </a:r>
          </a:p>
          <a:p>
            <a:pPr>
              <a:lnSpc>
                <a:spcPct val="90000"/>
              </a:lnSpc>
              <a:buFontTx/>
              <a:buNone/>
            </a:pPr>
            <a:r>
              <a:rPr lang="en-US" sz="2400" dirty="0">
                <a:cs typeface="Arial" charset="0"/>
              </a:rPr>
              <a:t>∙ </a:t>
            </a:r>
            <a:r>
              <a:rPr lang="en-US" sz="2400" dirty="0"/>
              <a:t>Indirect Object – to whom or for what the action was done (verb must be an action verb)</a:t>
            </a:r>
          </a:p>
          <a:p>
            <a:pPr>
              <a:lnSpc>
                <a:spcPct val="90000"/>
              </a:lnSpc>
              <a:buFontTx/>
              <a:buNone/>
            </a:pPr>
            <a:r>
              <a:rPr lang="en-US" sz="2400" dirty="0"/>
              <a:t>Ex. Her mother gave </a:t>
            </a:r>
            <a:r>
              <a:rPr lang="en-US" sz="2400" b="1" u="sng" dirty="0"/>
              <a:t>her</a:t>
            </a:r>
            <a:r>
              <a:rPr lang="en-US" sz="2400" dirty="0"/>
              <a:t> a gift card to the mall.</a:t>
            </a:r>
          </a:p>
          <a:p>
            <a:pPr>
              <a:lnSpc>
                <a:spcPct val="90000"/>
              </a:lnSpc>
            </a:pPr>
            <a:r>
              <a:rPr lang="en-US" sz="2400" dirty="0"/>
              <a:t>Object of the Preposition – the noun or pronoun that the preposition refers to.</a:t>
            </a:r>
          </a:p>
          <a:p>
            <a:pPr>
              <a:lnSpc>
                <a:spcPct val="90000"/>
              </a:lnSpc>
              <a:buFontTx/>
              <a:buNone/>
            </a:pPr>
            <a:r>
              <a:rPr lang="en-US" sz="2400" dirty="0"/>
              <a:t>Ex. She ran </a:t>
            </a:r>
            <a:r>
              <a:rPr lang="en-US" sz="2400" u="sng" dirty="0"/>
              <a:t>down the </a:t>
            </a:r>
            <a:r>
              <a:rPr lang="en-US" sz="2400" b="1" u="sng" dirty="0"/>
              <a:t>hill</a:t>
            </a:r>
            <a:r>
              <a:rPr lang="en-US" sz="2400" b="1" dirty="0"/>
              <a:t> </a:t>
            </a:r>
            <a:r>
              <a:rPr lang="en-US" sz="2400" dirty="0"/>
              <a:t>and almost fell.</a:t>
            </a:r>
          </a:p>
        </p:txBody>
      </p:sp>
      <p:sp>
        <p:nvSpPr>
          <p:cNvPr id="20482" name="Rectangle 2"/>
          <p:cNvSpPr>
            <a:spLocks noGrp="1" noChangeArrowheads="1"/>
          </p:cNvSpPr>
          <p:nvPr>
            <p:ph type="title"/>
          </p:nvPr>
        </p:nvSpPr>
        <p:spPr>
          <a:xfrm>
            <a:off x="457200" y="274638"/>
            <a:ext cx="8229600" cy="944562"/>
          </a:xfrm>
        </p:spPr>
        <p:txBody>
          <a:bodyPr/>
          <a:lstStyle/>
          <a:p>
            <a:r>
              <a:rPr lang="en-US" sz="3600" b="1"/>
              <a:t>Remember this!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a:xfrm>
            <a:off x="457200" y="1143000"/>
            <a:ext cx="8229600" cy="4983163"/>
          </a:xfrm>
        </p:spPr>
        <p:txBody>
          <a:bodyPr/>
          <a:lstStyle/>
          <a:p>
            <a:pPr>
              <a:buFontTx/>
              <a:buNone/>
            </a:pPr>
            <a:r>
              <a:rPr lang="en-US" sz="2800"/>
              <a:t>A </a:t>
            </a:r>
            <a:r>
              <a:rPr lang="en-US" sz="2800" b="1">
                <a:solidFill>
                  <a:srgbClr val="CC0000"/>
                </a:solidFill>
              </a:rPr>
              <a:t>phrase</a:t>
            </a:r>
            <a:r>
              <a:rPr lang="en-US" sz="2800"/>
              <a:t> is a group of words that doesn’t contain a subject and verb. </a:t>
            </a:r>
          </a:p>
          <a:p>
            <a:pPr>
              <a:buFontTx/>
              <a:buNone/>
            </a:pPr>
            <a:r>
              <a:rPr lang="en-US" sz="2800"/>
              <a:t>A </a:t>
            </a:r>
            <a:r>
              <a:rPr lang="en-US" sz="2800" b="1">
                <a:solidFill>
                  <a:srgbClr val="CC0000"/>
                </a:solidFill>
              </a:rPr>
              <a:t>noun phrase</a:t>
            </a:r>
            <a:r>
              <a:rPr lang="en-US" sz="2800"/>
              <a:t> is used as the subject or object in a sentence. </a:t>
            </a:r>
          </a:p>
          <a:p>
            <a:endParaRPr lang="en-US" sz="2800" b="1">
              <a:solidFill>
                <a:schemeClr val="accent2"/>
              </a:solidFill>
            </a:endParaRPr>
          </a:p>
          <a:p>
            <a:r>
              <a:rPr lang="en-US" sz="2800" b="1">
                <a:solidFill>
                  <a:schemeClr val="accent2"/>
                </a:solidFill>
              </a:rPr>
              <a:t>This book</a:t>
            </a:r>
            <a:r>
              <a:rPr lang="en-US" sz="2800"/>
              <a:t> was published last year. </a:t>
            </a:r>
            <a:r>
              <a:rPr lang="en-US" sz="1600"/>
              <a:t>(noun phrase/subject)</a:t>
            </a:r>
          </a:p>
          <a:p>
            <a:r>
              <a:rPr lang="en-US" sz="2800"/>
              <a:t>I read </a:t>
            </a:r>
            <a:r>
              <a:rPr lang="en-US" sz="2800" b="1">
                <a:solidFill>
                  <a:schemeClr val="accent2"/>
                </a:solidFill>
              </a:rPr>
              <a:t>this book</a:t>
            </a:r>
            <a:r>
              <a:rPr lang="en-US" sz="2800"/>
              <a:t>. </a:t>
            </a:r>
            <a:r>
              <a:rPr lang="en-US" sz="1600"/>
              <a:t>(noun phrase/object)</a:t>
            </a:r>
          </a:p>
          <a:p>
            <a:endParaRPr lang="en-US" sz="2800"/>
          </a:p>
        </p:txBody>
      </p:sp>
      <p:sp>
        <p:nvSpPr>
          <p:cNvPr id="4098" name="Rectangle 2"/>
          <p:cNvSpPr>
            <a:spLocks noGrp="1" noChangeArrowheads="1"/>
          </p:cNvSpPr>
          <p:nvPr>
            <p:ph type="title"/>
          </p:nvPr>
        </p:nvSpPr>
        <p:spPr>
          <a:xfrm>
            <a:off x="457200" y="274638"/>
            <a:ext cx="8229600" cy="792162"/>
          </a:xfrm>
        </p:spPr>
        <p:txBody>
          <a:bodyPr/>
          <a:lstStyle/>
          <a:p>
            <a:r>
              <a:rPr lang="en-US" sz="3600"/>
              <a:t>Noun Phrase</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457200" y="1524000"/>
            <a:ext cx="8229600" cy="4602163"/>
          </a:xfrm>
        </p:spPr>
        <p:txBody>
          <a:bodyPr/>
          <a:lstStyle/>
          <a:p>
            <a:pPr marL="533400" indent="-533400">
              <a:lnSpc>
                <a:spcPct val="90000"/>
              </a:lnSpc>
            </a:pPr>
            <a:r>
              <a:rPr lang="en-US" sz="2400" b="1" dirty="0"/>
              <a:t>Noun clause -</a:t>
            </a:r>
            <a:r>
              <a:rPr lang="en-US" sz="2400" dirty="0"/>
              <a:t> a subordinate clause used as a noun</a:t>
            </a:r>
          </a:p>
          <a:p>
            <a:pPr marL="533400" indent="-533400">
              <a:lnSpc>
                <a:spcPct val="90000"/>
              </a:lnSpc>
            </a:pPr>
            <a:r>
              <a:rPr lang="en-US" sz="2400" dirty="0"/>
              <a:t>Subordinate clause – has a </a:t>
            </a:r>
            <a:r>
              <a:rPr lang="en-US" sz="2400" dirty="0" err="1"/>
              <a:t>subj</a:t>
            </a:r>
            <a:r>
              <a:rPr lang="en-US" sz="2400" dirty="0"/>
              <a:t>/predicate but does NOT convey a complete thought.</a:t>
            </a:r>
          </a:p>
          <a:p>
            <a:pPr marL="533400" indent="-533400">
              <a:lnSpc>
                <a:spcPct val="90000"/>
              </a:lnSpc>
            </a:pPr>
            <a:r>
              <a:rPr lang="en-US" sz="2400" dirty="0"/>
              <a:t>A noun clause acts just like a one word noun, thus it can be the </a:t>
            </a:r>
            <a:r>
              <a:rPr lang="en-US" sz="2400" u="sng" dirty="0"/>
              <a:t>subject of your sentence</a:t>
            </a:r>
            <a:r>
              <a:rPr lang="en-US" sz="2400" dirty="0"/>
              <a:t>, the </a:t>
            </a:r>
            <a:r>
              <a:rPr lang="en-US" sz="2400" u="sng" dirty="0"/>
              <a:t>direct object</a:t>
            </a:r>
            <a:r>
              <a:rPr lang="en-US" sz="2400" dirty="0"/>
              <a:t>, the </a:t>
            </a:r>
            <a:r>
              <a:rPr lang="en-US" sz="2400" u="sng" dirty="0"/>
              <a:t>indirect object</a:t>
            </a:r>
            <a:r>
              <a:rPr lang="en-US" sz="2400" dirty="0"/>
              <a:t>, the </a:t>
            </a:r>
            <a:r>
              <a:rPr lang="en-US" sz="2400" u="sng" dirty="0"/>
              <a:t>predicate noun</a:t>
            </a:r>
            <a:r>
              <a:rPr lang="en-US" sz="2400" dirty="0"/>
              <a:t>, OR the </a:t>
            </a:r>
            <a:r>
              <a:rPr lang="en-US" sz="2400" u="sng" dirty="0"/>
              <a:t>object of the preposition</a:t>
            </a:r>
            <a:r>
              <a:rPr lang="en-US" dirty="0"/>
              <a:t>.</a:t>
            </a:r>
          </a:p>
          <a:p>
            <a:pPr marL="533400" indent="-533400">
              <a:lnSpc>
                <a:spcPct val="90000"/>
              </a:lnSpc>
            </a:pPr>
            <a:endParaRPr lang="en-US" dirty="0"/>
          </a:p>
        </p:txBody>
      </p:sp>
      <p:sp>
        <p:nvSpPr>
          <p:cNvPr id="16386" name="Rectangle 2"/>
          <p:cNvSpPr>
            <a:spLocks noGrp="1" noChangeArrowheads="1"/>
          </p:cNvSpPr>
          <p:nvPr>
            <p:ph type="title"/>
          </p:nvPr>
        </p:nvSpPr>
        <p:spPr/>
        <p:txBody>
          <a:bodyPr/>
          <a:lstStyle/>
          <a:p>
            <a:r>
              <a:rPr lang="en-US" sz="3800" b="1"/>
              <a:t>Noun Clauses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457200" y="990600"/>
            <a:ext cx="8229600" cy="5135563"/>
          </a:xfrm>
        </p:spPr>
        <p:txBody>
          <a:bodyPr/>
          <a:lstStyle/>
          <a:p>
            <a:pPr>
              <a:lnSpc>
                <a:spcPct val="90000"/>
              </a:lnSpc>
            </a:pPr>
            <a:r>
              <a:rPr lang="en-US" sz="2800" dirty="0"/>
              <a:t>Noun clauses can be introduced by words that are also called subordinators AND relative pronouns (this can get tricky)</a:t>
            </a:r>
          </a:p>
          <a:p>
            <a:pPr>
              <a:lnSpc>
                <a:spcPct val="90000"/>
              </a:lnSpc>
            </a:pPr>
            <a:endParaRPr lang="en-US" sz="2800" dirty="0"/>
          </a:p>
          <a:p>
            <a:pPr>
              <a:lnSpc>
                <a:spcPct val="90000"/>
              </a:lnSpc>
              <a:buFontTx/>
              <a:buNone/>
            </a:pPr>
            <a:r>
              <a:rPr lang="en-US" sz="2400" b="1" dirty="0">
                <a:solidFill>
                  <a:srgbClr val="006600"/>
                </a:solidFill>
              </a:rPr>
              <a:t>Words in green- introduce noun clauses ONLY</a:t>
            </a:r>
          </a:p>
          <a:p>
            <a:pPr>
              <a:lnSpc>
                <a:spcPct val="90000"/>
              </a:lnSpc>
              <a:buFontTx/>
              <a:buNone/>
            </a:pPr>
            <a:r>
              <a:rPr lang="en-US" sz="2400" b="1" dirty="0">
                <a:solidFill>
                  <a:srgbClr val="0000CC"/>
                </a:solidFill>
              </a:rPr>
              <a:t>Words in blue – introduce noun &amp; </a:t>
            </a:r>
            <a:r>
              <a:rPr lang="en-US" sz="2400" b="1" dirty="0" err="1">
                <a:solidFill>
                  <a:srgbClr val="0000CC"/>
                </a:solidFill>
              </a:rPr>
              <a:t>adj</a:t>
            </a:r>
            <a:r>
              <a:rPr lang="en-US" sz="2400" b="1" dirty="0">
                <a:solidFill>
                  <a:srgbClr val="0000CC"/>
                </a:solidFill>
              </a:rPr>
              <a:t> clauses</a:t>
            </a:r>
          </a:p>
          <a:p>
            <a:pPr>
              <a:lnSpc>
                <a:spcPct val="90000"/>
              </a:lnSpc>
              <a:buFontTx/>
              <a:buNone/>
            </a:pPr>
            <a:r>
              <a:rPr lang="en-US" sz="2400" b="1" dirty="0"/>
              <a:t>Words in black – introduce noun &amp; adv clauses</a:t>
            </a:r>
          </a:p>
          <a:p>
            <a:pPr>
              <a:lnSpc>
                <a:spcPct val="90000"/>
              </a:lnSpc>
              <a:buFontTx/>
              <a:buNone/>
            </a:pPr>
            <a:endParaRPr lang="en-US" sz="2400" dirty="0"/>
          </a:p>
          <a:p>
            <a:pPr algn="ctr">
              <a:lnSpc>
                <a:spcPct val="90000"/>
              </a:lnSpc>
              <a:buFontTx/>
              <a:buNone/>
            </a:pPr>
            <a:r>
              <a:rPr lang="en-US" sz="2800" b="1" dirty="0">
                <a:solidFill>
                  <a:srgbClr val="006600"/>
                </a:solidFill>
              </a:rPr>
              <a:t>How, however</a:t>
            </a:r>
            <a:r>
              <a:rPr lang="en-US" sz="2800" dirty="0"/>
              <a:t>, </a:t>
            </a:r>
            <a:r>
              <a:rPr lang="en-US" sz="2800" b="1" dirty="0"/>
              <a:t>if</a:t>
            </a:r>
            <a:r>
              <a:rPr lang="en-US" sz="2800" dirty="0"/>
              <a:t>, </a:t>
            </a:r>
            <a:r>
              <a:rPr lang="en-US" sz="2800" b="1" dirty="0">
                <a:solidFill>
                  <a:srgbClr val="0000CC"/>
                </a:solidFill>
              </a:rPr>
              <a:t>that</a:t>
            </a:r>
            <a:r>
              <a:rPr lang="en-US" sz="2800" dirty="0"/>
              <a:t>, </a:t>
            </a:r>
            <a:r>
              <a:rPr lang="en-US" sz="2800" b="1" dirty="0">
                <a:solidFill>
                  <a:srgbClr val="0000CC"/>
                </a:solidFill>
              </a:rPr>
              <a:t>what</a:t>
            </a:r>
            <a:r>
              <a:rPr lang="en-US" sz="2800" dirty="0"/>
              <a:t>, </a:t>
            </a:r>
            <a:r>
              <a:rPr lang="en-US" sz="2800" b="1" dirty="0">
                <a:solidFill>
                  <a:srgbClr val="006600"/>
                </a:solidFill>
              </a:rPr>
              <a:t>whatever,</a:t>
            </a:r>
            <a:r>
              <a:rPr lang="en-US" sz="2800" dirty="0"/>
              <a:t> </a:t>
            </a:r>
            <a:r>
              <a:rPr lang="en-US" sz="2800" b="1" dirty="0"/>
              <a:t>when</a:t>
            </a:r>
            <a:r>
              <a:rPr lang="en-US" sz="2800" dirty="0"/>
              <a:t>,</a:t>
            </a:r>
          </a:p>
          <a:p>
            <a:pPr algn="ctr">
              <a:lnSpc>
                <a:spcPct val="90000"/>
              </a:lnSpc>
              <a:buFontTx/>
              <a:buNone/>
            </a:pPr>
            <a:r>
              <a:rPr lang="en-US" sz="2800" b="1" dirty="0"/>
              <a:t>where</a:t>
            </a:r>
            <a:r>
              <a:rPr lang="en-US" sz="2800" dirty="0"/>
              <a:t>, </a:t>
            </a:r>
            <a:r>
              <a:rPr lang="en-US" sz="2800" b="1" dirty="0">
                <a:solidFill>
                  <a:srgbClr val="006600"/>
                </a:solidFill>
              </a:rPr>
              <a:t>whether</a:t>
            </a:r>
            <a:r>
              <a:rPr lang="en-US" sz="2800" dirty="0"/>
              <a:t>, </a:t>
            </a:r>
            <a:r>
              <a:rPr lang="en-US" sz="2800" b="1" dirty="0">
                <a:solidFill>
                  <a:srgbClr val="0000CC"/>
                </a:solidFill>
              </a:rPr>
              <a:t>which</a:t>
            </a:r>
            <a:r>
              <a:rPr lang="en-US" sz="2800" dirty="0"/>
              <a:t>, </a:t>
            </a:r>
            <a:r>
              <a:rPr lang="en-US" sz="2800" b="1" dirty="0">
                <a:solidFill>
                  <a:srgbClr val="006600"/>
                </a:solidFill>
              </a:rPr>
              <a:t>whichever</a:t>
            </a:r>
            <a:r>
              <a:rPr lang="en-US" sz="2800" dirty="0"/>
              <a:t>, </a:t>
            </a:r>
            <a:r>
              <a:rPr lang="en-US" sz="2800" b="1" dirty="0">
                <a:solidFill>
                  <a:srgbClr val="0000CC"/>
                </a:solidFill>
              </a:rPr>
              <a:t>who, whom,</a:t>
            </a:r>
          </a:p>
          <a:p>
            <a:pPr algn="ctr">
              <a:lnSpc>
                <a:spcPct val="90000"/>
              </a:lnSpc>
              <a:buFontTx/>
              <a:buNone/>
            </a:pPr>
            <a:r>
              <a:rPr lang="en-US" sz="2800" b="1" dirty="0">
                <a:solidFill>
                  <a:srgbClr val="0000CC"/>
                </a:solidFill>
              </a:rPr>
              <a:t>whoever, </a:t>
            </a:r>
            <a:r>
              <a:rPr lang="en-US" sz="2800" b="1" dirty="0">
                <a:solidFill>
                  <a:srgbClr val="006600"/>
                </a:solidFill>
              </a:rPr>
              <a:t>whomever,</a:t>
            </a:r>
            <a:r>
              <a:rPr lang="en-US" sz="2800" dirty="0"/>
              <a:t> </a:t>
            </a:r>
            <a:r>
              <a:rPr lang="en-US" sz="2800" b="1" dirty="0">
                <a:solidFill>
                  <a:srgbClr val="0000CC"/>
                </a:solidFill>
              </a:rPr>
              <a:t>whose</a:t>
            </a:r>
            <a:r>
              <a:rPr lang="en-US" sz="2800" dirty="0"/>
              <a:t>, &amp; </a:t>
            </a:r>
            <a:r>
              <a:rPr lang="en-US" sz="2800" b="1" dirty="0">
                <a:solidFill>
                  <a:srgbClr val="006600"/>
                </a:solidFill>
              </a:rPr>
              <a:t>why</a:t>
            </a:r>
          </a:p>
          <a:p>
            <a:pPr>
              <a:lnSpc>
                <a:spcPct val="90000"/>
              </a:lnSpc>
              <a:buFontTx/>
              <a:buNone/>
            </a:pPr>
            <a:endParaRPr lang="en-US" sz="2800" b="1" dirty="0"/>
          </a:p>
          <a:p>
            <a:pPr>
              <a:lnSpc>
                <a:spcPct val="90000"/>
              </a:lnSpc>
              <a:buFontTx/>
              <a:buNone/>
            </a:pPr>
            <a:endParaRPr lang="en-US" sz="2800" b="1" dirty="0"/>
          </a:p>
          <a:p>
            <a:pPr>
              <a:lnSpc>
                <a:spcPct val="90000"/>
              </a:lnSpc>
              <a:buFontTx/>
              <a:buNone/>
            </a:pPr>
            <a:endParaRPr lang="en-US" sz="2800" b="1" dirty="0">
              <a:solidFill>
                <a:srgbClr val="006600"/>
              </a:solidFill>
            </a:endParaRPr>
          </a:p>
        </p:txBody>
      </p:sp>
      <p:sp>
        <p:nvSpPr>
          <p:cNvPr id="17410" name="Rectangle 2"/>
          <p:cNvSpPr>
            <a:spLocks noGrp="1" noChangeArrowheads="1"/>
          </p:cNvSpPr>
          <p:nvPr>
            <p:ph type="title"/>
          </p:nvPr>
        </p:nvSpPr>
        <p:spPr>
          <a:xfrm>
            <a:off x="457200" y="274638"/>
            <a:ext cx="8229600" cy="792162"/>
          </a:xfrm>
        </p:spPr>
        <p:txBody>
          <a:bodyPr/>
          <a:lstStyle/>
          <a:p>
            <a:r>
              <a:rPr lang="en-US" sz="3600" b="1"/>
              <a:t>Words that introduce noun clauses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304800" y="1447800"/>
            <a:ext cx="8382000" cy="5105400"/>
          </a:xfrm>
        </p:spPr>
        <p:txBody>
          <a:bodyPr/>
          <a:lstStyle/>
          <a:p>
            <a:pPr>
              <a:lnSpc>
                <a:spcPct val="80000"/>
              </a:lnSpc>
            </a:pPr>
            <a:r>
              <a:rPr lang="en-US" sz="3000"/>
              <a:t>The key to determining if a clause is a noun clause is to first learn and be able to recognize when you see a word that introduces a noun clause</a:t>
            </a:r>
          </a:p>
          <a:p>
            <a:pPr>
              <a:lnSpc>
                <a:spcPct val="80000"/>
              </a:lnSpc>
            </a:pPr>
            <a:r>
              <a:rPr lang="en-US" sz="3000"/>
              <a:t>Secondly, find out where the clause is located in your sentence.</a:t>
            </a:r>
          </a:p>
          <a:p>
            <a:pPr>
              <a:lnSpc>
                <a:spcPct val="80000"/>
              </a:lnSpc>
            </a:pPr>
            <a:r>
              <a:rPr lang="en-US" sz="3000"/>
              <a:t>If the clause comes right after a preposition, then it is a noun clause acting as the object of the preposition.</a:t>
            </a:r>
          </a:p>
          <a:p>
            <a:pPr>
              <a:lnSpc>
                <a:spcPct val="80000"/>
              </a:lnSpc>
            </a:pPr>
            <a:r>
              <a:rPr lang="en-US" sz="3000"/>
              <a:t>If it comes at the beginning of the sentence AND before the acting verb of the sentence is the subject of the sentence.</a:t>
            </a:r>
          </a:p>
        </p:txBody>
      </p:sp>
      <p:sp>
        <p:nvSpPr>
          <p:cNvPr id="18434" name="Rectangle 2"/>
          <p:cNvSpPr>
            <a:spLocks noGrp="1" noChangeArrowheads="1"/>
          </p:cNvSpPr>
          <p:nvPr>
            <p:ph type="title"/>
          </p:nvPr>
        </p:nvSpPr>
        <p:spPr>
          <a:xfrm>
            <a:off x="457200" y="274638"/>
            <a:ext cx="8229600" cy="868362"/>
          </a:xfrm>
        </p:spPr>
        <p:txBody>
          <a:bodyPr>
            <a:normAutofit fontScale="90000"/>
          </a:bodyPr>
          <a:lstStyle/>
          <a:p>
            <a:r>
              <a:rPr lang="en-US" sz="3200" b="1"/>
              <a:t>Determining the function of your noun clause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457200" y="1143000"/>
            <a:ext cx="8229600" cy="5486400"/>
          </a:xfrm>
        </p:spPr>
        <p:txBody>
          <a:bodyPr/>
          <a:lstStyle/>
          <a:p>
            <a:r>
              <a:rPr lang="en-US" sz="3000"/>
              <a:t>If the clause comes after the main action verb in the sentence it will be direct object or indirect object.</a:t>
            </a:r>
          </a:p>
          <a:p>
            <a:r>
              <a:rPr lang="en-US" sz="3000"/>
              <a:t>Lastly, discovering if a clause is predicate noun or not is the most difficult. The key is to rule out the other possibilities for noun clauses and if the main verb in the sentence is a linking verb, then the noun clause is probably acting as a predicate noun. – Be sure to check and make sure it refers back to the subject.</a:t>
            </a:r>
          </a:p>
        </p:txBody>
      </p:sp>
      <p:sp>
        <p:nvSpPr>
          <p:cNvPr id="19458" name="Rectangle 2"/>
          <p:cNvSpPr>
            <a:spLocks noGrp="1" noChangeArrowheads="1"/>
          </p:cNvSpPr>
          <p:nvPr>
            <p:ph type="title"/>
          </p:nvPr>
        </p:nvSpPr>
        <p:spPr>
          <a:xfrm>
            <a:off x="457200" y="274638"/>
            <a:ext cx="8229600" cy="868362"/>
          </a:xfrm>
        </p:spPr>
        <p:txBody>
          <a:bodyPr/>
          <a:lstStyle/>
          <a:p>
            <a:r>
              <a:rPr lang="en-US" sz="3400" b="1"/>
              <a:t>Noun clause functions continued…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1370013" y="1827213"/>
            <a:ext cx="6935787" cy="839787"/>
          </a:xfrm>
        </p:spPr>
        <p:txBody>
          <a:bodyPr>
            <a:normAutofit/>
          </a:bodyPr>
          <a:lstStyle/>
          <a:p>
            <a:pPr lvl="1" eaLnBrk="1" hangingPunct="1">
              <a:buClr>
                <a:schemeClr val="tx1"/>
              </a:buClr>
              <a:buFontTx/>
              <a:buChar char="•"/>
            </a:pPr>
            <a:r>
              <a:rPr lang="en-US" dirty="0" smtClean="0"/>
              <a:t>[S+V/] </a:t>
            </a:r>
            <a:r>
              <a:rPr lang="en-US" sz="2000" dirty="0" smtClean="0"/>
              <a:t>that acts like a noun</a:t>
            </a:r>
          </a:p>
          <a:p>
            <a:pPr lvl="3" eaLnBrk="1" hangingPunct="1">
              <a:buClr>
                <a:schemeClr val="tx1"/>
              </a:buClr>
              <a:buSzTx/>
              <a:buFontTx/>
              <a:buChar char="•"/>
            </a:pPr>
            <a:r>
              <a:rPr lang="en-US" sz="2000" dirty="0" smtClean="0"/>
              <a:t>Example: I think [you are sick].</a:t>
            </a:r>
            <a:r>
              <a:rPr lang="en-US" sz="1600" dirty="0" smtClean="0"/>
              <a:t> </a:t>
            </a:r>
          </a:p>
          <a:p>
            <a:pPr lvl="1" eaLnBrk="1" hangingPunct="1">
              <a:buClr>
                <a:schemeClr val="tx1"/>
              </a:buClr>
              <a:buFontTx/>
              <a:buChar char="•"/>
            </a:pPr>
            <a:endParaRPr lang="en-US" sz="2000" dirty="0" smtClean="0"/>
          </a:p>
          <a:p>
            <a:pPr lvl="1" eaLnBrk="1" hangingPunct="1"/>
            <a:endParaRPr lang="en-US" sz="2000" dirty="0" smtClean="0"/>
          </a:p>
        </p:txBody>
      </p:sp>
      <p:sp>
        <p:nvSpPr>
          <p:cNvPr id="10242" name="Rectangle 2"/>
          <p:cNvSpPr>
            <a:spLocks noGrp="1" noChangeArrowheads="1"/>
          </p:cNvSpPr>
          <p:nvPr>
            <p:ph type="title"/>
          </p:nvPr>
        </p:nvSpPr>
        <p:spPr/>
        <p:txBody>
          <a:bodyPr/>
          <a:lstStyle/>
          <a:p>
            <a:pPr eaLnBrk="1" hangingPunct="1"/>
            <a:r>
              <a:rPr lang="en-US" sz="3200" smtClean="0"/>
              <a:t>Noun Clause (</a:t>
            </a:r>
            <a:r>
              <a:rPr lang="en-US" sz="3200" smtClean="0">
                <a:solidFill>
                  <a:srgbClr val="CC00CC"/>
                </a:solidFill>
              </a:rPr>
              <a:t>NC</a:t>
            </a:r>
            <a:r>
              <a:rPr lang="en-US" sz="3200" smtClean="0"/>
              <a:t>)</a:t>
            </a:r>
          </a:p>
        </p:txBody>
      </p:sp>
      <p:sp>
        <p:nvSpPr>
          <p:cNvPr id="10244" name="Text Box 4"/>
          <p:cNvSpPr txBox="1">
            <a:spLocks noChangeArrowheads="1"/>
          </p:cNvSpPr>
          <p:nvPr/>
        </p:nvSpPr>
        <p:spPr bwMode="auto">
          <a:xfrm>
            <a:off x="6172200" y="2266951"/>
            <a:ext cx="2209800" cy="707886"/>
          </a:xfrm>
          <a:prstGeom prst="rect">
            <a:avLst/>
          </a:prstGeom>
          <a:noFill/>
          <a:ln w="9525">
            <a:noFill/>
            <a:miter lim="800000"/>
            <a:headEnd/>
            <a:tailEnd/>
          </a:ln>
        </p:spPr>
        <p:txBody>
          <a:bodyPr wrap="square">
            <a:spAutoFit/>
          </a:bodyPr>
          <a:lstStyle/>
          <a:p>
            <a:pPr>
              <a:spcBef>
                <a:spcPct val="50000"/>
              </a:spcBef>
            </a:pPr>
            <a:r>
              <a:rPr lang="en-US" sz="2000" dirty="0">
                <a:solidFill>
                  <a:srgbClr val="FF0000"/>
                </a:solidFill>
              </a:rPr>
              <a:t>I</a:t>
            </a:r>
            <a:r>
              <a:rPr lang="en-US" sz="2000" dirty="0"/>
              <a:t> </a:t>
            </a:r>
            <a:r>
              <a:rPr lang="en-US" sz="2000" dirty="0">
                <a:solidFill>
                  <a:srgbClr val="0066FF"/>
                </a:solidFill>
              </a:rPr>
              <a:t>think</a:t>
            </a:r>
            <a:r>
              <a:rPr lang="en-US" sz="2000" dirty="0"/>
              <a:t> </a:t>
            </a:r>
            <a:r>
              <a:rPr lang="en-US" sz="2000" dirty="0">
                <a:solidFill>
                  <a:srgbClr val="CC00CC"/>
                </a:solidFill>
              </a:rPr>
              <a:t>[</a:t>
            </a:r>
            <a:r>
              <a:rPr lang="en-US" sz="2000" dirty="0">
                <a:solidFill>
                  <a:srgbClr val="008000"/>
                </a:solidFill>
              </a:rPr>
              <a:t>you are sick</a:t>
            </a:r>
            <a:r>
              <a:rPr lang="en-US" sz="2000" dirty="0">
                <a:solidFill>
                  <a:srgbClr val="CC00CC"/>
                </a:solidFill>
              </a:rPr>
              <a:t>]</a:t>
            </a:r>
            <a:r>
              <a:rPr lang="en-US" sz="2000" dirty="0"/>
              <a:t>.</a:t>
            </a:r>
          </a:p>
        </p:txBody>
      </p:sp>
      <p:sp>
        <p:nvSpPr>
          <p:cNvPr id="10245" name="Text Box 5"/>
          <p:cNvSpPr txBox="1">
            <a:spLocks noChangeArrowheads="1"/>
          </p:cNvSpPr>
          <p:nvPr/>
        </p:nvSpPr>
        <p:spPr bwMode="auto">
          <a:xfrm>
            <a:off x="4241800" y="2743200"/>
            <a:ext cx="304800" cy="396875"/>
          </a:xfrm>
          <a:prstGeom prst="rect">
            <a:avLst/>
          </a:prstGeom>
          <a:noFill/>
          <a:ln w="9525">
            <a:noFill/>
            <a:miter lim="800000"/>
            <a:headEnd/>
            <a:tailEnd/>
          </a:ln>
        </p:spPr>
        <p:txBody>
          <a:bodyPr>
            <a:spAutoFit/>
          </a:bodyPr>
          <a:lstStyle/>
          <a:p>
            <a:pPr>
              <a:spcBef>
                <a:spcPct val="50000"/>
              </a:spcBef>
            </a:pPr>
            <a:r>
              <a:rPr lang="en-US" sz="2000">
                <a:solidFill>
                  <a:srgbClr val="FF0000"/>
                </a:solidFill>
              </a:rPr>
              <a:t>S</a:t>
            </a:r>
          </a:p>
        </p:txBody>
      </p:sp>
      <p:sp>
        <p:nvSpPr>
          <p:cNvPr id="10246" name="Text Box 6"/>
          <p:cNvSpPr txBox="1">
            <a:spLocks noChangeArrowheads="1"/>
          </p:cNvSpPr>
          <p:nvPr/>
        </p:nvSpPr>
        <p:spPr bwMode="auto">
          <a:xfrm>
            <a:off x="4686300" y="2730500"/>
            <a:ext cx="304800" cy="396875"/>
          </a:xfrm>
          <a:prstGeom prst="rect">
            <a:avLst/>
          </a:prstGeom>
          <a:noFill/>
          <a:ln w="9525">
            <a:noFill/>
            <a:miter lim="800000"/>
            <a:headEnd/>
            <a:tailEnd/>
          </a:ln>
        </p:spPr>
        <p:txBody>
          <a:bodyPr>
            <a:spAutoFit/>
          </a:bodyPr>
          <a:lstStyle/>
          <a:p>
            <a:pPr>
              <a:spcBef>
                <a:spcPct val="50000"/>
              </a:spcBef>
            </a:pPr>
            <a:r>
              <a:rPr lang="en-US" sz="2000">
                <a:solidFill>
                  <a:srgbClr val="0066FF"/>
                </a:solidFill>
              </a:rPr>
              <a:t>V</a:t>
            </a:r>
          </a:p>
        </p:txBody>
      </p:sp>
      <p:sp>
        <p:nvSpPr>
          <p:cNvPr id="10247" name="Text Box 7"/>
          <p:cNvSpPr txBox="1">
            <a:spLocks noChangeArrowheads="1"/>
          </p:cNvSpPr>
          <p:nvPr/>
        </p:nvSpPr>
        <p:spPr bwMode="auto">
          <a:xfrm>
            <a:off x="5956300" y="2803525"/>
            <a:ext cx="304800" cy="396875"/>
          </a:xfrm>
          <a:prstGeom prst="rect">
            <a:avLst/>
          </a:prstGeom>
          <a:noFill/>
          <a:ln w="9525">
            <a:noFill/>
            <a:miter lim="800000"/>
            <a:headEnd/>
            <a:tailEnd/>
          </a:ln>
        </p:spPr>
        <p:txBody>
          <a:bodyPr>
            <a:spAutoFit/>
          </a:bodyPr>
          <a:lstStyle/>
          <a:p>
            <a:pPr>
              <a:spcBef>
                <a:spcPct val="50000"/>
              </a:spcBef>
            </a:pPr>
            <a:r>
              <a:rPr lang="en-US" sz="2000" dirty="0">
                <a:solidFill>
                  <a:srgbClr val="008000"/>
                </a:solidFill>
              </a:rPr>
              <a:t>O</a:t>
            </a:r>
          </a:p>
        </p:txBody>
      </p:sp>
      <p:sp>
        <p:nvSpPr>
          <p:cNvPr id="10248" name="Line 8"/>
          <p:cNvSpPr>
            <a:spLocks noChangeShapeType="1"/>
          </p:cNvSpPr>
          <p:nvPr/>
        </p:nvSpPr>
        <p:spPr bwMode="auto">
          <a:xfrm flipV="1">
            <a:off x="4406900" y="2590800"/>
            <a:ext cx="0" cy="228600"/>
          </a:xfrm>
          <a:prstGeom prst="line">
            <a:avLst/>
          </a:prstGeom>
          <a:noFill/>
          <a:ln w="9525">
            <a:solidFill>
              <a:schemeClr val="tx1"/>
            </a:solidFill>
            <a:round/>
            <a:headEnd/>
            <a:tailEnd type="triangle" w="med" len="med"/>
          </a:ln>
        </p:spPr>
        <p:txBody>
          <a:bodyPr/>
          <a:lstStyle/>
          <a:p>
            <a:endParaRPr lang="en-US"/>
          </a:p>
        </p:txBody>
      </p:sp>
      <p:sp>
        <p:nvSpPr>
          <p:cNvPr id="10249" name="Line 9"/>
          <p:cNvSpPr>
            <a:spLocks noChangeShapeType="1"/>
          </p:cNvSpPr>
          <p:nvPr/>
        </p:nvSpPr>
        <p:spPr bwMode="auto">
          <a:xfrm flipV="1">
            <a:off x="4851400" y="2578100"/>
            <a:ext cx="0" cy="228600"/>
          </a:xfrm>
          <a:prstGeom prst="line">
            <a:avLst/>
          </a:prstGeom>
          <a:noFill/>
          <a:ln w="9525">
            <a:solidFill>
              <a:schemeClr val="tx1"/>
            </a:solidFill>
            <a:round/>
            <a:headEnd/>
            <a:tailEnd type="triangle" w="med" len="med"/>
          </a:ln>
        </p:spPr>
        <p:txBody>
          <a:bodyPr/>
          <a:lstStyle/>
          <a:p>
            <a:endParaRPr lang="en-US"/>
          </a:p>
        </p:txBody>
      </p:sp>
      <p:sp>
        <p:nvSpPr>
          <p:cNvPr id="10250" name="Line 10"/>
          <p:cNvSpPr>
            <a:spLocks noChangeShapeType="1"/>
          </p:cNvSpPr>
          <p:nvPr/>
        </p:nvSpPr>
        <p:spPr bwMode="auto">
          <a:xfrm flipV="1">
            <a:off x="6134100" y="2667000"/>
            <a:ext cx="0" cy="228600"/>
          </a:xfrm>
          <a:prstGeom prst="line">
            <a:avLst/>
          </a:prstGeom>
          <a:noFill/>
          <a:ln w="9525">
            <a:solidFill>
              <a:schemeClr val="tx1"/>
            </a:solidFill>
            <a:round/>
            <a:headEnd/>
            <a:tailEnd type="triangle" w="med" len="med"/>
          </a:ln>
        </p:spPr>
        <p:txBody>
          <a:bodyPr/>
          <a:lstStyle/>
          <a:p>
            <a:endParaRPr lang="en-US"/>
          </a:p>
        </p:txBody>
      </p:sp>
      <p:sp>
        <p:nvSpPr>
          <p:cNvPr id="10251" name="Text Box 11"/>
          <p:cNvSpPr txBox="1">
            <a:spLocks noChangeArrowheads="1"/>
          </p:cNvSpPr>
          <p:nvPr/>
        </p:nvSpPr>
        <p:spPr bwMode="auto">
          <a:xfrm>
            <a:off x="5181600" y="3200400"/>
            <a:ext cx="3505200" cy="825500"/>
          </a:xfrm>
          <a:prstGeom prst="rect">
            <a:avLst/>
          </a:prstGeom>
          <a:noFill/>
          <a:ln w="9525">
            <a:noFill/>
            <a:miter lim="800000"/>
            <a:headEnd/>
            <a:tailEnd/>
          </a:ln>
        </p:spPr>
        <p:txBody>
          <a:bodyPr>
            <a:spAutoFit/>
          </a:bodyPr>
          <a:lstStyle/>
          <a:p>
            <a:pPr>
              <a:spcBef>
                <a:spcPct val="50000"/>
              </a:spcBef>
            </a:pPr>
            <a:r>
              <a:rPr lang="en-US" sz="1600"/>
              <a:t>Objects are nouns; this entire clause acts like a singular noun, so it is a noun clause.</a:t>
            </a:r>
          </a:p>
        </p:txBody>
      </p:sp>
      <p:sp>
        <p:nvSpPr>
          <p:cNvPr id="10252" name="Text Box 12"/>
          <p:cNvSpPr txBox="1">
            <a:spLocks noChangeArrowheads="1"/>
          </p:cNvSpPr>
          <p:nvPr/>
        </p:nvSpPr>
        <p:spPr bwMode="auto">
          <a:xfrm>
            <a:off x="1905000" y="4495800"/>
            <a:ext cx="6858000" cy="2430463"/>
          </a:xfrm>
          <a:prstGeom prst="rect">
            <a:avLst/>
          </a:prstGeom>
          <a:noFill/>
          <a:ln w="9525">
            <a:noFill/>
            <a:miter lim="800000"/>
            <a:headEnd/>
            <a:tailEnd/>
          </a:ln>
        </p:spPr>
        <p:txBody>
          <a:bodyPr>
            <a:spAutoFit/>
          </a:bodyPr>
          <a:lstStyle/>
          <a:p>
            <a:pPr>
              <a:spcBef>
                <a:spcPct val="50000"/>
              </a:spcBef>
              <a:buFontTx/>
              <a:buChar char="•"/>
            </a:pPr>
            <a:r>
              <a:rPr lang="en-US"/>
              <a:t> </a:t>
            </a:r>
            <a:r>
              <a:rPr lang="en-US">
                <a:solidFill>
                  <a:srgbClr val="CC3399"/>
                </a:solidFill>
              </a:rPr>
              <a:t>NC</a:t>
            </a:r>
            <a:r>
              <a:rPr lang="en-US"/>
              <a:t>s usually follow verbs as objects or complements</a:t>
            </a:r>
          </a:p>
          <a:p>
            <a:pPr lvl="2">
              <a:spcBef>
                <a:spcPct val="50000"/>
              </a:spcBef>
              <a:buFontTx/>
              <a:buChar char="•"/>
            </a:pPr>
            <a:r>
              <a:rPr lang="en-US"/>
              <a:t>“Answers” the question “What?”</a:t>
            </a:r>
          </a:p>
          <a:p>
            <a:pPr lvl="2">
              <a:spcBef>
                <a:spcPct val="50000"/>
              </a:spcBef>
              <a:buFontTx/>
              <a:buChar char="•"/>
            </a:pPr>
            <a:r>
              <a:rPr lang="en-US"/>
              <a:t> Example:  </a:t>
            </a:r>
          </a:p>
          <a:p>
            <a:pPr lvl="3">
              <a:spcBef>
                <a:spcPct val="50000"/>
              </a:spcBef>
              <a:buFontTx/>
              <a:buChar char="•"/>
            </a:pPr>
            <a:r>
              <a:rPr lang="en-US"/>
              <a:t> Q: What do you think?</a:t>
            </a:r>
          </a:p>
          <a:p>
            <a:pPr lvl="3">
              <a:spcBef>
                <a:spcPct val="50000"/>
              </a:spcBef>
              <a:buFontTx/>
              <a:buChar char="•"/>
            </a:pPr>
            <a:r>
              <a:rPr lang="en-US"/>
              <a:t> A: I think </a:t>
            </a:r>
            <a:r>
              <a:rPr lang="en-US">
                <a:solidFill>
                  <a:srgbClr val="008000"/>
                </a:solidFill>
              </a:rPr>
              <a:t>Spiderman is the best superhero</a:t>
            </a:r>
            <a:r>
              <a:rPr lang="en-US"/>
              <a:t>. </a:t>
            </a:r>
          </a:p>
          <a:p>
            <a:pPr>
              <a:spcBef>
                <a:spcPct val="50000"/>
              </a:spcBef>
              <a:buFontTx/>
              <a:buChar char="•"/>
            </a:pPr>
            <a:endParaRPr lang="en-US"/>
          </a:p>
        </p:txBody>
      </p:sp>
      <p:sp>
        <p:nvSpPr>
          <p:cNvPr id="10253" name="Line 13"/>
          <p:cNvSpPr>
            <a:spLocks noChangeShapeType="1"/>
          </p:cNvSpPr>
          <p:nvPr/>
        </p:nvSpPr>
        <p:spPr bwMode="auto">
          <a:xfrm flipH="1" flipV="1">
            <a:off x="6705600" y="2667000"/>
            <a:ext cx="0" cy="609600"/>
          </a:xfrm>
          <a:prstGeom prst="line">
            <a:avLst/>
          </a:prstGeom>
          <a:noFill/>
          <a:ln w="9525">
            <a:solidFill>
              <a:schemeClr val="tx1"/>
            </a:solidFill>
            <a:round/>
            <a:headEnd/>
            <a:tailEnd type="triangle" w="med" len="med"/>
          </a:ln>
        </p:spPr>
        <p:txBody>
          <a:bodyPr/>
          <a:lstStyle/>
          <a:p>
            <a:endParaRPr lang="en-US"/>
          </a:p>
        </p:txBody>
      </p:sp>
      <p:sp>
        <p:nvSpPr>
          <p:cNvPr id="10254" name="Rectangle 14"/>
          <p:cNvSpPr>
            <a:spLocks noChangeArrowheads="1"/>
          </p:cNvSpPr>
          <p:nvPr/>
        </p:nvSpPr>
        <p:spPr bwMode="auto">
          <a:xfrm>
            <a:off x="5257800" y="2286000"/>
            <a:ext cx="1905000" cy="381000"/>
          </a:xfrm>
          <a:prstGeom prst="rect">
            <a:avLst/>
          </a:prstGeom>
          <a:no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z="3200" smtClean="0"/>
              <a:t>Noun Clause (</a:t>
            </a:r>
            <a:r>
              <a:rPr lang="en-US" sz="3200" smtClean="0">
                <a:solidFill>
                  <a:srgbClr val="CC00CC"/>
                </a:solidFill>
              </a:rPr>
              <a:t>NC</a:t>
            </a:r>
            <a:r>
              <a:rPr lang="en-US" sz="3200" smtClean="0"/>
              <a:t>) </a:t>
            </a:r>
            <a:r>
              <a:rPr lang="en-US" sz="2000" smtClean="0"/>
              <a:t>-- continued</a:t>
            </a:r>
          </a:p>
        </p:txBody>
      </p:sp>
      <p:sp>
        <p:nvSpPr>
          <p:cNvPr id="18444" name="Text Box 12"/>
          <p:cNvSpPr txBox="1">
            <a:spLocks noChangeArrowheads="1"/>
          </p:cNvSpPr>
          <p:nvPr/>
        </p:nvSpPr>
        <p:spPr bwMode="auto">
          <a:xfrm>
            <a:off x="1371600" y="1828800"/>
            <a:ext cx="6858000" cy="2292350"/>
          </a:xfrm>
          <a:prstGeom prst="rect">
            <a:avLst/>
          </a:prstGeom>
          <a:noFill/>
          <a:ln w="9525">
            <a:noFill/>
            <a:miter lim="800000"/>
            <a:headEnd/>
            <a:tailEnd/>
          </a:ln>
        </p:spPr>
        <p:txBody>
          <a:bodyPr>
            <a:spAutoFit/>
          </a:bodyPr>
          <a:lstStyle/>
          <a:p>
            <a:pPr>
              <a:spcBef>
                <a:spcPct val="50000"/>
              </a:spcBef>
              <a:buFontTx/>
              <a:buChar char="•"/>
            </a:pPr>
            <a:r>
              <a:rPr lang="en-US"/>
              <a:t> </a:t>
            </a:r>
            <a:r>
              <a:rPr lang="en-US">
                <a:solidFill>
                  <a:srgbClr val="CC3399"/>
                </a:solidFill>
              </a:rPr>
              <a:t>NC</a:t>
            </a:r>
            <a:r>
              <a:rPr lang="en-US"/>
              <a:t>s can begin with “that”</a:t>
            </a:r>
          </a:p>
          <a:p>
            <a:pPr lvl="1">
              <a:spcBef>
                <a:spcPct val="50000"/>
              </a:spcBef>
              <a:buFontTx/>
              <a:buChar char="•"/>
            </a:pPr>
            <a:r>
              <a:rPr lang="en-US"/>
              <a:t> “that” is a subordinating conjunction that</a:t>
            </a:r>
          </a:p>
          <a:p>
            <a:pPr lvl="3">
              <a:spcBef>
                <a:spcPct val="50000"/>
              </a:spcBef>
              <a:buFontTx/>
              <a:buChar char="•"/>
            </a:pPr>
            <a:r>
              <a:rPr lang="en-US"/>
              <a:t> joins it to an IC</a:t>
            </a:r>
          </a:p>
          <a:p>
            <a:pPr lvl="3">
              <a:spcBef>
                <a:spcPct val="50000"/>
              </a:spcBef>
              <a:buFontTx/>
              <a:buChar char="•"/>
            </a:pPr>
            <a:r>
              <a:rPr lang="en-US"/>
              <a:t> makes the clause it begins depend on the </a:t>
            </a:r>
            <a:br>
              <a:rPr lang="en-US"/>
            </a:br>
            <a:r>
              <a:rPr lang="en-US"/>
              <a:t>   IC to complete its meaning. </a:t>
            </a:r>
          </a:p>
          <a:p>
            <a:pPr>
              <a:spcBef>
                <a:spcPct val="50000"/>
              </a:spcBef>
              <a:buFontTx/>
              <a:buChar char="•"/>
            </a:pPr>
            <a:endParaRPr lang="en-US"/>
          </a:p>
        </p:txBody>
      </p:sp>
      <p:sp>
        <p:nvSpPr>
          <p:cNvPr id="18446" name="Text Box 14"/>
          <p:cNvSpPr txBox="1">
            <a:spLocks noChangeArrowheads="1"/>
          </p:cNvSpPr>
          <p:nvPr/>
        </p:nvSpPr>
        <p:spPr bwMode="auto">
          <a:xfrm>
            <a:off x="1828800" y="4038600"/>
            <a:ext cx="6858000" cy="1192213"/>
          </a:xfrm>
          <a:prstGeom prst="rect">
            <a:avLst/>
          </a:prstGeom>
          <a:noFill/>
          <a:ln w="9525">
            <a:noFill/>
            <a:miter lim="800000"/>
            <a:headEnd/>
            <a:tailEnd/>
          </a:ln>
        </p:spPr>
        <p:txBody>
          <a:bodyPr>
            <a:spAutoFit/>
          </a:bodyPr>
          <a:lstStyle/>
          <a:p>
            <a:pPr>
              <a:spcBef>
                <a:spcPct val="50000"/>
              </a:spcBef>
              <a:buFontTx/>
              <a:buChar char="•"/>
            </a:pPr>
            <a:r>
              <a:rPr lang="en-US"/>
              <a:t> “that” is often omitted by native speakers:</a:t>
            </a:r>
          </a:p>
          <a:p>
            <a:pPr lvl="1">
              <a:spcBef>
                <a:spcPct val="50000"/>
              </a:spcBef>
              <a:buFontTx/>
              <a:buChar char="•"/>
            </a:pPr>
            <a:r>
              <a:rPr lang="en-US"/>
              <a:t> Example:   </a:t>
            </a:r>
          </a:p>
          <a:p>
            <a:pPr>
              <a:spcBef>
                <a:spcPct val="50000"/>
              </a:spcBef>
              <a:buFontTx/>
              <a:buChar char="•"/>
            </a:pPr>
            <a:endParaRPr lang="en-US"/>
          </a:p>
        </p:txBody>
      </p:sp>
      <p:sp>
        <p:nvSpPr>
          <p:cNvPr id="11269" name="Text Box 15"/>
          <p:cNvSpPr txBox="1">
            <a:spLocks noChangeArrowheads="1"/>
          </p:cNvSpPr>
          <p:nvPr/>
        </p:nvSpPr>
        <p:spPr bwMode="auto">
          <a:xfrm>
            <a:off x="2362200" y="5105400"/>
            <a:ext cx="6553200" cy="366713"/>
          </a:xfrm>
          <a:prstGeom prst="rect">
            <a:avLst/>
          </a:prstGeom>
          <a:noFill/>
          <a:ln w="9525">
            <a:noFill/>
            <a:miter lim="800000"/>
            <a:headEnd/>
            <a:tailEnd/>
          </a:ln>
        </p:spPr>
        <p:txBody>
          <a:bodyPr>
            <a:spAutoFit/>
          </a:bodyPr>
          <a:lstStyle/>
          <a:p>
            <a:pPr>
              <a:spcBef>
                <a:spcPct val="50000"/>
              </a:spcBef>
            </a:pPr>
            <a:endParaRPr lang="en-US"/>
          </a:p>
        </p:txBody>
      </p:sp>
      <p:sp>
        <p:nvSpPr>
          <p:cNvPr id="18448" name="Text Box 16"/>
          <p:cNvSpPr txBox="1">
            <a:spLocks noChangeArrowheads="1"/>
          </p:cNvSpPr>
          <p:nvPr/>
        </p:nvSpPr>
        <p:spPr bwMode="auto">
          <a:xfrm>
            <a:off x="3200400" y="4953000"/>
            <a:ext cx="5638800" cy="366713"/>
          </a:xfrm>
          <a:prstGeom prst="rect">
            <a:avLst/>
          </a:prstGeom>
          <a:noFill/>
          <a:ln w="9525">
            <a:noFill/>
            <a:miter lim="800000"/>
            <a:headEnd/>
            <a:tailEnd/>
          </a:ln>
        </p:spPr>
        <p:txBody>
          <a:bodyPr>
            <a:spAutoFit/>
          </a:bodyPr>
          <a:lstStyle/>
          <a:p>
            <a:pPr>
              <a:spcBef>
                <a:spcPct val="50000"/>
              </a:spcBef>
            </a:pPr>
            <a:r>
              <a:rPr lang="en-US"/>
              <a:t>I think </a:t>
            </a:r>
            <a:r>
              <a:rPr lang="en-US">
                <a:solidFill>
                  <a:srgbClr val="008000"/>
                </a:solidFill>
              </a:rPr>
              <a:t>that Spiderman is the best superhero</a:t>
            </a:r>
            <a:r>
              <a:rPr lang="en-US"/>
              <a:t>.</a:t>
            </a:r>
          </a:p>
        </p:txBody>
      </p:sp>
      <p:sp>
        <p:nvSpPr>
          <p:cNvPr id="18450" name="Rectangle 18"/>
          <p:cNvSpPr>
            <a:spLocks noChangeArrowheads="1"/>
          </p:cNvSpPr>
          <p:nvPr/>
        </p:nvSpPr>
        <p:spPr bwMode="auto">
          <a:xfrm>
            <a:off x="3200400" y="4876800"/>
            <a:ext cx="5486400" cy="609600"/>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18449" name="Rectangle 17"/>
          <p:cNvSpPr>
            <a:spLocks noChangeArrowheads="1"/>
          </p:cNvSpPr>
          <p:nvPr/>
        </p:nvSpPr>
        <p:spPr bwMode="auto">
          <a:xfrm>
            <a:off x="3352800" y="4876800"/>
            <a:ext cx="4867275" cy="366713"/>
          </a:xfrm>
          <a:prstGeom prst="rect">
            <a:avLst/>
          </a:prstGeom>
          <a:noFill/>
          <a:ln w="9525">
            <a:noFill/>
            <a:miter lim="800000"/>
            <a:headEnd/>
            <a:tailEnd/>
          </a:ln>
        </p:spPr>
        <p:txBody>
          <a:bodyPr wrap="none">
            <a:spAutoFit/>
          </a:bodyPr>
          <a:lstStyle/>
          <a:p>
            <a:r>
              <a:rPr lang="en-US"/>
              <a:t>I think </a:t>
            </a:r>
            <a:r>
              <a:rPr lang="en-US">
                <a:solidFill>
                  <a:srgbClr val="008000"/>
                </a:solidFill>
              </a:rPr>
              <a:t>Spiderman is the best superhero</a:t>
            </a:r>
            <a:r>
              <a:rPr lang="en-US"/>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1000"/>
                                  </p:stCondLst>
                                  <p:iterate type="lt">
                                    <p:tmPct val="50000"/>
                                  </p:iterate>
                                  <p:childTnLst>
                                    <p:set>
                                      <p:cBhvr>
                                        <p:cTn id="6" dur="1" fill="hold">
                                          <p:stCondLst>
                                            <p:cond delay="0"/>
                                          </p:stCondLst>
                                        </p:cTn>
                                        <p:tgtEl>
                                          <p:spTgt spid="18444">
                                            <p:txEl>
                                              <p:pRg st="0" end="0"/>
                                            </p:txEl>
                                          </p:spTgt>
                                        </p:tgtEl>
                                        <p:attrNameLst>
                                          <p:attrName>style.visibility</p:attrName>
                                        </p:attrNameLst>
                                      </p:cBhvr>
                                      <p:to>
                                        <p:strVal val="visible"/>
                                      </p:to>
                                    </p:set>
                                    <p:anim calcmode="discrete" valueType="clr">
                                      <p:cBhvr override="childStyle">
                                        <p:cTn id="7" dur="80"/>
                                        <p:tgtEl>
                                          <p:spTgt spid="1844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444">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8444">
                                            <p:txEl>
                                              <p:pRg st="0" end="0"/>
                                            </p:txEl>
                                          </p:spTgt>
                                        </p:tgtEl>
                                        <p:attrNameLst>
                                          <p:attrName>fill.type</p:attrName>
                                        </p:attrNameLst>
                                      </p:cBhvr>
                                      <p:to>
                                        <p:strVal val="solid"/>
                                      </p:to>
                                    </p:set>
                                  </p:childTnLst>
                                </p:cTn>
                              </p:par>
                            </p:childTnLst>
                          </p:cTn>
                        </p:par>
                        <p:par>
                          <p:cTn id="10" fill="hold">
                            <p:stCondLst>
                              <p:cond delay="1880"/>
                            </p:stCondLst>
                            <p:childTnLst>
                              <p:par>
                                <p:cTn id="11" presetID="27" presetClass="entr" presetSubtype="0" fill="hold" grpId="0" nodeType="afterEffect">
                                  <p:stCondLst>
                                    <p:cond delay="1000"/>
                                  </p:stCondLst>
                                  <p:iterate type="lt">
                                    <p:tmPct val="50000"/>
                                  </p:iterate>
                                  <p:childTnLst>
                                    <p:set>
                                      <p:cBhvr>
                                        <p:cTn id="12" dur="1" fill="hold">
                                          <p:stCondLst>
                                            <p:cond delay="0"/>
                                          </p:stCondLst>
                                        </p:cTn>
                                        <p:tgtEl>
                                          <p:spTgt spid="18444">
                                            <p:txEl>
                                              <p:pRg st="1" end="1"/>
                                            </p:txEl>
                                          </p:spTgt>
                                        </p:tgtEl>
                                        <p:attrNameLst>
                                          <p:attrName>style.visibility</p:attrName>
                                        </p:attrNameLst>
                                      </p:cBhvr>
                                      <p:to>
                                        <p:strVal val="visible"/>
                                      </p:to>
                                    </p:set>
                                    <p:anim calcmode="discrete" valueType="clr">
                                      <p:cBhvr override="childStyle">
                                        <p:cTn id="13" dur="80"/>
                                        <p:tgtEl>
                                          <p:spTgt spid="1844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8444">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8444">
                                            <p:txEl>
                                              <p:pRg st="1" end="1"/>
                                            </p:txEl>
                                          </p:spTgt>
                                        </p:tgtEl>
                                        <p:attrNameLst>
                                          <p:attrName>fill.type</p:attrName>
                                        </p:attrNameLst>
                                      </p:cBhvr>
                                      <p:to>
                                        <p:strVal val="solid"/>
                                      </p:to>
                                    </p:set>
                                  </p:childTnLst>
                                </p:cTn>
                              </p:par>
                            </p:childTnLst>
                          </p:cTn>
                        </p:par>
                        <p:par>
                          <p:cTn id="16" fill="hold">
                            <p:stCondLst>
                              <p:cond delay="4400"/>
                            </p:stCondLst>
                            <p:childTnLst>
                              <p:par>
                                <p:cTn id="17" presetID="27" presetClass="entr" presetSubtype="0" fill="hold" grpId="0" nodeType="afterEffect">
                                  <p:stCondLst>
                                    <p:cond delay="500"/>
                                  </p:stCondLst>
                                  <p:iterate type="lt">
                                    <p:tmPct val="50000"/>
                                  </p:iterate>
                                  <p:childTnLst>
                                    <p:set>
                                      <p:cBhvr>
                                        <p:cTn id="18" dur="1" fill="hold">
                                          <p:stCondLst>
                                            <p:cond delay="0"/>
                                          </p:stCondLst>
                                        </p:cTn>
                                        <p:tgtEl>
                                          <p:spTgt spid="18444">
                                            <p:txEl>
                                              <p:pRg st="2" end="2"/>
                                            </p:txEl>
                                          </p:spTgt>
                                        </p:tgtEl>
                                        <p:attrNameLst>
                                          <p:attrName>style.visibility</p:attrName>
                                        </p:attrNameLst>
                                      </p:cBhvr>
                                      <p:to>
                                        <p:strVal val="visible"/>
                                      </p:to>
                                    </p:set>
                                    <p:anim calcmode="discrete" valueType="clr">
                                      <p:cBhvr override="childStyle">
                                        <p:cTn id="19" dur="80"/>
                                        <p:tgtEl>
                                          <p:spTgt spid="1844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8444">
                                            <p:txEl>
                                              <p:pRg st="2" end="2"/>
                                            </p:txEl>
                                          </p:spTgt>
                                        </p:tgtEl>
                                        <p:attrNameLst>
                                          <p:attrName>fillcolor</p:attrName>
                                        </p:attrNameLst>
                                      </p:cBhvr>
                                      <p:tavLst>
                                        <p:tav tm="0">
                                          <p:val>
                                            <p:clrVal>
                                              <a:schemeClr val="accent2"/>
                                            </p:clrVal>
                                          </p:val>
                                        </p:tav>
                                        <p:tav tm="50000">
                                          <p:val>
                                            <p:clrVal>
                                              <a:schemeClr val="hlink"/>
                                            </p:clrVal>
                                          </p:val>
                                        </p:tav>
                                      </p:tavLst>
                                    </p:anim>
                                    <p:set>
                                      <p:cBhvr>
                                        <p:cTn id="21" dur="80"/>
                                        <p:tgtEl>
                                          <p:spTgt spid="18444">
                                            <p:txEl>
                                              <p:pRg st="2" end="2"/>
                                            </p:txEl>
                                          </p:spTgt>
                                        </p:tgtEl>
                                        <p:attrNameLst>
                                          <p:attrName>fill.type</p:attrName>
                                        </p:attrNameLst>
                                      </p:cBhvr>
                                      <p:to>
                                        <p:strVal val="solid"/>
                                      </p:to>
                                    </p:set>
                                  </p:childTnLst>
                                </p:cTn>
                              </p:par>
                            </p:childTnLst>
                          </p:cTn>
                        </p:par>
                        <p:par>
                          <p:cTn id="22" fill="hold">
                            <p:stCondLst>
                              <p:cond delay="5460"/>
                            </p:stCondLst>
                            <p:childTnLst>
                              <p:par>
                                <p:cTn id="23" presetID="27" presetClass="entr" presetSubtype="0" fill="hold" grpId="0" nodeType="afterEffect">
                                  <p:stCondLst>
                                    <p:cond delay="500"/>
                                  </p:stCondLst>
                                  <p:iterate type="lt">
                                    <p:tmPct val="50000"/>
                                  </p:iterate>
                                  <p:childTnLst>
                                    <p:set>
                                      <p:cBhvr>
                                        <p:cTn id="24" dur="1" fill="hold">
                                          <p:stCondLst>
                                            <p:cond delay="0"/>
                                          </p:stCondLst>
                                        </p:cTn>
                                        <p:tgtEl>
                                          <p:spTgt spid="18444">
                                            <p:txEl>
                                              <p:pRg st="3" end="3"/>
                                            </p:txEl>
                                          </p:spTgt>
                                        </p:tgtEl>
                                        <p:attrNameLst>
                                          <p:attrName>style.visibility</p:attrName>
                                        </p:attrNameLst>
                                      </p:cBhvr>
                                      <p:to>
                                        <p:strVal val="visible"/>
                                      </p:to>
                                    </p:set>
                                    <p:anim calcmode="discrete" valueType="clr">
                                      <p:cBhvr override="childStyle">
                                        <p:cTn id="25" dur="80"/>
                                        <p:tgtEl>
                                          <p:spTgt spid="18444">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8444">
                                            <p:txEl>
                                              <p:pRg st="3" end="3"/>
                                            </p:txEl>
                                          </p:spTgt>
                                        </p:tgtEl>
                                        <p:attrNameLst>
                                          <p:attrName>fillcolor</p:attrName>
                                        </p:attrNameLst>
                                      </p:cBhvr>
                                      <p:tavLst>
                                        <p:tav tm="0">
                                          <p:val>
                                            <p:clrVal>
                                              <a:schemeClr val="accent2"/>
                                            </p:clrVal>
                                          </p:val>
                                        </p:tav>
                                        <p:tav tm="50000">
                                          <p:val>
                                            <p:clrVal>
                                              <a:schemeClr val="hlink"/>
                                            </p:clrVal>
                                          </p:val>
                                        </p:tav>
                                      </p:tavLst>
                                    </p:anim>
                                    <p:set>
                                      <p:cBhvr>
                                        <p:cTn id="27" dur="80"/>
                                        <p:tgtEl>
                                          <p:spTgt spid="18444">
                                            <p:txEl>
                                              <p:pRg st="3" end="3"/>
                                            </p:txEl>
                                          </p:spTgt>
                                        </p:tgtEl>
                                        <p:attrNameLst>
                                          <p:attrName>fill.type</p:attrName>
                                        </p:attrNameLst>
                                      </p:cBhvr>
                                      <p:to>
                                        <p:strVal val="solid"/>
                                      </p:to>
                                    </p:set>
                                  </p:childTnLst>
                                </p:cTn>
                              </p:par>
                            </p:childTnLst>
                          </p:cTn>
                        </p:par>
                        <p:par>
                          <p:cTn id="28" fill="hold">
                            <p:stCondLst>
                              <p:cond delay="8280"/>
                            </p:stCondLst>
                            <p:childTnLst>
                              <p:par>
                                <p:cTn id="29" presetID="27" presetClass="entr" presetSubtype="0" fill="hold" grpId="0" nodeType="afterEffect">
                                  <p:stCondLst>
                                    <p:cond delay="1500"/>
                                  </p:stCondLst>
                                  <p:iterate type="lt">
                                    <p:tmPct val="20000"/>
                                  </p:iterate>
                                  <p:childTnLst>
                                    <p:set>
                                      <p:cBhvr>
                                        <p:cTn id="30" dur="1" fill="hold">
                                          <p:stCondLst>
                                            <p:cond delay="0"/>
                                          </p:stCondLst>
                                        </p:cTn>
                                        <p:tgtEl>
                                          <p:spTgt spid="18446"/>
                                        </p:tgtEl>
                                        <p:attrNameLst>
                                          <p:attrName>style.visibility</p:attrName>
                                        </p:attrNameLst>
                                      </p:cBhvr>
                                      <p:to>
                                        <p:strVal val="visible"/>
                                      </p:to>
                                    </p:set>
                                    <p:anim calcmode="discrete" valueType="clr">
                                      <p:cBhvr override="childStyle">
                                        <p:cTn id="31" dur="500"/>
                                        <p:tgtEl>
                                          <p:spTgt spid="18446"/>
                                        </p:tgtEl>
                                        <p:attrNameLst>
                                          <p:attrName>style.color</p:attrName>
                                        </p:attrNameLst>
                                      </p:cBhvr>
                                      <p:tavLst>
                                        <p:tav tm="0">
                                          <p:val>
                                            <p:clrVal>
                                              <a:schemeClr val="accent2"/>
                                            </p:clrVal>
                                          </p:val>
                                        </p:tav>
                                        <p:tav tm="50000">
                                          <p:val>
                                            <p:clrVal>
                                              <a:schemeClr val="hlink"/>
                                            </p:clrVal>
                                          </p:val>
                                        </p:tav>
                                      </p:tavLst>
                                    </p:anim>
                                    <p:anim calcmode="discrete" valueType="clr">
                                      <p:cBhvr>
                                        <p:cTn id="32" dur="500"/>
                                        <p:tgtEl>
                                          <p:spTgt spid="18446"/>
                                        </p:tgtEl>
                                        <p:attrNameLst>
                                          <p:attrName>fillcolor</p:attrName>
                                        </p:attrNameLst>
                                      </p:cBhvr>
                                      <p:tavLst>
                                        <p:tav tm="0">
                                          <p:val>
                                            <p:clrVal>
                                              <a:schemeClr val="accent2"/>
                                            </p:clrVal>
                                          </p:val>
                                        </p:tav>
                                        <p:tav tm="50000">
                                          <p:val>
                                            <p:clrVal>
                                              <a:schemeClr val="hlink"/>
                                            </p:clrVal>
                                          </p:val>
                                        </p:tav>
                                      </p:tavLst>
                                    </p:anim>
                                    <p:set>
                                      <p:cBhvr>
                                        <p:cTn id="33" dur="500"/>
                                        <p:tgtEl>
                                          <p:spTgt spid="18446"/>
                                        </p:tgtEl>
                                        <p:attrNameLst>
                                          <p:attrName>fill.type</p:attrName>
                                        </p:attrNameLst>
                                      </p:cBhvr>
                                      <p:to>
                                        <p:strVal val="solid"/>
                                      </p:to>
                                    </p:set>
                                  </p:childTnLst>
                                </p:cTn>
                              </p:par>
                            </p:childTnLst>
                          </p:cTn>
                        </p:par>
                        <p:par>
                          <p:cTn id="34" fill="hold">
                            <p:stCondLst>
                              <p:cond delay="14680"/>
                            </p:stCondLst>
                            <p:childTnLst>
                              <p:par>
                                <p:cTn id="35" presetID="27" presetClass="entr" presetSubtype="0" fill="hold" grpId="0" nodeType="afterEffect">
                                  <p:stCondLst>
                                    <p:cond delay="0"/>
                                  </p:stCondLst>
                                  <p:iterate type="lt">
                                    <p:tmPct val="50000"/>
                                  </p:iterate>
                                  <p:childTnLst>
                                    <p:set>
                                      <p:cBhvr>
                                        <p:cTn id="36" dur="1" fill="hold">
                                          <p:stCondLst>
                                            <p:cond delay="0"/>
                                          </p:stCondLst>
                                        </p:cTn>
                                        <p:tgtEl>
                                          <p:spTgt spid="18448"/>
                                        </p:tgtEl>
                                        <p:attrNameLst>
                                          <p:attrName>style.visibility</p:attrName>
                                        </p:attrNameLst>
                                      </p:cBhvr>
                                      <p:to>
                                        <p:strVal val="visible"/>
                                      </p:to>
                                    </p:set>
                                    <p:anim calcmode="discrete" valueType="clr">
                                      <p:cBhvr override="childStyle">
                                        <p:cTn id="37" dur="80"/>
                                        <p:tgtEl>
                                          <p:spTgt spid="18448"/>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18448"/>
                                        </p:tgtEl>
                                        <p:attrNameLst>
                                          <p:attrName>fillcolor</p:attrName>
                                        </p:attrNameLst>
                                      </p:cBhvr>
                                      <p:tavLst>
                                        <p:tav tm="0">
                                          <p:val>
                                            <p:clrVal>
                                              <a:schemeClr val="accent2"/>
                                            </p:clrVal>
                                          </p:val>
                                        </p:tav>
                                        <p:tav tm="50000">
                                          <p:val>
                                            <p:clrVal>
                                              <a:schemeClr val="hlink"/>
                                            </p:clrVal>
                                          </p:val>
                                        </p:tav>
                                      </p:tavLst>
                                    </p:anim>
                                    <p:set>
                                      <p:cBhvr>
                                        <p:cTn id="39" dur="80"/>
                                        <p:tgtEl>
                                          <p:spTgt spid="18448"/>
                                        </p:tgtEl>
                                        <p:attrNameLst>
                                          <p:attrName>fill.type</p:attrName>
                                        </p:attrNameLst>
                                      </p:cBhvr>
                                      <p:to>
                                        <p:strVal val="solid"/>
                                      </p:to>
                                    </p:set>
                                  </p:childTnLst>
                                </p:cTn>
                              </p:par>
                            </p:childTnLst>
                          </p:cTn>
                        </p:par>
                        <p:par>
                          <p:cTn id="40" fill="hold">
                            <p:stCondLst>
                              <p:cond delay="16240"/>
                            </p:stCondLst>
                            <p:childTnLst>
                              <p:par>
                                <p:cTn id="41" presetID="1" presetClass="entr" presetSubtype="0" fill="hold" grpId="0" nodeType="afterEffect">
                                  <p:stCondLst>
                                    <p:cond delay="2000"/>
                                  </p:stCondLst>
                                  <p:childTnLst>
                                    <p:set>
                                      <p:cBhvr>
                                        <p:cTn id="42" dur="1" fill="hold">
                                          <p:stCondLst>
                                            <p:cond delay="0"/>
                                          </p:stCondLst>
                                        </p:cTn>
                                        <p:tgtEl>
                                          <p:spTgt spid="18450"/>
                                        </p:tgtEl>
                                        <p:attrNameLst>
                                          <p:attrName>style.visibility</p:attrName>
                                        </p:attrNameLst>
                                      </p:cBhvr>
                                      <p:to>
                                        <p:strVal val="visible"/>
                                      </p:to>
                                    </p:set>
                                  </p:childTnLst>
                                </p:cTn>
                              </p:par>
                            </p:childTnLst>
                          </p:cTn>
                        </p:par>
                        <p:par>
                          <p:cTn id="43" fill="hold">
                            <p:stCondLst>
                              <p:cond delay="18240"/>
                            </p:stCondLst>
                            <p:childTnLst>
                              <p:par>
                                <p:cTn id="44" presetID="1" presetClass="entr" presetSubtype="0" fill="hold" grpId="0" nodeType="afterEffect">
                                  <p:stCondLst>
                                    <p:cond delay="500"/>
                                  </p:stCondLst>
                                  <p:childTnLst>
                                    <p:set>
                                      <p:cBhvr>
                                        <p:cTn id="45" dur="1" fill="hold">
                                          <p:stCondLst>
                                            <p:cond delay="0"/>
                                          </p:stCondLst>
                                        </p:cTn>
                                        <p:tgtEl>
                                          <p:spTgt spid="184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4" grpId="0" build="p" advAuto="1000"/>
      <p:bldP spid="18446" grpId="0"/>
      <p:bldP spid="18448" grpId="0"/>
      <p:bldP spid="18450" grpId="0" animBg="1"/>
      <p:bldP spid="1844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3200">
                <a:solidFill>
                  <a:srgbClr val="CC0000"/>
                </a:solidFill>
              </a:rPr>
              <a:t>Noun Clause</a:t>
            </a:r>
          </a:p>
        </p:txBody>
      </p:sp>
      <p:sp>
        <p:nvSpPr>
          <p:cNvPr id="5123" name="Rectangle 3"/>
          <p:cNvSpPr>
            <a:spLocks noGrp="1" noChangeArrowheads="1"/>
          </p:cNvSpPr>
          <p:nvPr>
            <p:ph type="body" sz="half" idx="1"/>
          </p:nvPr>
        </p:nvSpPr>
        <p:spPr>
          <a:xfrm>
            <a:off x="457200" y="1600200"/>
            <a:ext cx="8153400" cy="4525963"/>
          </a:xfrm>
        </p:spPr>
        <p:txBody>
          <a:bodyPr/>
          <a:lstStyle/>
          <a:p>
            <a:pPr>
              <a:buFontTx/>
              <a:buNone/>
            </a:pPr>
            <a:r>
              <a:rPr lang="en-US" sz="2400"/>
              <a:t>A </a:t>
            </a:r>
            <a:r>
              <a:rPr lang="en-US" sz="2400" b="1">
                <a:solidFill>
                  <a:srgbClr val="CC0000"/>
                </a:solidFill>
              </a:rPr>
              <a:t>noun clause</a:t>
            </a:r>
            <a:r>
              <a:rPr lang="en-US" sz="2400"/>
              <a:t> has a subject and verb. It is used as the subject or object in a sentence. </a:t>
            </a:r>
          </a:p>
          <a:p>
            <a:pPr>
              <a:buFontTx/>
              <a:buNone/>
            </a:pPr>
            <a:r>
              <a:rPr lang="en-US" sz="2400"/>
              <a:t>A noun clause is a dependent clause that works like a noun. You can find it as a subject or object.</a:t>
            </a:r>
          </a:p>
          <a:p>
            <a:pPr>
              <a:buFontTx/>
              <a:buNone/>
            </a:pPr>
            <a:endParaRPr lang="en-US" sz="2400"/>
          </a:p>
          <a:p>
            <a:endParaRPr lang="en-US" sz="2400"/>
          </a:p>
          <a:p>
            <a:r>
              <a:rPr lang="en-US" sz="2400"/>
              <a:t>I read </a:t>
            </a:r>
            <a:r>
              <a:rPr lang="en-US" sz="2400" b="1" u="sng"/>
              <a:t>what she wrote</a:t>
            </a:r>
            <a:r>
              <a:rPr lang="en-US" sz="2400"/>
              <a:t>.</a:t>
            </a:r>
          </a:p>
          <a:p>
            <a:endParaRPr lang="en-US" sz="2400" b="1" u="sng"/>
          </a:p>
          <a:p>
            <a:endParaRPr lang="en-US" sz="2400" b="1" u="sng"/>
          </a:p>
          <a:p>
            <a:r>
              <a:rPr lang="en-US" sz="2400" b="1" u="sng"/>
              <a:t>What she wrote</a:t>
            </a:r>
            <a:r>
              <a:rPr lang="en-US" sz="2400"/>
              <a:t> is interesting.</a:t>
            </a:r>
          </a:p>
          <a:p>
            <a:pPr>
              <a:buFontTx/>
              <a:buNone/>
            </a:pPr>
            <a:endParaRPr lang="en-US" sz="2400"/>
          </a:p>
        </p:txBody>
      </p:sp>
      <p:graphicFrame>
        <p:nvGraphicFramePr>
          <p:cNvPr id="5168" name="Group 48"/>
          <p:cNvGraphicFramePr>
            <a:graphicFrameLocks noGrp="1"/>
          </p:cNvGraphicFramePr>
          <p:nvPr>
            <p:ph sz="quarter" idx="2"/>
          </p:nvPr>
        </p:nvGraphicFramePr>
        <p:xfrm>
          <a:off x="1066800" y="4953000"/>
          <a:ext cx="2133600" cy="426720"/>
        </p:xfrm>
        <a:graphic>
          <a:graphicData uri="http://schemas.openxmlformats.org/drawingml/2006/table">
            <a:tbl>
              <a:tblPr/>
              <a:tblGrid>
                <a:gridCol w="2133600"/>
              </a:tblGrid>
              <a:tr h="381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smtClean="0">
                          <a:ln>
                            <a:noFill/>
                          </a:ln>
                          <a:solidFill>
                            <a:srgbClr val="CC0000"/>
                          </a:solidFill>
                          <a:effectLst/>
                          <a:latin typeface="Arial" charset="0"/>
                        </a:rPr>
                        <a:t>noun clause</a:t>
                      </a:r>
                    </a:p>
                  </a:txBody>
                  <a:tcPr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5166" name="Group 46"/>
          <p:cNvGraphicFramePr>
            <a:graphicFrameLocks noGrp="1"/>
          </p:cNvGraphicFramePr>
          <p:nvPr>
            <p:ph sz="quarter" idx="3"/>
          </p:nvPr>
        </p:nvGraphicFramePr>
        <p:xfrm>
          <a:off x="2057400" y="3657600"/>
          <a:ext cx="1676400" cy="457200"/>
        </p:xfrm>
        <a:graphic>
          <a:graphicData uri="http://schemas.openxmlformats.org/drawingml/2006/table">
            <a:tbl>
              <a:tblPr/>
              <a:tblGrid>
                <a:gridCol w="1676400"/>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CC0000"/>
                          </a:solidFill>
                          <a:effectLst/>
                          <a:latin typeface="Arial" charset="0"/>
                        </a:rPr>
                        <a:t>noun clause</a:t>
                      </a:r>
                    </a:p>
                  </a:txBody>
                  <a:tcPr horzOverflow="overflow">
                    <a:lnL cap="flat">
                      <a:noFill/>
                    </a:lnL>
                    <a:lnR cap="flat">
                      <a:noFill/>
                    </a:lnR>
                    <a:lnT cap="flat">
                      <a:noFill/>
                    </a:lnT>
                    <a:lnB cap="flat">
                      <a:noFill/>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2800" b="1"/>
              <a:t>Noun Clauses Beginning with Question Words</a:t>
            </a:r>
          </a:p>
        </p:txBody>
      </p:sp>
      <p:sp>
        <p:nvSpPr>
          <p:cNvPr id="8195" name="Rectangle 3"/>
          <p:cNvSpPr>
            <a:spLocks noGrp="1" noChangeArrowheads="1"/>
          </p:cNvSpPr>
          <p:nvPr>
            <p:ph type="body" sz="half" idx="1"/>
          </p:nvPr>
        </p:nvSpPr>
        <p:spPr>
          <a:xfrm>
            <a:off x="457200" y="1752600"/>
            <a:ext cx="7924800" cy="4724400"/>
          </a:xfrm>
        </p:spPr>
        <p:txBody>
          <a:bodyPr/>
          <a:lstStyle/>
          <a:p>
            <a:pPr>
              <a:buFontTx/>
              <a:buNone/>
            </a:pPr>
            <a:r>
              <a:rPr lang="en-US" sz="2000" u="sng" dirty="0" err="1"/>
              <a:t>Wh</a:t>
            </a:r>
            <a:r>
              <a:rPr lang="en-US" sz="2000" u="sng" dirty="0"/>
              <a:t>- clauses </a:t>
            </a:r>
            <a:r>
              <a:rPr lang="en-US" sz="2000" dirty="0"/>
              <a:t>begin with words like who, what, how, whenever, which, etc.</a:t>
            </a:r>
          </a:p>
          <a:p>
            <a:endParaRPr lang="en-US" sz="2000" dirty="0"/>
          </a:p>
          <a:p>
            <a:r>
              <a:rPr lang="en-US" sz="2400" dirty="0"/>
              <a:t>I need to explain </a:t>
            </a:r>
            <a:r>
              <a:rPr lang="en-US" sz="2400" b="1" u="sng" dirty="0"/>
              <a:t>what a noun clause is</a:t>
            </a:r>
            <a:r>
              <a:rPr lang="en-US" sz="2400" dirty="0"/>
              <a:t>.</a:t>
            </a:r>
          </a:p>
          <a:p>
            <a:r>
              <a:rPr lang="en-US" sz="2400" dirty="0"/>
              <a:t>I don't know </a:t>
            </a:r>
            <a:r>
              <a:rPr lang="en-US" sz="2400" b="1" u="sng" dirty="0"/>
              <a:t>where Mary lives</a:t>
            </a:r>
            <a:r>
              <a:rPr lang="en-US" sz="2400" b="1" dirty="0"/>
              <a:t>.</a:t>
            </a:r>
          </a:p>
          <a:p>
            <a:r>
              <a:rPr lang="en-US" sz="2400" dirty="0"/>
              <a:t>Tell me</a:t>
            </a:r>
            <a:r>
              <a:rPr lang="en-US" sz="2400" b="1" dirty="0"/>
              <a:t> </a:t>
            </a:r>
            <a:r>
              <a:rPr lang="en-US" sz="2400" b="1" u="sng" dirty="0"/>
              <a:t>how old she is.</a:t>
            </a:r>
          </a:p>
          <a:p>
            <a:r>
              <a:rPr lang="en-US" sz="2400" dirty="0">
                <a:latin typeface="Times New Roman" pitchFamily="18" charset="0"/>
                <a:cs typeface="Times New Roman" pitchFamily="18" charset="0"/>
              </a:rPr>
              <a:t>First, you need to explain </a:t>
            </a:r>
            <a:r>
              <a:rPr lang="en-US" sz="2400" b="1" u="sng" dirty="0">
                <a:latin typeface="Times New Roman" pitchFamily="18" charset="0"/>
                <a:cs typeface="Times New Roman" pitchFamily="18" charset="0"/>
              </a:rPr>
              <a:t>what a noun clause is</a:t>
            </a:r>
            <a:r>
              <a:rPr lang="en-US" sz="2400" dirty="0">
                <a:latin typeface="Times New Roman" pitchFamily="18" charset="0"/>
                <a:cs typeface="Times New Roman" pitchFamily="18" charset="0"/>
              </a:rPr>
              <a:t>.</a:t>
            </a:r>
            <a:endParaRPr lang="en-US" sz="2000" dirty="0">
              <a:latin typeface="Times New Roman" pitchFamily="18" charset="0"/>
              <a:cs typeface="Times New Roman" pitchFamily="18" charset="0"/>
            </a:endParaRPr>
          </a:p>
          <a:p>
            <a:endParaRPr lang="en-US" sz="2000" dirty="0"/>
          </a:p>
          <a:p>
            <a:endParaRPr lang="en-US" sz="2000" dirty="0"/>
          </a:p>
          <a:p>
            <a:r>
              <a:rPr lang="en-US" sz="2400" dirty="0"/>
              <a:t>What is a noun clause?</a:t>
            </a:r>
          </a:p>
          <a:p>
            <a:r>
              <a:rPr lang="en-US" sz="2400" dirty="0"/>
              <a:t>Where does Mary live?</a:t>
            </a:r>
          </a:p>
          <a:p>
            <a:r>
              <a:rPr lang="en-US" sz="2400" dirty="0"/>
              <a:t>How old is she?</a:t>
            </a:r>
          </a:p>
        </p:txBody>
      </p:sp>
      <p:graphicFrame>
        <p:nvGraphicFramePr>
          <p:cNvPr id="8238" name="Group 46"/>
          <p:cNvGraphicFramePr>
            <a:graphicFrameLocks noGrp="1"/>
          </p:cNvGraphicFramePr>
          <p:nvPr>
            <p:ph sz="quarter" idx="2"/>
          </p:nvPr>
        </p:nvGraphicFramePr>
        <p:xfrm>
          <a:off x="5715000" y="3048000"/>
          <a:ext cx="2819400" cy="533400"/>
        </p:xfrm>
        <a:graphic>
          <a:graphicData uri="http://schemas.openxmlformats.org/drawingml/2006/table">
            <a:tbl>
              <a:tblPr/>
              <a:tblGrid>
                <a:gridCol w="2819400"/>
              </a:tblGrid>
              <a:tr h="533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CC0000"/>
                          </a:solidFill>
                          <a:effectLst/>
                          <a:latin typeface="Arial" charset="0"/>
                        </a:rPr>
                        <a:t>noun clause</a:t>
                      </a:r>
                    </a:p>
                  </a:txBody>
                  <a:tcPr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8233" name="Group 41"/>
          <p:cNvGraphicFramePr>
            <a:graphicFrameLocks noGrp="1"/>
          </p:cNvGraphicFramePr>
          <p:nvPr>
            <p:ph sz="quarter" idx="3"/>
          </p:nvPr>
        </p:nvGraphicFramePr>
        <p:xfrm>
          <a:off x="4876800" y="5257800"/>
          <a:ext cx="3048000" cy="457200"/>
        </p:xfrm>
        <a:graphic>
          <a:graphicData uri="http://schemas.openxmlformats.org/drawingml/2006/table">
            <a:tbl>
              <a:tblPr/>
              <a:tblGrid>
                <a:gridCol w="3048000"/>
              </a:tblGrid>
              <a:tr h="381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CC0000"/>
                          </a:solidFill>
                          <a:effectLst/>
                          <a:latin typeface="Arial" charset="0"/>
                        </a:rPr>
                        <a:t>questions</a:t>
                      </a:r>
                    </a:p>
                  </a:txBody>
                  <a:tcPr horzOverflow="overflow">
                    <a:lnL cap="flat">
                      <a:noFill/>
                    </a:lnL>
                    <a:lnR cap="flat">
                      <a:noFill/>
                    </a:lnR>
                    <a:lnT cap="flat">
                      <a:noFill/>
                    </a:lnT>
                    <a:lnB cap="flat">
                      <a:noFill/>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81" name="Group 17"/>
          <p:cNvGraphicFramePr>
            <a:graphicFrameLocks noGrp="1"/>
          </p:cNvGraphicFramePr>
          <p:nvPr>
            <p:ph type="tbl" idx="1"/>
          </p:nvPr>
        </p:nvGraphicFramePr>
        <p:xfrm>
          <a:off x="228600" y="990600"/>
          <a:ext cx="8686800" cy="5135563"/>
        </p:xfrm>
        <a:graphic>
          <a:graphicData uri="http://schemas.openxmlformats.org/drawingml/2006/table">
            <a:tbl>
              <a:tblPr/>
              <a:tblGrid>
                <a:gridCol w="3810000"/>
                <a:gridCol w="4876800"/>
              </a:tblGrid>
              <a:tr h="5135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Questions</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What </a:t>
                      </a:r>
                      <a:r>
                        <a:rPr kumimoji="0" lang="en-US" sz="2400" b="1" i="0" u="none" strike="noStrike" cap="none" normalizeH="0" baseline="0" smtClean="0">
                          <a:ln>
                            <a:noFill/>
                          </a:ln>
                          <a:solidFill>
                            <a:schemeClr val="tx1"/>
                          </a:solidFill>
                          <a:effectLst/>
                          <a:latin typeface="Arial" charset="0"/>
                        </a:rPr>
                        <a:t>do</a:t>
                      </a:r>
                      <a:r>
                        <a:rPr kumimoji="0" lang="en-US" sz="2400" b="0" i="0" u="none" strike="noStrike" cap="none" normalizeH="0" baseline="0" smtClean="0">
                          <a:ln>
                            <a:noFill/>
                          </a:ln>
                          <a:solidFill>
                            <a:schemeClr val="tx1"/>
                          </a:solidFill>
                          <a:effectLst/>
                          <a:latin typeface="Arial" charset="0"/>
                        </a:rPr>
                        <a:t> you do in class?</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Where </a:t>
                      </a:r>
                      <a:r>
                        <a:rPr kumimoji="0" lang="en-US" sz="2400" b="1" i="0" u="none" strike="noStrike" cap="none" normalizeH="0" baseline="0" smtClean="0">
                          <a:ln>
                            <a:noFill/>
                          </a:ln>
                          <a:solidFill>
                            <a:schemeClr val="tx1"/>
                          </a:solidFill>
                          <a:effectLst/>
                          <a:latin typeface="Arial" charset="0"/>
                        </a:rPr>
                        <a:t>does</a:t>
                      </a:r>
                      <a:r>
                        <a:rPr kumimoji="0" lang="en-US" sz="2400" b="0" i="0" u="none" strike="noStrike" cap="none" normalizeH="0" baseline="0" smtClean="0">
                          <a:ln>
                            <a:noFill/>
                          </a:ln>
                          <a:solidFill>
                            <a:schemeClr val="tx1"/>
                          </a:solidFill>
                          <a:effectLst/>
                          <a:latin typeface="Arial" charset="0"/>
                        </a:rPr>
                        <a:t> he work?</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What should I do?</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rPr>
                        <a:t>Who</a:t>
                      </a:r>
                      <a:r>
                        <a:rPr kumimoji="0" lang="en-US" sz="2400" b="0" i="0" u="none" strike="noStrike" cap="none" normalizeH="0" baseline="0" smtClean="0">
                          <a:ln>
                            <a:noFill/>
                          </a:ln>
                          <a:solidFill>
                            <a:schemeClr val="tx1"/>
                          </a:solidFill>
                          <a:effectLst/>
                          <a:latin typeface="Arial" charset="0"/>
                        </a:rPr>
                        <a:t> are they?</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rPr>
                        <a:t>What</a:t>
                      </a:r>
                      <a:r>
                        <a:rPr kumimoji="0" lang="en-US" sz="2400" b="0" i="0" u="none" strike="noStrike" cap="none" normalizeH="0" baseline="0" smtClean="0">
                          <a:ln>
                            <a:noFill/>
                          </a:ln>
                          <a:solidFill>
                            <a:schemeClr val="tx1"/>
                          </a:solidFill>
                          <a:effectLst/>
                          <a:latin typeface="Arial" charset="0"/>
                        </a:rPr>
                        <a:t> happened?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Noun Clauses</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CC0000"/>
                          </a:solidFill>
                          <a:effectLst/>
                          <a:latin typeface="Arial" charset="0"/>
                        </a:rPr>
                        <a:t>What we do in class</a:t>
                      </a:r>
                      <a:r>
                        <a:rPr kumimoji="0" lang="en-US" sz="2400" b="0" i="0" u="none" strike="noStrike" cap="none" normalizeH="0" baseline="0" smtClean="0">
                          <a:ln>
                            <a:noFill/>
                          </a:ln>
                          <a:solidFill>
                            <a:schemeClr val="tx1"/>
                          </a:solidFill>
                          <a:effectLst/>
                          <a:latin typeface="Arial" charset="0"/>
                        </a:rPr>
                        <a:t> is easy.</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CC0000"/>
                          </a:solidFill>
                          <a:effectLst/>
                          <a:latin typeface="Arial" charset="0"/>
                        </a:rPr>
                        <a:t>Where he works</a:t>
                      </a:r>
                      <a:r>
                        <a:rPr kumimoji="0" lang="en-US" sz="2400" b="0" i="0" u="none" strike="noStrike" cap="none" normalizeH="0" baseline="0" smtClean="0">
                          <a:ln>
                            <a:noFill/>
                          </a:ln>
                          <a:solidFill>
                            <a:schemeClr val="tx1"/>
                          </a:solidFill>
                          <a:effectLst/>
                          <a:latin typeface="Arial" charset="0"/>
                        </a:rPr>
                        <a:t> is a secret.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I don’t know </a:t>
                      </a:r>
                      <a:r>
                        <a:rPr kumimoji="0" lang="en-US" sz="2400" b="1" i="0" u="none" strike="noStrike" cap="none" normalizeH="0" baseline="0" smtClean="0">
                          <a:ln>
                            <a:noFill/>
                          </a:ln>
                          <a:solidFill>
                            <a:srgbClr val="CC0000"/>
                          </a:solidFill>
                          <a:effectLst/>
                          <a:latin typeface="Arial" charset="0"/>
                        </a:rPr>
                        <a:t>what you should do.</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Mary knows </a:t>
                      </a:r>
                      <a:r>
                        <a:rPr kumimoji="0" lang="en-US" sz="2400" b="1" i="0" u="none" strike="noStrike" cap="none" normalizeH="0" baseline="0" smtClean="0">
                          <a:ln>
                            <a:noFill/>
                          </a:ln>
                          <a:solidFill>
                            <a:srgbClr val="CC0000"/>
                          </a:solidFill>
                          <a:effectLst/>
                          <a:latin typeface="Arial" charset="0"/>
                        </a:rPr>
                        <a:t>who they are</a:t>
                      </a:r>
                      <a:r>
                        <a:rPr kumimoji="0" lang="en-US" sz="2400" b="0" i="0" u="none" strike="noStrike" cap="none" normalizeH="0" baseline="0" smtClean="0">
                          <a:ln>
                            <a:noFill/>
                          </a:ln>
                          <a:solidFill>
                            <a:schemeClr val="tx1"/>
                          </a:solidFill>
                          <a:effectLst/>
                          <a:latin typeface="Arial" charset="0"/>
                        </a:rPr>
                        <a:t>.</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She knows </a:t>
                      </a:r>
                      <a:r>
                        <a:rPr kumimoji="0" lang="en-US" sz="2400" b="1" i="0" u="none" strike="noStrike" cap="none" normalizeH="0" baseline="0" smtClean="0">
                          <a:ln>
                            <a:noFill/>
                          </a:ln>
                          <a:solidFill>
                            <a:srgbClr val="CC0000"/>
                          </a:solidFill>
                          <a:effectLst/>
                          <a:latin typeface="Arial" charset="0"/>
                        </a:rPr>
                        <a:t>what happened</a:t>
                      </a:r>
                      <a:r>
                        <a:rPr kumimoji="0" lang="en-US" sz="24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edg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p:txBody>
          <a:bodyPr/>
          <a:lstStyle/>
          <a:p>
            <a:pPr eaLnBrk="1" hangingPunct="1"/>
            <a:r>
              <a:rPr lang="en-US" smtClean="0">
                <a:solidFill>
                  <a:srgbClr val="DA5800"/>
                </a:solidFill>
              </a:rPr>
              <a:t>Adverbs </a:t>
            </a:r>
            <a:r>
              <a:rPr lang="en-US" i="1" u="sng" smtClean="0">
                <a:solidFill>
                  <a:srgbClr val="DA5800"/>
                </a:solidFill>
              </a:rPr>
              <a:t>modify</a:t>
            </a:r>
            <a:r>
              <a:rPr lang="en-US" smtClean="0">
                <a:solidFill>
                  <a:srgbClr val="DA5800"/>
                </a:solidFill>
              </a:rPr>
              <a:t>:</a:t>
            </a:r>
          </a:p>
          <a:p>
            <a:pPr eaLnBrk="1" hangingPunct="1">
              <a:buFontTx/>
              <a:buNone/>
            </a:pPr>
            <a:endParaRPr lang="en-US" smtClean="0">
              <a:solidFill>
                <a:srgbClr val="DA5800"/>
              </a:solidFill>
            </a:endParaRPr>
          </a:p>
          <a:p>
            <a:pPr eaLnBrk="1" hangingPunct="1">
              <a:buFontTx/>
              <a:buNone/>
            </a:pPr>
            <a:r>
              <a:rPr lang="en-US" b="1" smtClean="0">
                <a:solidFill>
                  <a:srgbClr val="FF0000"/>
                </a:solidFill>
              </a:rPr>
              <a:t>VERBS</a:t>
            </a:r>
            <a:r>
              <a:rPr lang="en-US" b="1" smtClean="0">
                <a:solidFill>
                  <a:srgbClr val="DA5800"/>
                </a:solidFill>
              </a:rPr>
              <a:t>,</a:t>
            </a:r>
            <a:r>
              <a:rPr lang="en-US" smtClean="0">
                <a:solidFill>
                  <a:srgbClr val="DA5800"/>
                </a:solidFill>
              </a:rPr>
              <a:t>  </a:t>
            </a:r>
            <a:r>
              <a:rPr lang="en-US" b="1" smtClean="0">
                <a:solidFill>
                  <a:schemeClr val="accent2"/>
                </a:solidFill>
              </a:rPr>
              <a:t>ADJECTIVES</a:t>
            </a:r>
            <a:r>
              <a:rPr lang="en-US" b="1" smtClean="0">
                <a:solidFill>
                  <a:srgbClr val="DA5800"/>
                </a:solidFill>
              </a:rPr>
              <a:t>,</a:t>
            </a:r>
            <a:r>
              <a:rPr lang="en-US" smtClean="0">
                <a:solidFill>
                  <a:srgbClr val="DA5800"/>
                </a:solidFill>
              </a:rPr>
              <a:t>  </a:t>
            </a:r>
            <a:r>
              <a:rPr lang="en-US" sz="2000" smtClean="0">
                <a:solidFill>
                  <a:srgbClr val="DA5800"/>
                </a:solidFill>
              </a:rPr>
              <a:t>and other    </a:t>
            </a:r>
            <a:r>
              <a:rPr lang="en-US" b="1" smtClean="0">
                <a:solidFill>
                  <a:srgbClr val="DA5800"/>
                </a:solidFill>
              </a:rPr>
              <a:t>ADVERBS</a:t>
            </a:r>
          </a:p>
        </p:txBody>
      </p:sp>
      <p:sp>
        <p:nvSpPr>
          <p:cNvPr id="3074" name="Rectangle 2"/>
          <p:cNvSpPr>
            <a:spLocks noGrp="1" noChangeArrowheads="1"/>
          </p:cNvSpPr>
          <p:nvPr>
            <p:ph type="title"/>
          </p:nvPr>
        </p:nvSpPr>
        <p:spPr/>
        <p:txBody>
          <a:bodyPr/>
          <a:lstStyle/>
          <a:p>
            <a:pPr eaLnBrk="1" hangingPunct="1"/>
            <a:r>
              <a:rPr lang="en-US" smtClean="0">
                <a:solidFill>
                  <a:srgbClr val="DA5800"/>
                </a:solidFill>
              </a:rPr>
              <a:t>Where can you find an </a:t>
            </a:r>
            <a:r>
              <a:rPr lang="en-US" b="1" smtClean="0">
                <a:solidFill>
                  <a:srgbClr val="DA5800"/>
                </a:solidFill>
              </a:rPr>
              <a:t>adverb</a:t>
            </a:r>
            <a:r>
              <a:rPr lang="en-US" smtClean="0">
                <a:solidFill>
                  <a:srgbClr val="DA5800"/>
                </a:solidFill>
              </a:rPr>
              <a:t>?</a:t>
            </a:r>
          </a:p>
        </p:txBody>
      </p:sp>
      <p:sp>
        <p:nvSpPr>
          <p:cNvPr id="3076" name="Oval 4"/>
          <p:cNvSpPr>
            <a:spLocks noChangeArrowheads="1"/>
          </p:cNvSpPr>
          <p:nvPr/>
        </p:nvSpPr>
        <p:spPr bwMode="auto">
          <a:xfrm>
            <a:off x="609600" y="3657600"/>
            <a:ext cx="1447800" cy="1371600"/>
          </a:xfrm>
          <a:prstGeom prst="ellipse">
            <a:avLst/>
          </a:prstGeom>
          <a:solidFill>
            <a:srgbClr val="FF0000"/>
          </a:solidFill>
          <a:ln w="57150">
            <a:solidFill>
              <a:srgbClr val="B90703"/>
            </a:solidFill>
            <a:round/>
            <a:headEnd/>
            <a:tailEnd/>
          </a:ln>
        </p:spPr>
        <p:txBody>
          <a:bodyPr wrap="none" anchor="ctr"/>
          <a:lstStyle/>
          <a:p>
            <a:endParaRPr lang="en-US"/>
          </a:p>
        </p:txBody>
      </p:sp>
      <p:sp>
        <p:nvSpPr>
          <p:cNvPr id="3077" name="AutoShape 5"/>
          <p:cNvSpPr>
            <a:spLocks noChangeArrowheads="1"/>
          </p:cNvSpPr>
          <p:nvPr/>
        </p:nvSpPr>
        <p:spPr bwMode="auto">
          <a:xfrm>
            <a:off x="2743200" y="3962400"/>
            <a:ext cx="1143000" cy="1066800"/>
          </a:xfrm>
          <a:prstGeom prst="triangle">
            <a:avLst>
              <a:gd name="adj" fmla="val 50000"/>
            </a:avLst>
          </a:prstGeom>
          <a:solidFill>
            <a:schemeClr val="accent2"/>
          </a:solidFill>
          <a:ln w="57150">
            <a:solidFill>
              <a:srgbClr val="4C4CC4"/>
            </a:solidFill>
            <a:miter lim="800000"/>
            <a:headEnd/>
            <a:tailEnd/>
          </a:ln>
        </p:spPr>
        <p:txBody>
          <a:bodyPr wrap="none" anchor="ctr"/>
          <a:lstStyle/>
          <a:p>
            <a:endParaRPr lang="en-US"/>
          </a:p>
        </p:txBody>
      </p:sp>
      <p:sp>
        <p:nvSpPr>
          <p:cNvPr id="3078" name="Oval 6"/>
          <p:cNvSpPr>
            <a:spLocks noChangeArrowheads="1"/>
          </p:cNvSpPr>
          <p:nvPr/>
        </p:nvSpPr>
        <p:spPr bwMode="auto">
          <a:xfrm>
            <a:off x="6934200" y="4038600"/>
            <a:ext cx="914400" cy="914400"/>
          </a:xfrm>
          <a:prstGeom prst="ellipse">
            <a:avLst/>
          </a:prstGeom>
          <a:solidFill>
            <a:srgbClr val="FF6600"/>
          </a:solidFill>
          <a:ln w="57150">
            <a:solidFill>
              <a:srgbClr val="FF8029"/>
            </a:solidFill>
            <a:round/>
            <a:headEnd/>
            <a:tailEnd/>
          </a:ln>
        </p:spPr>
        <p:txBody>
          <a:bodyPr wrap="none" anchor="ctr"/>
          <a:lstStyle/>
          <a:p>
            <a:pPr algn="ctr"/>
            <a:endParaRPr lang="en-US">
              <a:solidFill>
                <a:srgbClr val="FF66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p:txBody>
          <a:bodyPr>
            <a:normAutofit lnSpcReduction="10000"/>
          </a:bodyPr>
          <a:lstStyle/>
          <a:p>
            <a:pPr eaLnBrk="1" hangingPunct="1"/>
            <a:r>
              <a:rPr lang="en-US" sz="2400" dirty="0" smtClean="0"/>
              <a:t>Nearly </a:t>
            </a:r>
            <a:r>
              <a:rPr lang="en-US" sz="2400" i="1" dirty="0" smtClean="0"/>
              <a:t>anywhere</a:t>
            </a:r>
            <a:r>
              <a:rPr lang="en-US" sz="2400" dirty="0" smtClean="0"/>
              <a:t> in the sentence…</a:t>
            </a:r>
          </a:p>
          <a:p>
            <a:pPr eaLnBrk="1" hangingPunct="1"/>
            <a:r>
              <a:rPr lang="en-US" sz="2400" dirty="0" smtClean="0"/>
              <a:t>However, they are usually near the </a:t>
            </a:r>
            <a:r>
              <a:rPr lang="en-US" sz="2400" dirty="0" smtClean="0">
                <a:solidFill>
                  <a:srgbClr val="FF0000"/>
                </a:solidFill>
              </a:rPr>
              <a:t>verb</a:t>
            </a:r>
            <a:r>
              <a:rPr lang="en-US" sz="2400" dirty="0" smtClean="0"/>
              <a:t>, </a:t>
            </a:r>
            <a:r>
              <a:rPr lang="en-US" sz="2400" dirty="0" smtClean="0">
                <a:solidFill>
                  <a:srgbClr val="4C4CC4"/>
                </a:solidFill>
              </a:rPr>
              <a:t>adjective</a:t>
            </a:r>
            <a:r>
              <a:rPr lang="en-US" sz="2400" dirty="0" smtClean="0"/>
              <a:t> or </a:t>
            </a:r>
            <a:r>
              <a:rPr lang="en-US" sz="2400" dirty="0" smtClean="0">
                <a:solidFill>
                  <a:srgbClr val="DA5800"/>
                </a:solidFill>
              </a:rPr>
              <a:t>adverb</a:t>
            </a:r>
            <a:r>
              <a:rPr lang="en-US" sz="2400" dirty="0" smtClean="0"/>
              <a:t> they modify (but not always)</a:t>
            </a:r>
          </a:p>
          <a:p>
            <a:pPr eaLnBrk="1" hangingPunct="1">
              <a:buFontTx/>
              <a:buNone/>
            </a:pPr>
            <a:endParaRPr lang="en-US" sz="2000" u="sng" dirty="0" smtClean="0"/>
          </a:p>
          <a:p>
            <a:pPr eaLnBrk="1" hangingPunct="1">
              <a:buFontTx/>
              <a:buNone/>
            </a:pPr>
            <a:r>
              <a:rPr lang="en-US" sz="2800" u="sng" dirty="0" smtClean="0"/>
              <a:t>Examples</a:t>
            </a:r>
            <a:r>
              <a:rPr lang="en-US" sz="2800" dirty="0" smtClean="0"/>
              <a:t>:</a:t>
            </a:r>
          </a:p>
          <a:p>
            <a:pPr eaLnBrk="1" hangingPunct="1">
              <a:buFontTx/>
              <a:buNone/>
            </a:pPr>
            <a:endParaRPr lang="en-US" sz="1600" dirty="0" smtClean="0"/>
          </a:p>
          <a:p>
            <a:pPr eaLnBrk="1" hangingPunct="1"/>
            <a:r>
              <a:rPr lang="en-US" sz="2800" dirty="0" smtClean="0"/>
              <a:t>He </a:t>
            </a:r>
            <a:r>
              <a:rPr lang="en-US" sz="2800" u="sng" dirty="0" smtClean="0"/>
              <a:t>can</a:t>
            </a:r>
            <a:r>
              <a:rPr lang="en-US" sz="2800" dirty="0" smtClean="0"/>
              <a:t> </a:t>
            </a:r>
            <a:r>
              <a:rPr lang="en-US" sz="2800" u="sng" dirty="0" smtClean="0"/>
              <a:t>run</a:t>
            </a:r>
            <a:r>
              <a:rPr lang="en-US" sz="2800" dirty="0" smtClean="0"/>
              <a:t> </a:t>
            </a:r>
            <a:r>
              <a:rPr lang="en-US" sz="2800" b="1" dirty="0" smtClean="0">
                <a:solidFill>
                  <a:srgbClr val="DA5800"/>
                </a:solidFill>
              </a:rPr>
              <a:t>fast</a:t>
            </a:r>
            <a:r>
              <a:rPr lang="en-US" sz="2800" dirty="0" smtClean="0"/>
              <a:t>. </a:t>
            </a:r>
          </a:p>
          <a:p>
            <a:pPr eaLnBrk="1" hangingPunct="1">
              <a:buFontTx/>
              <a:buNone/>
            </a:pPr>
            <a:r>
              <a:rPr lang="en-US" sz="2800" dirty="0" smtClean="0">
                <a:solidFill>
                  <a:schemeClr val="bg2"/>
                </a:solidFill>
              </a:rPr>
              <a:t>				</a:t>
            </a:r>
            <a:r>
              <a:rPr lang="en-US" sz="2800" dirty="0" smtClean="0"/>
              <a:t>(tells: </a:t>
            </a:r>
            <a:r>
              <a:rPr lang="en-US" sz="2800" i="1" dirty="0" smtClean="0"/>
              <a:t>how </a:t>
            </a:r>
            <a:r>
              <a:rPr lang="en-US" sz="2800" dirty="0" smtClean="0"/>
              <a:t>he can run)</a:t>
            </a:r>
          </a:p>
          <a:p>
            <a:pPr eaLnBrk="1" hangingPunct="1"/>
            <a:r>
              <a:rPr lang="en-US" sz="2800" dirty="0" smtClean="0"/>
              <a:t>She </a:t>
            </a:r>
            <a:r>
              <a:rPr lang="en-US" sz="2800" b="1" dirty="0" smtClean="0">
                <a:solidFill>
                  <a:srgbClr val="DA5800"/>
                </a:solidFill>
              </a:rPr>
              <a:t>really</a:t>
            </a:r>
            <a:r>
              <a:rPr lang="en-US" sz="2800" dirty="0" smtClean="0"/>
              <a:t> </a:t>
            </a:r>
            <a:r>
              <a:rPr lang="en-US" sz="2800" u="sng" dirty="0" smtClean="0"/>
              <a:t>likes</a:t>
            </a:r>
            <a:r>
              <a:rPr lang="en-US" sz="2800" dirty="0" smtClean="0"/>
              <a:t> soccer. </a:t>
            </a:r>
          </a:p>
          <a:p>
            <a:pPr eaLnBrk="1" hangingPunct="1">
              <a:buFontTx/>
              <a:buNone/>
            </a:pPr>
            <a:r>
              <a:rPr lang="en-US" sz="2800" dirty="0" smtClean="0">
                <a:solidFill>
                  <a:schemeClr val="bg2"/>
                </a:solidFill>
              </a:rPr>
              <a:t>				</a:t>
            </a:r>
            <a:r>
              <a:rPr lang="en-US" sz="2800" dirty="0" smtClean="0"/>
              <a:t>(tells: </a:t>
            </a:r>
            <a:r>
              <a:rPr lang="en-US" sz="2800" i="1" dirty="0" smtClean="0"/>
              <a:t>to what extent, </a:t>
            </a:r>
            <a:r>
              <a:rPr lang="en-US" sz="2800" dirty="0" smtClean="0"/>
              <a:t>she likes…)</a:t>
            </a:r>
          </a:p>
        </p:txBody>
      </p:sp>
      <p:sp>
        <p:nvSpPr>
          <p:cNvPr id="4098" name="Rectangle 2"/>
          <p:cNvSpPr>
            <a:spLocks noGrp="1" noChangeArrowheads="1"/>
          </p:cNvSpPr>
          <p:nvPr>
            <p:ph type="title"/>
          </p:nvPr>
        </p:nvSpPr>
        <p:spPr/>
        <p:txBody>
          <a:bodyPr/>
          <a:lstStyle/>
          <a:p>
            <a:pPr eaLnBrk="1" hangingPunct="1"/>
            <a:r>
              <a:rPr lang="en-US" smtClean="0"/>
              <a:t>…therefore you can find them:</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p:txBody>
          <a:bodyPr/>
          <a:lstStyle/>
          <a:p>
            <a:pPr marL="233363" indent="-233363" eaLnBrk="1" hangingPunct="1"/>
            <a:r>
              <a:rPr lang="en-US" sz="2800" dirty="0" smtClean="0"/>
              <a:t>They can swim </a:t>
            </a:r>
            <a:r>
              <a:rPr lang="en-US" sz="2800" b="1" dirty="0" smtClean="0">
                <a:solidFill>
                  <a:srgbClr val="DA5800"/>
                </a:solidFill>
              </a:rPr>
              <a:t>really</a:t>
            </a:r>
            <a:r>
              <a:rPr lang="en-US" sz="2800" dirty="0" smtClean="0"/>
              <a:t> </a:t>
            </a:r>
            <a:r>
              <a:rPr lang="en-US" sz="2800" u="sng" dirty="0" smtClean="0"/>
              <a:t>quickly</a:t>
            </a:r>
            <a:r>
              <a:rPr lang="en-US" sz="2800" dirty="0" smtClean="0"/>
              <a:t>. </a:t>
            </a:r>
          </a:p>
          <a:p>
            <a:pPr marL="233363" indent="-233363" eaLnBrk="1" hangingPunct="1">
              <a:buFontTx/>
              <a:buNone/>
            </a:pPr>
            <a:r>
              <a:rPr lang="en-US" sz="2500" dirty="0" smtClean="0"/>
              <a:t>(modifies the </a:t>
            </a:r>
            <a:r>
              <a:rPr lang="en-US" sz="2500" b="1" dirty="0" smtClean="0">
                <a:solidFill>
                  <a:srgbClr val="DA5800"/>
                </a:solidFill>
              </a:rPr>
              <a:t>adverb</a:t>
            </a:r>
            <a:r>
              <a:rPr lang="en-US" sz="2500" dirty="0" smtClean="0">
                <a:solidFill>
                  <a:schemeClr val="bg2"/>
                </a:solidFill>
              </a:rPr>
              <a:t> </a:t>
            </a:r>
            <a:r>
              <a:rPr lang="en-US" sz="2500" i="1" dirty="0" smtClean="0"/>
              <a:t>quickly</a:t>
            </a:r>
            <a:r>
              <a:rPr lang="en-US" sz="2500" dirty="0" smtClean="0"/>
              <a:t>. It answers – </a:t>
            </a:r>
            <a:r>
              <a:rPr lang="en-US" sz="2500" i="1" dirty="0" smtClean="0"/>
              <a:t>How</a:t>
            </a:r>
            <a:r>
              <a:rPr lang="en-US" sz="2500" dirty="0" smtClean="0"/>
              <a:t> quickly?)</a:t>
            </a:r>
          </a:p>
          <a:p>
            <a:pPr marL="233363" indent="-233363" eaLnBrk="1" hangingPunct="1">
              <a:buFontTx/>
              <a:buNone/>
            </a:pPr>
            <a:endParaRPr lang="en-US" sz="2800" dirty="0" smtClean="0">
              <a:solidFill>
                <a:schemeClr val="bg2"/>
              </a:solidFill>
            </a:endParaRPr>
          </a:p>
          <a:p>
            <a:pPr marL="233363" indent="-233363" eaLnBrk="1" hangingPunct="1"/>
            <a:r>
              <a:rPr lang="en-US" sz="2800" dirty="0" smtClean="0"/>
              <a:t>He </a:t>
            </a:r>
            <a:r>
              <a:rPr lang="en-US" sz="2800" u="sng" dirty="0" smtClean="0"/>
              <a:t>is</a:t>
            </a:r>
            <a:r>
              <a:rPr lang="en-US" sz="2800" dirty="0" smtClean="0"/>
              <a:t> </a:t>
            </a:r>
            <a:r>
              <a:rPr lang="en-US" sz="2800" dirty="0" smtClean="0">
                <a:solidFill>
                  <a:srgbClr val="DA5800"/>
                </a:solidFill>
              </a:rPr>
              <a:t>not</a:t>
            </a:r>
            <a:r>
              <a:rPr lang="en-US" sz="2800" dirty="0" smtClean="0"/>
              <a:t> </a:t>
            </a:r>
            <a:r>
              <a:rPr lang="en-US" sz="2800" u="sng" dirty="0" smtClean="0"/>
              <a:t>enjoying</a:t>
            </a:r>
            <a:r>
              <a:rPr lang="en-US" sz="2800" dirty="0" smtClean="0"/>
              <a:t> this activity. </a:t>
            </a:r>
          </a:p>
          <a:p>
            <a:pPr marL="233363" indent="-233363" eaLnBrk="1" hangingPunct="1">
              <a:buFontTx/>
              <a:buNone/>
            </a:pPr>
            <a:r>
              <a:rPr lang="en-US" sz="2500" dirty="0" smtClean="0"/>
              <a:t>(Just remember the word </a:t>
            </a:r>
            <a:r>
              <a:rPr lang="en-US" sz="2500" b="1" i="1" dirty="0" smtClean="0"/>
              <a:t>not</a:t>
            </a:r>
            <a:r>
              <a:rPr lang="en-US" sz="2500" dirty="0" smtClean="0"/>
              <a:t> is always an </a:t>
            </a:r>
            <a:r>
              <a:rPr lang="en-US" sz="2500" b="1" dirty="0" smtClean="0">
                <a:solidFill>
                  <a:srgbClr val="DA5800"/>
                </a:solidFill>
              </a:rPr>
              <a:t>adverb</a:t>
            </a:r>
            <a:r>
              <a:rPr lang="en-US" sz="2500" dirty="0" smtClean="0">
                <a:solidFill>
                  <a:schemeClr val="bg2"/>
                </a:solidFill>
              </a:rPr>
              <a:t>.)</a:t>
            </a:r>
          </a:p>
          <a:p>
            <a:pPr marL="233363" indent="-233363" eaLnBrk="1" hangingPunct="1">
              <a:buFontTx/>
              <a:buNone/>
            </a:pPr>
            <a:endParaRPr lang="en-US" sz="2500" u="sng" dirty="0" smtClean="0">
              <a:solidFill>
                <a:schemeClr val="bg2"/>
              </a:solidFill>
            </a:endParaRPr>
          </a:p>
          <a:p>
            <a:pPr marL="233363" indent="-233363" eaLnBrk="1" hangingPunct="1"/>
            <a:r>
              <a:rPr lang="en-US" sz="2800" dirty="0" smtClean="0"/>
              <a:t>She </a:t>
            </a:r>
            <a:r>
              <a:rPr lang="en-US" sz="2800" u="sng" dirty="0" smtClean="0"/>
              <a:t>is</a:t>
            </a:r>
            <a:r>
              <a:rPr lang="en-US" sz="2800" dirty="0" smtClean="0"/>
              <a:t> </a:t>
            </a:r>
            <a:r>
              <a:rPr lang="en-US" sz="2800" dirty="0" smtClean="0">
                <a:solidFill>
                  <a:srgbClr val="DA5800"/>
                </a:solidFill>
              </a:rPr>
              <a:t>always</a:t>
            </a:r>
            <a:r>
              <a:rPr lang="en-US" sz="2800" dirty="0" smtClean="0"/>
              <a:t> late for class. </a:t>
            </a:r>
          </a:p>
          <a:p>
            <a:pPr marL="233363" indent="-233363" eaLnBrk="1" hangingPunct="1">
              <a:buFontTx/>
              <a:buNone/>
            </a:pPr>
            <a:r>
              <a:rPr lang="en-US" sz="2500" dirty="0" smtClean="0">
                <a:solidFill>
                  <a:schemeClr val="bg2"/>
                </a:solidFill>
              </a:rPr>
              <a:t>(</a:t>
            </a:r>
            <a:r>
              <a:rPr lang="en-US" sz="2500" dirty="0" smtClean="0"/>
              <a:t>The words </a:t>
            </a:r>
            <a:r>
              <a:rPr lang="en-US" sz="2500" b="1" i="1" dirty="0" smtClean="0"/>
              <a:t>always</a:t>
            </a:r>
            <a:r>
              <a:rPr lang="en-US" sz="2500" dirty="0" smtClean="0"/>
              <a:t>,</a:t>
            </a:r>
            <a:r>
              <a:rPr lang="en-US" sz="2500" i="1" dirty="0" smtClean="0"/>
              <a:t> </a:t>
            </a:r>
            <a:r>
              <a:rPr lang="en-US" sz="2500" b="1" i="1" dirty="0" smtClean="0"/>
              <a:t>never</a:t>
            </a:r>
            <a:r>
              <a:rPr lang="en-US" sz="2500" i="1" dirty="0" smtClean="0"/>
              <a:t>, </a:t>
            </a:r>
            <a:r>
              <a:rPr lang="en-US" sz="2500" b="1" i="1" dirty="0" smtClean="0"/>
              <a:t>sometimes</a:t>
            </a:r>
            <a:r>
              <a:rPr lang="en-US" sz="2500" i="1" dirty="0" smtClean="0"/>
              <a:t>, </a:t>
            </a:r>
            <a:r>
              <a:rPr lang="en-US" sz="2500" b="1" i="1" dirty="0" smtClean="0"/>
              <a:t>rarely</a:t>
            </a:r>
            <a:r>
              <a:rPr lang="en-US" sz="2500" i="1" dirty="0" smtClean="0"/>
              <a:t>, </a:t>
            </a:r>
            <a:r>
              <a:rPr lang="en-US" sz="2500" dirty="0" smtClean="0"/>
              <a:t>etc</a:t>
            </a:r>
            <a:r>
              <a:rPr lang="en-US" sz="2500" dirty="0" smtClean="0">
                <a:solidFill>
                  <a:schemeClr val="bg2"/>
                </a:solidFill>
              </a:rPr>
              <a:t>. </a:t>
            </a:r>
          </a:p>
          <a:p>
            <a:pPr marL="233363" indent="-233363" eaLnBrk="1" hangingPunct="1">
              <a:buFontTx/>
              <a:buNone/>
            </a:pPr>
            <a:r>
              <a:rPr lang="en-US" sz="2500" dirty="0" smtClean="0"/>
              <a:t>	are also </a:t>
            </a:r>
            <a:r>
              <a:rPr lang="en-US" sz="2500" b="1" dirty="0" smtClean="0">
                <a:solidFill>
                  <a:srgbClr val="DA5800"/>
                </a:solidFill>
              </a:rPr>
              <a:t>adverbs</a:t>
            </a:r>
            <a:r>
              <a:rPr lang="en-US" sz="2500" b="1" dirty="0" smtClean="0">
                <a:solidFill>
                  <a:schemeClr val="bg2"/>
                </a:solidFill>
              </a:rPr>
              <a:t>)</a:t>
            </a:r>
          </a:p>
        </p:txBody>
      </p:sp>
      <p:sp>
        <p:nvSpPr>
          <p:cNvPr id="5122" name="Rectangle 2"/>
          <p:cNvSpPr>
            <a:spLocks noGrp="1" noChangeArrowheads="1"/>
          </p:cNvSpPr>
          <p:nvPr>
            <p:ph type="title"/>
          </p:nvPr>
        </p:nvSpPr>
        <p:spPr/>
        <p:txBody>
          <a:bodyPr/>
          <a:lstStyle/>
          <a:p>
            <a:pPr eaLnBrk="1" hangingPunct="1"/>
            <a:r>
              <a:rPr lang="en-US" u="sng" smtClean="0"/>
              <a:t>More Examples</a:t>
            </a:r>
            <a:r>
              <a:rPr lang="en-US" smtClean="0"/>
              <a: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p:txBody>
          <a:bodyPr/>
          <a:lstStyle/>
          <a:p>
            <a:pPr eaLnBrk="1" hangingPunct="1">
              <a:buFontTx/>
              <a:buNone/>
            </a:pPr>
            <a:r>
              <a:rPr lang="en-US" smtClean="0"/>
              <a:t>Your book is </a:t>
            </a:r>
            <a:r>
              <a:rPr lang="en-US" b="1" smtClean="0">
                <a:solidFill>
                  <a:srgbClr val="DA5800"/>
                </a:solidFill>
              </a:rPr>
              <a:t>here</a:t>
            </a:r>
            <a:r>
              <a:rPr lang="en-US" smtClean="0"/>
              <a:t>.</a:t>
            </a:r>
          </a:p>
          <a:p>
            <a:pPr eaLnBrk="1" hangingPunct="1">
              <a:buFontTx/>
              <a:buNone/>
            </a:pPr>
            <a:endParaRPr lang="en-US" smtClean="0"/>
          </a:p>
          <a:p>
            <a:pPr eaLnBrk="1" hangingPunct="1">
              <a:buFontTx/>
              <a:buNone/>
            </a:pPr>
            <a:r>
              <a:rPr lang="en-US" smtClean="0"/>
              <a:t>Your pencil is </a:t>
            </a:r>
            <a:r>
              <a:rPr lang="en-US" b="1" smtClean="0">
                <a:solidFill>
                  <a:srgbClr val="DA5800"/>
                </a:solidFill>
              </a:rPr>
              <a:t>there</a:t>
            </a:r>
            <a:r>
              <a:rPr lang="en-US" smtClean="0"/>
              <a:t>.</a:t>
            </a:r>
          </a:p>
          <a:p>
            <a:pPr eaLnBrk="1" hangingPunct="1">
              <a:buFontTx/>
              <a:buNone/>
            </a:pPr>
            <a:endParaRPr lang="en-US" smtClean="0"/>
          </a:p>
          <a:p>
            <a:pPr eaLnBrk="1" hangingPunct="1">
              <a:buFontTx/>
              <a:buNone/>
            </a:pPr>
            <a:r>
              <a:rPr lang="en-US" smtClean="0"/>
              <a:t>The birds are flying </a:t>
            </a:r>
            <a:r>
              <a:rPr lang="en-US" b="1" smtClean="0">
                <a:solidFill>
                  <a:srgbClr val="DA5800"/>
                </a:solidFill>
              </a:rPr>
              <a:t>high</a:t>
            </a:r>
            <a:r>
              <a:rPr lang="en-US" smtClean="0"/>
              <a:t>.</a:t>
            </a:r>
          </a:p>
          <a:p>
            <a:pPr eaLnBrk="1" hangingPunct="1">
              <a:buFontTx/>
              <a:buNone/>
            </a:pPr>
            <a:endParaRPr lang="en-US" smtClean="0"/>
          </a:p>
          <a:p>
            <a:pPr eaLnBrk="1" hangingPunct="1">
              <a:buFontTx/>
              <a:buNone/>
            </a:pPr>
            <a:r>
              <a:rPr lang="en-US" smtClean="0"/>
              <a:t>The plane is flying </a:t>
            </a:r>
            <a:r>
              <a:rPr lang="en-US" b="1" smtClean="0">
                <a:solidFill>
                  <a:srgbClr val="DA5800"/>
                </a:solidFill>
              </a:rPr>
              <a:t>by</a:t>
            </a:r>
            <a:r>
              <a:rPr lang="en-US" smtClean="0"/>
              <a:t>.</a:t>
            </a:r>
          </a:p>
        </p:txBody>
      </p:sp>
      <p:sp>
        <p:nvSpPr>
          <p:cNvPr id="6146" name="Rectangle 2"/>
          <p:cNvSpPr>
            <a:spLocks noGrp="1" noChangeArrowheads="1"/>
          </p:cNvSpPr>
          <p:nvPr>
            <p:ph type="title"/>
          </p:nvPr>
        </p:nvSpPr>
        <p:spPr/>
        <p:txBody>
          <a:bodyPr/>
          <a:lstStyle/>
          <a:p>
            <a:pPr eaLnBrk="1" hangingPunct="1"/>
            <a:r>
              <a:rPr lang="en-US" b="1" smtClean="0">
                <a:solidFill>
                  <a:srgbClr val="DA5800"/>
                </a:solidFill>
              </a:rPr>
              <a:t>Adverbs</a:t>
            </a:r>
            <a:r>
              <a:rPr lang="en-US" smtClean="0"/>
              <a:t> answer </a:t>
            </a:r>
            <a:r>
              <a:rPr lang="en-US" b="1" i="1" smtClean="0"/>
              <a:t>where</a:t>
            </a:r>
            <a:r>
              <a:rPr lang="en-US" i="1" smtClean="0"/>
              <a:t>…</a:t>
            </a:r>
            <a:endParaRPr lang="en-US" smtClean="0"/>
          </a:p>
        </p:txBody>
      </p:sp>
      <p:pic>
        <p:nvPicPr>
          <p:cNvPr id="6148" name="Picture 5" descr="MCj04118800000[1]"/>
          <p:cNvPicPr>
            <a:picLocks noChangeAspect="1" noChangeArrowheads="1"/>
          </p:cNvPicPr>
          <p:nvPr/>
        </p:nvPicPr>
        <p:blipFill>
          <a:blip r:embed="rId3" cstate="print"/>
          <a:srcRect/>
          <a:stretch>
            <a:fillRect/>
          </a:stretch>
        </p:blipFill>
        <p:spPr bwMode="auto">
          <a:xfrm>
            <a:off x="5867400" y="1981200"/>
            <a:ext cx="2652713"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p:txBody>
          <a:bodyPr/>
          <a:lstStyle/>
          <a:p>
            <a:pPr eaLnBrk="1" hangingPunct="1">
              <a:buFontTx/>
              <a:buNone/>
            </a:pPr>
            <a:r>
              <a:rPr lang="en-US" smtClean="0"/>
              <a:t>He came home </a:t>
            </a:r>
            <a:r>
              <a:rPr lang="en-US" b="1" smtClean="0">
                <a:solidFill>
                  <a:srgbClr val="DA5800"/>
                </a:solidFill>
              </a:rPr>
              <a:t>late</a:t>
            </a:r>
            <a:r>
              <a:rPr lang="en-US" smtClean="0"/>
              <a:t>.</a:t>
            </a:r>
          </a:p>
          <a:p>
            <a:pPr eaLnBrk="1" hangingPunct="1">
              <a:buFontTx/>
              <a:buNone/>
            </a:pPr>
            <a:endParaRPr lang="en-US" smtClean="0"/>
          </a:p>
          <a:p>
            <a:pPr eaLnBrk="1" hangingPunct="1">
              <a:buFontTx/>
              <a:buNone/>
            </a:pPr>
            <a:r>
              <a:rPr lang="en-US" smtClean="0"/>
              <a:t>She woke </a:t>
            </a:r>
            <a:r>
              <a:rPr lang="en-US" b="1" smtClean="0">
                <a:solidFill>
                  <a:srgbClr val="DA5800"/>
                </a:solidFill>
              </a:rPr>
              <a:t>early</a:t>
            </a:r>
            <a:r>
              <a:rPr lang="en-US" smtClean="0"/>
              <a:t>.</a:t>
            </a:r>
          </a:p>
          <a:p>
            <a:pPr eaLnBrk="1" hangingPunct="1">
              <a:buFontTx/>
              <a:buNone/>
            </a:pPr>
            <a:endParaRPr lang="en-US" smtClean="0"/>
          </a:p>
          <a:p>
            <a:pPr eaLnBrk="1" hangingPunct="1">
              <a:buFontTx/>
              <a:buNone/>
            </a:pPr>
            <a:r>
              <a:rPr lang="en-US" smtClean="0"/>
              <a:t>They are performing </a:t>
            </a:r>
            <a:r>
              <a:rPr lang="en-US" b="1" smtClean="0">
                <a:solidFill>
                  <a:srgbClr val="DA5800"/>
                </a:solidFill>
              </a:rPr>
              <a:t>now</a:t>
            </a:r>
            <a:r>
              <a:rPr lang="en-US" smtClean="0"/>
              <a:t>.</a:t>
            </a:r>
          </a:p>
          <a:p>
            <a:pPr eaLnBrk="1" hangingPunct="1">
              <a:buFontTx/>
              <a:buNone/>
            </a:pPr>
            <a:endParaRPr lang="en-US" smtClean="0"/>
          </a:p>
          <a:p>
            <a:pPr eaLnBrk="1" hangingPunct="1">
              <a:buFontTx/>
              <a:buNone/>
            </a:pPr>
            <a:r>
              <a:rPr lang="en-US" smtClean="0"/>
              <a:t>She will do her homework </a:t>
            </a:r>
            <a:r>
              <a:rPr lang="en-US" b="1" smtClean="0">
                <a:solidFill>
                  <a:srgbClr val="DA5800"/>
                </a:solidFill>
              </a:rPr>
              <a:t>later</a:t>
            </a:r>
            <a:r>
              <a:rPr lang="en-US" smtClean="0"/>
              <a:t>.</a:t>
            </a:r>
          </a:p>
        </p:txBody>
      </p:sp>
      <p:sp>
        <p:nvSpPr>
          <p:cNvPr id="7170" name="Rectangle 2"/>
          <p:cNvSpPr>
            <a:spLocks noGrp="1" noChangeArrowheads="1"/>
          </p:cNvSpPr>
          <p:nvPr>
            <p:ph type="title"/>
          </p:nvPr>
        </p:nvSpPr>
        <p:spPr/>
        <p:txBody>
          <a:bodyPr/>
          <a:lstStyle/>
          <a:p>
            <a:pPr eaLnBrk="1" hangingPunct="1"/>
            <a:r>
              <a:rPr lang="en-US" b="1" smtClean="0">
                <a:solidFill>
                  <a:srgbClr val="DA5800"/>
                </a:solidFill>
              </a:rPr>
              <a:t>Adverbs</a:t>
            </a:r>
            <a:r>
              <a:rPr lang="en-US" smtClean="0"/>
              <a:t> answer </a:t>
            </a:r>
            <a:r>
              <a:rPr lang="en-US" b="1" smtClean="0"/>
              <a:t>when</a:t>
            </a:r>
            <a:r>
              <a:rPr lang="en-US" smtClean="0"/>
              <a:t>…</a:t>
            </a:r>
          </a:p>
        </p:txBody>
      </p:sp>
      <p:pic>
        <p:nvPicPr>
          <p:cNvPr id="7172" name="Picture 4" descr="MCj04124860000[1]"/>
          <p:cNvPicPr>
            <a:picLocks noChangeAspect="1" noChangeArrowheads="1"/>
          </p:cNvPicPr>
          <p:nvPr/>
        </p:nvPicPr>
        <p:blipFill>
          <a:blip r:embed="rId3" cstate="print"/>
          <a:srcRect/>
          <a:stretch>
            <a:fillRect/>
          </a:stretch>
        </p:blipFill>
        <p:spPr bwMode="auto">
          <a:xfrm>
            <a:off x="6019800" y="1676400"/>
            <a:ext cx="2522538"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457200" y="2819400"/>
            <a:ext cx="8229600" cy="3657600"/>
          </a:xfrm>
        </p:spPr>
        <p:txBody>
          <a:bodyPr/>
          <a:lstStyle/>
          <a:p>
            <a:pPr eaLnBrk="1" hangingPunct="1">
              <a:lnSpc>
                <a:spcPct val="80000"/>
              </a:lnSpc>
              <a:buFontTx/>
              <a:buNone/>
            </a:pPr>
            <a:r>
              <a:rPr lang="en-US" sz="2800" b="1" smtClean="0">
                <a:solidFill>
                  <a:srgbClr val="DA5800"/>
                </a:solidFill>
              </a:rPr>
              <a:t>ADVERB</a:t>
            </a:r>
            <a:r>
              <a:rPr lang="en-US" sz="2800" smtClean="0"/>
              <a:t>: </a:t>
            </a:r>
          </a:p>
          <a:p>
            <a:pPr eaLnBrk="1" hangingPunct="1">
              <a:lnSpc>
                <a:spcPct val="80000"/>
              </a:lnSpc>
              <a:buFontTx/>
              <a:buNone/>
            </a:pPr>
            <a:r>
              <a:rPr lang="en-US" sz="2800" smtClean="0"/>
              <a:t>			They will leave </a:t>
            </a:r>
            <a:r>
              <a:rPr lang="en-US" sz="2800" b="1" smtClean="0">
                <a:solidFill>
                  <a:srgbClr val="DA5800"/>
                </a:solidFill>
              </a:rPr>
              <a:t>soon</a:t>
            </a:r>
            <a:r>
              <a:rPr lang="en-US" sz="2800" smtClean="0"/>
              <a:t>.</a:t>
            </a:r>
          </a:p>
          <a:p>
            <a:pPr eaLnBrk="1" hangingPunct="1">
              <a:lnSpc>
                <a:spcPct val="80000"/>
              </a:lnSpc>
              <a:buFontTx/>
              <a:buNone/>
            </a:pPr>
            <a:endParaRPr lang="en-US" sz="2800" smtClean="0"/>
          </a:p>
          <a:p>
            <a:pPr eaLnBrk="1" hangingPunct="1">
              <a:lnSpc>
                <a:spcPct val="80000"/>
              </a:lnSpc>
              <a:buFontTx/>
              <a:buNone/>
            </a:pPr>
            <a:r>
              <a:rPr lang="en-US" sz="2800" b="1" smtClean="0">
                <a:solidFill>
                  <a:srgbClr val="DA5800"/>
                </a:solidFill>
              </a:rPr>
              <a:t>ADVERB</a:t>
            </a:r>
            <a:r>
              <a:rPr lang="en-US" sz="2800" smtClean="0"/>
              <a:t> </a:t>
            </a:r>
            <a:r>
              <a:rPr lang="en-US" sz="2800" b="1" smtClean="0">
                <a:solidFill>
                  <a:srgbClr val="009900"/>
                </a:solidFill>
              </a:rPr>
              <a:t>PHRASE</a:t>
            </a:r>
            <a:r>
              <a:rPr lang="en-US" sz="2800" smtClean="0"/>
              <a:t>: </a:t>
            </a:r>
          </a:p>
          <a:p>
            <a:pPr eaLnBrk="1" hangingPunct="1">
              <a:lnSpc>
                <a:spcPct val="80000"/>
              </a:lnSpc>
              <a:buFontTx/>
              <a:buNone/>
            </a:pPr>
            <a:r>
              <a:rPr lang="en-US" sz="2800" smtClean="0"/>
              <a:t>			They will leave </a:t>
            </a:r>
            <a:r>
              <a:rPr lang="en-US" sz="2800" smtClean="0">
                <a:solidFill>
                  <a:srgbClr val="009900"/>
                </a:solidFill>
              </a:rPr>
              <a:t>(</a:t>
            </a:r>
            <a:r>
              <a:rPr lang="en-US" sz="2800" b="1" smtClean="0">
                <a:solidFill>
                  <a:srgbClr val="DA5800"/>
                </a:solidFill>
              </a:rPr>
              <a:t>in a few minutes</a:t>
            </a:r>
            <a:r>
              <a:rPr lang="en-US" sz="2800" smtClean="0">
                <a:solidFill>
                  <a:srgbClr val="009900"/>
                </a:solidFill>
              </a:rPr>
              <a:t>)</a:t>
            </a:r>
            <a:r>
              <a:rPr lang="en-US" sz="2800" smtClean="0"/>
              <a:t>.</a:t>
            </a:r>
          </a:p>
          <a:p>
            <a:pPr eaLnBrk="1" hangingPunct="1">
              <a:lnSpc>
                <a:spcPct val="80000"/>
              </a:lnSpc>
              <a:buFontTx/>
              <a:buNone/>
            </a:pPr>
            <a:endParaRPr lang="en-US" sz="2800" smtClean="0"/>
          </a:p>
          <a:p>
            <a:pPr eaLnBrk="1" hangingPunct="1">
              <a:lnSpc>
                <a:spcPct val="80000"/>
              </a:lnSpc>
              <a:buFontTx/>
              <a:buNone/>
            </a:pPr>
            <a:r>
              <a:rPr lang="en-US" sz="2800" b="1" smtClean="0">
                <a:solidFill>
                  <a:srgbClr val="DA5800"/>
                </a:solidFill>
              </a:rPr>
              <a:t>ADVERB CLAUSE</a:t>
            </a:r>
            <a:r>
              <a:rPr lang="en-US" sz="2800" smtClean="0"/>
              <a:t>: </a:t>
            </a:r>
          </a:p>
          <a:p>
            <a:pPr eaLnBrk="1" hangingPunct="1">
              <a:lnSpc>
                <a:spcPct val="80000"/>
              </a:lnSpc>
              <a:buFontTx/>
              <a:buNone/>
            </a:pPr>
            <a:r>
              <a:rPr lang="en-US" sz="2800" smtClean="0"/>
              <a:t>			They will leave </a:t>
            </a:r>
            <a:r>
              <a:rPr lang="en-US" sz="2800" b="1" smtClean="0">
                <a:solidFill>
                  <a:srgbClr val="DA5800"/>
                </a:solidFill>
              </a:rPr>
              <a:t>when they are ready</a:t>
            </a:r>
            <a:r>
              <a:rPr lang="en-US" sz="2800" smtClean="0"/>
              <a:t>.</a:t>
            </a:r>
            <a:endParaRPr lang="en-US" sz="2800" smtClean="0">
              <a:solidFill>
                <a:srgbClr val="009900"/>
              </a:solidFill>
            </a:endParaRPr>
          </a:p>
        </p:txBody>
      </p:sp>
      <p:sp>
        <p:nvSpPr>
          <p:cNvPr id="8194" name="Rectangle 2"/>
          <p:cNvSpPr>
            <a:spLocks noGrp="1" noChangeArrowheads="1"/>
          </p:cNvSpPr>
          <p:nvPr>
            <p:ph type="title"/>
          </p:nvPr>
        </p:nvSpPr>
        <p:spPr>
          <a:xfrm>
            <a:off x="457200" y="533400"/>
            <a:ext cx="8305800" cy="1905000"/>
          </a:xfrm>
        </p:spPr>
        <p:txBody>
          <a:bodyPr>
            <a:normAutofit fontScale="90000"/>
          </a:bodyPr>
          <a:lstStyle/>
          <a:p>
            <a:pPr eaLnBrk="1" hangingPunct="1"/>
            <a:r>
              <a:rPr lang="en-US" sz="4000" i="1" smtClean="0"/>
              <a:t>Unlike</a:t>
            </a:r>
            <a:r>
              <a:rPr lang="en-US" sz="4000" smtClean="0"/>
              <a:t> an </a:t>
            </a:r>
            <a:r>
              <a:rPr lang="en-US" sz="4000" b="1" smtClean="0">
                <a:solidFill>
                  <a:srgbClr val="DA5800"/>
                </a:solidFill>
              </a:rPr>
              <a:t>adverb</a:t>
            </a:r>
            <a:r>
              <a:rPr lang="en-US" sz="4000" smtClean="0"/>
              <a:t> or an </a:t>
            </a:r>
            <a:r>
              <a:rPr lang="en-US" sz="4000" b="1" smtClean="0">
                <a:solidFill>
                  <a:srgbClr val="DA5800"/>
                </a:solidFill>
              </a:rPr>
              <a:t>adverb </a:t>
            </a:r>
            <a:r>
              <a:rPr lang="en-US" sz="4000" b="1" smtClean="0">
                <a:solidFill>
                  <a:srgbClr val="009900"/>
                </a:solidFill>
              </a:rPr>
              <a:t>phrase</a:t>
            </a:r>
            <a:r>
              <a:rPr lang="en-US" sz="4000" smtClean="0"/>
              <a:t>, an </a:t>
            </a:r>
            <a:r>
              <a:rPr lang="en-US" sz="4000" b="1" u="sng" smtClean="0">
                <a:solidFill>
                  <a:srgbClr val="DA5800"/>
                </a:solidFill>
              </a:rPr>
              <a:t>adverb clause</a:t>
            </a:r>
            <a:r>
              <a:rPr lang="en-US" sz="4000" smtClean="0"/>
              <a:t> has a </a:t>
            </a:r>
            <a:r>
              <a:rPr lang="en-US" sz="4000" b="1" smtClean="0"/>
              <a:t>subject</a:t>
            </a:r>
            <a:r>
              <a:rPr lang="en-US" sz="4000" smtClean="0"/>
              <a:t> </a:t>
            </a:r>
            <a:r>
              <a:rPr lang="en-US" sz="4000" i="1" smtClean="0"/>
              <a:t>and</a:t>
            </a:r>
            <a:r>
              <a:rPr lang="en-US" sz="4000" smtClean="0"/>
              <a:t> a </a:t>
            </a:r>
            <a:r>
              <a:rPr lang="en-US" sz="4000" b="1" smtClean="0">
                <a:solidFill>
                  <a:srgbClr val="FF0000"/>
                </a:solidFill>
              </a:rPr>
              <a:t>verb</a:t>
            </a:r>
          </a:p>
        </p:txBody>
      </p:sp>
      <p:sp>
        <p:nvSpPr>
          <p:cNvPr id="8196" name="Text Box 4"/>
          <p:cNvSpPr txBox="1">
            <a:spLocks noChangeArrowheads="1"/>
          </p:cNvSpPr>
          <p:nvPr/>
        </p:nvSpPr>
        <p:spPr bwMode="auto">
          <a:xfrm>
            <a:off x="6019800" y="5486400"/>
            <a:ext cx="304800" cy="366713"/>
          </a:xfrm>
          <a:prstGeom prst="rect">
            <a:avLst/>
          </a:prstGeom>
          <a:noFill/>
          <a:ln w="9525">
            <a:noFill/>
            <a:miter lim="800000"/>
            <a:headEnd/>
            <a:tailEnd/>
          </a:ln>
        </p:spPr>
        <p:txBody>
          <a:bodyPr>
            <a:spAutoFit/>
          </a:bodyPr>
          <a:lstStyle/>
          <a:p>
            <a:pPr>
              <a:spcBef>
                <a:spcPct val="50000"/>
              </a:spcBef>
            </a:pPr>
            <a:r>
              <a:rPr lang="en-US" b="1">
                <a:solidFill>
                  <a:schemeClr val="bg1"/>
                </a:solidFill>
              </a:rPr>
              <a:t>S</a:t>
            </a:r>
          </a:p>
        </p:txBody>
      </p:sp>
      <p:sp>
        <p:nvSpPr>
          <p:cNvPr id="8197" name="Text Box 5"/>
          <p:cNvSpPr txBox="1">
            <a:spLocks noChangeArrowheads="1"/>
          </p:cNvSpPr>
          <p:nvPr/>
        </p:nvSpPr>
        <p:spPr bwMode="auto">
          <a:xfrm>
            <a:off x="6781800" y="5486400"/>
            <a:ext cx="381000" cy="366713"/>
          </a:xfrm>
          <a:prstGeom prst="rect">
            <a:avLst/>
          </a:prstGeom>
          <a:noFill/>
          <a:ln w="9525">
            <a:noFill/>
            <a:miter lim="800000"/>
            <a:headEnd/>
            <a:tailEnd/>
          </a:ln>
        </p:spPr>
        <p:txBody>
          <a:bodyPr>
            <a:spAutoFit/>
          </a:bodyPr>
          <a:lstStyle/>
          <a:p>
            <a:pPr>
              <a:spcBef>
                <a:spcPct val="50000"/>
              </a:spcBef>
            </a:pPr>
            <a:r>
              <a:rPr lang="en-US" b="1">
                <a:solidFill>
                  <a:srgbClr val="FF7171"/>
                </a:solidFill>
              </a:rPr>
              <a:t>V</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p:txBody>
          <a:bodyPr/>
          <a:lstStyle/>
          <a:p>
            <a:pPr eaLnBrk="1" hangingPunct="1"/>
            <a:r>
              <a:rPr lang="en-US" smtClean="0"/>
              <a:t>An </a:t>
            </a:r>
            <a:r>
              <a:rPr lang="en-US" b="1" u="sng" smtClean="0">
                <a:solidFill>
                  <a:srgbClr val="DA5800"/>
                </a:solidFill>
              </a:rPr>
              <a:t>adverb clause</a:t>
            </a:r>
            <a:r>
              <a:rPr lang="en-US" smtClean="0"/>
              <a:t> is a subordinate (dependent clause) that modifies a </a:t>
            </a:r>
            <a:r>
              <a:rPr lang="en-US" b="1" smtClean="0">
                <a:solidFill>
                  <a:srgbClr val="FF0000"/>
                </a:solidFill>
              </a:rPr>
              <a:t>verb</a:t>
            </a:r>
            <a:r>
              <a:rPr lang="en-US" smtClean="0"/>
              <a:t>, an </a:t>
            </a:r>
            <a:r>
              <a:rPr lang="en-US" b="1" smtClean="0">
                <a:solidFill>
                  <a:srgbClr val="4C4CC4"/>
                </a:solidFill>
              </a:rPr>
              <a:t>adjective</a:t>
            </a:r>
            <a:r>
              <a:rPr lang="en-US" smtClean="0"/>
              <a:t>, or an </a:t>
            </a:r>
            <a:r>
              <a:rPr lang="en-US" b="1" smtClean="0">
                <a:solidFill>
                  <a:srgbClr val="DA5800"/>
                </a:solidFill>
              </a:rPr>
              <a:t>adverb</a:t>
            </a:r>
            <a:r>
              <a:rPr lang="en-US" smtClean="0"/>
              <a:t>.</a:t>
            </a:r>
          </a:p>
          <a:p>
            <a:pPr eaLnBrk="1" hangingPunct="1"/>
            <a:endParaRPr lang="en-US" smtClean="0"/>
          </a:p>
          <a:p>
            <a:pPr eaLnBrk="1" hangingPunct="1"/>
            <a:r>
              <a:rPr lang="en-US" smtClean="0"/>
              <a:t>Like an </a:t>
            </a:r>
            <a:r>
              <a:rPr lang="en-US" b="1" smtClean="0">
                <a:solidFill>
                  <a:srgbClr val="DA5800"/>
                </a:solidFill>
              </a:rPr>
              <a:t>adverb</a:t>
            </a:r>
            <a:r>
              <a:rPr lang="en-US" smtClean="0"/>
              <a:t> an </a:t>
            </a:r>
            <a:r>
              <a:rPr lang="en-US" u="sng" smtClean="0">
                <a:solidFill>
                  <a:srgbClr val="DA5800"/>
                </a:solidFill>
              </a:rPr>
              <a:t>adverb clause</a:t>
            </a:r>
            <a:r>
              <a:rPr lang="en-US" smtClean="0"/>
              <a:t> tells </a:t>
            </a:r>
            <a:r>
              <a:rPr lang="en-US" i="1" smtClean="0"/>
              <a:t>where</a:t>
            </a:r>
            <a:r>
              <a:rPr lang="en-US" smtClean="0"/>
              <a:t>, </a:t>
            </a:r>
            <a:r>
              <a:rPr lang="en-US" i="1" smtClean="0"/>
              <a:t>when</a:t>
            </a:r>
            <a:r>
              <a:rPr lang="en-US" smtClean="0"/>
              <a:t>, </a:t>
            </a:r>
            <a:r>
              <a:rPr lang="en-US" i="1" smtClean="0"/>
              <a:t>how</a:t>
            </a:r>
            <a:r>
              <a:rPr lang="en-US" smtClean="0"/>
              <a:t>, </a:t>
            </a:r>
            <a:r>
              <a:rPr lang="en-US" i="1" smtClean="0"/>
              <a:t>why</a:t>
            </a:r>
            <a:r>
              <a:rPr lang="en-US" smtClean="0"/>
              <a:t>, </a:t>
            </a:r>
            <a:r>
              <a:rPr lang="en-US" i="1" smtClean="0"/>
              <a:t>to what extent</a:t>
            </a:r>
            <a:r>
              <a:rPr lang="en-US" smtClean="0"/>
              <a:t> or </a:t>
            </a:r>
            <a:r>
              <a:rPr lang="en-US" i="1" smtClean="0"/>
              <a:t>under what condition.</a:t>
            </a:r>
          </a:p>
          <a:p>
            <a:pPr eaLnBrk="1" hangingPunct="1"/>
            <a:endParaRPr lang="en-US" smtClean="0"/>
          </a:p>
          <a:p>
            <a:pPr eaLnBrk="1" hangingPunct="1"/>
            <a:endParaRPr lang="en-US" smtClean="0">
              <a:solidFill>
                <a:srgbClr val="DA5800"/>
              </a:solidFill>
            </a:endParaRPr>
          </a:p>
        </p:txBody>
      </p:sp>
      <p:sp>
        <p:nvSpPr>
          <p:cNvPr id="9218" name="Rectangle 2"/>
          <p:cNvSpPr>
            <a:spLocks noGrp="1" noChangeArrowheads="1"/>
          </p:cNvSpPr>
          <p:nvPr>
            <p:ph type="title"/>
          </p:nvPr>
        </p:nvSpPr>
        <p:spPr/>
        <p:txBody>
          <a:bodyPr/>
          <a:lstStyle/>
          <a:p>
            <a:pPr eaLnBrk="1" hangingPunct="1"/>
            <a:r>
              <a:rPr lang="en-US" smtClean="0"/>
              <a:t>Definition…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457200" y="1600200"/>
            <a:ext cx="8229600" cy="4876800"/>
          </a:xfrm>
        </p:spPr>
        <p:txBody>
          <a:bodyPr/>
          <a:lstStyle/>
          <a:p>
            <a:pPr eaLnBrk="1" hangingPunct="1">
              <a:lnSpc>
                <a:spcPct val="80000"/>
              </a:lnSpc>
              <a:buFontTx/>
              <a:buNone/>
            </a:pPr>
            <a:endParaRPr lang="en-US" sz="1600" dirty="0" smtClean="0"/>
          </a:p>
          <a:p>
            <a:pPr algn="ctr" eaLnBrk="1" hangingPunct="1">
              <a:lnSpc>
                <a:spcPct val="80000"/>
              </a:lnSpc>
              <a:buFontTx/>
              <a:buNone/>
            </a:pPr>
            <a:r>
              <a:rPr lang="en-US" sz="2400" dirty="0" smtClean="0"/>
              <a:t>…beginning, middle or end…</a:t>
            </a:r>
          </a:p>
          <a:p>
            <a:pPr algn="ctr" eaLnBrk="1" hangingPunct="1">
              <a:lnSpc>
                <a:spcPct val="80000"/>
              </a:lnSpc>
              <a:buFontTx/>
              <a:buNone/>
            </a:pPr>
            <a:endParaRPr lang="en-US" sz="1600" dirty="0" smtClean="0"/>
          </a:p>
          <a:p>
            <a:pPr eaLnBrk="1" hangingPunct="1">
              <a:lnSpc>
                <a:spcPct val="80000"/>
              </a:lnSpc>
              <a:buFontTx/>
              <a:buNone/>
            </a:pPr>
            <a:r>
              <a:rPr lang="en-US" sz="2400" u="sng" dirty="0" smtClean="0"/>
              <a:t>EXAMPLES</a:t>
            </a:r>
            <a:r>
              <a:rPr lang="en-US" sz="2400" dirty="0" smtClean="0"/>
              <a:t>:</a:t>
            </a:r>
          </a:p>
          <a:p>
            <a:pPr eaLnBrk="1" hangingPunct="1">
              <a:lnSpc>
                <a:spcPct val="80000"/>
              </a:lnSpc>
            </a:pPr>
            <a:r>
              <a:rPr lang="en-US" sz="2400" dirty="0" smtClean="0"/>
              <a:t>You may sit </a:t>
            </a:r>
            <a:r>
              <a:rPr lang="en-US" sz="2400" b="1" u="sng" dirty="0" smtClean="0">
                <a:solidFill>
                  <a:srgbClr val="DA5800"/>
                </a:solidFill>
              </a:rPr>
              <a:t>wherever you wish</a:t>
            </a:r>
            <a:r>
              <a:rPr lang="en-US" sz="2400" dirty="0" smtClean="0"/>
              <a:t>.</a:t>
            </a:r>
          </a:p>
          <a:p>
            <a:pPr algn="r" eaLnBrk="1" hangingPunct="1">
              <a:lnSpc>
                <a:spcPct val="80000"/>
              </a:lnSpc>
              <a:buFontTx/>
              <a:buNone/>
            </a:pPr>
            <a:r>
              <a:rPr lang="en-US" sz="2400" dirty="0" smtClean="0"/>
              <a:t>(modifies the verb </a:t>
            </a:r>
            <a:r>
              <a:rPr lang="en-US" sz="2400" i="1" dirty="0" smtClean="0"/>
              <a:t>sit</a:t>
            </a:r>
            <a:r>
              <a:rPr lang="en-US" sz="2400" dirty="0" smtClean="0"/>
              <a:t> and tells </a:t>
            </a:r>
            <a:r>
              <a:rPr lang="en-US" sz="2400" i="1" dirty="0" smtClean="0"/>
              <a:t>where</a:t>
            </a:r>
            <a:r>
              <a:rPr lang="en-US" sz="2400" dirty="0" smtClean="0"/>
              <a:t>)</a:t>
            </a:r>
          </a:p>
          <a:p>
            <a:pPr algn="r" eaLnBrk="1" hangingPunct="1">
              <a:lnSpc>
                <a:spcPct val="80000"/>
              </a:lnSpc>
              <a:buFontTx/>
              <a:buNone/>
            </a:pPr>
            <a:endParaRPr lang="en-US" sz="2400" dirty="0" smtClean="0"/>
          </a:p>
          <a:p>
            <a:pPr eaLnBrk="1" hangingPunct="1">
              <a:lnSpc>
                <a:spcPct val="80000"/>
              </a:lnSpc>
            </a:pPr>
            <a:r>
              <a:rPr lang="en-US" sz="2400" b="1" u="sng" dirty="0" smtClean="0">
                <a:solidFill>
                  <a:srgbClr val="DA5800"/>
                </a:solidFill>
              </a:rPr>
              <a:t>When spring sets in</a:t>
            </a:r>
            <a:r>
              <a:rPr lang="en-US" sz="2400" dirty="0" smtClean="0"/>
              <a:t>, many students go crazy.</a:t>
            </a:r>
          </a:p>
          <a:p>
            <a:pPr algn="r" eaLnBrk="1" hangingPunct="1">
              <a:lnSpc>
                <a:spcPct val="80000"/>
              </a:lnSpc>
              <a:buFontTx/>
              <a:buNone/>
            </a:pPr>
            <a:r>
              <a:rPr lang="en-US" sz="2400" dirty="0" smtClean="0"/>
              <a:t>(modifies the verb </a:t>
            </a:r>
            <a:r>
              <a:rPr lang="en-US" sz="2400" i="1" dirty="0" smtClean="0"/>
              <a:t>go</a:t>
            </a:r>
            <a:r>
              <a:rPr lang="en-US" sz="2400" dirty="0" smtClean="0"/>
              <a:t> and</a:t>
            </a:r>
            <a:r>
              <a:rPr lang="en-US" sz="2400" dirty="0" smtClean="0">
                <a:solidFill>
                  <a:schemeClr val="bg2"/>
                </a:solidFill>
              </a:rPr>
              <a:t> </a:t>
            </a:r>
            <a:r>
              <a:rPr lang="en-US" sz="2400" dirty="0" smtClean="0"/>
              <a:t>tells </a:t>
            </a:r>
            <a:r>
              <a:rPr lang="en-US" sz="2400" i="1" dirty="0" smtClean="0"/>
              <a:t>when</a:t>
            </a:r>
            <a:r>
              <a:rPr lang="en-US" sz="2400" dirty="0" smtClean="0"/>
              <a:t>)</a:t>
            </a:r>
          </a:p>
          <a:p>
            <a:pPr algn="r" eaLnBrk="1" hangingPunct="1">
              <a:lnSpc>
                <a:spcPct val="80000"/>
              </a:lnSpc>
              <a:buFontTx/>
              <a:buNone/>
            </a:pPr>
            <a:endParaRPr lang="en-US" sz="2400" dirty="0" smtClean="0">
              <a:solidFill>
                <a:schemeClr val="bg2"/>
              </a:solidFill>
            </a:endParaRPr>
          </a:p>
          <a:p>
            <a:pPr eaLnBrk="1" hangingPunct="1">
              <a:lnSpc>
                <a:spcPct val="80000"/>
              </a:lnSpc>
            </a:pPr>
            <a:r>
              <a:rPr lang="en-US" sz="2400" dirty="0" smtClean="0"/>
              <a:t>Sammy and Alexandra look </a:t>
            </a:r>
            <a:r>
              <a:rPr lang="en-US" sz="2400" b="1" u="sng" dirty="0" smtClean="0">
                <a:solidFill>
                  <a:srgbClr val="DA5800"/>
                </a:solidFill>
              </a:rPr>
              <a:t>as though they have some exciting news for us</a:t>
            </a:r>
            <a:r>
              <a:rPr lang="en-US" sz="2400" dirty="0" smtClean="0"/>
              <a:t>.</a:t>
            </a:r>
          </a:p>
          <a:p>
            <a:pPr algn="r" eaLnBrk="1" hangingPunct="1">
              <a:lnSpc>
                <a:spcPct val="80000"/>
              </a:lnSpc>
              <a:buFontTx/>
              <a:buNone/>
            </a:pPr>
            <a:r>
              <a:rPr lang="en-US" sz="2400" dirty="0" smtClean="0"/>
              <a:t>(modifies the verb </a:t>
            </a:r>
            <a:r>
              <a:rPr lang="en-US" sz="2400" i="1" dirty="0" smtClean="0"/>
              <a:t>look</a:t>
            </a:r>
            <a:r>
              <a:rPr lang="en-US" sz="2400" dirty="0" smtClean="0"/>
              <a:t>, telling </a:t>
            </a:r>
            <a:r>
              <a:rPr lang="en-US" sz="2400" i="1" dirty="0" smtClean="0"/>
              <a:t>how S. and A. look</a:t>
            </a:r>
            <a:r>
              <a:rPr lang="en-US" sz="2400" dirty="0" smtClean="0"/>
              <a:t>)</a:t>
            </a:r>
          </a:p>
        </p:txBody>
      </p:sp>
      <p:sp>
        <p:nvSpPr>
          <p:cNvPr id="10242" name="Rectangle 2"/>
          <p:cNvSpPr>
            <a:spLocks noGrp="1" noChangeArrowheads="1"/>
          </p:cNvSpPr>
          <p:nvPr>
            <p:ph type="title"/>
          </p:nvPr>
        </p:nvSpPr>
        <p:spPr/>
        <p:txBody>
          <a:bodyPr>
            <a:normAutofit fontScale="90000"/>
          </a:bodyPr>
          <a:lstStyle/>
          <a:p>
            <a:pPr eaLnBrk="1" hangingPunct="1"/>
            <a:r>
              <a:rPr lang="en-US" sz="4000" b="1" smtClean="0">
                <a:solidFill>
                  <a:srgbClr val="DA5800"/>
                </a:solidFill>
              </a:rPr>
              <a:t>Adverb Clauses</a:t>
            </a:r>
            <a:r>
              <a:rPr lang="en-US" sz="4000" smtClean="0"/>
              <a:t> can also be found nearly anywhere in the sentence…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304800" y="1371600"/>
            <a:ext cx="8610600" cy="5105400"/>
          </a:xfrm>
        </p:spPr>
        <p:txBody>
          <a:bodyPr/>
          <a:lstStyle/>
          <a:p>
            <a:pPr eaLnBrk="1" hangingPunct="1">
              <a:lnSpc>
                <a:spcPct val="80000"/>
              </a:lnSpc>
            </a:pPr>
            <a:r>
              <a:rPr lang="en-US" sz="2800" dirty="0" smtClean="0"/>
              <a:t>Happy </a:t>
            </a:r>
            <a:r>
              <a:rPr lang="en-US" sz="2800" b="1" u="sng" dirty="0" smtClean="0">
                <a:solidFill>
                  <a:srgbClr val="DA5800"/>
                </a:solidFill>
              </a:rPr>
              <a:t>because she made an A</a:t>
            </a:r>
            <a:r>
              <a:rPr lang="en-US" sz="2800" dirty="0" smtClean="0"/>
              <a:t>, Maia hurried to phone her mom.</a:t>
            </a:r>
          </a:p>
          <a:p>
            <a:pPr algn="r" eaLnBrk="1" hangingPunct="1">
              <a:lnSpc>
                <a:spcPct val="80000"/>
              </a:lnSpc>
              <a:buFontTx/>
              <a:buNone/>
            </a:pPr>
            <a:r>
              <a:rPr lang="en-US" sz="2400" dirty="0" smtClean="0"/>
              <a:t>(modifies the adjective </a:t>
            </a:r>
            <a:r>
              <a:rPr lang="en-US" sz="2400" i="1" dirty="0" smtClean="0"/>
              <a:t>Happy</a:t>
            </a:r>
            <a:r>
              <a:rPr lang="en-US" sz="2400" dirty="0" smtClean="0"/>
              <a:t>, telling </a:t>
            </a:r>
            <a:r>
              <a:rPr lang="en-US" sz="2400" i="1" dirty="0" smtClean="0"/>
              <a:t>why</a:t>
            </a:r>
            <a:r>
              <a:rPr lang="en-US" sz="2400" dirty="0" smtClean="0"/>
              <a:t> Maia was happy.)</a:t>
            </a:r>
          </a:p>
          <a:p>
            <a:pPr algn="r" eaLnBrk="1" hangingPunct="1">
              <a:lnSpc>
                <a:spcPct val="80000"/>
              </a:lnSpc>
              <a:buFontTx/>
              <a:buNone/>
            </a:pPr>
            <a:endParaRPr lang="en-US" sz="2400" dirty="0" smtClean="0">
              <a:solidFill>
                <a:schemeClr val="bg2"/>
              </a:solidFill>
            </a:endParaRPr>
          </a:p>
          <a:p>
            <a:pPr eaLnBrk="1" hangingPunct="1">
              <a:lnSpc>
                <a:spcPct val="80000"/>
              </a:lnSpc>
            </a:pPr>
            <a:r>
              <a:rPr lang="en-US" sz="2800" dirty="0" smtClean="0"/>
              <a:t>Will can climb higher</a:t>
            </a:r>
            <a:r>
              <a:rPr lang="en-US" sz="2800" dirty="0" smtClean="0">
                <a:solidFill>
                  <a:schemeClr val="bg2"/>
                </a:solidFill>
              </a:rPr>
              <a:t> </a:t>
            </a:r>
            <a:r>
              <a:rPr lang="en-US" sz="2800" b="1" u="sng" dirty="0" smtClean="0">
                <a:solidFill>
                  <a:srgbClr val="DA5800"/>
                </a:solidFill>
              </a:rPr>
              <a:t>than I can</a:t>
            </a:r>
            <a:r>
              <a:rPr lang="en-US" sz="2800" dirty="0" smtClean="0"/>
              <a:t>.</a:t>
            </a:r>
          </a:p>
          <a:p>
            <a:pPr algn="r" eaLnBrk="1" hangingPunct="1">
              <a:lnSpc>
                <a:spcPct val="80000"/>
              </a:lnSpc>
              <a:buFontTx/>
              <a:buNone/>
            </a:pPr>
            <a:r>
              <a:rPr lang="en-US" sz="2400" dirty="0" smtClean="0"/>
              <a:t>(modifies the adverb </a:t>
            </a:r>
            <a:r>
              <a:rPr lang="en-US" sz="2400" i="1" dirty="0" smtClean="0"/>
              <a:t>higher</a:t>
            </a:r>
            <a:r>
              <a:rPr lang="en-US" sz="2400" dirty="0" smtClean="0"/>
              <a:t>, telling </a:t>
            </a:r>
            <a:r>
              <a:rPr lang="en-US" sz="2400" i="1" dirty="0" smtClean="0"/>
              <a:t>to what extent</a:t>
            </a:r>
            <a:r>
              <a:rPr lang="en-US" sz="2400" dirty="0" smtClean="0"/>
              <a:t> or how much </a:t>
            </a:r>
            <a:r>
              <a:rPr lang="en-US" sz="2400" i="1" dirty="0" smtClean="0"/>
              <a:t>higher</a:t>
            </a:r>
            <a:r>
              <a:rPr lang="en-US" sz="2400" dirty="0" smtClean="0"/>
              <a:t> Will can climb)</a:t>
            </a:r>
          </a:p>
          <a:p>
            <a:pPr algn="r" eaLnBrk="1" hangingPunct="1">
              <a:lnSpc>
                <a:spcPct val="80000"/>
              </a:lnSpc>
              <a:buFontTx/>
              <a:buNone/>
            </a:pPr>
            <a:endParaRPr lang="en-US" sz="2400" dirty="0" smtClean="0">
              <a:solidFill>
                <a:schemeClr val="bg2"/>
              </a:solidFill>
            </a:endParaRPr>
          </a:p>
          <a:p>
            <a:pPr eaLnBrk="1" hangingPunct="1">
              <a:lnSpc>
                <a:spcPct val="80000"/>
              </a:lnSpc>
            </a:pPr>
            <a:r>
              <a:rPr lang="en-US" sz="2800" b="1" u="sng" dirty="0" smtClean="0">
                <a:solidFill>
                  <a:srgbClr val="DA5800"/>
                </a:solidFill>
              </a:rPr>
              <a:t>If it does not rain tomorrow</a:t>
            </a:r>
            <a:r>
              <a:rPr lang="en-US" sz="2800" dirty="0" smtClean="0"/>
              <a:t>, we will go to the beach for class.</a:t>
            </a:r>
          </a:p>
          <a:p>
            <a:pPr algn="r" eaLnBrk="1" hangingPunct="1">
              <a:lnSpc>
                <a:spcPct val="80000"/>
              </a:lnSpc>
              <a:buFontTx/>
              <a:buNone/>
            </a:pPr>
            <a:r>
              <a:rPr lang="en-US" sz="2400" dirty="0" smtClean="0">
                <a:solidFill>
                  <a:schemeClr val="bg2"/>
                </a:solidFill>
              </a:rPr>
              <a:t>(</a:t>
            </a:r>
            <a:r>
              <a:rPr lang="en-US" sz="2400" dirty="0" smtClean="0"/>
              <a:t>modifies the verb </a:t>
            </a:r>
            <a:r>
              <a:rPr lang="en-US" sz="2400" i="1" dirty="0" smtClean="0"/>
              <a:t>will go</a:t>
            </a:r>
            <a:r>
              <a:rPr lang="en-US" sz="2400" dirty="0" smtClean="0"/>
              <a:t>, telling </a:t>
            </a:r>
            <a:r>
              <a:rPr lang="en-US" sz="2400" i="1" dirty="0" smtClean="0"/>
              <a:t>under what condition</a:t>
            </a:r>
            <a:r>
              <a:rPr lang="en-US" sz="2400" dirty="0" smtClean="0"/>
              <a:t> we will go to the beach.)</a:t>
            </a:r>
          </a:p>
        </p:txBody>
      </p:sp>
      <p:sp>
        <p:nvSpPr>
          <p:cNvPr id="11266" name="Rectangle 2"/>
          <p:cNvSpPr>
            <a:spLocks noGrp="1" noChangeArrowheads="1"/>
          </p:cNvSpPr>
          <p:nvPr>
            <p:ph type="title"/>
          </p:nvPr>
        </p:nvSpPr>
        <p:spPr>
          <a:xfrm>
            <a:off x="457200" y="274638"/>
            <a:ext cx="8229600" cy="868362"/>
          </a:xfrm>
        </p:spPr>
        <p:txBody>
          <a:bodyPr/>
          <a:lstStyle/>
          <a:p>
            <a:pPr eaLnBrk="1" hangingPunct="1"/>
            <a:r>
              <a:rPr lang="en-US" smtClean="0"/>
              <a:t>More examples…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457200" y="1981200"/>
            <a:ext cx="8229600" cy="4144963"/>
          </a:xfrm>
        </p:spPr>
        <p:txBody>
          <a:bodyPr/>
          <a:lstStyle/>
          <a:p>
            <a:pPr eaLnBrk="1" hangingPunct="1">
              <a:defRPr/>
            </a:pPr>
            <a:r>
              <a:rPr lang="en-US" sz="3600" smtClean="0"/>
              <a:t>When an </a:t>
            </a:r>
            <a:r>
              <a:rPr lang="en-US" sz="3600" b="1" u="sng" smtClean="0">
                <a:solidFill>
                  <a:srgbClr val="DA5800"/>
                </a:solidFill>
              </a:rPr>
              <a:t>adverb clause</a:t>
            </a:r>
            <a:r>
              <a:rPr lang="en-US" sz="3600" smtClean="0"/>
              <a:t> begins a sentence, it is followed by a </a:t>
            </a:r>
            <a:r>
              <a:rPr lang="en-US" sz="3600" b="1" smtClean="0">
                <a:effectLst>
                  <a:outerShdw blurRad="38100" dist="38100" dir="2700000" algn="tl">
                    <a:srgbClr val="FFFFFF"/>
                  </a:outerShdw>
                </a:effectLst>
              </a:rPr>
              <a:t>comma</a:t>
            </a:r>
            <a:r>
              <a:rPr lang="en-US" sz="3600" smtClean="0"/>
              <a:t>.</a:t>
            </a:r>
          </a:p>
          <a:p>
            <a:pPr eaLnBrk="1" hangingPunct="1">
              <a:defRPr/>
            </a:pPr>
            <a:endParaRPr lang="en-US" sz="3600" smtClean="0"/>
          </a:p>
          <a:p>
            <a:pPr algn="ctr" eaLnBrk="1" hangingPunct="1">
              <a:buFontTx/>
              <a:buNone/>
              <a:defRPr/>
            </a:pPr>
            <a:r>
              <a:rPr lang="en-US" sz="9600" b="1" smtClean="0">
                <a:effectLst>
                  <a:outerShdw blurRad="38100" dist="38100" dir="2700000" algn="tl">
                    <a:srgbClr val="FFFFFF"/>
                  </a:outerShdw>
                </a:effectLst>
              </a:rPr>
              <a:t>,</a:t>
            </a:r>
          </a:p>
        </p:txBody>
      </p:sp>
      <p:sp>
        <p:nvSpPr>
          <p:cNvPr id="24578" name="Rectangle 2"/>
          <p:cNvSpPr>
            <a:spLocks noGrp="1" noChangeArrowheads="1"/>
          </p:cNvSpPr>
          <p:nvPr>
            <p:ph type="title"/>
          </p:nvPr>
        </p:nvSpPr>
        <p:spPr/>
        <p:txBody>
          <a:bodyPr/>
          <a:lstStyle/>
          <a:p>
            <a:pPr eaLnBrk="1" hangingPunct="1">
              <a:defRPr/>
            </a:pPr>
            <a:r>
              <a:rPr lang="en-US" b="1" smtClean="0">
                <a:effectLst>
                  <a:outerShdw blurRad="38100" dist="38100" dir="2700000" algn="tl">
                    <a:srgbClr val="FFFFFF"/>
                  </a:outerShdw>
                </a:effectLst>
              </a:rPr>
              <a:t>COMMA RULES…</a:t>
            </a:r>
          </a:p>
        </p:txBody>
      </p:sp>
      <p:sp>
        <p:nvSpPr>
          <p:cNvPr id="12292" name="Oval 4"/>
          <p:cNvSpPr>
            <a:spLocks noChangeArrowheads="1"/>
          </p:cNvSpPr>
          <p:nvPr/>
        </p:nvSpPr>
        <p:spPr bwMode="auto">
          <a:xfrm>
            <a:off x="2362200" y="3962400"/>
            <a:ext cx="1600200" cy="1600200"/>
          </a:xfrm>
          <a:prstGeom prst="ellipse">
            <a:avLst/>
          </a:prstGeom>
          <a:solidFill>
            <a:srgbClr val="FF6600"/>
          </a:solidFill>
          <a:ln w="57150">
            <a:solidFill>
              <a:srgbClr val="FF8029"/>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p:txBody>
          <a:bodyPr/>
          <a:lstStyle/>
          <a:p>
            <a:pPr eaLnBrk="1" hangingPunct="1"/>
            <a:endParaRPr lang="en-US" smtClean="0"/>
          </a:p>
          <a:p>
            <a:pPr eaLnBrk="1" hangingPunct="1"/>
            <a:r>
              <a:rPr lang="en-US" smtClean="0"/>
              <a:t>An </a:t>
            </a:r>
            <a:r>
              <a:rPr lang="en-US" b="1" u="sng" smtClean="0">
                <a:solidFill>
                  <a:srgbClr val="DA5800"/>
                </a:solidFill>
              </a:rPr>
              <a:t>adverb clause</a:t>
            </a:r>
            <a:r>
              <a:rPr lang="en-US" smtClean="0"/>
              <a:t> is introduced by a </a:t>
            </a:r>
            <a:r>
              <a:rPr lang="en-US" smtClean="0">
                <a:solidFill>
                  <a:srgbClr val="FF33CC"/>
                </a:solidFill>
              </a:rPr>
              <a:t>subordinating conjunction</a:t>
            </a:r>
            <a:r>
              <a:rPr lang="en-US" smtClean="0"/>
              <a:t>—a word that shows the </a:t>
            </a:r>
            <a:r>
              <a:rPr lang="en-US" i="1" smtClean="0"/>
              <a:t>relationship</a:t>
            </a:r>
            <a:r>
              <a:rPr lang="en-US" smtClean="0"/>
              <a:t> between the </a:t>
            </a:r>
            <a:r>
              <a:rPr lang="en-US" b="1" u="sng" smtClean="0">
                <a:solidFill>
                  <a:srgbClr val="DA5800"/>
                </a:solidFill>
              </a:rPr>
              <a:t>adverb clause</a:t>
            </a:r>
            <a:r>
              <a:rPr lang="en-US" smtClean="0"/>
              <a:t> and the word or words that the clause </a:t>
            </a:r>
            <a:r>
              <a:rPr lang="en-US" i="1" smtClean="0"/>
              <a:t>modifies</a:t>
            </a:r>
            <a:r>
              <a:rPr lang="en-US" smtClean="0"/>
              <a:t>.</a:t>
            </a:r>
          </a:p>
        </p:txBody>
      </p:sp>
      <p:sp>
        <p:nvSpPr>
          <p:cNvPr id="26626" name="Rectangle 2"/>
          <p:cNvSpPr>
            <a:spLocks noGrp="1" noChangeArrowheads="1"/>
          </p:cNvSpPr>
          <p:nvPr>
            <p:ph type="title"/>
          </p:nvPr>
        </p:nvSpPr>
        <p:spPr>
          <a:xfrm>
            <a:off x="457200" y="457200"/>
            <a:ext cx="8229600" cy="1143000"/>
          </a:xfrm>
        </p:spPr>
        <p:txBody>
          <a:bodyPr/>
          <a:lstStyle/>
          <a:p>
            <a:pPr eaLnBrk="1" hangingPunct="1">
              <a:defRPr/>
            </a:pPr>
            <a:r>
              <a:rPr lang="en-US" sz="4200" b="1" smtClean="0">
                <a:solidFill>
                  <a:srgbClr val="FF33CC"/>
                </a:solidFill>
                <a:effectLst>
                  <a:outerShdw blurRad="38100" dist="38100" dir="2700000" algn="tl">
                    <a:srgbClr val="000000"/>
                  </a:outerShdw>
                </a:effectLst>
                <a:latin typeface="Arial Unicode MS" pitchFamily="34" charset="-128"/>
              </a:rPr>
              <a:t>Subordinating Conjunctions:</a:t>
            </a:r>
          </a:p>
        </p:txBody>
      </p:sp>
      <p:pic>
        <p:nvPicPr>
          <p:cNvPr id="13316" name="Picture 4" descr="MCj01980960000[1]"/>
          <p:cNvPicPr>
            <a:picLocks noChangeAspect="1" noChangeArrowheads="1"/>
          </p:cNvPicPr>
          <p:nvPr/>
        </p:nvPicPr>
        <p:blipFill>
          <a:blip r:embed="rId3" cstate="print"/>
          <a:srcRect/>
          <a:stretch>
            <a:fillRect/>
          </a:stretch>
        </p:blipFill>
        <p:spPr bwMode="auto">
          <a:xfrm>
            <a:off x="6553200" y="4419600"/>
            <a:ext cx="1182688" cy="2124075"/>
          </a:xfrm>
          <a:prstGeom prst="rect">
            <a:avLst/>
          </a:prstGeom>
          <a:noFill/>
          <a:ln w="76200">
            <a:solidFill>
              <a:srgbClr val="FF8029"/>
            </a:solid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1370013" y="1827213"/>
            <a:ext cx="7773987" cy="1373187"/>
          </a:xfrm>
        </p:spPr>
        <p:txBody>
          <a:bodyPr/>
          <a:lstStyle/>
          <a:p>
            <a:pPr lvl="1" eaLnBrk="1" hangingPunct="1">
              <a:buClr>
                <a:schemeClr val="tx1"/>
              </a:buClr>
              <a:buFontTx/>
              <a:buChar char="•"/>
            </a:pPr>
            <a:r>
              <a:rPr lang="en-US" smtClean="0"/>
              <a:t>[S+V/] </a:t>
            </a:r>
            <a:r>
              <a:rPr lang="en-US" sz="2000" smtClean="0"/>
              <a:t>that acts like an adverb</a:t>
            </a:r>
          </a:p>
          <a:p>
            <a:pPr lvl="2" eaLnBrk="1" hangingPunct="1">
              <a:buClr>
                <a:schemeClr val="tx1"/>
              </a:buClr>
              <a:buSzTx/>
              <a:buFontTx/>
              <a:buChar char="•"/>
            </a:pPr>
            <a:r>
              <a:rPr lang="en-US" sz="1600" smtClean="0"/>
              <a:t>Example</a:t>
            </a:r>
            <a:r>
              <a:rPr lang="en-US" sz="2500" smtClean="0"/>
              <a:t>: [</a:t>
            </a:r>
            <a:r>
              <a:rPr lang="en-US" sz="2000" smtClean="0">
                <a:solidFill>
                  <a:srgbClr val="99CC00"/>
                </a:solidFill>
              </a:rPr>
              <a:t>After we drove to the mall</a:t>
            </a:r>
            <a:r>
              <a:rPr lang="en-US" sz="2000" smtClean="0"/>
              <a:t>] , we looked for a bookstore.</a:t>
            </a:r>
            <a:r>
              <a:rPr lang="en-US" sz="2500" smtClean="0"/>
              <a:t> </a:t>
            </a:r>
            <a:r>
              <a:rPr lang="en-US" sz="1900" smtClean="0"/>
              <a:t> </a:t>
            </a:r>
          </a:p>
          <a:p>
            <a:pPr lvl="1" eaLnBrk="1" hangingPunct="1">
              <a:buClr>
                <a:schemeClr val="tx1"/>
              </a:buClr>
              <a:buFontTx/>
              <a:buChar char="•"/>
            </a:pPr>
            <a:endParaRPr lang="en-US" sz="2000" smtClean="0"/>
          </a:p>
          <a:p>
            <a:pPr lvl="1" eaLnBrk="1" hangingPunct="1"/>
            <a:endParaRPr lang="en-US" sz="2000" smtClean="0"/>
          </a:p>
        </p:txBody>
      </p:sp>
      <p:sp>
        <p:nvSpPr>
          <p:cNvPr id="13314" name="Rectangle 2"/>
          <p:cNvSpPr>
            <a:spLocks noGrp="1" noChangeArrowheads="1"/>
          </p:cNvSpPr>
          <p:nvPr>
            <p:ph type="title"/>
          </p:nvPr>
        </p:nvSpPr>
        <p:spPr/>
        <p:txBody>
          <a:bodyPr/>
          <a:lstStyle/>
          <a:p>
            <a:pPr eaLnBrk="1" hangingPunct="1"/>
            <a:r>
              <a:rPr lang="en-US" sz="3200" smtClean="0"/>
              <a:t>Adverb Clause (</a:t>
            </a:r>
            <a:r>
              <a:rPr lang="en-US" sz="3200" smtClean="0">
                <a:solidFill>
                  <a:srgbClr val="99CC00"/>
                </a:solidFill>
              </a:rPr>
              <a:t>AdvC</a:t>
            </a:r>
            <a:r>
              <a:rPr lang="en-US" sz="3200" smtClean="0"/>
              <a:t>)</a:t>
            </a:r>
          </a:p>
        </p:txBody>
      </p:sp>
      <p:sp>
        <p:nvSpPr>
          <p:cNvPr id="13316" name="Text Box 11"/>
          <p:cNvSpPr txBox="1">
            <a:spLocks noChangeArrowheads="1"/>
          </p:cNvSpPr>
          <p:nvPr/>
        </p:nvSpPr>
        <p:spPr bwMode="auto">
          <a:xfrm>
            <a:off x="4876800" y="3048000"/>
            <a:ext cx="3505200" cy="1069975"/>
          </a:xfrm>
          <a:prstGeom prst="rect">
            <a:avLst/>
          </a:prstGeom>
          <a:noFill/>
          <a:ln w="9525">
            <a:noFill/>
            <a:miter lim="800000"/>
            <a:headEnd/>
            <a:tailEnd/>
          </a:ln>
        </p:spPr>
        <p:txBody>
          <a:bodyPr>
            <a:spAutoFit/>
          </a:bodyPr>
          <a:lstStyle/>
          <a:p>
            <a:pPr>
              <a:spcBef>
                <a:spcPct val="50000"/>
              </a:spcBef>
            </a:pPr>
            <a:r>
              <a:rPr lang="en-US" sz="1600"/>
              <a:t>This clause gives information about how or why the action happened, so it acts like an adverb.</a:t>
            </a:r>
          </a:p>
        </p:txBody>
      </p:sp>
      <p:sp>
        <p:nvSpPr>
          <p:cNvPr id="13317" name="Text Box 12"/>
          <p:cNvSpPr txBox="1">
            <a:spLocks noChangeArrowheads="1"/>
          </p:cNvSpPr>
          <p:nvPr/>
        </p:nvSpPr>
        <p:spPr bwMode="auto">
          <a:xfrm>
            <a:off x="1905000" y="4495800"/>
            <a:ext cx="7239000" cy="2290763"/>
          </a:xfrm>
          <a:prstGeom prst="rect">
            <a:avLst/>
          </a:prstGeom>
          <a:noFill/>
          <a:ln w="9525">
            <a:noFill/>
            <a:miter lim="800000"/>
            <a:headEnd/>
            <a:tailEnd/>
          </a:ln>
        </p:spPr>
        <p:txBody>
          <a:bodyPr>
            <a:spAutoFit/>
          </a:bodyPr>
          <a:lstStyle/>
          <a:p>
            <a:pPr>
              <a:spcBef>
                <a:spcPct val="50000"/>
              </a:spcBef>
              <a:buFontTx/>
              <a:buChar char="•"/>
            </a:pPr>
            <a:r>
              <a:rPr lang="en-US"/>
              <a:t> </a:t>
            </a:r>
            <a:r>
              <a:rPr lang="en-US">
                <a:solidFill>
                  <a:srgbClr val="99CC00"/>
                </a:solidFill>
              </a:rPr>
              <a:t>AdvC</a:t>
            </a:r>
            <a:r>
              <a:rPr lang="en-US"/>
              <a:t>s always begin with a </a:t>
            </a:r>
            <a:r>
              <a:rPr lang="en-US">
                <a:solidFill>
                  <a:srgbClr val="99CC00"/>
                </a:solidFill>
              </a:rPr>
              <a:t>subordinating conjunction</a:t>
            </a:r>
          </a:p>
          <a:p>
            <a:pPr lvl="2">
              <a:spcBef>
                <a:spcPct val="50000"/>
              </a:spcBef>
              <a:buFontTx/>
              <a:buChar char="•"/>
            </a:pPr>
            <a:r>
              <a:rPr lang="en-US"/>
              <a:t> </a:t>
            </a:r>
            <a:r>
              <a:rPr lang="en-US">
                <a:solidFill>
                  <a:srgbClr val="99CC00"/>
                </a:solidFill>
              </a:rPr>
              <a:t>after       although       as       because       before        </a:t>
            </a:r>
            <a:br>
              <a:rPr lang="en-US">
                <a:solidFill>
                  <a:srgbClr val="99CC00"/>
                </a:solidFill>
              </a:rPr>
            </a:br>
            <a:r>
              <a:rPr lang="en-US">
                <a:solidFill>
                  <a:srgbClr val="99CC00"/>
                </a:solidFill>
              </a:rPr>
              <a:t>   </a:t>
            </a:r>
            <a:br>
              <a:rPr lang="en-US">
                <a:solidFill>
                  <a:srgbClr val="99CC00"/>
                </a:solidFill>
              </a:rPr>
            </a:br>
            <a:r>
              <a:rPr lang="en-US">
                <a:solidFill>
                  <a:srgbClr val="99CC00"/>
                </a:solidFill>
              </a:rPr>
              <a:t>  even though       if       since       unless      until </a:t>
            </a:r>
            <a:br>
              <a:rPr lang="en-US">
                <a:solidFill>
                  <a:srgbClr val="99CC00"/>
                </a:solidFill>
              </a:rPr>
            </a:br>
            <a:r>
              <a:rPr lang="en-US">
                <a:solidFill>
                  <a:srgbClr val="99CC00"/>
                </a:solidFill>
              </a:rPr>
              <a:t>   </a:t>
            </a:r>
            <a:br>
              <a:rPr lang="en-US">
                <a:solidFill>
                  <a:srgbClr val="99CC00"/>
                </a:solidFill>
              </a:rPr>
            </a:br>
            <a:r>
              <a:rPr lang="en-US">
                <a:solidFill>
                  <a:srgbClr val="99CC00"/>
                </a:solidFill>
              </a:rPr>
              <a:t>  when</a:t>
            </a:r>
            <a:r>
              <a:rPr lang="en-US"/>
              <a:t>                  </a:t>
            </a:r>
          </a:p>
          <a:p>
            <a:pPr>
              <a:spcBef>
                <a:spcPct val="50000"/>
              </a:spcBef>
              <a:buFontTx/>
              <a:buChar char="•"/>
            </a:pPr>
            <a:endParaRPr lang="en-US"/>
          </a:p>
        </p:txBody>
      </p:sp>
      <p:sp>
        <p:nvSpPr>
          <p:cNvPr id="13318" name="Line 13"/>
          <p:cNvSpPr>
            <a:spLocks noChangeShapeType="1"/>
          </p:cNvSpPr>
          <p:nvPr/>
        </p:nvSpPr>
        <p:spPr bwMode="auto">
          <a:xfrm flipH="1" flipV="1">
            <a:off x="5791200" y="2819400"/>
            <a:ext cx="304800" cy="304800"/>
          </a:xfrm>
          <a:prstGeom prst="line">
            <a:avLst/>
          </a:prstGeom>
          <a:noFill/>
          <a:ln w="9525">
            <a:solidFill>
              <a:schemeClr val="tx1"/>
            </a:solidFill>
            <a:round/>
            <a:headEnd/>
            <a:tailEnd type="triangle" w="med" len="med"/>
          </a:ln>
        </p:spPr>
        <p:txBody>
          <a:bodyPr/>
          <a:lstStyle/>
          <a:p>
            <a:endParaRPr lang="en-US"/>
          </a:p>
        </p:txBody>
      </p:sp>
      <p:sp>
        <p:nvSpPr>
          <p:cNvPr id="13319" name="Rectangle 14"/>
          <p:cNvSpPr>
            <a:spLocks noChangeArrowheads="1"/>
          </p:cNvSpPr>
          <p:nvPr/>
        </p:nvSpPr>
        <p:spPr bwMode="auto">
          <a:xfrm>
            <a:off x="3657600" y="2286000"/>
            <a:ext cx="3733800" cy="457200"/>
          </a:xfrm>
          <a:prstGeom prst="rect">
            <a:avLst/>
          </a:prstGeom>
          <a:no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Rot="1" noChangeArrowheads="1"/>
          </p:cNvSpPr>
          <p:nvPr>
            <p:ph idx="1"/>
          </p:nvPr>
        </p:nvSpPr>
        <p:spPr>
          <a:xfrm>
            <a:off x="381000" y="1676400"/>
            <a:ext cx="8229600" cy="4835525"/>
          </a:xfrm>
        </p:spPr>
        <p:txBody>
          <a:bodyPr/>
          <a:lstStyle/>
          <a:p>
            <a:pPr eaLnBrk="1" hangingPunct="1">
              <a:defRPr/>
            </a:pPr>
            <a:r>
              <a:rPr lang="en-US" sz="2800" b="1" dirty="0" smtClean="0">
                <a:solidFill>
                  <a:srgbClr val="660033"/>
                </a:solidFill>
                <a:effectLst/>
              </a:rPr>
              <a:t>Every adverb clause begins with a subordinate conjunction.</a:t>
            </a:r>
            <a:r>
              <a:rPr lang="en-US" sz="2800" b="1" dirty="0" smtClean="0">
                <a:solidFill>
                  <a:srgbClr val="00FF00"/>
                </a:solidFill>
                <a:effectLst/>
              </a:rPr>
              <a:t> </a:t>
            </a:r>
          </a:p>
          <a:p>
            <a:pPr eaLnBrk="1" hangingPunct="1">
              <a:buFont typeface="Wingdings" pitchFamily="2" charset="2"/>
              <a:buNone/>
              <a:defRPr/>
            </a:pPr>
            <a:endParaRPr lang="en-US" sz="2800" b="1" dirty="0" smtClean="0">
              <a:solidFill>
                <a:srgbClr val="00FF00"/>
              </a:solidFill>
              <a:effectLst/>
            </a:endParaRPr>
          </a:p>
          <a:p>
            <a:pPr eaLnBrk="1" hangingPunct="1">
              <a:defRPr/>
            </a:pPr>
            <a:r>
              <a:rPr lang="en-US" sz="2800" b="1" dirty="0" smtClean="0">
                <a:solidFill>
                  <a:srgbClr val="660033"/>
                </a:solidFill>
                <a:effectLst/>
              </a:rPr>
              <a:t>Some examples of subordinate conjunctions would be</a:t>
            </a:r>
            <a:r>
              <a:rPr lang="en-US" sz="2800" b="1" dirty="0" smtClean="0">
                <a:solidFill>
                  <a:srgbClr val="00FF00"/>
                </a:solidFill>
              </a:rPr>
              <a:t> </a:t>
            </a:r>
            <a:r>
              <a:rPr lang="en-US" sz="2800" b="1" i="1" dirty="0" smtClean="0">
                <a:solidFill>
                  <a:srgbClr val="000066"/>
                </a:solidFill>
                <a:effectLst/>
              </a:rPr>
              <a:t>when, since, before, although, until…</a:t>
            </a:r>
          </a:p>
          <a:p>
            <a:pPr eaLnBrk="1" hangingPunct="1">
              <a:defRPr/>
            </a:pPr>
            <a:endParaRPr lang="en-US" sz="2800" b="1" i="1" dirty="0" smtClean="0">
              <a:solidFill>
                <a:srgbClr val="000066"/>
              </a:solidFill>
              <a:effectLst/>
            </a:endParaRPr>
          </a:p>
          <a:p>
            <a:pPr eaLnBrk="1" hangingPunct="1">
              <a:defRPr/>
            </a:pPr>
            <a:r>
              <a:rPr lang="en-US" sz="2800" b="1" dirty="0" smtClean="0">
                <a:solidFill>
                  <a:srgbClr val="663300"/>
                </a:solidFill>
                <a:effectLst/>
              </a:rPr>
              <a:t>Adverb clauses modify the main verb in the sentence, adjectives and other adverbs.</a:t>
            </a:r>
            <a:endParaRPr lang="en-US" sz="2800" b="1" i="1" dirty="0" smtClean="0">
              <a:solidFill>
                <a:srgbClr val="663300"/>
              </a:solidFill>
              <a:effectLst/>
            </a:endParaRPr>
          </a:p>
          <a:p>
            <a:pPr eaLnBrk="1" hangingPunct="1">
              <a:defRPr/>
            </a:pPr>
            <a:endParaRPr lang="en-US" sz="2800" b="1" i="1" dirty="0" smtClean="0">
              <a:solidFill>
                <a:srgbClr val="663300"/>
              </a:solidFill>
              <a:effectLst/>
            </a:endParaRPr>
          </a:p>
          <a:p>
            <a:pPr eaLnBrk="1" hangingPunct="1">
              <a:defRPr/>
            </a:pPr>
            <a:endParaRPr lang="en-US" sz="2800" b="1" i="1" dirty="0" smtClean="0">
              <a:solidFill>
                <a:srgbClr val="00FF00"/>
              </a:solidFill>
            </a:endParaRPr>
          </a:p>
          <a:p>
            <a:pPr eaLnBrk="1" hangingPunct="1">
              <a:buFont typeface="Wingdings" pitchFamily="2" charset="2"/>
              <a:buNone/>
              <a:defRPr/>
            </a:pPr>
            <a:endParaRPr lang="en-US" sz="2800" dirty="0" smtClean="0">
              <a:solidFill>
                <a:srgbClr val="660033"/>
              </a:solidFill>
              <a:effectLst/>
            </a:endParaRPr>
          </a:p>
        </p:txBody>
      </p:sp>
      <p:sp>
        <p:nvSpPr>
          <p:cNvPr id="14338" name="Rectangle 2"/>
          <p:cNvSpPr>
            <a:spLocks noGrp="1" noRot="1" noChangeArrowheads="1"/>
          </p:cNvSpPr>
          <p:nvPr>
            <p:ph type="title"/>
          </p:nvPr>
        </p:nvSpPr>
        <p:spPr/>
        <p:txBody>
          <a:bodyPr/>
          <a:lstStyle/>
          <a:p>
            <a:pPr eaLnBrk="1" hangingPunct="1"/>
            <a:r>
              <a:rPr lang="en-US" smtClean="0">
                <a:solidFill>
                  <a:srgbClr val="660033"/>
                </a:solidFill>
                <a:effectLst/>
              </a:rPr>
              <a:t>Adverb Clause</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checkerboard(across)">
                                      <p:cBhvr>
                                        <p:cTn id="7" dur="500"/>
                                        <p:tgtEl>
                                          <p:spTgt spid="143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1" presetClass="entr" presetSubtype="0" fill="hold" nodeType="clickEffect">
                                  <p:stCondLst>
                                    <p:cond delay="0"/>
                                  </p:stCondLst>
                                  <p:iterate type="wd">
                                    <p:tmPct val="10000"/>
                                  </p:iterate>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fade">
                                      <p:cBhvr>
                                        <p:cTn id="12" dur="770" decel="100000"/>
                                        <p:tgtEl>
                                          <p:spTgt spid="14339">
                                            <p:txEl>
                                              <p:pRg st="0" end="0"/>
                                            </p:txEl>
                                          </p:spTgt>
                                        </p:tgtEl>
                                      </p:cBhvr>
                                    </p:animEffect>
                                    <p:animScale>
                                      <p:cBhvr>
                                        <p:cTn id="13" dur="770" decel="100000"/>
                                        <p:tgtEl>
                                          <p:spTgt spid="14339">
                                            <p:txEl>
                                              <p:pRg st="0" end="0"/>
                                            </p:txEl>
                                          </p:spTgt>
                                        </p:tgtEl>
                                      </p:cBhvr>
                                      <p:from x="10000" y="10000"/>
                                      <p:to x="200000" y="450000"/>
                                    </p:animScale>
                                    <p:animScale>
                                      <p:cBhvr>
                                        <p:cTn id="14" dur="1230" accel="100000" fill="hold">
                                          <p:stCondLst>
                                            <p:cond delay="770"/>
                                          </p:stCondLst>
                                        </p:cTn>
                                        <p:tgtEl>
                                          <p:spTgt spid="14339">
                                            <p:txEl>
                                              <p:pRg st="0" end="0"/>
                                            </p:txEl>
                                          </p:spTgt>
                                        </p:tgtEl>
                                      </p:cBhvr>
                                      <p:from x="200000" y="450000"/>
                                      <p:to x="100000" y="100000"/>
                                    </p:animScale>
                                    <p:set>
                                      <p:cBhvr>
                                        <p:cTn id="15" dur="770" fill="hold"/>
                                        <p:tgtEl>
                                          <p:spTgt spid="14339">
                                            <p:txEl>
                                              <p:pRg st="0" end="0"/>
                                            </p:txEl>
                                          </p:spTgt>
                                        </p:tgtEl>
                                        <p:attrNameLst>
                                          <p:attrName>ppt_x</p:attrName>
                                        </p:attrNameLst>
                                      </p:cBhvr>
                                      <p:to>
                                        <p:strVal val="(0.5)"/>
                                      </p:to>
                                    </p:set>
                                    <p:anim from="(0.5)" to="(#ppt_x)" calcmode="lin" valueType="num">
                                      <p:cBhvr>
                                        <p:cTn id="16" dur="1230" accel="100000" fill="hold">
                                          <p:stCondLst>
                                            <p:cond delay="770"/>
                                          </p:stCondLst>
                                        </p:cTn>
                                        <p:tgtEl>
                                          <p:spTgt spid="14339">
                                            <p:txEl>
                                              <p:pRg st="0" end="0"/>
                                            </p:txEl>
                                          </p:spTgt>
                                        </p:tgtEl>
                                        <p:attrNameLst>
                                          <p:attrName>ppt_x</p:attrName>
                                        </p:attrNameLst>
                                      </p:cBhvr>
                                    </p:anim>
                                    <p:set>
                                      <p:cBhvr>
                                        <p:cTn id="17" dur="770" fill="hold"/>
                                        <p:tgtEl>
                                          <p:spTgt spid="14339">
                                            <p:txEl>
                                              <p:pRg st="0" end="0"/>
                                            </p:txEl>
                                          </p:spTgt>
                                        </p:tgtEl>
                                        <p:attrNameLst>
                                          <p:attrName>ppt_y</p:attrName>
                                        </p:attrNameLst>
                                      </p:cBhvr>
                                      <p:to>
                                        <p:strVal val="(#ppt_y+0.4)"/>
                                      </p:to>
                                    </p:set>
                                    <p:anim from="(#ppt_y+0.4)" to="(#ppt_y)" calcmode="lin" valueType="num">
                                      <p:cBhvr>
                                        <p:cTn id="18" dur="1230" accel="100000" fill="hold">
                                          <p:stCondLst>
                                            <p:cond delay="770"/>
                                          </p:stCondLst>
                                        </p:cTn>
                                        <p:tgtEl>
                                          <p:spTgt spid="14339">
                                            <p:txEl>
                                              <p:pRg st="0" end="0"/>
                                            </p:txEl>
                                          </p:spTgt>
                                        </p:tgtEl>
                                        <p:attrNameLst>
                                          <p:attrName>ppt_y</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51" presetClass="entr" presetSubtype="0" fill="hold" nodeType="clickEffect">
                                  <p:stCondLst>
                                    <p:cond delay="0"/>
                                  </p:stCondLst>
                                  <p:iterate type="wd">
                                    <p:tmPct val="10000"/>
                                  </p:iterate>
                                  <p:childTnLst>
                                    <p:set>
                                      <p:cBhvr>
                                        <p:cTn id="22" dur="1" fill="hold">
                                          <p:stCondLst>
                                            <p:cond delay="0"/>
                                          </p:stCondLst>
                                        </p:cTn>
                                        <p:tgtEl>
                                          <p:spTgt spid="14339">
                                            <p:txEl>
                                              <p:pRg st="2" end="2"/>
                                            </p:txEl>
                                          </p:spTgt>
                                        </p:tgtEl>
                                        <p:attrNameLst>
                                          <p:attrName>style.visibility</p:attrName>
                                        </p:attrNameLst>
                                      </p:cBhvr>
                                      <p:to>
                                        <p:strVal val="visible"/>
                                      </p:to>
                                    </p:set>
                                    <p:animEffect transition="in" filter="fade">
                                      <p:cBhvr>
                                        <p:cTn id="23" dur="770" decel="100000"/>
                                        <p:tgtEl>
                                          <p:spTgt spid="14339">
                                            <p:txEl>
                                              <p:pRg st="2" end="2"/>
                                            </p:txEl>
                                          </p:spTgt>
                                        </p:tgtEl>
                                      </p:cBhvr>
                                    </p:animEffect>
                                    <p:animScale>
                                      <p:cBhvr>
                                        <p:cTn id="24" dur="770" decel="100000"/>
                                        <p:tgtEl>
                                          <p:spTgt spid="14339">
                                            <p:txEl>
                                              <p:pRg st="2" end="2"/>
                                            </p:txEl>
                                          </p:spTgt>
                                        </p:tgtEl>
                                      </p:cBhvr>
                                      <p:from x="10000" y="10000"/>
                                      <p:to x="200000" y="450000"/>
                                    </p:animScale>
                                    <p:animScale>
                                      <p:cBhvr>
                                        <p:cTn id="25" dur="1230" accel="100000" fill="hold">
                                          <p:stCondLst>
                                            <p:cond delay="770"/>
                                          </p:stCondLst>
                                        </p:cTn>
                                        <p:tgtEl>
                                          <p:spTgt spid="14339">
                                            <p:txEl>
                                              <p:pRg st="2" end="2"/>
                                            </p:txEl>
                                          </p:spTgt>
                                        </p:tgtEl>
                                      </p:cBhvr>
                                      <p:from x="200000" y="450000"/>
                                      <p:to x="100000" y="100000"/>
                                    </p:animScale>
                                    <p:set>
                                      <p:cBhvr>
                                        <p:cTn id="26" dur="770" fill="hold"/>
                                        <p:tgtEl>
                                          <p:spTgt spid="14339">
                                            <p:txEl>
                                              <p:pRg st="2" end="2"/>
                                            </p:txEl>
                                          </p:spTgt>
                                        </p:tgtEl>
                                        <p:attrNameLst>
                                          <p:attrName>ppt_x</p:attrName>
                                        </p:attrNameLst>
                                      </p:cBhvr>
                                      <p:to>
                                        <p:strVal val="(0.5)"/>
                                      </p:to>
                                    </p:set>
                                    <p:anim from="(0.5)" to="(#ppt_x)" calcmode="lin" valueType="num">
                                      <p:cBhvr>
                                        <p:cTn id="27" dur="1230" accel="100000" fill="hold">
                                          <p:stCondLst>
                                            <p:cond delay="770"/>
                                          </p:stCondLst>
                                        </p:cTn>
                                        <p:tgtEl>
                                          <p:spTgt spid="14339">
                                            <p:txEl>
                                              <p:pRg st="2" end="2"/>
                                            </p:txEl>
                                          </p:spTgt>
                                        </p:tgtEl>
                                        <p:attrNameLst>
                                          <p:attrName>ppt_x</p:attrName>
                                        </p:attrNameLst>
                                      </p:cBhvr>
                                    </p:anim>
                                    <p:set>
                                      <p:cBhvr>
                                        <p:cTn id="28" dur="770" fill="hold"/>
                                        <p:tgtEl>
                                          <p:spTgt spid="14339">
                                            <p:txEl>
                                              <p:pRg st="2" end="2"/>
                                            </p:txEl>
                                          </p:spTgt>
                                        </p:tgtEl>
                                        <p:attrNameLst>
                                          <p:attrName>ppt_y</p:attrName>
                                        </p:attrNameLst>
                                      </p:cBhvr>
                                      <p:to>
                                        <p:strVal val="(#ppt_y+0.4)"/>
                                      </p:to>
                                    </p:set>
                                    <p:anim from="(#ppt_y+0.4)" to="(#ppt_y)" calcmode="lin" valueType="num">
                                      <p:cBhvr>
                                        <p:cTn id="29" dur="1230" accel="100000" fill="hold">
                                          <p:stCondLst>
                                            <p:cond delay="770"/>
                                          </p:stCondLst>
                                        </p:cTn>
                                        <p:tgtEl>
                                          <p:spTgt spid="14339">
                                            <p:txEl>
                                              <p:pRg st="2" end="2"/>
                                            </p:txEl>
                                          </p:spTgt>
                                        </p:tgtEl>
                                        <p:attrNameLst>
                                          <p:attrName>ppt_y</p:attrName>
                                        </p:attrNameLst>
                                      </p:cBhvr>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51" presetClass="entr" presetSubtype="0" fill="hold" nodeType="clickEffect">
                                  <p:stCondLst>
                                    <p:cond delay="0"/>
                                  </p:stCondLst>
                                  <p:iterate type="wd">
                                    <p:tmPct val="10000"/>
                                  </p:iterate>
                                  <p:childTnLst>
                                    <p:set>
                                      <p:cBhvr>
                                        <p:cTn id="33" dur="1" fill="hold">
                                          <p:stCondLst>
                                            <p:cond delay="0"/>
                                          </p:stCondLst>
                                        </p:cTn>
                                        <p:tgtEl>
                                          <p:spTgt spid="14339">
                                            <p:txEl>
                                              <p:pRg st="4" end="4"/>
                                            </p:txEl>
                                          </p:spTgt>
                                        </p:tgtEl>
                                        <p:attrNameLst>
                                          <p:attrName>style.visibility</p:attrName>
                                        </p:attrNameLst>
                                      </p:cBhvr>
                                      <p:to>
                                        <p:strVal val="visible"/>
                                      </p:to>
                                    </p:set>
                                    <p:animEffect transition="in" filter="fade">
                                      <p:cBhvr>
                                        <p:cTn id="34" dur="770" decel="100000"/>
                                        <p:tgtEl>
                                          <p:spTgt spid="14339">
                                            <p:txEl>
                                              <p:pRg st="4" end="4"/>
                                            </p:txEl>
                                          </p:spTgt>
                                        </p:tgtEl>
                                      </p:cBhvr>
                                    </p:animEffect>
                                    <p:animScale>
                                      <p:cBhvr>
                                        <p:cTn id="35" dur="770" decel="100000"/>
                                        <p:tgtEl>
                                          <p:spTgt spid="14339">
                                            <p:txEl>
                                              <p:pRg st="4" end="4"/>
                                            </p:txEl>
                                          </p:spTgt>
                                        </p:tgtEl>
                                      </p:cBhvr>
                                      <p:from x="10000" y="10000"/>
                                      <p:to x="200000" y="450000"/>
                                    </p:animScale>
                                    <p:animScale>
                                      <p:cBhvr>
                                        <p:cTn id="36" dur="1230" accel="100000" fill="hold">
                                          <p:stCondLst>
                                            <p:cond delay="770"/>
                                          </p:stCondLst>
                                        </p:cTn>
                                        <p:tgtEl>
                                          <p:spTgt spid="14339">
                                            <p:txEl>
                                              <p:pRg st="4" end="4"/>
                                            </p:txEl>
                                          </p:spTgt>
                                        </p:tgtEl>
                                      </p:cBhvr>
                                      <p:from x="200000" y="450000"/>
                                      <p:to x="100000" y="100000"/>
                                    </p:animScale>
                                    <p:set>
                                      <p:cBhvr>
                                        <p:cTn id="37" dur="770" fill="hold"/>
                                        <p:tgtEl>
                                          <p:spTgt spid="14339">
                                            <p:txEl>
                                              <p:pRg st="4" end="4"/>
                                            </p:txEl>
                                          </p:spTgt>
                                        </p:tgtEl>
                                        <p:attrNameLst>
                                          <p:attrName>ppt_x</p:attrName>
                                        </p:attrNameLst>
                                      </p:cBhvr>
                                      <p:to>
                                        <p:strVal val="(0.5)"/>
                                      </p:to>
                                    </p:set>
                                    <p:anim from="(0.5)" to="(#ppt_x)" calcmode="lin" valueType="num">
                                      <p:cBhvr>
                                        <p:cTn id="38" dur="1230" accel="100000" fill="hold">
                                          <p:stCondLst>
                                            <p:cond delay="770"/>
                                          </p:stCondLst>
                                        </p:cTn>
                                        <p:tgtEl>
                                          <p:spTgt spid="14339">
                                            <p:txEl>
                                              <p:pRg st="4" end="4"/>
                                            </p:txEl>
                                          </p:spTgt>
                                        </p:tgtEl>
                                        <p:attrNameLst>
                                          <p:attrName>ppt_x</p:attrName>
                                        </p:attrNameLst>
                                      </p:cBhvr>
                                    </p:anim>
                                    <p:set>
                                      <p:cBhvr>
                                        <p:cTn id="39" dur="770" fill="hold"/>
                                        <p:tgtEl>
                                          <p:spTgt spid="14339">
                                            <p:txEl>
                                              <p:pRg st="4" end="4"/>
                                            </p:txEl>
                                          </p:spTgt>
                                        </p:tgtEl>
                                        <p:attrNameLst>
                                          <p:attrName>ppt_y</p:attrName>
                                        </p:attrNameLst>
                                      </p:cBhvr>
                                      <p:to>
                                        <p:strVal val="(#ppt_y+0.4)"/>
                                      </p:to>
                                    </p:set>
                                    <p:anim from="(#ppt_y+0.4)" to="(#ppt_y)" calcmode="lin" valueType="num">
                                      <p:cBhvr>
                                        <p:cTn id="40" dur="1230" accel="100000" fill="hold">
                                          <p:stCondLst>
                                            <p:cond delay="770"/>
                                          </p:stCondLst>
                                        </p:cTn>
                                        <p:tgtEl>
                                          <p:spTgt spid="14339">
                                            <p:txEl>
                                              <p:pRg st="4" end="4"/>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Rot="1" noChangeArrowheads="1"/>
          </p:cNvSpPr>
          <p:nvPr>
            <p:ph idx="1"/>
          </p:nvPr>
        </p:nvSpPr>
        <p:spPr>
          <a:xfrm>
            <a:off x="949325" y="1981200"/>
            <a:ext cx="7813675" cy="4572000"/>
          </a:xfrm>
        </p:spPr>
        <p:txBody>
          <a:bodyPr/>
          <a:lstStyle/>
          <a:p>
            <a:pPr eaLnBrk="1" hangingPunct="1">
              <a:buFont typeface="Wingdings" pitchFamily="2" charset="2"/>
              <a:buNone/>
              <a:defRPr/>
            </a:pPr>
            <a:endParaRPr lang="en-US" sz="2800" smtClean="0">
              <a:solidFill>
                <a:srgbClr val="66FFFF"/>
              </a:solidFill>
            </a:endParaRPr>
          </a:p>
          <a:p>
            <a:pPr lvl="1" eaLnBrk="1" hangingPunct="1">
              <a:defRPr/>
            </a:pPr>
            <a:r>
              <a:rPr lang="en-US" i="1" smtClean="0">
                <a:solidFill>
                  <a:srgbClr val="00FFFF"/>
                </a:solidFill>
                <a:effectLst/>
              </a:rPr>
              <a:t>After he raised his rifle to his shoulder</a:t>
            </a:r>
            <a:r>
              <a:rPr lang="en-US" smtClean="0">
                <a:solidFill>
                  <a:srgbClr val="00FFFF"/>
                </a:solidFill>
                <a:effectLst/>
              </a:rPr>
              <a:t>,</a:t>
            </a:r>
            <a:r>
              <a:rPr lang="en-US" smtClean="0">
                <a:solidFill>
                  <a:srgbClr val="66FFFF"/>
                </a:solidFill>
              </a:rPr>
              <a:t> he squeezed the trigger immediately.</a:t>
            </a:r>
          </a:p>
          <a:p>
            <a:pPr lvl="1" eaLnBrk="1" hangingPunct="1">
              <a:defRPr/>
            </a:pPr>
            <a:endParaRPr lang="en-US" smtClean="0">
              <a:solidFill>
                <a:srgbClr val="66FFFF"/>
              </a:solidFill>
            </a:endParaRPr>
          </a:p>
          <a:p>
            <a:pPr lvl="1" eaLnBrk="1" hangingPunct="1">
              <a:defRPr/>
            </a:pPr>
            <a:r>
              <a:rPr lang="en-US" smtClean="0">
                <a:solidFill>
                  <a:srgbClr val="66FFFF"/>
                </a:solidFill>
              </a:rPr>
              <a:t>The student left the room </a:t>
            </a:r>
            <a:r>
              <a:rPr lang="en-US" smtClean="0">
                <a:solidFill>
                  <a:srgbClr val="00FFFF"/>
                </a:solidFill>
              </a:rPr>
              <a:t>before the bell rang.</a:t>
            </a:r>
          </a:p>
          <a:p>
            <a:pPr lvl="1" eaLnBrk="1" hangingPunct="1">
              <a:defRPr/>
            </a:pPr>
            <a:endParaRPr lang="en-US" smtClean="0">
              <a:solidFill>
                <a:srgbClr val="00FFFF"/>
              </a:solidFill>
            </a:endParaRPr>
          </a:p>
          <a:p>
            <a:pPr lvl="1" eaLnBrk="1" hangingPunct="1">
              <a:defRPr/>
            </a:pPr>
            <a:r>
              <a:rPr lang="en-US" smtClean="0">
                <a:solidFill>
                  <a:srgbClr val="00FFFF"/>
                </a:solidFill>
              </a:rPr>
              <a:t>He enjoys camping in the woods more  than you do</a:t>
            </a:r>
          </a:p>
        </p:txBody>
      </p:sp>
      <p:sp>
        <p:nvSpPr>
          <p:cNvPr id="13314" name="Rectangle 2"/>
          <p:cNvSpPr>
            <a:spLocks noGrp="1" noRot="1" noChangeArrowheads="1"/>
          </p:cNvSpPr>
          <p:nvPr>
            <p:ph type="title"/>
          </p:nvPr>
        </p:nvSpPr>
        <p:spPr/>
        <p:txBody>
          <a:bodyPr/>
          <a:lstStyle/>
          <a:p>
            <a:pPr eaLnBrk="1" hangingPunct="1">
              <a:defRPr/>
            </a:pPr>
            <a:r>
              <a:rPr lang="en-US" smtClean="0">
                <a:solidFill>
                  <a:srgbClr val="66FFFF"/>
                </a:solidFill>
              </a:rPr>
              <a:t>Adverb Clause</a:t>
            </a:r>
          </a:p>
        </p:txBody>
      </p:sp>
      <p:sp>
        <p:nvSpPr>
          <p:cNvPr id="13321" name="Line 9"/>
          <p:cNvSpPr>
            <a:spLocks noChangeShapeType="1"/>
          </p:cNvSpPr>
          <p:nvPr/>
        </p:nvSpPr>
        <p:spPr bwMode="auto">
          <a:xfrm>
            <a:off x="1676400" y="2971800"/>
            <a:ext cx="6248400" cy="0"/>
          </a:xfrm>
          <a:prstGeom prst="line">
            <a:avLst/>
          </a:prstGeom>
          <a:noFill/>
          <a:ln w="38100">
            <a:solidFill>
              <a:srgbClr val="FF9900"/>
            </a:solidFill>
            <a:round/>
            <a:headEnd/>
            <a:tailEnd/>
          </a:ln>
          <a:effectLst/>
        </p:spPr>
        <p:txBody>
          <a:bodyPr/>
          <a:lstStyle/>
          <a:p>
            <a:endParaRPr lang="en-US"/>
          </a:p>
        </p:txBody>
      </p:sp>
      <p:sp>
        <p:nvSpPr>
          <p:cNvPr id="13322" name="Line 10"/>
          <p:cNvSpPr>
            <a:spLocks noChangeShapeType="1"/>
          </p:cNvSpPr>
          <p:nvPr/>
        </p:nvSpPr>
        <p:spPr bwMode="auto">
          <a:xfrm>
            <a:off x="5791200" y="4419600"/>
            <a:ext cx="2362200" cy="0"/>
          </a:xfrm>
          <a:prstGeom prst="line">
            <a:avLst/>
          </a:prstGeom>
          <a:noFill/>
          <a:ln w="38100">
            <a:solidFill>
              <a:srgbClr val="FF9900"/>
            </a:solidFill>
            <a:round/>
            <a:headEnd/>
            <a:tailEnd/>
          </a:ln>
          <a:effectLst/>
        </p:spPr>
        <p:txBody>
          <a:bodyPr/>
          <a:lstStyle/>
          <a:p>
            <a:endParaRPr lang="en-US"/>
          </a:p>
        </p:txBody>
      </p:sp>
      <p:sp>
        <p:nvSpPr>
          <p:cNvPr id="13323" name="Line 11"/>
          <p:cNvSpPr>
            <a:spLocks noChangeShapeType="1"/>
          </p:cNvSpPr>
          <p:nvPr/>
        </p:nvSpPr>
        <p:spPr bwMode="auto">
          <a:xfrm>
            <a:off x="1676400" y="4419600"/>
            <a:ext cx="990600" cy="0"/>
          </a:xfrm>
          <a:prstGeom prst="line">
            <a:avLst/>
          </a:prstGeom>
          <a:noFill/>
          <a:ln w="38100">
            <a:solidFill>
              <a:srgbClr val="FF9900"/>
            </a:solidFill>
            <a:round/>
            <a:headEnd/>
            <a:tailEnd/>
          </a:ln>
          <a:effectLst/>
        </p:spPr>
        <p:txBody>
          <a:bodyPr/>
          <a:lstStyle/>
          <a:p>
            <a:endParaRPr lang="en-US"/>
          </a:p>
        </p:txBody>
      </p:sp>
      <p:sp>
        <p:nvSpPr>
          <p:cNvPr id="13324" name="Line 12"/>
          <p:cNvSpPr>
            <a:spLocks noChangeShapeType="1"/>
          </p:cNvSpPr>
          <p:nvPr/>
        </p:nvSpPr>
        <p:spPr bwMode="auto">
          <a:xfrm>
            <a:off x="1752600" y="6019800"/>
            <a:ext cx="1905000" cy="0"/>
          </a:xfrm>
          <a:prstGeom prst="line">
            <a:avLst/>
          </a:prstGeom>
          <a:noFill/>
          <a:ln w="38100">
            <a:solidFill>
              <a:srgbClr val="FF9900"/>
            </a:solidFill>
            <a:round/>
            <a:headEnd/>
            <a:tailEnd/>
          </a:ln>
          <a:effectLst/>
        </p:spPr>
        <p:txBody>
          <a:bodyPr/>
          <a:lstStyle/>
          <a:p>
            <a:endParaRPr lang="en-US"/>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iterate type="wd">
                                    <p:tmPct val="10000"/>
                                  </p:iterate>
                                  <p:childTnLst>
                                    <p:set>
                                      <p:cBhvr>
                                        <p:cTn id="6" dur="1" fill="hold">
                                          <p:stCondLst>
                                            <p:cond delay="0"/>
                                          </p:stCondLst>
                                        </p:cTn>
                                        <p:tgtEl>
                                          <p:spTgt spid="13314"/>
                                        </p:tgtEl>
                                        <p:attrNameLst>
                                          <p:attrName>style.visibility</p:attrName>
                                        </p:attrNameLst>
                                      </p:cBhvr>
                                      <p:to>
                                        <p:strVal val="visible"/>
                                      </p:to>
                                    </p:set>
                                    <p:animEffect transition="in" filter="wipe(down)">
                                      <p:cBhvr>
                                        <p:cTn id="7" dur="580">
                                          <p:stCondLst>
                                            <p:cond delay="0"/>
                                          </p:stCondLst>
                                        </p:cTn>
                                        <p:tgtEl>
                                          <p:spTgt spid="13314"/>
                                        </p:tgtEl>
                                      </p:cBhvr>
                                    </p:animEffect>
                                    <p:anim calcmode="lin" valueType="num">
                                      <p:cBhvr>
                                        <p:cTn id="8" dur="1822" tmFilter="0,0; 0.14,0.36; 0.43,0.73; 0.71,0.91; 1.0,1.0">
                                          <p:stCondLst>
                                            <p:cond delay="0"/>
                                          </p:stCondLst>
                                        </p:cTn>
                                        <p:tgtEl>
                                          <p:spTgt spid="133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3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3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3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3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3314"/>
                                        </p:tgtEl>
                                      </p:cBhvr>
                                      <p:to x="100000" y="60000"/>
                                    </p:animScale>
                                    <p:animScale>
                                      <p:cBhvr>
                                        <p:cTn id="14" dur="166" decel="50000">
                                          <p:stCondLst>
                                            <p:cond delay="676"/>
                                          </p:stCondLst>
                                        </p:cTn>
                                        <p:tgtEl>
                                          <p:spTgt spid="13314"/>
                                        </p:tgtEl>
                                      </p:cBhvr>
                                      <p:to x="100000" y="100000"/>
                                    </p:animScale>
                                    <p:animScale>
                                      <p:cBhvr>
                                        <p:cTn id="15" dur="26">
                                          <p:stCondLst>
                                            <p:cond delay="1312"/>
                                          </p:stCondLst>
                                        </p:cTn>
                                        <p:tgtEl>
                                          <p:spTgt spid="13314"/>
                                        </p:tgtEl>
                                      </p:cBhvr>
                                      <p:to x="100000" y="80000"/>
                                    </p:animScale>
                                    <p:animScale>
                                      <p:cBhvr>
                                        <p:cTn id="16" dur="166" decel="50000">
                                          <p:stCondLst>
                                            <p:cond delay="1338"/>
                                          </p:stCondLst>
                                        </p:cTn>
                                        <p:tgtEl>
                                          <p:spTgt spid="13314"/>
                                        </p:tgtEl>
                                      </p:cBhvr>
                                      <p:to x="100000" y="100000"/>
                                    </p:animScale>
                                    <p:animScale>
                                      <p:cBhvr>
                                        <p:cTn id="17" dur="26">
                                          <p:stCondLst>
                                            <p:cond delay="1642"/>
                                          </p:stCondLst>
                                        </p:cTn>
                                        <p:tgtEl>
                                          <p:spTgt spid="13314"/>
                                        </p:tgtEl>
                                      </p:cBhvr>
                                      <p:to x="100000" y="90000"/>
                                    </p:animScale>
                                    <p:animScale>
                                      <p:cBhvr>
                                        <p:cTn id="18" dur="166" decel="50000">
                                          <p:stCondLst>
                                            <p:cond delay="1668"/>
                                          </p:stCondLst>
                                        </p:cTn>
                                        <p:tgtEl>
                                          <p:spTgt spid="13314"/>
                                        </p:tgtEl>
                                      </p:cBhvr>
                                      <p:to x="100000" y="100000"/>
                                    </p:animScale>
                                    <p:animScale>
                                      <p:cBhvr>
                                        <p:cTn id="19" dur="26">
                                          <p:stCondLst>
                                            <p:cond delay="1808"/>
                                          </p:stCondLst>
                                        </p:cTn>
                                        <p:tgtEl>
                                          <p:spTgt spid="13314"/>
                                        </p:tgtEl>
                                      </p:cBhvr>
                                      <p:to x="100000" y="95000"/>
                                    </p:animScale>
                                    <p:animScale>
                                      <p:cBhvr>
                                        <p:cTn id="20" dur="166" decel="50000">
                                          <p:stCondLst>
                                            <p:cond delay="1834"/>
                                          </p:stCondLst>
                                        </p:cTn>
                                        <p:tgtEl>
                                          <p:spTgt spid="13314"/>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0" fill="hold" nodeType="clickEffect">
                                  <p:stCondLst>
                                    <p:cond delay="0"/>
                                  </p:stCondLst>
                                  <p:iterate type="wd">
                                    <p:tmPct val="10000"/>
                                  </p:iterate>
                                  <p:childTnLst>
                                    <p:set>
                                      <p:cBhvr>
                                        <p:cTn id="24" dur="1" fill="hold">
                                          <p:stCondLst>
                                            <p:cond delay="0"/>
                                          </p:stCondLst>
                                        </p:cTn>
                                        <p:tgtEl>
                                          <p:spTgt spid="13315">
                                            <p:txEl>
                                              <p:pRg st="1" end="1"/>
                                            </p:txEl>
                                          </p:spTgt>
                                        </p:tgtEl>
                                        <p:attrNameLst>
                                          <p:attrName>style.visibility</p:attrName>
                                        </p:attrNameLst>
                                      </p:cBhvr>
                                      <p:to>
                                        <p:strVal val="visible"/>
                                      </p:to>
                                    </p:set>
                                    <p:anim calcmode="lin" valueType="num">
                                      <p:cBhvr>
                                        <p:cTn id="25" dur="500" fill="hold"/>
                                        <p:tgtEl>
                                          <p:spTgt spid="13315">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13315">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13315">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321"/>
                                        </p:tgtEl>
                                        <p:attrNameLst>
                                          <p:attrName>style.visibility</p:attrName>
                                        </p:attrNameLst>
                                      </p:cBhvr>
                                      <p:to>
                                        <p:strVal val="visible"/>
                                      </p:to>
                                    </p:set>
                                    <p:animEffect transition="in" filter="fade">
                                      <p:cBhvr>
                                        <p:cTn id="32" dur="2000"/>
                                        <p:tgtEl>
                                          <p:spTgt spid="133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53" presetClass="entr" presetSubtype="0" fill="hold" nodeType="clickEffect">
                                  <p:stCondLst>
                                    <p:cond delay="0"/>
                                  </p:stCondLst>
                                  <p:iterate type="wd">
                                    <p:tmPct val="10000"/>
                                  </p:iterate>
                                  <p:childTnLst>
                                    <p:set>
                                      <p:cBhvr>
                                        <p:cTn id="36" dur="1" fill="hold">
                                          <p:stCondLst>
                                            <p:cond delay="0"/>
                                          </p:stCondLst>
                                        </p:cTn>
                                        <p:tgtEl>
                                          <p:spTgt spid="13315">
                                            <p:txEl>
                                              <p:pRg st="3" end="3"/>
                                            </p:txEl>
                                          </p:spTgt>
                                        </p:tgtEl>
                                        <p:attrNameLst>
                                          <p:attrName>style.visibility</p:attrName>
                                        </p:attrNameLst>
                                      </p:cBhvr>
                                      <p:to>
                                        <p:strVal val="visible"/>
                                      </p:to>
                                    </p:set>
                                    <p:anim calcmode="lin" valueType="num">
                                      <p:cBhvr>
                                        <p:cTn id="37" dur="500" fill="hold"/>
                                        <p:tgtEl>
                                          <p:spTgt spid="13315">
                                            <p:txEl>
                                              <p:pRg st="3" end="3"/>
                                            </p:txEl>
                                          </p:spTgt>
                                        </p:tgtEl>
                                        <p:attrNameLst>
                                          <p:attrName>ppt_w</p:attrName>
                                        </p:attrNameLst>
                                      </p:cBhvr>
                                      <p:tavLst>
                                        <p:tav tm="0">
                                          <p:val>
                                            <p:fltVal val="0"/>
                                          </p:val>
                                        </p:tav>
                                        <p:tav tm="100000">
                                          <p:val>
                                            <p:strVal val="#ppt_w"/>
                                          </p:val>
                                        </p:tav>
                                      </p:tavLst>
                                    </p:anim>
                                    <p:anim calcmode="lin" valueType="num">
                                      <p:cBhvr>
                                        <p:cTn id="38" dur="500" fill="hold"/>
                                        <p:tgtEl>
                                          <p:spTgt spid="13315">
                                            <p:txEl>
                                              <p:pRg st="3" end="3"/>
                                            </p:txEl>
                                          </p:spTgt>
                                        </p:tgtEl>
                                        <p:attrNameLst>
                                          <p:attrName>ppt_h</p:attrName>
                                        </p:attrNameLst>
                                      </p:cBhvr>
                                      <p:tavLst>
                                        <p:tav tm="0">
                                          <p:val>
                                            <p:fltVal val="0"/>
                                          </p:val>
                                        </p:tav>
                                        <p:tav tm="100000">
                                          <p:val>
                                            <p:strVal val="#ppt_h"/>
                                          </p:val>
                                        </p:tav>
                                      </p:tavLst>
                                    </p:anim>
                                    <p:animEffect transition="in" filter="fade">
                                      <p:cBhvr>
                                        <p:cTn id="39" dur="500"/>
                                        <p:tgtEl>
                                          <p:spTgt spid="13315">
                                            <p:txEl>
                                              <p:pRg st="3" end="3"/>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3322"/>
                                        </p:tgtEl>
                                        <p:attrNameLst>
                                          <p:attrName>style.visibility</p:attrName>
                                        </p:attrNameLst>
                                      </p:cBhvr>
                                      <p:to>
                                        <p:strVal val="visible"/>
                                      </p:to>
                                    </p:set>
                                    <p:animEffect transition="in" filter="fade">
                                      <p:cBhvr>
                                        <p:cTn id="44" dur="2000"/>
                                        <p:tgtEl>
                                          <p:spTgt spid="13322"/>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3323"/>
                                        </p:tgtEl>
                                        <p:attrNameLst>
                                          <p:attrName>style.visibility</p:attrName>
                                        </p:attrNameLst>
                                      </p:cBhvr>
                                      <p:to>
                                        <p:strVal val="visible"/>
                                      </p:to>
                                    </p:set>
                                    <p:animEffect transition="in" filter="fade">
                                      <p:cBhvr>
                                        <p:cTn id="49" dur="2000"/>
                                        <p:tgtEl>
                                          <p:spTgt spid="13323"/>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53" presetClass="entr" presetSubtype="0" fill="hold" nodeType="clickEffect">
                                  <p:stCondLst>
                                    <p:cond delay="0"/>
                                  </p:stCondLst>
                                  <p:iterate type="wd">
                                    <p:tmPct val="10000"/>
                                  </p:iterate>
                                  <p:childTnLst>
                                    <p:set>
                                      <p:cBhvr>
                                        <p:cTn id="53" dur="1" fill="hold">
                                          <p:stCondLst>
                                            <p:cond delay="0"/>
                                          </p:stCondLst>
                                        </p:cTn>
                                        <p:tgtEl>
                                          <p:spTgt spid="13315">
                                            <p:txEl>
                                              <p:pRg st="5" end="5"/>
                                            </p:txEl>
                                          </p:spTgt>
                                        </p:tgtEl>
                                        <p:attrNameLst>
                                          <p:attrName>style.visibility</p:attrName>
                                        </p:attrNameLst>
                                      </p:cBhvr>
                                      <p:to>
                                        <p:strVal val="visible"/>
                                      </p:to>
                                    </p:set>
                                    <p:anim calcmode="lin" valueType="num">
                                      <p:cBhvr>
                                        <p:cTn id="54" dur="500" fill="hold"/>
                                        <p:tgtEl>
                                          <p:spTgt spid="13315">
                                            <p:txEl>
                                              <p:pRg st="5" end="5"/>
                                            </p:txEl>
                                          </p:spTgt>
                                        </p:tgtEl>
                                        <p:attrNameLst>
                                          <p:attrName>ppt_w</p:attrName>
                                        </p:attrNameLst>
                                      </p:cBhvr>
                                      <p:tavLst>
                                        <p:tav tm="0">
                                          <p:val>
                                            <p:fltVal val="0"/>
                                          </p:val>
                                        </p:tav>
                                        <p:tav tm="100000">
                                          <p:val>
                                            <p:strVal val="#ppt_w"/>
                                          </p:val>
                                        </p:tav>
                                      </p:tavLst>
                                    </p:anim>
                                    <p:anim calcmode="lin" valueType="num">
                                      <p:cBhvr>
                                        <p:cTn id="55" dur="500" fill="hold"/>
                                        <p:tgtEl>
                                          <p:spTgt spid="13315">
                                            <p:txEl>
                                              <p:pRg st="5" end="5"/>
                                            </p:txEl>
                                          </p:spTgt>
                                        </p:tgtEl>
                                        <p:attrNameLst>
                                          <p:attrName>ppt_h</p:attrName>
                                        </p:attrNameLst>
                                      </p:cBhvr>
                                      <p:tavLst>
                                        <p:tav tm="0">
                                          <p:val>
                                            <p:fltVal val="0"/>
                                          </p:val>
                                        </p:tav>
                                        <p:tav tm="100000">
                                          <p:val>
                                            <p:strVal val="#ppt_h"/>
                                          </p:val>
                                        </p:tav>
                                      </p:tavLst>
                                    </p:anim>
                                    <p:animEffect transition="in" filter="fade">
                                      <p:cBhvr>
                                        <p:cTn id="56" dur="500"/>
                                        <p:tgtEl>
                                          <p:spTgt spid="13315">
                                            <p:txEl>
                                              <p:pRg st="5" end="5"/>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3324"/>
                                        </p:tgtEl>
                                        <p:attrNameLst>
                                          <p:attrName>style.visibility</p:attrName>
                                        </p:attrNameLst>
                                      </p:cBhvr>
                                      <p:to>
                                        <p:strVal val="visible"/>
                                      </p:to>
                                    </p:set>
                                    <p:animEffect transition="in" filter="fade">
                                      <p:cBhvr>
                                        <p:cTn id="61" dur="2000"/>
                                        <p:tgtEl>
                                          <p:spTgt spid="13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21" grpId="0" animBg="1"/>
      <p:bldP spid="13322" grpId="0" animBg="1"/>
      <p:bldP spid="13323" grpId="0" animBg="1"/>
      <p:bldP spid="1332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Rot="1" noChangeArrowheads="1"/>
          </p:cNvSpPr>
          <p:nvPr>
            <p:ph idx="1"/>
          </p:nvPr>
        </p:nvSpPr>
        <p:spPr>
          <a:xfrm>
            <a:off x="457200" y="1219200"/>
            <a:ext cx="8229600" cy="4906963"/>
          </a:xfrm>
        </p:spPr>
        <p:txBody>
          <a:bodyPr/>
          <a:lstStyle/>
          <a:p>
            <a:pPr eaLnBrk="1" hangingPunct="1">
              <a:defRPr/>
            </a:pPr>
            <a:r>
              <a:rPr lang="en-US" dirty="0" smtClean="0">
                <a:solidFill>
                  <a:schemeClr val="hlink"/>
                </a:solidFill>
              </a:rPr>
              <a:t>Although he heard the hiss of the snake, he still could not see it until he moved the pile of wood.</a:t>
            </a:r>
          </a:p>
          <a:p>
            <a:pPr eaLnBrk="1" hangingPunct="1">
              <a:defRPr/>
            </a:pPr>
            <a:endParaRPr lang="en-US" dirty="0" smtClean="0">
              <a:solidFill>
                <a:schemeClr val="hlink"/>
              </a:solidFill>
            </a:endParaRPr>
          </a:p>
          <a:p>
            <a:pPr eaLnBrk="1" hangingPunct="1">
              <a:defRPr/>
            </a:pPr>
            <a:r>
              <a:rPr lang="en-US" dirty="0" smtClean="0">
                <a:solidFill>
                  <a:schemeClr val="hlink"/>
                </a:solidFill>
              </a:rPr>
              <a:t>The kite rose quickly into the air as soon as the gusty wind hit its face. </a:t>
            </a:r>
          </a:p>
        </p:txBody>
      </p:sp>
      <p:sp>
        <p:nvSpPr>
          <p:cNvPr id="33794" name="Rectangle 2"/>
          <p:cNvSpPr>
            <a:spLocks noGrp="1" noRot="1" noChangeArrowheads="1"/>
          </p:cNvSpPr>
          <p:nvPr>
            <p:ph type="title"/>
          </p:nvPr>
        </p:nvSpPr>
        <p:spPr/>
        <p:txBody>
          <a:bodyPr/>
          <a:lstStyle/>
          <a:p>
            <a:pPr eaLnBrk="1" hangingPunct="1">
              <a:defRPr/>
            </a:pPr>
            <a:r>
              <a:rPr lang="en-US" smtClean="0">
                <a:solidFill>
                  <a:schemeClr val="hlink"/>
                </a:solidFill>
              </a:rPr>
              <a:t>Adverb Clause</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1000" fill="hold"/>
                                        <p:tgtEl>
                                          <p:spTgt spid="33794"/>
                                        </p:tgtEl>
                                        <p:attrNameLst>
                                          <p:attrName>ppt_w</p:attrName>
                                        </p:attrNameLst>
                                      </p:cBhvr>
                                      <p:tavLst>
                                        <p:tav tm="0">
                                          <p:val>
                                            <p:strVal val="#ppt_w+.3"/>
                                          </p:val>
                                        </p:tav>
                                        <p:tav tm="100000">
                                          <p:val>
                                            <p:strVal val="#ppt_w"/>
                                          </p:val>
                                        </p:tav>
                                      </p:tavLst>
                                    </p:anim>
                                    <p:anim calcmode="lin" valueType="num">
                                      <p:cBhvr>
                                        <p:cTn id="8" dur="1000" fill="hold"/>
                                        <p:tgtEl>
                                          <p:spTgt spid="33794"/>
                                        </p:tgtEl>
                                        <p:attrNameLst>
                                          <p:attrName>ppt_h</p:attrName>
                                        </p:attrNameLst>
                                      </p:cBhvr>
                                      <p:tavLst>
                                        <p:tav tm="0">
                                          <p:val>
                                            <p:strVal val="#ppt_h"/>
                                          </p:val>
                                        </p:tav>
                                        <p:tav tm="100000">
                                          <p:val>
                                            <p:strVal val="#ppt_h"/>
                                          </p:val>
                                        </p:tav>
                                      </p:tavLst>
                                    </p:anim>
                                    <p:animEffect transition="in" filter="fade">
                                      <p:cBhvr>
                                        <p:cTn id="9" dur="1000"/>
                                        <p:tgtEl>
                                          <p:spTgt spid="3379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nodeType="clickEffect">
                                  <p:stCondLst>
                                    <p:cond delay="0"/>
                                  </p:stCondLst>
                                  <p:iterate type="lt">
                                    <p:tmPct val="5000"/>
                                  </p:iterate>
                                  <p:childTnLst>
                                    <p:set>
                                      <p:cBhvr>
                                        <p:cTn id="13" dur="1" fill="hold">
                                          <p:stCondLst>
                                            <p:cond delay="0"/>
                                          </p:stCondLst>
                                        </p:cTn>
                                        <p:tgtEl>
                                          <p:spTgt spid="33795">
                                            <p:txEl>
                                              <p:pRg st="0" end="0"/>
                                            </p:txEl>
                                          </p:spTgt>
                                        </p:tgtEl>
                                        <p:attrNameLst>
                                          <p:attrName>style.visibility</p:attrName>
                                        </p:attrNameLst>
                                      </p:cBhvr>
                                      <p:to>
                                        <p:strVal val="visible"/>
                                      </p:to>
                                    </p:set>
                                    <p:anim calcmode="lin" valueType="num">
                                      <p:cBhvr>
                                        <p:cTn id="14" dur="1000" fill="hold"/>
                                        <p:tgtEl>
                                          <p:spTgt spid="33795">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3795">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3795">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379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1" presetClass="entr" presetSubtype="0" fill="hold" nodeType="clickEffect">
                                  <p:stCondLst>
                                    <p:cond delay="0"/>
                                  </p:stCondLst>
                                  <p:childTnLst>
                                    <p:set>
                                      <p:cBhvr>
                                        <p:cTn id="21" dur="1" fill="hold">
                                          <p:stCondLst>
                                            <p:cond delay="0"/>
                                          </p:stCondLst>
                                        </p:cTn>
                                        <p:tgtEl>
                                          <p:spTgt spid="33795">
                                            <p:txEl>
                                              <p:pRg st="2" end="2"/>
                                            </p:txEl>
                                          </p:spTgt>
                                        </p:tgtEl>
                                        <p:attrNameLst>
                                          <p:attrName>style.visibility</p:attrName>
                                        </p:attrNameLst>
                                      </p:cBhvr>
                                      <p:to>
                                        <p:strVal val="visible"/>
                                      </p:to>
                                    </p:set>
                                    <p:animEffect transition="in" filter="fade">
                                      <p:cBhvr>
                                        <p:cTn id="22" dur="770" decel="100000"/>
                                        <p:tgtEl>
                                          <p:spTgt spid="33795">
                                            <p:txEl>
                                              <p:pRg st="2" end="2"/>
                                            </p:txEl>
                                          </p:spTgt>
                                        </p:tgtEl>
                                      </p:cBhvr>
                                    </p:animEffect>
                                    <p:animScale>
                                      <p:cBhvr>
                                        <p:cTn id="23" dur="770" decel="100000"/>
                                        <p:tgtEl>
                                          <p:spTgt spid="33795">
                                            <p:txEl>
                                              <p:pRg st="2" end="2"/>
                                            </p:txEl>
                                          </p:spTgt>
                                        </p:tgtEl>
                                      </p:cBhvr>
                                      <p:from x="10000" y="10000"/>
                                      <p:to x="200000" y="450000"/>
                                    </p:animScale>
                                    <p:animScale>
                                      <p:cBhvr>
                                        <p:cTn id="24" dur="1230" accel="100000" fill="hold">
                                          <p:stCondLst>
                                            <p:cond delay="770"/>
                                          </p:stCondLst>
                                        </p:cTn>
                                        <p:tgtEl>
                                          <p:spTgt spid="33795">
                                            <p:txEl>
                                              <p:pRg st="2" end="2"/>
                                            </p:txEl>
                                          </p:spTgt>
                                        </p:tgtEl>
                                      </p:cBhvr>
                                      <p:from x="200000" y="450000"/>
                                      <p:to x="100000" y="100000"/>
                                    </p:animScale>
                                    <p:set>
                                      <p:cBhvr>
                                        <p:cTn id="25" dur="770" fill="hold"/>
                                        <p:tgtEl>
                                          <p:spTgt spid="33795">
                                            <p:txEl>
                                              <p:pRg st="2" end="2"/>
                                            </p:txEl>
                                          </p:spTgt>
                                        </p:tgtEl>
                                        <p:attrNameLst>
                                          <p:attrName>ppt_x</p:attrName>
                                        </p:attrNameLst>
                                      </p:cBhvr>
                                      <p:to>
                                        <p:strVal val="(0.5)"/>
                                      </p:to>
                                    </p:set>
                                    <p:anim from="(0.5)" to="(#ppt_x)" calcmode="lin" valueType="num">
                                      <p:cBhvr>
                                        <p:cTn id="26" dur="1230" accel="100000" fill="hold">
                                          <p:stCondLst>
                                            <p:cond delay="770"/>
                                          </p:stCondLst>
                                        </p:cTn>
                                        <p:tgtEl>
                                          <p:spTgt spid="33795">
                                            <p:txEl>
                                              <p:pRg st="2" end="2"/>
                                            </p:txEl>
                                          </p:spTgt>
                                        </p:tgtEl>
                                        <p:attrNameLst>
                                          <p:attrName>ppt_x</p:attrName>
                                        </p:attrNameLst>
                                      </p:cBhvr>
                                    </p:anim>
                                    <p:set>
                                      <p:cBhvr>
                                        <p:cTn id="27" dur="770" fill="hold"/>
                                        <p:tgtEl>
                                          <p:spTgt spid="33795">
                                            <p:txEl>
                                              <p:pRg st="2" end="2"/>
                                            </p:txEl>
                                          </p:spTgt>
                                        </p:tgtEl>
                                        <p:attrNameLst>
                                          <p:attrName>ppt_y</p:attrName>
                                        </p:attrNameLst>
                                      </p:cBhvr>
                                      <p:to>
                                        <p:strVal val="(#ppt_y+0.4)"/>
                                      </p:to>
                                    </p:set>
                                    <p:anim from="(#ppt_y+0.4)" to="(#ppt_y)" calcmode="lin" valueType="num">
                                      <p:cBhvr>
                                        <p:cTn id="28" dur="1230" accel="100000" fill="hold">
                                          <p:stCondLst>
                                            <p:cond delay="770"/>
                                          </p:stCondLst>
                                        </p:cTn>
                                        <p:tgtEl>
                                          <p:spTgt spid="33795">
                                            <p:txEl>
                                              <p:pRg st="2" end="2"/>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Rot="1" noChangeArrowheads="1"/>
          </p:cNvSpPr>
          <p:nvPr>
            <p:ph idx="1"/>
          </p:nvPr>
        </p:nvSpPr>
        <p:spPr>
          <a:xfrm>
            <a:off x="949325" y="1600200"/>
            <a:ext cx="7661275" cy="4953000"/>
          </a:xfrm>
        </p:spPr>
        <p:txBody>
          <a:bodyPr/>
          <a:lstStyle/>
          <a:p>
            <a:pPr eaLnBrk="1" hangingPunct="1">
              <a:defRPr/>
            </a:pPr>
            <a:r>
              <a:rPr lang="en-US" b="1" dirty="0" smtClean="0">
                <a:solidFill>
                  <a:srgbClr val="003366"/>
                </a:solidFill>
                <a:effectLst/>
              </a:rPr>
              <a:t>Adverb clauses must have a subject and a verb.</a:t>
            </a:r>
          </a:p>
          <a:p>
            <a:pPr eaLnBrk="1" hangingPunct="1">
              <a:defRPr/>
            </a:pPr>
            <a:r>
              <a:rPr lang="en-US" b="1" dirty="0" smtClean="0">
                <a:solidFill>
                  <a:srgbClr val="003366"/>
                </a:solidFill>
                <a:effectLst/>
              </a:rPr>
              <a:t>The first word in an adverb clause is the subordinate conjunction.</a:t>
            </a:r>
          </a:p>
          <a:p>
            <a:pPr eaLnBrk="1" hangingPunct="1">
              <a:defRPr/>
            </a:pPr>
            <a:r>
              <a:rPr lang="en-US" b="1" dirty="0" smtClean="0">
                <a:solidFill>
                  <a:srgbClr val="003366"/>
                </a:solidFill>
                <a:effectLst/>
              </a:rPr>
              <a:t>If the sentence begins with an adverb clause, use a comma after it.</a:t>
            </a:r>
          </a:p>
          <a:p>
            <a:pPr eaLnBrk="1" hangingPunct="1">
              <a:buFont typeface="Wingdings" pitchFamily="2" charset="2"/>
              <a:buNone/>
              <a:defRPr/>
            </a:pPr>
            <a:endParaRPr lang="en-US" dirty="0" smtClean="0">
              <a:solidFill>
                <a:srgbClr val="660033"/>
              </a:solidFill>
              <a:effectLst/>
            </a:endParaRPr>
          </a:p>
        </p:txBody>
      </p:sp>
      <p:sp>
        <p:nvSpPr>
          <p:cNvPr id="35842" name="Rectangle 2"/>
          <p:cNvSpPr>
            <a:spLocks noGrp="1" noRot="1" noChangeArrowheads="1"/>
          </p:cNvSpPr>
          <p:nvPr>
            <p:ph type="title"/>
          </p:nvPr>
        </p:nvSpPr>
        <p:spPr>
          <a:xfrm>
            <a:off x="457200" y="244475"/>
            <a:ext cx="8385175" cy="1060450"/>
          </a:xfrm>
        </p:spPr>
        <p:txBody>
          <a:bodyPr/>
          <a:lstStyle/>
          <a:p>
            <a:pPr algn="ctr" eaLnBrk="1" hangingPunct="1"/>
            <a:r>
              <a:rPr lang="en-US" smtClean="0">
                <a:solidFill>
                  <a:srgbClr val="003366"/>
                </a:solidFill>
                <a:effectLst/>
              </a:rPr>
              <a:t>Conclusion</a:t>
            </a:r>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checkerboard(across)">
                                      <p:cBhvr>
                                        <p:cTn id="7" dur="500"/>
                                        <p:tgtEl>
                                          <p:spTgt spid="358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4" presetClass="entr" presetSubtype="0" fill="hold" nodeType="clickEffect">
                                  <p:stCondLst>
                                    <p:cond delay="0"/>
                                  </p:stCondLst>
                                  <p:childTnLst>
                                    <p:set>
                                      <p:cBhvr>
                                        <p:cTn id="11" dur="1" fill="hold">
                                          <p:stCondLst>
                                            <p:cond delay="0"/>
                                          </p:stCondLst>
                                        </p:cTn>
                                        <p:tgtEl>
                                          <p:spTgt spid="35843">
                                            <p:txEl>
                                              <p:pRg st="0" end="0"/>
                                            </p:txEl>
                                          </p:spTgt>
                                        </p:tgtEl>
                                        <p:attrNameLst>
                                          <p:attrName>style.visibility</p:attrName>
                                        </p:attrNameLst>
                                      </p:cBhvr>
                                      <p:to>
                                        <p:strVal val="visible"/>
                                      </p:to>
                                    </p:set>
                                    <p:anim from="(-#ppt_w/2)" to="(#ppt_x)" calcmode="lin" valueType="num">
                                      <p:cBhvr>
                                        <p:cTn id="12" dur="600" fill="hold">
                                          <p:stCondLst>
                                            <p:cond delay="0"/>
                                          </p:stCondLst>
                                        </p:cTn>
                                        <p:tgtEl>
                                          <p:spTgt spid="35843">
                                            <p:txEl>
                                              <p:pRg st="0" end="0"/>
                                            </p:txEl>
                                          </p:spTgt>
                                        </p:tgtEl>
                                        <p:attrNameLst>
                                          <p:attrName>ppt_x</p:attrName>
                                        </p:attrNameLst>
                                      </p:cBhvr>
                                    </p:anim>
                                    <p:anim from="0" to="-1.0" calcmode="lin" valueType="num">
                                      <p:cBhvr>
                                        <p:cTn id="13" dur="200" decel="50000" autoRev="1" fill="hold">
                                          <p:stCondLst>
                                            <p:cond delay="600"/>
                                          </p:stCondLst>
                                        </p:cTn>
                                        <p:tgtEl>
                                          <p:spTgt spid="35843">
                                            <p:txEl>
                                              <p:pRg st="0" end="0"/>
                                            </p:txEl>
                                          </p:spTgt>
                                        </p:tgtEl>
                                        <p:attrNameLst>
                                          <p:attrName>xshear</p:attrName>
                                        </p:attrNameLst>
                                      </p:cBhvr>
                                    </p:anim>
                                    <p:animScale>
                                      <p:cBhvr>
                                        <p:cTn id="14" dur="200" decel="100000" autoRev="1" fill="hold">
                                          <p:stCondLst>
                                            <p:cond delay="600"/>
                                          </p:stCondLst>
                                        </p:cTn>
                                        <p:tgtEl>
                                          <p:spTgt spid="35843">
                                            <p:txEl>
                                              <p:pRg st="0" end="0"/>
                                            </p:txEl>
                                          </p:spTgt>
                                        </p:tgtEl>
                                      </p:cBhvr>
                                      <p:from x="100000" y="100000"/>
                                      <p:to x="80000" y="100000"/>
                                    </p:animScale>
                                    <p:anim by="(#ppt_h/3+#ppt_w*0.1)" calcmode="lin" valueType="num">
                                      <p:cBhvr additive="sum">
                                        <p:cTn id="15" dur="200" decel="100000" autoRev="1" fill="hold">
                                          <p:stCondLst>
                                            <p:cond delay="600"/>
                                          </p:stCondLst>
                                        </p:cTn>
                                        <p:tgtEl>
                                          <p:spTgt spid="35843">
                                            <p:txEl>
                                              <p:pRg st="0" end="0"/>
                                            </p:txEl>
                                          </p:spTgt>
                                        </p:tgtEl>
                                        <p:attrNameLst>
                                          <p:attrName>ppt_x</p:attrName>
                                        </p:attrNameLst>
                                      </p:cBhvr>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56" presetClass="entr" presetSubtype="0" fill="hold" nodeType="clickEffect">
                                  <p:stCondLst>
                                    <p:cond delay="0"/>
                                  </p:stCondLst>
                                  <p:iterate type="wd">
                                    <p:tmPct val="10000"/>
                                  </p:iterate>
                                  <p:childTnLst>
                                    <p:set>
                                      <p:cBhvr>
                                        <p:cTn id="19" dur="1" fill="hold">
                                          <p:stCondLst>
                                            <p:cond delay="0"/>
                                          </p:stCondLst>
                                        </p:cTn>
                                        <p:tgtEl>
                                          <p:spTgt spid="35843">
                                            <p:txEl>
                                              <p:pRg st="1" end="1"/>
                                            </p:txEl>
                                          </p:spTgt>
                                        </p:tgtEl>
                                        <p:attrNameLst>
                                          <p:attrName>style.visibility</p:attrName>
                                        </p:attrNameLst>
                                      </p:cBhvr>
                                      <p:to>
                                        <p:strVal val="visible"/>
                                      </p:to>
                                    </p:set>
                                    <p:anim by="(-#ppt_w*2)" calcmode="lin" valueType="num">
                                      <p:cBhvr rctx="PPT">
                                        <p:cTn id="20" dur="500" autoRev="1" fill="hold">
                                          <p:stCondLst>
                                            <p:cond delay="0"/>
                                          </p:stCondLst>
                                        </p:cTn>
                                        <p:tgtEl>
                                          <p:spTgt spid="35843">
                                            <p:txEl>
                                              <p:pRg st="1" end="1"/>
                                            </p:txEl>
                                          </p:spTgt>
                                        </p:tgtEl>
                                        <p:attrNameLst>
                                          <p:attrName>ppt_w</p:attrName>
                                        </p:attrNameLst>
                                      </p:cBhvr>
                                    </p:anim>
                                    <p:anim by="(#ppt_w*0.50)" calcmode="lin" valueType="num">
                                      <p:cBhvr>
                                        <p:cTn id="21" dur="500" decel="50000" autoRev="1" fill="hold">
                                          <p:stCondLst>
                                            <p:cond delay="0"/>
                                          </p:stCondLst>
                                        </p:cTn>
                                        <p:tgtEl>
                                          <p:spTgt spid="35843">
                                            <p:txEl>
                                              <p:pRg st="1" end="1"/>
                                            </p:txEl>
                                          </p:spTgt>
                                        </p:tgtEl>
                                        <p:attrNameLst>
                                          <p:attrName>ppt_x</p:attrName>
                                        </p:attrNameLst>
                                      </p:cBhvr>
                                    </p:anim>
                                    <p:anim from="(-#ppt_h/2)" to="(#ppt_y)" calcmode="lin" valueType="num">
                                      <p:cBhvr>
                                        <p:cTn id="22" dur="1000" fill="hold">
                                          <p:stCondLst>
                                            <p:cond delay="0"/>
                                          </p:stCondLst>
                                        </p:cTn>
                                        <p:tgtEl>
                                          <p:spTgt spid="35843">
                                            <p:txEl>
                                              <p:pRg st="1" end="1"/>
                                            </p:txEl>
                                          </p:spTgt>
                                        </p:tgtEl>
                                        <p:attrNameLst>
                                          <p:attrName>ppt_y</p:attrName>
                                        </p:attrNameLst>
                                      </p:cBhvr>
                                    </p:anim>
                                    <p:animRot by="21600000">
                                      <p:cBhvr>
                                        <p:cTn id="23" dur="1000" fill="hold">
                                          <p:stCondLst>
                                            <p:cond delay="0"/>
                                          </p:stCondLst>
                                        </p:cTn>
                                        <p:tgtEl>
                                          <p:spTgt spid="35843">
                                            <p:txEl>
                                              <p:pRg st="1" end="1"/>
                                            </p:txEl>
                                          </p:spTgt>
                                        </p:tgtEl>
                                        <p:attrNameLst>
                                          <p:attrName>r</p:attrName>
                                        </p:attrNameLst>
                                      </p:cBhvr>
                                    </p:animRot>
                                  </p:childTnLst>
                                </p:cTn>
                              </p:par>
                            </p:childTnLst>
                          </p:cTn>
                        </p:par>
                      </p:childTnLst>
                    </p:cTn>
                  </p:par>
                  <p:par>
                    <p:cTn id="24" fill="hold" nodeType="clickPar">
                      <p:stCondLst>
                        <p:cond delay="indefinite"/>
                      </p:stCondLst>
                      <p:childTnLst>
                        <p:par>
                          <p:cTn id="25" fill="hold" nodeType="withGroup">
                            <p:stCondLst>
                              <p:cond delay="0"/>
                            </p:stCondLst>
                            <p:childTnLst>
                              <p:par>
                                <p:cTn id="26" presetID="35" presetClass="entr" presetSubtype="0" fill="hold" nodeType="clickEffect">
                                  <p:stCondLst>
                                    <p:cond delay="0"/>
                                  </p:stCondLst>
                                  <p:childTnLst>
                                    <p:set>
                                      <p:cBhvr>
                                        <p:cTn id="27" dur="1" fill="hold">
                                          <p:stCondLst>
                                            <p:cond delay="0"/>
                                          </p:stCondLst>
                                        </p:cTn>
                                        <p:tgtEl>
                                          <p:spTgt spid="35843">
                                            <p:txEl>
                                              <p:pRg st="2" end="2"/>
                                            </p:txEl>
                                          </p:spTgt>
                                        </p:tgtEl>
                                        <p:attrNameLst>
                                          <p:attrName>style.visibility</p:attrName>
                                        </p:attrNameLst>
                                      </p:cBhvr>
                                      <p:to>
                                        <p:strVal val="visible"/>
                                      </p:to>
                                    </p:set>
                                    <p:animEffect transition="in" filter="fade">
                                      <p:cBhvr>
                                        <p:cTn id="28" dur="2000"/>
                                        <p:tgtEl>
                                          <p:spTgt spid="35843">
                                            <p:txEl>
                                              <p:pRg st="2" end="2"/>
                                            </p:txEl>
                                          </p:spTgt>
                                        </p:tgtEl>
                                      </p:cBhvr>
                                    </p:animEffect>
                                    <p:anim calcmode="lin" valueType="num">
                                      <p:cBhvr>
                                        <p:cTn id="29" dur="2000" fill="hold"/>
                                        <p:tgtEl>
                                          <p:spTgt spid="35843">
                                            <p:txEl>
                                              <p:pRg st="2" end="2"/>
                                            </p:txEl>
                                          </p:spTgt>
                                        </p:tgtEl>
                                        <p:attrNameLst>
                                          <p:attrName>style.rotation</p:attrName>
                                        </p:attrNameLst>
                                      </p:cBhvr>
                                      <p:tavLst>
                                        <p:tav tm="0">
                                          <p:val>
                                            <p:fltVal val="720"/>
                                          </p:val>
                                        </p:tav>
                                        <p:tav tm="100000">
                                          <p:val>
                                            <p:fltVal val="0"/>
                                          </p:val>
                                        </p:tav>
                                      </p:tavLst>
                                    </p:anim>
                                    <p:anim calcmode="lin" valueType="num">
                                      <p:cBhvr>
                                        <p:cTn id="30" dur="2000" fill="hold"/>
                                        <p:tgtEl>
                                          <p:spTgt spid="35843">
                                            <p:txEl>
                                              <p:pRg st="2" end="2"/>
                                            </p:txEl>
                                          </p:spTgt>
                                        </p:tgtEl>
                                        <p:attrNameLst>
                                          <p:attrName>ppt_h</p:attrName>
                                        </p:attrNameLst>
                                      </p:cBhvr>
                                      <p:tavLst>
                                        <p:tav tm="0">
                                          <p:val>
                                            <p:fltVal val="0"/>
                                          </p:val>
                                        </p:tav>
                                        <p:tav tm="100000">
                                          <p:val>
                                            <p:strVal val="#ppt_h"/>
                                          </p:val>
                                        </p:tav>
                                      </p:tavLst>
                                    </p:anim>
                                    <p:anim calcmode="lin" valueType="num">
                                      <p:cBhvr>
                                        <p:cTn id="31" dur="2000" fill="hold"/>
                                        <p:tgtEl>
                                          <p:spTgt spid="35843">
                                            <p:txEl>
                                              <p:pRg st="2" end="2"/>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1010</TotalTime>
  <Words>2777</Words>
  <Application>Microsoft Office PowerPoint</Application>
  <PresentationFormat>On-screen Show (4:3)</PresentationFormat>
  <Paragraphs>375</Paragraphs>
  <Slides>45</Slides>
  <Notes>11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Concourse</vt:lpstr>
      <vt:lpstr>Clause Types</vt:lpstr>
      <vt:lpstr>Let’s start with a simple sentence…</vt:lpstr>
      <vt:lpstr>Now, let’s add another clause …</vt:lpstr>
      <vt:lpstr>Independent Clause   (IC)</vt:lpstr>
      <vt:lpstr>But what about the other clause?</vt:lpstr>
      <vt:lpstr>Dependent Clause   (DC)</vt:lpstr>
      <vt:lpstr>Dependent Clauses</vt:lpstr>
      <vt:lpstr>   Adjective, Adverb, &amp; Noun Clauses  Why are they important?  They enhance writing; thus, it’s not so choppy. They allow for better fluency when reading; hence, better comprehension, and they break the monotony of simple sentences.</vt:lpstr>
      <vt:lpstr>Slide 9</vt:lpstr>
      <vt:lpstr>Slide 10</vt:lpstr>
      <vt:lpstr>Adjective Clause (AdjC)</vt:lpstr>
      <vt:lpstr>Adjective Clauses</vt:lpstr>
      <vt:lpstr>Slide 13</vt:lpstr>
      <vt:lpstr>REMEMBER</vt:lpstr>
      <vt:lpstr>  Adjective Clause Practice  Read each sentence, pick out the complete adjective clause, CIRCLE the relative pronoun and write out the noun or pronoun that your adjective clause modifies.</vt:lpstr>
      <vt:lpstr>      Adverb Clauses …quite similar to adjective clauses, EXCEPT they modify/refer to a verb or verb phrase </vt:lpstr>
      <vt:lpstr>How do you know what is the completed Adverb Clause? -It’s the same as the Adjective Clauses-</vt:lpstr>
      <vt:lpstr>Slide 18</vt:lpstr>
      <vt:lpstr>Remember this!</vt:lpstr>
      <vt:lpstr>Noun Phrase</vt:lpstr>
      <vt:lpstr>Noun Clauses</vt:lpstr>
      <vt:lpstr>Words that introduce noun clauses</vt:lpstr>
      <vt:lpstr>Determining the function of your noun clause</vt:lpstr>
      <vt:lpstr>Noun clause functions continued…</vt:lpstr>
      <vt:lpstr>Noun Clause (NC)</vt:lpstr>
      <vt:lpstr>Noun Clause (NC) -- continued</vt:lpstr>
      <vt:lpstr>Noun Clause</vt:lpstr>
      <vt:lpstr>Noun Clauses Beginning with Question Words</vt:lpstr>
      <vt:lpstr>Slide 29</vt:lpstr>
      <vt:lpstr>Where can you find an adverb?</vt:lpstr>
      <vt:lpstr>…therefore you can find them:</vt:lpstr>
      <vt:lpstr>More Examples:</vt:lpstr>
      <vt:lpstr>Adverbs answer where…</vt:lpstr>
      <vt:lpstr>Adverbs answer when…</vt:lpstr>
      <vt:lpstr>Unlike an adverb or an adverb phrase, an adverb clause has a subject and a verb</vt:lpstr>
      <vt:lpstr>Definition…</vt:lpstr>
      <vt:lpstr>Adverb Clauses can also be found nearly anywhere in the sentence…</vt:lpstr>
      <vt:lpstr>More examples…</vt:lpstr>
      <vt:lpstr>COMMA RULES…</vt:lpstr>
      <vt:lpstr>Subordinating Conjunctions:</vt:lpstr>
      <vt:lpstr>Adverb Clause (AdvC)</vt:lpstr>
      <vt:lpstr>Adverb Clause</vt:lpstr>
      <vt:lpstr>Adverb Clause</vt:lpstr>
      <vt:lpstr>Adverb Clause</vt:lpstr>
      <vt:lpstr>Conclusion</vt:lpstr>
    </vt:vector>
  </TitlesOfParts>
  <Company>gmu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Clause Types</dc:title>
  <dc:creator>Laurie Miller</dc:creator>
  <cp:lastModifiedBy>FreeUser</cp:lastModifiedBy>
  <cp:revision>25</cp:revision>
  <dcterms:created xsi:type="dcterms:W3CDTF">2004-09-29T22:31:16Z</dcterms:created>
  <dcterms:modified xsi:type="dcterms:W3CDTF">2013-03-30T06:45:11Z</dcterms:modified>
</cp:coreProperties>
</file>