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5"/>
  </p:notesMasterIdLst>
  <p:sldIdLst>
    <p:sldId id="257" r:id="rId2"/>
    <p:sldId id="258" r:id="rId3"/>
    <p:sldId id="259"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9" r:id="rId18"/>
    <p:sldId id="280" r:id="rId19"/>
    <p:sldId id="260" r:id="rId20"/>
    <p:sldId id="261" r:id="rId21"/>
    <p:sldId id="262" r:id="rId22"/>
    <p:sldId id="281" r:id="rId23"/>
    <p:sldId id="26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112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F0C5F4-52F9-4A0F-A10A-0ED95D1DA60A}" type="datetimeFigureOut">
              <a:rPr lang="en-US" smtClean="0"/>
              <a:t>2/14/2013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627CDF-70BC-46AA-A74C-564CA58B2057}" type="slidenum">
              <a:rPr lang="en-US" smtClean="0"/>
              <a:t>‹#›</a:t>
            </a:fld>
            <a:endParaRPr lang="en-US"/>
          </a:p>
        </p:txBody>
      </p:sp>
    </p:spTree>
    <p:extLst>
      <p:ext uri="{BB962C8B-B14F-4D97-AF65-F5344CB8AC3E}">
        <p14:creationId xmlns:p14="http://schemas.microsoft.com/office/powerpoint/2010/main" val="207742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A574BD99-0315-47B4-9637-890F205D9F06}" type="datetime1">
              <a:rPr lang="en-US" smtClean="0">
                <a:solidFill>
                  <a:srgbClr val="E3DED1">
                    <a:shade val="50000"/>
                  </a:srgbClr>
                </a:solidFill>
              </a:rPr>
              <a:t>2/14/2013</a:t>
            </a:fld>
            <a:endParaRPr lang="en-US" dirty="0">
              <a:solidFill>
                <a:srgbClr val="E3DED1">
                  <a:shade val="50000"/>
                </a:srgbClr>
              </a:solidFill>
            </a:endParaRPr>
          </a:p>
        </p:txBody>
      </p:sp>
      <p:sp>
        <p:nvSpPr>
          <p:cNvPr id="8" name="Footer Placeholder 7"/>
          <p:cNvSpPr>
            <a:spLocks noGrp="1"/>
          </p:cNvSpPr>
          <p:nvPr>
            <p:ph type="ftr" sz="quarter" idx="11"/>
          </p:nvPr>
        </p:nvSpPr>
        <p:spPr/>
        <p:txBody>
          <a:bodyPr/>
          <a:lstStyle>
            <a:extLst/>
          </a:lstStyle>
          <a:p>
            <a:endParaRPr lang="en-US" dirty="0">
              <a:solidFill>
                <a:srgbClr val="E3DED1">
                  <a:shade val="50000"/>
                </a:srgbClr>
              </a:solidFill>
            </a:endParaRPr>
          </a:p>
        </p:txBody>
      </p:sp>
      <p:sp>
        <p:nvSpPr>
          <p:cNvPr id="11" name="Slide Number Placeholder 10"/>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1109973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1557B18-90D5-4F0E-9BAA-00B21CD01AC2}" type="datetime1">
              <a:rPr lang="en-US" smtClean="0">
                <a:solidFill>
                  <a:srgbClr val="E3DED1">
                    <a:shade val="50000"/>
                  </a:srgbClr>
                </a:solidFill>
              </a:rPr>
              <a:t>2/14/2013</a:t>
            </a:fld>
            <a:endParaRPr lang="en-US" dirty="0">
              <a:solidFill>
                <a:srgbClr val="E3DED1">
                  <a:shade val="50000"/>
                </a:srgbClr>
              </a:solidFill>
            </a:endParaRPr>
          </a:p>
        </p:txBody>
      </p:sp>
      <p:sp>
        <p:nvSpPr>
          <p:cNvPr id="5" name="Footer Placeholder 4"/>
          <p:cNvSpPr>
            <a:spLocks noGrp="1"/>
          </p:cNvSpPr>
          <p:nvPr>
            <p:ph type="ftr" sz="quarter" idx="11"/>
          </p:nvPr>
        </p:nvSpPr>
        <p:spPr/>
        <p:txBody>
          <a:bodyPr/>
          <a:lstStyle>
            <a:extLst/>
          </a:lstStyle>
          <a:p>
            <a:endParaRPr lang="en-US" dirty="0">
              <a:solidFill>
                <a:srgbClr val="E3DED1">
                  <a:shade val="50000"/>
                </a:srgbClr>
              </a:solidFill>
            </a:endParaRPr>
          </a:p>
        </p:txBody>
      </p:sp>
      <p:sp>
        <p:nvSpPr>
          <p:cNvPr id="6" name="Slide Number Placeholder 5"/>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3437484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3F1AE92-1638-4BFF-AE90-4EC509949B1B}" type="datetime1">
              <a:rPr lang="en-US" smtClean="0">
                <a:solidFill>
                  <a:srgbClr val="E3DED1">
                    <a:shade val="50000"/>
                  </a:srgbClr>
                </a:solidFill>
              </a:rPr>
              <a:t>2/14/2013</a:t>
            </a:fld>
            <a:endParaRPr lang="en-US" dirty="0">
              <a:solidFill>
                <a:srgbClr val="E3DED1">
                  <a:shade val="50000"/>
                </a:srgbClr>
              </a:solidFill>
            </a:endParaRPr>
          </a:p>
        </p:txBody>
      </p:sp>
      <p:sp>
        <p:nvSpPr>
          <p:cNvPr id="5" name="Footer Placeholder 4"/>
          <p:cNvSpPr>
            <a:spLocks noGrp="1"/>
          </p:cNvSpPr>
          <p:nvPr>
            <p:ph type="ftr" sz="quarter" idx="11"/>
          </p:nvPr>
        </p:nvSpPr>
        <p:spPr/>
        <p:txBody>
          <a:bodyPr/>
          <a:lstStyle>
            <a:extLst/>
          </a:lstStyle>
          <a:p>
            <a:endParaRPr lang="en-US" dirty="0">
              <a:solidFill>
                <a:srgbClr val="E3DED1">
                  <a:shade val="50000"/>
                </a:srgbClr>
              </a:solidFill>
            </a:endParaRPr>
          </a:p>
        </p:txBody>
      </p:sp>
      <p:sp>
        <p:nvSpPr>
          <p:cNvPr id="6" name="Slide Number Placeholder 5"/>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2143046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655A201-F98C-4196-A300-F0A0FB11260E}" type="datetime1">
              <a:rPr lang="en-US" smtClean="0">
                <a:solidFill>
                  <a:srgbClr val="E3DED1">
                    <a:shade val="50000"/>
                  </a:srgbClr>
                </a:solidFill>
              </a:rPr>
              <a:t>2/14/2013</a:t>
            </a:fld>
            <a:endParaRPr lang="en-US" dirty="0">
              <a:solidFill>
                <a:srgbClr val="E3DED1">
                  <a:shade val="50000"/>
                </a:srgbClr>
              </a:solidFill>
            </a:endParaRPr>
          </a:p>
        </p:txBody>
      </p:sp>
      <p:sp>
        <p:nvSpPr>
          <p:cNvPr id="6" name="Footer Placeholder 5"/>
          <p:cNvSpPr>
            <a:spLocks noGrp="1"/>
          </p:cNvSpPr>
          <p:nvPr>
            <p:ph type="ftr" sz="quarter" idx="11"/>
          </p:nvPr>
        </p:nvSpPr>
        <p:spPr/>
        <p:txBody>
          <a:bodyPr/>
          <a:lstStyle>
            <a:extLst/>
          </a:lstStyle>
          <a:p>
            <a:endParaRPr lang="en-US" dirty="0">
              <a:solidFill>
                <a:srgbClr val="E3DED1">
                  <a:shade val="50000"/>
                </a:srgbClr>
              </a:solidFill>
            </a:endParaRPr>
          </a:p>
        </p:txBody>
      </p:sp>
      <p:sp>
        <p:nvSpPr>
          <p:cNvPr id="7" name="Slide Number Placeholder 6"/>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360868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C9FBA2F-489D-4BD0-B42C-037F76A00E91}" type="datetime1">
              <a:rPr lang="en-US" smtClean="0">
                <a:solidFill>
                  <a:srgbClr val="E3DED1">
                    <a:shade val="50000"/>
                  </a:srgbClr>
                </a:solidFill>
              </a:rPr>
              <a:t>2/14/2013</a:t>
            </a:fld>
            <a:endParaRPr lang="en-US" dirty="0">
              <a:solidFill>
                <a:srgbClr val="E3DED1">
                  <a:shade val="50000"/>
                </a:srgbClr>
              </a:solidFill>
            </a:endParaRPr>
          </a:p>
        </p:txBody>
      </p:sp>
      <p:sp>
        <p:nvSpPr>
          <p:cNvPr id="8" name="Footer Placeholder 7"/>
          <p:cNvSpPr>
            <a:spLocks noGrp="1"/>
          </p:cNvSpPr>
          <p:nvPr>
            <p:ph type="ftr" sz="quarter" idx="11"/>
          </p:nvPr>
        </p:nvSpPr>
        <p:spPr/>
        <p:txBody>
          <a:bodyPr/>
          <a:lstStyle>
            <a:extLst/>
          </a:lstStyle>
          <a:p>
            <a:endParaRPr lang="en-US" dirty="0">
              <a:solidFill>
                <a:srgbClr val="E3DED1">
                  <a:shade val="50000"/>
                </a:srgbClr>
              </a:solidFill>
            </a:endParaRPr>
          </a:p>
        </p:txBody>
      </p:sp>
      <p:sp>
        <p:nvSpPr>
          <p:cNvPr id="9" name="Slide Number Placeholder 8"/>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3640497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F7B22E2-783F-47B7-85C5-A2A874412C56}" type="datetime1">
              <a:rPr lang="en-US" smtClean="0">
                <a:solidFill>
                  <a:srgbClr val="E3DED1">
                    <a:shade val="50000"/>
                  </a:srgbClr>
                </a:solidFill>
              </a:rPr>
              <a:t>2/14/2013</a:t>
            </a:fld>
            <a:endParaRPr lang="en-US" dirty="0">
              <a:solidFill>
                <a:srgbClr val="E3DED1">
                  <a:shade val="50000"/>
                </a:srgbClr>
              </a:solidFill>
            </a:endParaRPr>
          </a:p>
        </p:txBody>
      </p:sp>
      <p:sp>
        <p:nvSpPr>
          <p:cNvPr id="4" name="Footer Placeholder 3"/>
          <p:cNvSpPr>
            <a:spLocks noGrp="1"/>
          </p:cNvSpPr>
          <p:nvPr>
            <p:ph type="ftr" sz="quarter" idx="11"/>
          </p:nvPr>
        </p:nvSpPr>
        <p:spPr/>
        <p:txBody>
          <a:bodyPr/>
          <a:lstStyle>
            <a:extLst/>
          </a:lstStyle>
          <a:p>
            <a:endParaRPr lang="en-US" dirty="0">
              <a:solidFill>
                <a:srgbClr val="E3DED1">
                  <a:shade val="50000"/>
                </a:srgbClr>
              </a:solidFill>
            </a:endParaRPr>
          </a:p>
        </p:txBody>
      </p:sp>
      <p:sp>
        <p:nvSpPr>
          <p:cNvPr id="5" name="Slide Number Placeholder 4"/>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193799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 name="Date Placeholder 1"/>
          <p:cNvSpPr>
            <a:spLocks noGrp="1"/>
          </p:cNvSpPr>
          <p:nvPr>
            <p:ph type="dt" sz="half" idx="10"/>
          </p:nvPr>
        </p:nvSpPr>
        <p:spPr/>
        <p:txBody>
          <a:bodyPr/>
          <a:lstStyle>
            <a:extLst/>
          </a:lstStyle>
          <a:p>
            <a:fld id="{0781F1FE-C377-4B7D-920C-DD0C726A8BA3}" type="datetime1">
              <a:rPr lang="en-US" smtClean="0">
                <a:solidFill>
                  <a:srgbClr val="E3DED1">
                    <a:shade val="50000"/>
                  </a:srgbClr>
                </a:solidFill>
              </a:rPr>
              <a:t>2/14/2013</a:t>
            </a:fld>
            <a:endParaRPr lang="en-US" dirty="0">
              <a:solidFill>
                <a:srgbClr val="E3DED1">
                  <a:shade val="50000"/>
                </a:srgbClr>
              </a:solidFill>
            </a:endParaRPr>
          </a:p>
        </p:txBody>
      </p:sp>
      <p:sp>
        <p:nvSpPr>
          <p:cNvPr id="3" name="Footer Placeholder 2"/>
          <p:cNvSpPr>
            <a:spLocks noGrp="1"/>
          </p:cNvSpPr>
          <p:nvPr>
            <p:ph type="ftr" sz="quarter" idx="11"/>
          </p:nvPr>
        </p:nvSpPr>
        <p:spPr/>
        <p:txBody>
          <a:bodyPr/>
          <a:lstStyle>
            <a:extLst/>
          </a:lstStyle>
          <a:p>
            <a:endParaRPr lang="en-US" dirty="0">
              <a:solidFill>
                <a:srgbClr val="E3DED1">
                  <a:shade val="50000"/>
                </a:srgbClr>
              </a:solidFill>
            </a:endParaRPr>
          </a:p>
        </p:txBody>
      </p:sp>
      <p:sp>
        <p:nvSpPr>
          <p:cNvPr id="4" name="Slide Number Placeholder 3"/>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2760892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2958E03-92A9-4278-A364-5D8E042FA757}" type="datetime1">
              <a:rPr lang="en-US" smtClean="0">
                <a:solidFill>
                  <a:srgbClr val="E3DED1">
                    <a:shade val="50000"/>
                  </a:srgbClr>
                </a:solidFill>
              </a:rPr>
              <a:t>2/14/2013</a:t>
            </a:fld>
            <a:endParaRPr lang="en-US" dirty="0">
              <a:solidFill>
                <a:srgbClr val="E3DED1">
                  <a:shade val="50000"/>
                </a:srgbClr>
              </a:solidFill>
            </a:endParaRPr>
          </a:p>
        </p:txBody>
      </p:sp>
      <p:sp>
        <p:nvSpPr>
          <p:cNvPr id="6" name="Footer Placeholder 5"/>
          <p:cNvSpPr>
            <a:spLocks noGrp="1"/>
          </p:cNvSpPr>
          <p:nvPr>
            <p:ph type="ftr" sz="quarter" idx="11"/>
          </p:nvPr>
        </p:nvSpPr>
        <p:spPr/>
        <p:txBody>
          <a:bodyPr/>
          <a:lstStyle>
            <a:extLst/>
          </a:lstStyle>
          <a:p>
            <a:endParaRPr lang="en-US" dirty="0">
              <a:solidFill>
                <a:srgbClr val="E3DED1">
                  <a:shade val="50000"/>
                </a:srgbClr>
              </a:solidFill>
            </a:endParaRPr>
          </a:p>
        </p:txBody>
      </p:sp>
      <p:sp>
        <p:nvSpPr>
          <p:cNvPr id="7" name="Slide Number Placeholder 6"/>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2569440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C0D0061-B706-455A-BD26-4AC2A6462CE3}" type="datetime1">
              <a:rPr lang="en-US" smtClean="0">
                <a:solidFill>
                  <a:srgbClr val="E3DED1">
                    <a:shade val="50000"/>
                  </a:srgbClr>
                </a:solidFill>
              </a:rPr>
              <a:t>2/14/2013</a:t>
            </a:fld>
            <a:endParaRPr lang="en-US" dirty="0">
              <a:solidFill>
                <a:srgbClr val="E3DED1">
                  <a:shade val="50000"/>
                </a:srgbClr>
              </a:solidFill>
            </a:endParaRPr>
          </a:p>
        </p:txBody>
      </p:sp>
      <p:sp>
        <p:nvSpPr>
          <p:cNvPr id="6" name="Footer Placeholder 5"/>
          <p:cNvSpPr>
            <a:spLocks noGrp="1"/>
          </p:cNvSpPr>
          <p:nvPr>
            <p:ph type="ftr" sz="quarter" idx="11"/>
          </p:nvPr>
        </p:nvSpPr>
        <p:spPr/>
        <p:txBody>
          <a:bodyPr/>
          <a:lstStyle>
            <a:extLst/>
          </a:lstStyle>
          <a:p>
            <a:endParaRPr lang="en-US" dirty="0">
              <a:solidFill>
                <a:srgbClr val="E3DED1">
                  <a:shade val="50000"/>
                </a:srgbClr>
              </a:solidFill>
            </a:endParaRPr>
          </a:p>
        </p:txBody>
      </p:sp>
      <p:sp>
        <p:nvSpPr>
          <p:cNvPr id="7" name="Slide Number Placeholder 6"/>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dirty="0" smtClean="0"/>
              <a:t>Click icon to add picture</a:t>
            </a:r>
            <a:endParaRPr kumimoji="0" lang="en-US" dirty="0"/>
          </a:p>
        </p:txBody>
      </p:sp>
    </p:spTree>
    <p:extLst>
      <p:ext uri="{BB962C8B-B14F-4D97-AF65-F5344CB8AC3E}">
        <p14:creationId xmlns:p14="http://schemas.microsoft.com/office/powerpoint/2010/main" val="3945902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D3109B7-9F25-4ED1-9ED5-B03562FD48EE}" type="datetime1">
              <a:rPr lang="en-US" smtClean="0">
                <a:solidFill>
                  <a:srgbClr val="E3DED1">
                    <a:shade val="50000"/>
                  </a:srgbClr>
                </a:solidFill>
              </a:rPr>
              <a:t>2/14/2013</a:t>
            </a:fld>
            <a:endParaRPr lang="en-US" dirty="0">
              <a:solidFill>
                <a:srgbClr val="E3DED1">
                  <a:shade val="50000"/>
                </a:srgbClr>
              </a:solidFill>
            </a:endParaRPr>
          </a:p>
        </p:txBody>
      </p:sp>
      <p:sp>
        <p:nvSpPr>
          <p:cNvPr id="5" name="Footer Placeholder 4"/>
          <p:cNvSpPr>
            <a:spLocks noGrp="1"/>
          </p:cNvSpPr>
          <p:nvPr>
            <p:ph type="ftr" sz="quarter" idx="11"/>
          </p:nvPr>
        </p:nvSpPr>
        <p:spPr/>
        <p:txBody>
          <a:bodyPr/>
          <a:lstStyle>
            <a:extLst/>
          </a:lstStyle>
          <a:p>
            <a:endParaRPr lang="en-US" dirty="0">
              <a:solidFill>
                <a:srgbClr val="E3DED1">
                  <a:shade val="50000"/>
                </a:srgbClr>
              </a:solidFill>
            </a:endParaRPr>
          </a:p>
        </p:txBody>
      </p:sp>
      <p:sp>
        <p:nvSpPr>
          <p:cNvPr id="6" name="Slide Number Placeholder 5"/>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549775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F5C5FE7-967F-4D15-83EA-6C008F59C6C7}" type="datetime1">
              <a:rPr lang="en-US" smtClean="0">
                <a:solidFill>
                  <a:srgbClr val="E3DED1">
                    <a:shade val="50000"/>
                  </a:srgbClr>
                </a:solidFill>
              </a:rPr>
              <a:t>2/14/2013</a:t>
            </a:fld>
            <a:endParaRPr lang="en-US" dirty="0">
              <a:solidFill>
                <a:srgbClr val="E3DED1">
                  <a:shade val="50000"/>
                </a:srgbClr>
              </a:solidFill>
            </a:endParaRPr>
          </a:p>
        </p:txBody>
      </p:sp>
      <p:sp>
        <p:nvSpPr>
          <p:cNvPr id="5" name="Footer Placeholder 4"/>
          <p:cNvSpPr>
            <a:spLocks noGrp="1"/>
          </p:cNvSpPr>
          <p:nvPr>
            <p:ph type="ftr" sz="quarter" idx="11"/>
          </p:nvPr>
        </p:nvSpPr>
        <p:spPr/>
        <p:txBody>
          <a:bodyPr/>
          <a:lstStyle>
            <a:extLst/>
          </a:lstStyle>
          <a:p>
            <a:endParaRPr lang="en-US" dirty="0">
              <a:solidFill>
                <a:srgbClr val="E3DED1">
                  <a:shade val="50000"/>
                </a:srgbClr>
              </a:solidFill>
            </a:endParaRPr>
          </a:p>
        </p:txBody>
      </p:sp>
      <p:sp>
        <p:nvSpPr>
          <p:cNvPr id="6" name="Slide Number Placeholder 5"/>
          <p:cNvSpPr>
            <a:spLocks noGrp="1"/>
          </p:cNvSpPr>
          <p:nvPr>
            <p:ph type="sldNum" sz="quarter" idx="12"/>
          </p:nvPr>
        </p:nvSpPr>
        <p:spPr/>
        <p:txBody>
          <a:bodyPr/>
          <a:lstStyle>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2656017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FFAFC4C-7F77-4827-BDE0-B58B7A745B45}" type="datetime1">
              <a:rPr lang="en-US" smtClean="0">
                <a:solidFill>
                  <a:srgbClr val="E3DED1">
                    <a:shade val="50000"/>
                  </a:srgbClr>
                </a:solidFill>
              </a:rPr>
              <a:t>2/14/2013</a:t>
            </a:fld>
            <a:endParaRPr lang="en-US" dirty="0">
              <a:solidFill>
                <a:srgbClr val="E3DED1">
                  <a:shade val="50000"/>
                </a:srgbClr>
              </a:solidFill>
            </a:endParaRPr>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dirty="0">
              <a:solidFill>
                <a:srgbClr val="E3DED1">
                  <a:shade val="50000"/>
                </a:srgbClr>
              </a:solidFill>
            </a:endParaRPr>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extLst>
      <p:ext uri="{BB962C8B-B14F-4D97-AF65-F5344CB8AC3E}">
        <p14:creationId xmlns:p14="http://schemas.microsoft.com/office/powerpoint/2010/main" val="2889271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828800"/>
            <a:ext cx="8183880" cy="1051560"/>
          </a:xfrm>
        </p:spPr>
        <p:txBody>
          <a:bodyPr>
            <a:normAutofit fontScale="90000"/>
          </a:bodyPr>
          <a:lstStyle/>
          <a:p>
            <a:pPr algn="ctr" rtl="1"/>
            <a:r>
              <a:rPr lang="ar-SA" dirty="0" smtClean="0"/>
              <a:t>محاضرة </a:t>
            </a:r>
            <a:r>
              <a:rPr lang="en-US" dirty="0" smtClean="0"/>
              <a:t>3</a:t>
            </a:r>
            <a:r>
              <a:rPr lang="ar-SA" dirty="0" smtClean="0"/>
              <a:t> : تاريخ تطور الشبكات العصبية ، مميزاتها، أنواعها ، سلوكها، تصنيف </a:t>
            </a:r>
            <a:r>
              <a:rPr lang="ar-SA" dirty="0" smtClean="0"/>
              <a:t>تعلمها و تطبيقاتها</a:t>
            </a:r>
            <a:r>
              <a:rPr lang="en-US" dirty="0" smtClean="0"/>
              <a:t/>
            </a:r>
            <a:br>
              <a:rPr lang="en-US" dirty="0" smtClean="0"/>
            </a:br>
            <a:endParaRPr lang="en-US" dirty="0"/>
          </a:p>
        </p:txBody>
      </p:sp>
      <p:sp>
        <p:nvSpPr>
          <p:cNvPr id="5" name="Slide Number Placeholder 4"/>
          <p:cNvSpPr>
            <a:spLocks noGrp="1"/>
          </p:cNvSpPr>
          <p:nvPr>
            <p:ph type="sldNum" sz="quarter" idx="12"/>
          </p:nvPr>
        </p:nvSpPr>
        <p:spPr/>
        <p:txBody>
          <a:bodyPr/>
          <a:lstStyle/>
          <a:p>
            <a:fld id="{67684862-3314-409D-BF3F-9AB885FDF6FF}" type="slidenum">
              <a:rPr lang="en-US" smtClean="0">
                <a:solidFill>
                  <a:srgbClr val="E3DED1">
                    <a:shade val="50000"/>
                  </a:srgbClr>
                </a:solidFill>
              </a:rPr>
              <a:pPr/>
              <a:t>1</a:t>
            </a:fld>
            <a:endParaRPr lang="en-US" dirty="0">
              <a:solidFill>
                <a:srgbClr val="E3DED1">
                  <a:shade val="50000"/>
                </a:srgbClr>
              </a:solidFill>
            </a:endParaRPr>
          </a:p>
        </p:txBody>
      </p:sp>
    </p:spTree>
    <p:extLst>
      <p:ext uri="{BB962C8B-B14F-4D97-AF65-F5344CB8AC3E}">
        <p14:creationId xmlns:p14="http://schemas.microsoft.com/office/powerpoint/2010/main" val="36426872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183880" cy="1051560"/>
          </a:xfrm>
        </p:spPr>
        <p:txBody>
          <a:bodyPr/>
          <a:lstStyle/>
          <a:p>
            <a:pPr algn="r"/>
            <a:r>
              <a:rPr lang="ar-SA" dirty="0" smtClean="0"/>
              <a:t>تاريخ تطور الشبكات العصبية</a:t>
            </a:r>
            <a:endParaRPr lang="en-US" dirty="0"/>
          </a:p>
        </p:txBody>
      </p:sp>
      <p:sp>
        <p:nvSpPr>
          <p:cNvPr id="3" name="Content Placeholder 2"/>
          <p:cNvSpPr>
            <a:spLocks noGrp="1"/>
          </p:cNvSpPr>
          <p:nvPr>
            <p:ph idx="1"/>
          </p:nvPr>
        </p:nvSpPr>
        <p:spPr>
          <a:xfrm>
            <a:off x="152400" y="1143000"/>
            <a:ext cx="8534400" cy="4876800"/>
          </a:xfrm>
        </p:spPr>
        <p:txBody>
          <a:bodyPr>
            <a:noAutofit/>
          </a:bodyPr>
          <a:lstStyle/>
          <a:p>
            <a:pPr algn="r" rtl="1"/>
            <a:r>
              <a:rPr lang="ar-SA" sz="1800" dirty="0"/>
              <a:t>قاد علم العصبونات الباحثين إلى بناء نماذج رياضية تحاكي سلوك العصبونات متمثلةً بالشبكات العصبونية الصنعية. تعود هذه الفكرة إلى عام 1940 عندما قَدَّم ماكولوش </a:t>
            </a:r>
            <a:r>
              <a:rPr lang="en-US" sz="1800" dirty="0"/>
              <a:t>McCulloch </a:t>
            </a:r>
            <a:r>
              <a:rPr lang="ar-SA" sz="1800" dirty="0"/>
              <a:t>وبيتس </a:t>
            </a:r>
            <a:r>
              <a:rPr lang="en-US" sz="1800" dirty="0"/>
              <a:t>Pitts </a:t>
            </a:r>
            <a:r>
              <a:rPr lang="ar-SA" sz="1800" dirty="0" smtClean="0"/>
              <a:t> أول </a:t>
            </a:r>
            <a:r>
              <a:rPr lang="ar-SA" sz="1800" dirty="0"/>
              <a:t>نموذج تجريدي للخلية العصبية</a:t>
            </a:r>
            <a:r>
              <a:rPr lang="ar-SA" sz="1800" dirty="0" smtClean="0"/>
              <a:t>.</a:t>
            </a:r>
          </a:p>
          <a:p>
            <a:pPr algn="r" rtl="1"/>
            <a:r>
              <a:rPr lang="ar-SA" sz="1800" dirty="0" smtClean="0"/>
              <a:t> </a:t>
            </a:r>
            <a:r>
              <a:rPr lang="ar-SA" sz="1800" dirty="0"/>
              <a:t>وقد وضع هيب </a:t>
            </a:r>
            <a:r>
              <a:rPr lang="en-US" sz="1800" dirty="0"/>
              <a:t>Hebb  </a:t>
            </a:r>
            <a:r>
              <a:rPr lang="ar-SA" sz="1800" dirty="0"/>
              <a:t>قانون التعلّم </a:t>
            </a:r>
            <a:r>
              <a:rPr lang="en-US" sz="1800" dirty="0"/>
              <a:t>Learning law </a:t>
            </a:r>
            <a:r>
              <a:rPr lang="ar-SA" sz="1800" dirty="0"/>
              <a:t>في عام 1949، شرح فيه كيفية تعلّم الخلايا العصبية. </a:t>
            </a:r>
            <a:endParaRPr lang="ar-SA" sz="1800" dirty="0" smtClean="0"/>
          </a:p>
          <a:p>
            <a:pPr algn="r" rtl="1"/>
            <a:r>
              <a:rPr lang="ar-SA" sz="1800" dirty="0" smtClean="0"/>
              <a:t>وضع </a:t>
            </a:r>
            <a:r>
              <a:rPr lang="ar-SA" sz="1800" dirty="0"/>
              <a:t>روسنبلات </a:t>
            </a:r>
            <a:r>
              <a:rPr lang="en-US" sz="1800" dirty="0" err="1"/>
              <a:t>Rosenblat</a:t>
            </a:r>
            <a:r>
              <a:rPr lang="en-US" sz="1800" dirty="0"/>
              <a:t>  </a:t>
            </a:r>
            <a:r>
              <a:rPr lang="ar-SA" sz="1800" dirty="0" smtClean="0"/>
              <a:t> في </a:t>
            </a:r>
            <a:r>
              <a:rPr lang="ar-SA" sz="1800" dirty="0"/>
              <a:t>عام 1950خوارزمية تعلم البيرسبترون </a:t>
            </a:r>
            <a:r>
              <a:rPr lang="en-US" sz="1800" dirty="0"/>
              <a:t>Perceptron. </a:t>
            </a:r>
          </a:p>
          <a:p>
            <a:pPr algn="r" rtl="1"/>
            <a:r>
              <a:rPr lang="ar-SA" sz="1800" dirty="0"/>
              <a:t>طور كونن </a:t>
            </a:r>
            <a:r>
              <a:rPr lang="en-US" sz="1800" dirty="0"/>
              <a:t>Kohonen </a:t>
            </a:r>
            <a:r>
              <a:rPr lang="ar-SA" sz="1800" dirty="0"/>
              <a:t>عام 1977نماذج الذاكرة </a:t>
            </a:r>
            <a:r>
              <a:rPr lang="ar-SA" sz="1800" dirty="0" smtClean="0"/>
              <a:t>المترابطة.</a:t>
            </a:r>
          </a:p>
          <a:p>
            <a:pPr algn="r" rtl="1"/>
            <a:r>
              <a:rPr lang="ar-SA" sz="1800" dirty="0" smtClean="0"/>
              <a:t>وطبق </a:t>
            </a:r>
            <a:r>
              <a:rPr lang="ar-SA" sz="1800" dirty="0"/>
              <a:t>هوبفيلد </a:t>
            </a:r>
            <a:r>
              <a:rPr lang="en-US" sz="1800" dirty="0"/>
              <a:t>Hopfield </a:t>
            </a:r>
            <a:r>
              <a:rPr lang="ar-SA" sz="1800" dirty="0"/>
              <a:t>عام 1982 فكرة تصغير الطاقة في الفيزياء على الشبكات العصبونية. </a:t>
            </a:r>
            <a:endParaRPr lang="ar-SA" sz="1800" dirty="0" smtClean="0"/>
          </a:p>
          <a:p>
            <a:pPr algn="r" rtl="1"/>
            <a:r>
              <a:rPr lang="ar-SA" sz="1800" dirty="0" smtClean="0"/>
              <a:t>وقدم </a:t>
            </a:r>
            <a:r>
              <a:rPr lang="ar-SA" sz="1800" dirty="0"/>
              <a:t>هينتون </a:t>
            </a:r>
            <a:r>
              <a:rPr lang="en-US" sz="1800" dirty="0"/>
              <a:t>Hinton </a:t>
            </a:r>
            <a:r>
              <a:rPr lang="ar-SA" sz="1800" dirty="0"/>
              <a:t>وسيجنوسكي </a:t>
            </a:r>
            <a:r>
              <a:rPr lang="ar-SA" sz="1800" dirty="0" smtClean="0"/>
              <a:t> </a:t>
            </a:r>
            <a:r>
              <a:rPr lang="en-US" sz="1800" dirty="0" smtClean="0"/>
              <a:t>Sejnowski </a:t>
            </a:r>
            <a:r>
              <a:rPr lang="ar-SA" sz="1800" dirty="0" smtClean="0"/>
              <a:t> وآكلي </a:t>
            </a:r>
            <a:r>
              <a:rPr lang="en-US" sz="1800" dirty="0"/>
              <a:t>Ackley </a:t>
            </a:r>
            <a:r>
              <a:rPr lang="ar-SA" sz="1800" dirty="0" smtClean="0"/>
              <a:t> في </a:t>
            </a:r>
            <a:r>
              <a:rPr lang="ar-SA" sz="1800" dirty="0"/>
              <a:t>المدة </a:t>
            </a:r>
            <a:r>
              <a:rPr lang="ar-SA" sz="1800" dirty="0" smtClean="0"/>
              <a:t>1983ـ 1984 </a:t>
            </a:r>
            <a:r>
              <a:rPr lang="ar-SA" sz="1800" dirty="0"/>
              <a:t>آلة بولتزمان </a:t>
            </a:r>
            <a:r>
              <a:rPr lang="en-US" sz="1800" dirty="0" err="1"/>
              <a:t>Boltzman</a:t>
            </a:r>
            <a:r>
              <a:rPr lang="en-US" sz="1800" dirty="0" smtClean="0"/>
              <a:t>.</a:t>
            </a:r>
            <a:endParaRPr lang="en-US" sz="1800" dirty="0"/>
          </a:p>
          <a:p>
            <a:pPr algn="r" rtl="1"/>
            <a:r>
              <a:rPr lang="ar-SA" sz="1800" dirty="0"/>
              <a:t>وضعت خوارزمية الانتشار التراجعي </a:t>
            </a:r>
            <a:r>
              <a:rPr lang="en-US" sz="1800" dirty="0"/>
              <a:t>Back Propagation </a:t>
            </a:r>
            <a:r>
              <a:rPr lang="ar-SA" sz="1800" dirty="0"/>
              <a:t>في عامي 1985 و1986، مما فتح المجال واسعاً أمام البيرسبترون متعدّد الطبقات  </a:t>
            </a:r>
            <a:r>
              <a:rPr lang="en-US" sz="1800" dirty="0"/>
              <a:t>Multi Layer Perceptron </a:t>
            </a:r>
            <a:r>
              <a:rPr lang="ar-SA" sz="1800" dirty="0"/>
              <a:t>نحومزيد من التطور. وقد أدى هذا التطور إلى استخدام مفهوم الشبكات العصبونية في العديد من المجالات المتقدمة</a:t>
            </a:r>
            <a:r>
              <a:rPr lang="ar-SA" sz="1800" dirty="0" smtClean="0"/>
              <a:t>.</a:t>
            </a:r>
            <a:endParaRPr lang="ar-SA" sz="1800"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2</a:t>
            </a:fld>
            <a:endParaRPr lang="en-US" dirty="0">
              <a:solidFill>
                <a:srgbClr val="E3DED1">
                  <a:shade val="50000"/>
                </a:srgbClr>
              </a:solidFill>
            </a:endParaRPr>
          </a:p>
        </p:txBody>
      </p:sp>
    </p:spTree>
    <p:extLst>
      <p:ext uri="{BB962C8B-B14F-4D97-AF65-F5344CB8AC3E}">
        <p14:creationId xmlns:p14="http://schemas.microsoft.com/office/powerpoint/2010/main" val="2841558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lstStyle/>
          <a:p>
            <a:pPr algn="r" rtl="1"/>
            <a:r>
              <a:rPr lang="ar-SA" dirty="0" smtClean="0"/>
              <a:t>مميزات الشبكات العصبية</a:t>
            </a:r>
            <a:endParaRPr lang="en-US" dirty="0"/>
          </a:p>
        </p:txBody>
      </p:sp>
      <p:sp>
        <p:nvSpPr>
          <p:cNvPr id="3" name="Content Placeholder 2"/>
          <p:cNvSpPr>
            <a:spLocks noGrp="1"/>
          </p:cNvSpPr>
          <p:nvPr>
            <p:ph idx="1"/>
          </p:nvPr>
        </p:nvSpPr>
        <p:spPr>
          <a:xfrm>
            <a:off x="457200" y="1524000"/>
            <a:ext cx="8183880" cy="4187952"/>
          </a:xfrm>
        </p:spPr>
        <p:txBody>
          <a:bodyPr>
            <a:normAutofit fontScale="77500" lnSpcReduction="20000"/>
          </a:bodyPr>
          <a:lstStyle/>
          <a:p>
            <a:pPr algn="r" rtl="1"/>
            <a:r>
              <a:rPr lang="ar-SA" b="1" u="sng" dirty="0" smtClean="0">
                <a:solidFill>
                  <a:schemeClr val="accent2">
                    <a:lumMod val="75000"/>
                  </a:schemeClr>
                </a:solidFill>
              </a:rPr>
              <a:t>ضبط التعلم (ِ</a:t>
            </a:r>
            <a:r>
              <a:rPr lang="en-US" b="1" u="sng" dirty="0" smtClean="0">
                <a:solidFill>
                  <a:schemeClr val="accent2">
                    <a:lumMod val="75000"/>
                  </a:schemeClr>
                </a:solidFill>
              </a:rPr>
              <a:t>adaptive learning</a:t>
            </a:r>
            <a:r>
              <a:rPr lang="ar-SA" b="1" u="sng" dirty="0" smtClean="0">
                <a:solidFill>
                  <a:schemeClr val="accent2">
                    <a:lumMod val="75000"/>
                  </a:schemeClr>
                </a:solidFill>
              </a:rPr>
              <a:t>): </a:t>
            </a:r>
          </a:p>
          <a:p>
            <a:pPr marL="0" indent="0" algn="r" rtl="1">
              <a:buNone/>
            </a:pPr>
            <a:r>
              <a:rPr lang="ar-SA" b="1" dirty="0">
                <a:solidFill>
                  <a:schemeClr val="accent2">
                    <a:lumMod val="75000"/>
                  </a:schemeClr>
                </a:solidFill>
              </a:rPr>
              <a:t>	</a:t>
            </a:r>
            <a:r>
              <a:rPr lang="ar-SA" dirty="0" smtClean="0"/>
              <a:t>وهو القدرة علي تعلم كيفية تادية المهام حسب البيانات المعطاة للتدريب أو الخبرة الاولية.</a:t>
            </a:r>
          </a:p>
          <a:p>
            <a:pPr algn="r" rtl="1"/>
            <a:r>
              <a:rPr lang="ar-SA" b="1" u="sng" dirty="0">
                <a:solidFill>
                  <a:schemeClr val="accent2">
                    <a:lumMod val="75000"/>
                  </a:schemeClr>
                </a:solidFill>
              </a:rPr>
              <a:t>التنظيم الذاتي (</a:t>
            </a:r>
            <a:r>
              <a:rPr lang="en-US" b="1" u="sng" dirty="0">
                <a:solidFill>
                  <a:schemeClr val="accent2">
                    <a:lumMod val="75000"/>
                  </a:schemeClr>
                </a:solidFill>
              </a:rPr>
              <a:t>self-organization</a:t>
            </a:r>
            <a:r>
              <a:rPr lang="ar-SA" b="1" u="sng" dirty="0">
                <a:solidFill>
                  <a:schemeClr val="accent2">
                    <a:lumMod val="75000"/>
                  </a:schemeClr>
                </a:solidFill>
              </a:rPr>
              <a:t>): </a:t>
            </a:r>
            <a:r>
              <a:rPr lang="ar-SA" dirty="0"/>
              <a:t>	</a:t>
            </a:r>
            <a:endParaRPr lang="ar-SA" dirty="0" smtClean="0"/>
          </a:p>
          <a:p>
            <a:pPr marL="0" indent="0" algn="r" rtl="1">
              <a:buNone/>
            </a:pPr>
            <a:r>
              <a:rPr lang="ar-SA" dirty="0"/>
              <a:t>	</a:t>
            </a:r>
            <a:r>
              <a:rPr lang="ar-SA" dirty="0" smtClean="0"/>
              <a:t>تستطيع </a:t>
            </a:r>
            <a:r>
              <a:rPr lang="en-US" dirty="0" smtClean="0"/>
              <a:t>ANN</a:t>
            </a:r>
            <a:r>
              <a:rPr lang="ar-SA" dirty="0" smtClean="0"/>
              <a:t> أن تنشئ تنظيمها أو تمثيلها الخاص للمعلومات التي تستقبلها خلال زمن التعلم.</a:t>
            </a:r>
          </a:p>
          <a:p>
            <a:pPr algn="r" rtl="1"/>
            <a:r>
              <a:rPr lang="ar-SA" b="1" u="sng" dirty="0">
                <a:solidFill>
                  <a:schemeClr val="accent2">
                    <a:lumMod val="75000"/>
                  </a:schemeClr>
                </a:solidFill>
              </a:rPr>
              <a:t>التشغيل في الوقت الحقيقي (</a:t>
            </a:r>
            <a:r>
              <a:rPr lang="en-US" b="1" u="sng" dirty="0">
                <a:solidFill>
                  <a:schemeClr val="accent2">
                    <a:lumMod val="75000"/>
                  </a:schemeClr>
                </a:solidFill>
              </a:rPr>
              <a:t> real time operation</a:t>
            </a:r>
            <a:r>
              <a:rPr lang="ar-SA" b="1" u="sng" dirty="0">
                <a:solidFill>
                  <a:schemeClr val="accent2">
                    <a:lumMod val="75000"/>
                  </a:schemeClr>
                </a:solidFill>
              </a:rPr>
              <a:t>): </a:t>
            </a:r>
            <a:r>
              <a:rPr lang="ar-SA" b="1" dirty="0" smtClean="0">
                <a:solidFill>
                  <a:schemeClr val="accent2">
                    <a:lumMod val="75000"/>
                  </a:schemeClr>
                </a:solidFill>
              </a:rPr>
              <a:t>  	</a:t>
            </a:r>
            <a:r>
              <a:rPr lang="ar-SA" dirty="0" smtClean="0"/>
              <a:t>حسابات ال</a:t>
            </a:r>
            <a:r>
              <a:rPr lang="en-US" dirty="0" smtClean="0"/>
              <a:t>ANN</a:t>
            </a:r>
            <a:r>
              <a:rPr lang="ar-SA" dirty="0" smtClean="0"/>
              <a:t> يمكن تنفيذها علي التوازي و بواسطة أجهزة </a:t>
            </a:r>
            <a:r>
              <a:rPr lang="ar-SA" dirty="0"/>
              <a:t>خاصة </a:t>
            </a:r>
            <a:r>
              <a:rPr lang="ar-SA" dirty="0" smtClean="0"/>
              <a:t>صممت و صنعت لتواكب تلك المميزات.</a:t>
            </a:r>
          </a:p>
          <a:p>
            <a:pPr algn="r" rtl="1"/>
            <a:r>
              <a:rPr lang="ar-SA" b="1" u="sng" dirty="0">
                <a:solidFill>
                  <a:schemeClr val="accent2">
                    <a:lumMod val="75000"/>
                  </a:schemeClr>
                </a:solidFill>
              </a:rPr>
              <a:t>أحتمال العيوب التي تنشاء من تكرار المعلومات (</a:t>
            </a:r>
            <a:r>
              <a:rPr lang="en-US" b="1" u="sng" dirty="0">
                <a:solidFill>
                  <a:schemeClr val="accent2">
                    <a:lumMod val="75000"/>
                  </a:schemeClr>
                </a:solidFill>
              </a:rPr>
              <a:t> fault tolerance via redundant information coding</a:t>
            </a:r>
            <a:r>
              <a:rPr lang="ar-SA" b="1" u="sng" dirty="0">
                <a:solidFill>
                  <a:schemeClr val="accent2">
                    <a:lumMod val="75000"/>
                  </a:schemeClr>
                </a:solidFill>
              </a:rPr>
              <a:t>): </a:t>
            </a:r>
            <a:r>
              <a:rPr lang="ar-SA" b="1" u="sng" dirty="0" smtClean="0">
                <a:solidFill>
                  <a:schemeClr val="accent2">
                    <a:lumMod val="75000"/>
                  </a:schemeClr>
                </a:solidFill>
              </a:rPr>
              <a:t> </a:t>
            </a:r>
            <a:r>
              <a:rPr lang="ar-SA" b="1" dirty="0" smtClean="0">
                <a:solidFill>
                  <a:schemeClr val="accent2">
                    <a:lumMod val="75000"/>
                  </a:schemeClr>
                </a:solidFill>
              </a:rPr>
              <a:t>	</a:t>
            </a:r>
            <a:r>
              <a:rPr lang="ar-SA" dirty="0" smtClean="0"/>
              <a:t>تبقي الشبكة و تستمر حتي في حالة التحطم الجزئي للشبكة .</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3</a:t>
            </a:fld>
            <a:endParaRPr lang="en-US" dirty="0">
              <a:solidFill>
                <a:srgbClr val="E3DED1">
                  <a:shade val="50000"/>
                </a:srgbClr>
              </a:solidFill>
            </a:endParaRPr>
          </a:p>
        </p:txBody>
      </p:sp>
    </p:spTree>
    <p:extLst>
      <p:ext uri="{BB962C8B-B14F-4D97-AF65-F5344CB8AC3E}">
        <p14:creationId xmlns:p14="http://schemas.microsoft.com/office/powerpoint/2010/main" val="42055020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normAutofit fontScale="90000"/>
          </a:bodyPr>
          <a:lstStyle/>
          <a:p>
            <a:pPr algn="r" rtl="1"/>
            <a:r>
              <a:rPr lang="ar-SA" dirty="0" smtClean="0"/>
              <a:t>الشبكات العصبية الاصطناعية مقابل البرمجة التقليدية</a:t>
            </a:r>
            <a:endParaRPr lang="en-US" dirty="0"/>
          </a:p>
        </p:txBody>
      </p:sp>
      <p:sp>
        <p:nvSpPr>
          <p:cNvPr id="3" name="Content Placeholder 2"/>
          <p:cNvSpPr>
            <a:spLocks noGrp="1"/>
          </p:cNvSpPr>
          <p:nvPr>
            <p:ph idx="1"/>
          </p:nvPr>
        </p:nvSpPr>
        <p:spPr>
          <a:xfrm>
            <a:off x="228600" y="1600200"/>
            <a:ext cx="8458200" cy="4187952"/>
          </a:xfrm>
        </p:spPr>
        <p:txBody>
          <a:bodyPr>
            <a:normAutofit fontScale="85000" lnSpcReduction="10000"/>
          </a:bodyPr>
          <a:lstStyle/>
          <a:p>
            <a:pPr algn="r" rtl="1"/>
            <a:r>
              <a:rPr lang="ar-SA" dirty="0" smtClean="0"/>
              <a:t>ال</a:t>
            </a:r>
            <a:r>
              <a:rPr lang="en-US" dirty="0" smtClean="0"/>
              <a:t>ANN </a:t>
            </a:r>
            <a:r>
              <a:rPr lang="ar-SA" dirty="0" smtClean="0"/>
              <a:t> تعالج المعلومات بطريقة مشابهة لما يفعله عقل الانسان. فهي تتعلم من الامثلة التي يجب اختيارها بعناية لكي تعمل ال</a:t>
            </a:r>
            <a:r>
              <a:rPr lang="en-US" dirty="0" smtClean="0"/>
              <a:t>ANN</a:t>
            </a:r>
            <a:r>
              <a:rPr lang="ar-SA" dirty="0" smtClean="0"/>
              <a:t> بشكل صحيح. تستطيع </a:t>
            </a:r>
            <a:r>
              <a:rPr lang="ar-SA" dirty="0"/>
              <a:t>ال</a:t>
            </a:r>
            <a:r>
              <a:rPr lang="en-US" dirty="0"/>
              <a:t>ANN</a:t>
            </a:r>
            <a:r>
              <a:rPr lang="ar-SA" dirty="0"/>
              <a:t> </a:t>
            </a:r>
            <a:r>
              <a:rPr lang="ar-SA" dirty="0" smtClean="0"/>
              <a:t>أن تكتشف كيفية حل المشاكل بنفسها.</a:t>
            </a:r>
          </a:p>
          <a:p>
            <a:pPr algn="r" rtl="1"/>
            <a:r>
              <a:rPr lang="ar-SA" dirty="0" smtClean="0"/>
              <a:t>علي النقيض تستخدم البرامج التقليدية طريقة لحل المشاكل بحيث يجب معرفة المشكة و طريقة حلها في تعليمات (أوامر) بسيطة. يتم تحويل تلك التعليمات الي أحد لغات البرمجة عالية المستوي و منها الي لغة الالة التي يفهمها الانسان.</a:t>
            </a:r>
          </a:p>
          <a:p>
            <a:pPr algn="r" rtl="1"/>
            <a:r>
              <a:rPr lang="ar-SA" dirty="0"/>
              <a:t>ال</a:t>
            </a:r>
            <a:r>
              <a:rPr lang="en-US" dirty="0" smtClean="0"/>
              <a:t>ANN</a:t>
            </a:r>
            <a:r>
              <a:rPr lang="ar-SA" dirty="0" smtClean="0"/>
              <a:t> و البرمجة العادية يكمل كل منهما الاخر. يوجد بعض التطبيقات التي يناسبها استخدام الطريقتين معا، بحيث يراقب و يشرف البرنامج التقليدي علي </a:t>
            </a:r>
            <a:r>
              <a:rPr lang="ar-SA" dirty="0"/>
              <a:t>ال</a:t>
            </a:r>
            <a:r>
              <a:rPr lang="en-US" dirty="0"/>
              <a:t>ANN</a:t>
            </a:r>
            <a:r>
              <a:rPr lang="ar-SA" dirty="0"/>
              <a:t> </a:t>
            </a:r>
            <a:r>
              <a:rPr lang="ar-SA" dirty="0" smtClean="0"/>
              <a:t> لتعمل بكفاءة أكثر.</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4</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lstStyle/>
          <a:p>
            <a:pPr algn="r" rtl="1"/>
            <a:r>
              <a:rPr lang="ar-SA" dirty="0" smtClean="0"/>
              <a:t>حالات تشغيل الشبكات العصبية</a:t>
            </a:r>
            <a:endParaRPr lang="en-US" dirty="0"/>
          </a:p>
        </p:txBody>
      </p:sp>
      <p:sp>
        <p:nvSpPr>
          <p:cNvPr id="3" name="Content Placeholder 2"/>
          <p:cNvSpPr>
            <a:spLocks noGrp="1"/>
          </p:cNvSpPr>
          <p:nvPr>
            <p:ph idx="1"/>
          </p:nvPr>
        </p:nvSpPr>
        <p:spPr>
          <a:xfrm>
            <a:off x="457200" y="1524000"/>
            <a:ext cx="8183880" cy="4187952"/>
          </a:xfrm>
        </p:spPr>
        <p:txBody>
          <a:bodyPr/>
          <a:lstStyle/>
          <a:p>
            <a:pPr algn="r" rtl="1"/>
            <a:r>
              <a:rPr lang="ar-SA" dirty="0" smtClean="0"/>
              <a:t>يوجد حالتين لتشغيل </a:t>
            </a:r>
            <a:r>
              <a:rPr lang="ar-SA" dirty="0"/>
              <a:t>ال</a:t>
            </a:r>
            <a:r>
              <a:rPr lang="en-US" dirty="0"/>
              <a:t>ANN</a:t>
            </a:r>
            <a:r>
              <a:rPr lang="ar-SA" dirty="0"/>
              <a:t> </a:t>
            </a:r>
            <a:r>
              <a:rPr lang="ar-SA" dirty="0" smtClean="0"/>
              <a:t>:</a:t>
            </a:r>
          </a:p>
          <a:p>
            <a:pPr marL="804672" lvl="1" indent="-457200" algn="r" rtl="1">
              <a:buFont typeface="+mj-lt"/>
              <a:buAutoNum type="arabicPeriod"/>
            </a:pPr>
            <a:r>
              <a:rPr lang="ar-SA" b="1" u="sng" dirty="0" smtClean="0"/>
              <a:t>حالة التدريب (</a:t>
            </a:r>
            <a:r>
              <a:rPr lang="en-US" b="1" u="sng" dirty="0" smtClean="0"/>
              <a:t>training mode</a:t>
            </a:r>
            <a:r>
              <a:rPr lang="ar-SA" b="1" u="sng" dirty="0" smtClean="0"/>
              <a:t>):</a:t>
            </a:r>
            <a:r>
              <a:rPr lang="ar-SA" dirty="0" smtClean="0"/>
              <a:t>في حالة التدريب، يكن تدريب </a:t>
            </a:r>
            <a:r>
              <a:rPr lang="ar-SA" dirty="0"/>
              <a:t>ال</a:t>
            </a:r>
            <a:r>
              <a:rPr lang="en-US" dirty="0"/>
              <a:t>ANN</a:t>
            </a:r>
            <a:r>
              <a:rPr lang="ar-SA" dirty="0"/>
              <a:t> </a:t>
            </a:r>
            <a:r>
              <a:rPr lang="ar-SA" dirty="0" smtClean="0"/>
              <a:t> علي التنفيذ/ أو عدم التنفيذ (</a:t>
            </a:r>
            <a:r>
              <a:rPr lang="en-US" dirty="0" smtClean="0"/>
              <a:t>fire or not</a:t>
            </a:r>
            <a:r>
              <a:rPr lang="ar-SA" dirty="0" smtClean="0"/>
              <a:t>) لنماذج ادخال معينة.</a:t>
            </a:r>
          </a:p>
          <a:p>
            <a:pPr marL="804672" lvl="1" indent="-457200" algn="r" rtl="1">
              <a:buFont typeface="+mj-lt"/>
              <a:buAutoNum type="arabicPeriod"/>
            </a:pPr>
            <a:r>
              <a:rPr lang="ar-SA" b="1" u="sng" dirty="0" smtClean="0"/>
              <a:t>حالة الاستخدام(</a:t>
            </a:r>
            <a:r>
              <a:rPr lang="en-US" b="1" u="sng" dirty="0" smtClean="0"/>
              <a:t>use mode</a:t>
            </a:r>
            <a:r>
              <a:rPr lang="ar-SA" b="1" u="sng" dirty="0" smtClean="0"/>
              <a:t>): </a:t>
            </a:r>
            <a:r>
              <a:rPr lang="ar-SA" dirty="0" smtClean="0"/>
              <a:t>في حالة الاستخدام، عند اكتشاف </a:t>
            </a:r>
            <a:r>
              <a:rPr lang="ar-SA" dirty="0"/>
              <a:t>ال</a:t>
            </a:r>
            <a:r>
              <a:rPr lang="en-US" dirty="0"/>
              <a:t>ANN</a:t>
            </a:r>
            <a:r>
              <a:rPr lang="ar-SA" dirty="0"/>
              <a:t> </a:t>
            </a:r>
            <a:r>
              <a:rPr lang="ar-SA" dirty="0" smtClean="0"/>
              <a:t> لنماذج ادخال مثل التي تعلمتها يكون المخرج مماثل لما تعلمته. أما اذا كان النموذج المدخل لا ينتمي الي القائمة التي تدربت عليها </a:t>
            </a:r>
            <a:r>
              <a:rPr lang="ar-SA" dirty="0"/>
              <a:t>ال</a:t>
            </a:r>
            <a:r>
              <a:rPr lang="en-US" dirty="0"/>
              <a:t>ANN</a:t>
            </a:r>
            <a:r>
              <a:rPr lang="ar-SA" dirty="0"/>
              <a:t> </a:t>
            </a:r>
            <a:r>
              <a:rPr lang="ar-SA" dirty="0" smtClean="0"/>
              <a:t> تستخدم قاعدة تدريبها لحساب التنفيذ من عدمه.</a:t>
            </a:r>
          </a:p>
          <a:p>
            <a:pPr marL="347472" lvl="1" indent="0" algn="r" rtl="1">
              <a:buNone/>
            </a:pPr>
            <a:r>
              <a:rPr lang="ar-SA" dirty="0"/>
              <a:t>	</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5</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lstStyle/>
          <a:p>
            <a:pPr algn="r" rtl="1"/>
            <a:r>
              <a:rPr lang="ar-SA" dirty="0" smtClean="0"/>
              <a:t>قواعد التنفيذ (</a:t>
            </a:r>
            <a:r>
              <a:rPr lang="en-US" dirty="0" smtClean="0"/>
              <a:t>firing rules</a:t>
            </a:r>
            <a:r>
              <a:rPr lang="ar-SA" dirty="0" smtClean="0"/>
              <a:t>) </a:t>
            </a:r>
            <a:r>
              <a:rPr lang="ar-SA" dirty="0"/>
              <a:t>ال</a:t>
            </a:r>
            <a:r>
              <a:rPr lang="en-US" dirty="0"/>
              <a:t>ANN</a:t>
            </a:r>
            <a:r>
              <a:rPr lang="ar-SA" dirty="0"/>
              <a:t> </a:t>
            </a:r>
            <a:endParaRPr lang="en-US" dirty="0"/>
          </a:p>
        </p:txBody>
      </p:sp>
      <p:sp>
        <p:nvSpPr>
          <p:cNvPr id="3" name="Content Placeholder 2"/>
          <p:cNvSpPr>
            <a:spLocks noGrp="1"/>
          </p:cNvSpPr>
          <p:nvPr>
            <p:ph idx="1"/>
          </p:nvPr>
        </p:nvSpPr>
        <p:spPr>
          <a:xfrm>
            <a:off x="457200" y="1524000"/>
            <a:ext cx="8183880" cy="4187952"/>
          </a:xfrm>
        </p:spPr>
        <p:txBody>
          <a:bodyPr/>
          <a:lstStyle/>
          <a:p>
            <a:pPr algn="r" rtl="1"/>
            <a:r>
              <a:rPr lang="ar-SA" dirty="0"/>
              <a:t>قواعد التنفيذ (</a:t>
            </a:r>
            <a:r>
              <a:rPr lang="en-US" dirty="0"/>
              <a:t>firing rules</a:t>
            </a:r>
            <a:r>
              <a:rPr lang="ar-SA" dirty="0" smtClean="0"/>
              <a:t>) هي احد المفاهيم الهامة في </a:t>
            </a:r>
            <a:r>
              <a:rPr lang="ar-SA" dirty="0"/>
              <a:t>ال</a:t>
            </a:r>
            <a:r>
              <a:rPr lang="en-US" dirty="0" smtClean="0"/>
              <a:t>ANN</a:t>
            </a:r>
            <a:r>
              <a:rPr lang="ar-SA" dirty="0" smtClean="0"/>
              <a:t> و تؤخذ بالحسبان في تقدير مرونتها العالية. تقدر قاعدة التنفيذ كيف يمكن حساب ما اذا يجب تنفيذ الخلية </a:t>
            </a:r>
            <a:r>
              <a:rPr lang="ar-SA" dirty="0"/>
              <a:t>عصبية</a:t>
            </a:r>
            <a:r>
              <a:rPr lang="ar-SA" dirty="0" smtClean="0"/>
              <a:t> علي اي نموذج ادخال. و هو يرتبط بكافة نماذج الادخال و ليس فقط النماذج التي تدربت عليها الخلية.</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6</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lstStyle/>
          <a:p>
            <a:pPr algn="r" rtl="1"/>
            <a:r>
              <a:rPr lang="ar-SA" dirty="0" smtClean="0"/>
              <a:t>مثال علي قاعدة التنفيذ </a:t>
            </a:r>
            <a:r>
              <a:rPr lang="ar-SA" dirty="0"/>
              <a:t>ال</a:t>
            </a:r>
            <a:r>
              <a:rPr lang="en-US" dirty="0"/>
              <a:t>ANN</a:t>
            </a:r>
          </a:p>
        </p:txBody>
      </p:sp>
      <p:sp>
        <p:nvSpPr>
          <p:cNvPr id="3" name="Content Placeholder 2"/>
          <p:cNvSpPr>
            <a:spLocks noGrp="1"/>
          </p:cNvSpPr>
          <p:nvPr>
            <p:ph idx="1"/>
          </p:nvPr>
        </p:nvSpPr>
        <p:spPr>
          <a:xfrm>
            <a:off x="304800" y="1524000"/>
            <a:ext cx="8260080" cy="4187952"/>
          </a:xfrm>
        </p:spPr>
        <p:txBody>
          <a:bodyPr/>
          <a:lstStyle/>
          <a:p>
            <a:pPr algn="r" rtl="1"/>
            <a:r>
              <a:rPr lang="ar-SA" dirty="0" smtClean="0"/>
              <a:t>نفترض خلية عصبية لها اربعة مداخل (</a:t>
            </a:r>
            <a:r>
              <a:rPr lang="en-US" dirty="0" smtClean="0"/>
              <a:t>x</a:t>
            </a:r>
            <a:r>
              <a:rPr lang="en-US" baseline="-25000" dirty="0" smtClean="0"/>
              <a:t>1 </a:t>
            </a:r>
            <a:r>
              <a:rPr lang="en-US" dirty="0" smtClean="0"/>
              <a:t>x</a:t>
            </a:r>
            <a:r>
              <a:rPr lang="en-US" baseline="-25000" dirty="0" smtClean="0"/>
              <a:t>2 </a:t>
            </a:r>
            <a:r>
              <a:rPr lang="en-US" dirty="0" smtClean="0"/>
              <a:t>x</a:t>
            </a:r>
            <a:r>
              <a:rPr lang="en-US" baseline="-25000" dirty="0" smtClean="0"/>
              <a:t>3</a:t>
            </a:r>
            <a:r>
              <a:rPr lang="en-US" dirty="0" smtClean="0"/>
              <a:t> </a:t>
            </a:r>
            <a:r>
              <a:rPr lang="en-US" dirty="0"/>
              <a:t>,</a:t>
            </a:r>
            <a:r>
              <a:rPr lang="en-US" baseline="-25000" dirty="0" smtClean="0"/>
              <a:t> </a:t>
            </a:r>
            <a:r>
              <a:rPr lang="en-US" dirty="0" smtClean="0"/>
              <a:t>x</a:t>
            </a:r>
            <a:r>
              <a:rPr lang="en-US" baseline="-25000" dirty="0" smtClean="0"/>
              <a:t>4</a:t>
            </a:r>
            <a:r>
              <a:rPr lang="ar-SA" dirty="0" smtClean="0"/>
              <a:t>)</a:t>
            </a:r>
            <a:r>
              <a:rPr lang="en-US" dirty="0" smtClean="0"/>
              <a:t> </a:t>
            </a:r>
            <a:r>
              <a:rPr lang="ar-SA" dirty="0" smtClean="0"/>
              <a:t> و مخرج واحد </a:t>
            </a:r>
            <a:r>
              <a:rPr lang="en-US" dirty="0" smtClean="0"/>
              <a:t>Y</a:t>
            </a:r>
            <a:r>
              <a:rPr lang="ar-SA" dirty="0" smtClean="0"/>
              <a:t> . و نفترض ان الخلية تم تدريبها لتخرج 1 في حالة كانت المدخلات لها 1010و 1011 و 1110و 1111. و تخرج 0 في حالت كانت المدخلات 0000 و 0001 و 0010 و 0011. يكون جدول الحقيقة كالتالي:</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82143466"/>
              </p:ext>
            </p:extLst>
          </p:nvPr>
        </p:nvGraphicFramePr>
        <p:xfrm>
          <a:off x="1371600" y="3789681"/>
          <a:ext cx="6095997" cy="1849120"/>
        </p:xfrm>
        <a:graphic>
          <a:graphicData uri="http://schemas.openxmlformats.org/drawingml/2006/table">
            <a:tbl>
              <a:tblPr firstRow="1" bandRow="1">
                <a:tableStyleId>{5C22544A-7EE6-4342-B048-85BDC9FD1C3A}</a:tableStyleId>
              </a:tblPr>
              <a:tblGrid>
                <a:gridCol w="677333"/>
                <a:gridCol w="677333"/>
                <a:gridCol w="677333"/>
                <a:gridCol w="677333"/>
                <a:gridCol w="677333"/>
                <a:gridCol w="677333"/>
                <a:gridCol w="677333"/>
                <a:gridCol w="677333"/>
                <a:gridCol w="677333"/>
              </a:tblGrid>
              <a:tr h="370840">
                <a:tc>
                  <a:txBody>
                    <a:bodyPr/>
                    <a:lstStyle/>
                    <a:p>
                      <a:pPr algn="ctr"/>
                      <a:r>
                        <a:rPr lang="en-US" dirty="0" smtClean="0"/>
                        <a:t>x</a:t>
                      </a:r>
                      <a:r>
                        <a:rPr lang="en-US" baseline="-25000" dirty="0" smtClean="0"/>
                        <a:t>1 </a:t>
                      </a:r>
                      <a:endParaRPr lang="en-US" dirty="0"/>
                    </a:p>
                  </a:txBody>
                  <a:tcPr/>
                </a:tc>
                <a:tc>
                  <a:txBody>
                    <a:bodyPr/>
                    <a:lstStyle/>
                    <a:p>
                      <a:pPr marL="0" algn="ctr" rtl="0" eaLnBrk="1" latinLnBrk="0" hangingPunct="1"/>
                      <a:r>
                        <a:rPr kumimoji="0" lang="en-US" b="0" kern="1200" dirty="0" smtClean="0">
                          <a:solidFill>
                            <a:schemeClr val="dk1"/>
                          </a:solidFill>
                          <a:latin typeface="+mn-lt"/>
                          <a:ea typeface="+mn-ea"/>
                          <a:cs typeface="+mn-cs"/>
                        </a:rPr>
                        <a:t>0</a:t>
                      </a:r>
                      <a:endParaRPr kumimoji="0" lang="en-US" b="0" kern="1200" dirty="0">
                        <a:solidFill>
                          <a:schemeClr val="dk1"/>
                        </a:solidFill>
                        <a:latin typeface="+mn-lt"/>
                        <a:ea typeface="+mn-ea"/>
                        <a:cs typeface="+mn-cs"/>
                      </a:endParaRPr>
                    </a:p>
                  </a:txBody>
                  <a:tcPr>
                    <a:solidFill>
                      <a:schemeClr val="accent1">
                        <a:lumMod val="20000"/>
                        <a:lumOff val="80000"/>
                      </a:schemeClr>
                    </a:solidFill>
                  </a:tcPr>
                </a:tc>
                <a:tc>
                  <a:txBody>
                    <a:bodyPr/>
                    <a:lstStyle/>
                    <a:p>
                      <a:pPr marL="0" algn="ctr" rtl="0" eaLnBrk="1" latinLnBrk="0" hangingPunct="1"/>
                      <a:r>
                        <a:rPr kumimoji="0" lang="en-US" b="0" kern="1200" dirty="0" smtClean="0">
                          <a:solidFill>
                            <a:schemeClr val="dk1"/>
                          </a:solidFill>
                          <a:latin typeface="+mn-lt"/>
                          <a:ea typeface="+mn-ea"/>
                          <a:cs typeface="+mn-cs"/>
                        </a:rPr>
                        <a:t>1</a:t>
                      </a:r>
                      <a:endParaRPr kumimoji="0" lang="en-US" b="0" kern="1200" dirty="0">
                        <a:solidFill>
                          <a:schemeClr val="dk1"/>
                        </a:solidFill>
                        <a:latin typeface="+mn-lt"/>
                        <a:ea typeface="+mn-ea"/>
                        <a:cs typeface="+mn-cs"/>
                      </a:endParaRPr>
                    </a:p>
                  </a:txBody>
                  <a:tcPr>
                    <a:solidFill>
                      <a:schemeClr val="accent1">
                        <a:lumMod val="20000"/>
                        <a:lumOff val="80000"/>
                      </a:schemeClr>
                    </a:solidFill>
                  </a:tcPr>
                </a:tc>
                <a:tc>
                  <a:txBody>
                    <a:bodyPr/>
                    <a:lstStyle/>
                    <a:p>
                      <a:pPr marL="0" algn="ctr" rtl="0" eaLnBrk="1" latinLnBrk="0" hangingPunct="1"/>
                      <a:r>
                        <a:rPr kumimoji="0" lang="en-US" b="0" kern="1200" dirty="0" smtClean="0">
                          <a:solidFill>
                            <a:schemeClr val="dk1"/>
                          </a:solidFill>
                          <a:latin typeface="+mn-lt"/>
                          <a:ea typeface="+mn-ea"/>
                          <a:cs typeface="+mn-cs"/>
                        </a:rPr>
                        <a:t>0</a:t>
                      </a:r>
                      <a:endParaRPr kumimoji="0" lang="en-US" b="0" kern="1200" dirty="0">
                        <a:solidFill>
                          <a:schemeClr val="dk1"/>
                        </a:solidFill>
                        <a:latin typeface="+mn-lt"/>
                        <a:ea typeface="+mn-ea"/>
                        <a:cs typeface="+mn-cs"/>
                      </a:endParaRPr>
                    </a:p>
                  </a:txBody>
                  <a:tcPr>
                    <a:solidFill>
                      <a:schemeClr val="accent1">
                        <a:lumMod val="20000"/>
                        <a:lumOff val="80000"/>
                      </a:schemeClr>
                    </a:solidFill>
                  </a:tcPr>
                </a:tc>
                <a:tc>
                  <a:txBody>
                    <a:bodyPr/>
                    <a:lstStyle/>
                    <a:p>
                      <a:pPr marL="0" algn="ctr" rtl="0" eaLnBrk="1" latinLnBrk="0" hangingPunct="1"/>
                      <a:r>
                        <a:rPr kumimoji="0" lang="en-US" b="0" kern="1200" dirty="0" smtClean="0">
                          <a:solidFill>
                            <a:schemeClr val="dk1"/>
                          </a:solidFill>
                          <a:latin typeface="+mn-lt"/>
                          <a:ea typeface="+mn-ea"/>
                          <a:cs typeface="+mn-cs"/>
                        </a:rPr>
                        <a:t>1</a:t>
                      </a:r>
                      <a:endParaRPr kumimoji="0" lang="en-US" b="0" kern="1200" dirty="0">
                        <a:solidFill>
                          <a:schemeClr val="dk1"/>
                        </a:solidFill>
                        <a:latin typeface="+mn-lt"/>
                        <a:ea typeface="+mn-ea"/>
                        <a:cs typeface="+mn-cs"/>
                      </a:endParaRPr>
                    </a:p>
                  </a:txBody>
                  <a:tcPr>
                    <a:solidFill>
                      <a:schemeClr val="accent1">
                        <a:lumMod val="20000"/>
                        <a:lumOff val="80000"/>
                      </a:schemeClr>
                    </a:solidFill>
                  </a:tcPr>
                </a:tc>
                <a:tc>
                  <a:txBody>
                    <a:bodyPr/>
                    <a:lstStyle/>
                    <a:p>
                      <a:pPr marL="0" algn="ctr" rtl="0" eaLnBrk="1" latinLnBrk="0" hangingPunct="1"/>
                      <a:r>
                        <a:rPr kumimoji="0" lang="en-US" b="0" kern="1200" dirty="0" smtClean="0">
                          <a:solidFill>
                            <a:schemeClr val="dk1"/>
                          </a:solidFill>
                          <a:latin typeface="+mn-lt"/>
                          <a:ea typeface="+mn-ea"/>
                          <a:cs typeface="+mn-cs"/>
                        </a:rPr>
                        <a:t>0</a:t>
                      </a:r>
                      <a:endParaRPr kumimoji="0" lang="en-US" b="0" kern="1200" dirty="0">
                        <a:solidFill>
                          <a:schemeClr val="dk1"/>
                        </a:solidFill>
                        <a:latin typeface="+mn-lt"/>
                        <a:ea typeface="+mn-ea"/>
                        <a:cs typeface="+mn-cs"/>
                      </a:endParaRPr>
                    </a:p>
                  </a:txBody>
                  <a:tcPr>
                    <a:solidFill>
                      <a:schemeClr val="accent1">
                        <a:lumMod val="20000"/>
                        <a:lumOff val="80000"/>
                      </a:schemeClr>
                    </a:solidFill>
                  </a:tcPr>
                </a:tc>
                <a:tc>
                  <a:txBody>
                    <a:bodyPr/>
                    <a:lstStyle/>
                    <a:p>
                      <a:pPr marL="0" algn="ctr" rtl="0" eaLnBrk="1" latinLnBrk="0" hangingPunct="1"/>
                      <a:r>
                        <a:rPr kumimoji="0" lang="en-US" b="0" kern="1200" dirty="0" smtClean="0">
                          <a:solidFill>
                            <a:schemeClr val="dk1"/>
                          </a:solidFill>
                          <a:latin typeface="+mn-lt"/>
                          <a:ea typeface="+mn-ea"/>
                          <a:cs typeface="+mn-cs"/>
                        </a:rPr>
                        <a:t>1</a:t>
                      </a:r>
                      <a:endParaRPr kumimoji="0" lang="en-US" b="0" kern="1200" dirty="0">
                        <a:solidFill>
                          <a:schemeClr val="dk1"/>
                        </a:solidFill>
                        <a:latin typeface="+mn-lt"/>
                        <a:ea typeface="+mn-ea"/>
                        <a:cs typeface="+mn-cs"/>
                      </a:endParaRPr>
                    </a:p>
                  </a:txBody>
                  <a:tcPr>
                    <a:solidFill>
                      <a:schemeClr val="accent1">
                        <a:lumMod val="20000"/>
                        <a:lumOff val="80000"/>
                      </a:schemeClr>
                    </a:solidFill>
                  </a:tcPr>
                </a:tc>
                <a:tc>
                  <a:txBody>
                    <a:bodyPr/>
                    <a:lstStyle/>
                    <a:p>
                      <a:pPr marL="0" algn="ctr" rtl="0" eaLnBrk="1" latinLnBrk="0" hangingPunct="1"/>
                      <a:r>
                        <a:rPr kumimoji="0" lang="en-US" b="0" kern="1200" dirty="0" smtClean="0">
                          <a:solidFill>
                            <a:schemeClr val="dk1"/>
                          </a:solidFill>
                          <a:latin typeface="+mn-lt"/>
                          <a:ea typeface="+mn-ea"/>
                          <a:cs typeface="+mn-cs"/>
                        </a:rPr>
                        <a:t>0</a:t>
                      </a:r>
                      <a:endParaRPr kumimoji="0" lang="en-US" b="0" kern="1200" dirty="0">
                        <a:solidFill>
                          <a:schemeClr val="dk1"/>
                        </a:solidFill>
                        <a:latin typeface="+mn-lt"/>
                        <a:ea typeface="+mn-ea"/>
                        <a:cs typeface="+mn-cs"/>
                      </a:endParaRPr>
                    </a:p>
                  </a:txBody>
                  <a:tcPr>
                    <a:solidFill>
                      <a:schemeClr val="accent1">
                        <a:lumMod val="20000"/>
                        <a:lumOff val="80000"/>
                      </a:schemeClr>
                    </a:solidFill>
                  </a:tcPr>
                </a:tc>
                <a:tc>
                  <a:txBody>
                    <a:bodyPr/>
                    <a:lstStyle/>
                    <a:p>
                      <a:pPr marL="0" algn="ctr" rtl="0" eaLnBrk="1" latinLnBrk="0" hangingPunct="1"/>
                      <a:r>
                        <a:rPr kumimoji="0" lang="en-US" b="0" kern="1200" dirty="0" smtClean="0">
                          <a:solidFill>
                            <a:schemeClr val="dk1"/>
                          </a:solidFill>
                          <a:latin typeface="+mn-lt"/>
                          <a:ea typeface="+mn-ea"/>
                          <a:cs typeface="+mn-cs"/>
                        </a:rPr>
                        <a:t>1</a:t>
                      </a:r>
                      <a:endParaRPr kumimoji="0" lang="en-US" b="0" kern="1200" dirty="0">
                        <a:solidFill>
                          <a:schemeClr val="dk1"/>
                        </a:solidFill>
                        <a:latin typeface="+mn-lt"/>
                        <a:ea typeface="+mn-ea"/>
                        <a:cs typeface="+mn-cs"/>
                      </a:endParaRPr>
                    </a:p>
                  </a:txBody>
                  <a:tcPr>
                    <a:solidFill>
                      <a:schemeClr val="accent1">
                        <a:lumMod val="20000"/>
                        <a:lumOff val="80000"/>
                      </a:schemeClr>
                    </a:solidFill>
                  </a:tcPr>
                </a:tc>
              </a:tr>
              <a:tr h="370840">
                <a:tc>
                  <a:txBody>
                    <a:bodyPr/>
                    <a:lstStyle/>
                    <a:p>
                      <a:pPr algn="ctr"/>
                      <a:r>
                        <a:rPr kumimoji="0" lang="en-US" b="1" kern="1200" dirty="0" smtClean="0">
                          <a:solidFill>
                            <a:schemeClr val="lt1"/>
                          </a:solidFill>
                          <a:latin typeface="+mn-lt"/>
                          <a:ea typeface="+mn-ea"/>
                          <a:cs typeface="+mn-cs"/>
                        </a:rPr>
                        <a:t>x2 </a:t>
                      </a:r>
                      <a:endParaRPr kumimoji="0" lang="en-US" b="1" kern="1200" dirty="0">
                        <a:solidFill>
                          <a:schemeClr val="lt1"/>
                        </a:solidFill>
                        <a:latin typeface="+mn-lt"/>
                        <a:ea typeface="+mn-ea"/>
                        <a:cs typeface="+mn-cs"/>
                      </a:endParaRPr>
                    </a:p>
                  </a:txBody>
                  <a:tcPr>
                    <a:solidFill>
                      <a:schemeClr val="accent1"/>
                    </a:solidFill>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r h="370840">
                <a:tc>
                  <a:txBody>
                    <a:bodyPr/>
                    <a:lstStyle/>
                    <a:p>
                      <a:pPr algn="ctr"/>
                      <a:r>
                        <a:rPr kumimoji="0" lang="en-US" b="1" kern="1200" dirty="0" smtClean="0">
                          <a:solidFill>
                            <a:schemeClr val="lt1"/>
                          </a:solidFill>
                          <a:latin typeface="+mn-lt"/>
                          <a:ea typeface="+mn-ea"/>
                          <a:cs typeface="+mn-cs"/>
                        </a:rPr>
                        <a:t>x3 </a:t>
                      </a:r>
                      <a:endParaRPr kumimoji="0" lang="en-US" b="1" kern="1200" dirty="0">
                        <a:solidFill>
                          <a:schemeClr val="lt1"/>
                        </a:solidFill>
                        <a:latin typeface="+mn-lt"/>
                        <a:ea typeface="+mn-ea"/>
                        <a:cs typeface="+mn-cs"/>
                      </a:endParaRPr>
                    </a:p>
                  </a:txBody>
                  <a:tcPr>
                    <a:solidFill>
                      <a:schemeClr val="accent1"/>
                    </a:solidFill>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r h="370840">
                <a:tc>
                  <a:txBody>
                    <a:bodyPr/>
                    <a:lstStyle/>
                    <a:p>
                      <a:pPr algn="ctr"/>
                      <a:r>
                        <a:rPr kumimoji="0" lang="en-US" b="1" kern="1200" dirty="0" smtClean="0">
                          <a:solidFill>
                            <a:schemeClr val="lt1"/>
                          </a:solidFill>
                          <a:latin typeface="+mn-lt"/>
                          <a:ea typeface="+mn-ea"/>
                          <a:cs typeface="+mn-cs"/>
                        </a:rPr>
                        <a:t>x4 </a:t>
                      </a:r>
                      <a:endParaRPr kumimoji="0" lang="en-US" b="1" kern="1200" dirty="0">
                        <a:solidFill>
                          <a:schemeClr val="lt1"/>
                        </a:solidFill>
                        <a:latin typeface="+mn-lt"/>
                        <a:ea typeface="+mn-ea"/>
                        <a:cs typeface="+mn-cs"/>
                      </a:endParaRPr>
                    </a:p>
                  </a:txBody>
                  <a:tcPr>
                    <a:solidFill>
                      <a:schemeClr val="accent1"/>
                    </a:solidFill>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r h="269240">
                <a:tc>
                  <a:txBody>
                    <a:bodyPr/>
                    <a:lstStyle/>
                    <a:p>
                      <a:pPr algn="ctr"/>
                      <a:r>
                        <a:rPr kumimoji="0" lang="en-US" b="1" kern="1200" dirty="0" smtClean="0">
                          <a:solidFill>
                            <a:schemeClr val="lt1"/>
                          </a:solidFill>
                          <a:latin typeface="+mn-lt"/>
                          <a:ea typeface="+mn-ea"/>
                          <a:cs typeface="+mn-cs"/>
                        </a:rPr>
                        <a:t>Y</a:t>
                      </a:r>
                      <a:endParaRPr kumimoji="0" lang="en-US" b="1" kern="1200" dirty="0">
                        <a:solidFill>
                          <a:schemeClr val="lt1"/>
                        </a:solidFill>
                        <a:latin typeface="+mn-lt"/>
                        <a:ea typeface="+mn-ea"/>
                        <a:cs typeface="+mn-cs"/>
                      </a:endParaRPr>
                    </a:p>
                  </a:txBody>
                  <a:tcPr>
                    <a:solidFill>
                      <a:schemeClr val="accent1"/>
                    </a:solidFill>
                  </a:tcPr>
                </a:tc>
                <a:tc>
                  <a:txBody>
                    <a:bodyPr/>
                    <a:lstStyle/>
                    <a:p>
                      <a:pPr algn="ctr"/>
                      <a:r>
                        <a:rPr lang="en-US" dirty="0" smtClean="0"/>
                        <a:t>0</a:t>
                      </a:r>
                      <a:endParaRPr lang="en-US" dirty="0"/>
                    </a:p>
                  </a:txBody>
                  <a:tcPr>
                    <a:solidFill>
                      <a:schemeClr val="accent1">
                        <a:lumMod val="60000"/>
                        <a:lumOff val="40000"/>
                      </a:schemeClr>
                    </a:solidFill>
                  </a:tcPr>
                </a:tc>
                <a:tc>
                  <a:txBody>
                    <a:bodyPr/>
                    <a:lstStyle/>
                    <a:p>
                      <a:pPr algn="ctr"/>
                      <a:r>
                        <a:rPr lang="en-US" dirty="0" smtClean="0"/>
                        <a:t>0</a:t>
                      </a:r>
                      <a:endParaRPr lang="en-US" dirty="0"/>
                    </a:p>
                  </a:txBody>
                  <a:tcPr>
                    <a:solidFill>
                      <a:schemeClr val="accent1">
                        <a:lumMod val="60000"/>
                        <a:lumOff val="40000"/>
                      </a:schemeClr>
                    </a:solidFill>
                  </a:tcPr>
                </a:tc>
                <a:tc>
                  <a:txBody>
                    <a:bodyPr/>
                    <a:lstStyle/>
                    <a:p>
                      <a:pPr algn="ctr"/>
                      <a:r>
                        <a:rPr lang="en-US" dirty="0" smtClean="0"/>
                        <a:t>0</a:t>
                      </a:r>
                      <a:endParaRPr lang="en-US" dirty="0"/>
                    </a:p>
                  </a:txBody>
                  <a:tcPr>
                    <a:solidFill>
                      <a:schemeClr val="accent1">
                        <a:lumMod val="60000"/>
                        <a:lumOff val="40000"/>
                      </a:schemeClr>
                    </a:solidFill>
                  </a:tcPr>
                </a:tc>
                <a:tc>
                  <a:txBody>
                    <a:bodyPr/>
                    <a:lstStyle/>
                    <a:p>
                      <a:pPr algn="ctr"/>
                      <a:r>
                        <a:rPr lang="en-US" dirty="0" smtClean="0"/>
                        <a:t>0</a:t>
                      </a:r>
                      <a:endParaRPr lang="en-US" dirty="0"/>
                    </a:p>
                  </a:txBody>
                  <a:tcPr>
                    <a:solidFill>
                      <a:schemeClr val="accent1">
                        <a:lumMod val="60000"/>
                        <a:lumOff val="40000"/>
                      </a:schemeClr>
                    </a:solidFill>
                  </a:tcPr>
                </a:tc>
                <a:tc>
                  <a:txBody>
                    <a:bodyPr/>
                    <a:lstStyle/>
                    <a:p>
                      <a:pPr algn="ctr"/>
                      <a:r>
                        <a:rPr lang="en-US" dirty="0" smtClean="0"/>
                        <a:t>1</a:t>
                      </a:r>
                      <a:endParaRPr lang="en-US" dirty="0"/>
                    </a:p>
                  </a:txBody>
                  <a:tcPr>
                    <a:solidFill>
                      <a:schemeClr val="accent1">
                        <a:lumMod val="60000"/>
                        <a:lumOff val="40000"/>
                      </a:schemeClr>
                    </a:solidFill>
                  </a:tcPr>
                </a:tc>
                <a:tc>
                  <a:txBody>
                    <a:bodyPr/>
                    <a:lstStyle/>
                    <a:p>
                      <a:pPr algn="ctr"/>
                      <a:r>
                        <a:rPr lang="en-US" dirty="0" smtClean="0"/>
                        <a:t>1</a:t>
                      </a:r>
                      <a:endParaRPr lang="en-US" dirty="0"/>
                    </a:p>
                  </a:txBody>
                  <a:tcPr>
                    <a:solidFill>
                      <a:schemeClr val="accent1">
                        <a:lumMod val="60000"/>
                        <a:lumOff val="40000"/>
                      </a:schemeClr>
                    </a:solidFill>
                  </a:tcPr>
                </a:tc>
                <a:tc>
                  <a:txBody>
                    <a:bodyPr/>
                    <a:lstStyle/>
                    <a:p>
                      <a:pPr algn="ctr"/>
                      <a:r>
                        <a:rPr lang="en-US" dirty="0" smtClean="0"/>
                        <a:t>1</a:t>
                      </a:r>
                      <a:endParaRPr lang="en-US" dirty="0"/>
                    </a:p>
                  </a:txBody>
                  <a:tcPr>
                    <a:solidFill>
                      <a:schemeClr val="accent1">
                        <a:lumMod val="60000"/>
                        <a:lumOff val="40000"/>
                      </a:schemeClr>
                    </a:solidFill>
                  </a:tcPr>
                </a:tc>
                <a:tc>
                  <a:txBody>
                    <a:bodyPr/>
                    <a:lstStyle/>
                    <a:p>
                      <a:pPr algn="ctr"/>
                      <a:r>
                        <a:rPr lang="en-US" dirty="0" smtClean="0"/>
                        <a:t>1</a:t>
                      </a:r>
                      <a:endParaRPr lang="en-US" dirty="0"/>
                    </a:p>
                  </a:txBody>
                  <a:tcPr>
                    <a:solidFill>
                      <a:schemeClr val="accent1">
                        <a:lumMod val="60000"/>
                        <a:lumOff val="40000"/>
                      </a:schemeClr>
                    </a:solidFill>
                  </a:tcPr>
                </a:tc>
              </a:tr>
            </a:tbl>
          </a:graphicData>
        </a:graphic>
      </p:graphicFrame>
      <p:sp>
        <p:nvSpPr>
          <p:cNvPr id="5" name="Slide Number Placeholder 4"/>
          <p:cNvSpPr>
            <a:spLocks noGrp="1"/>
          </p:cNvSpPr>
          <p:nvPr>
            <p:ph type="sldNum" sz="quarter" idx="12"/>
          </p:nvPr>
        </p:nvSpPr>
        <p:spPr/>
        <p:txBody>
          <a:bodyPr/>
          <a:lstStyle/>
          <a:p>
            <a:fld id="{EC5B7896-717E-4410-A42B-CF653AD77954}" type="slidenum">
              <a:rPr lang="en-US" smtClean="0">
                <a:solidFill>
                  <a:srgbClr val="E3DED1">
                    <a:shade val="50000"/>
                  </a:srgbClr>
                </a:solidFill>
              </a:rPr>
              <a:pPr/>
              <a:t>7</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183880" cy="5178552"/>
          </a:xfrm>
        </p:spPr>
        <p:txBody>
          <a:bodyPr/>
          <a:lstStyle/>
          <a:p>
            <a:pPr algn="r" rtl="1"/>
            <a:r>
              <a:rPr lang="ar-SA" dirty="0" smtClean="0"/>
              <a:t>لقد تم تدريب الخلية العصبية علي 8 نماذج ادخال فقط. لذلك عندما يرد نموذج ادخال للخلية العصبية تكون المخرجات في الحالاث ال8 المتدرب عليها كما ورد في حدول الحقيقة السابق.</a:t>
            </a:r>
          </a:p>
          <a:p>
            <a:pPr algn="r" rtl="1"/>
            <a:r>
              <a:rPr lang="ar-SA" dirty="0" smtClean="0"/>
              <a:t>أما في حالة ورود نموذج ادخال لم يتم التدرب عليه تحسب الخلية العصبية قاعدة تنفيذها للتتعرف علي المخرج المناسب. فمثلا اذا ادخل 0111 يكون اقرب نموذج له تم تدريب الخلية عليه هو 1111 و يكون الخرج 1. </a:t>
            </a:r>
            <a:endParaRPr lang="en-US" dirty="0"/>
          </a:p>
        </p:txBody>
      </p:sp>
      <p:sp>
        <p:nvSpPr>
          <p:cNvPr id="4" name="Title 3"/>
          <p:cNvSpPr>
            <a:spLocks noGrp="1"/>
          </p:cNvSpPr>
          <p:nvPr>
            <p:ph type="title"/>
          </p:nvPr>
        </p:nvSpPr>
        <p:spPr/>
        <p:txBody>
          <a:bodyPr/>
          <a:lstStyle/>
          <a:p>
            <a:endParaRPr lang="en-US" dirty="0"/>
          </a:p>
        </p:txBody>
      </p:sp>
      <p:sp>
        <p:nvSpPr>
          <p:cNvPr id="2" name="Slide Number Placeholder 1"/>
          <p:cNvSpPr>
            <a:spLocks noGrp="1"/>
          </p:cNvSpPr>
          <p:nvPr>
            <p:ph type="sldNum" sz="quarter" idx="12"/>
          </p:nvPr>
        </p:nvSpPr>
        <p:spPr/>
        <p:txBody>
          <a:bodyPr/>
          <a:lstStyle/>
          <a:p>
            <a:fld id="{EC5B7896-717E-4410-A42B-CF653AD77954}" type="slidenum">
              <a:rPr lang="en-US" smtClean="0">
                <a:solidFill>
                  <a:srgbClr val="E3DED1">
                    <a:shade val="50000"/>
                  </a:srgbClr>
                </a:solidFill>
              </a:rPr>
              <a:pPr/>
              <a:t>8</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normAutofit fontScale="90000"/>
          </a:bodyPr>
          <a:lstStyle/>
          <a:p>
            <a:pPr algn="r" rtl="1"/>
            <a:r>
              <a:rPr lang="ar-SA" dirty="0" smtClean="0"/>
              <a:t>عمارة الشبكات العصبية(</a:t>
            </a:r>
            <a:r>
              <a:rPr lang="en-US" dirty="0" smtClean="0"/>
              <a:t> Architecture of ANN</a:t>
            </a:r>
            <a:r>
              <a:rPr lang="ar-SA" dirty="0" smtClean="0"/>
              <a:t>)</a:t>
            </a:r>
            <a:endParaRPr lang="en-US" dirty="0"/>
          </a:p>
        </p:txBody>
      </p:sp>
      <p:sp>
        <p:nvSpPr>
          <p:cNvPr id="3" name="Content Placeholder 2"/>
          <p:cNvSpPr>
            <a:spLocks noGrp="1"/>
          </p:cNvSpPr>
          <p:nvPr>
            <p:ph idx="1"/>
          </p:nvPr>
        </p:nvSpPr>
        <p:spPr>
          <a:xfrm>
            <a:off x="457200" y="1524000"/>
            <a:ext cx="8153400" cy="4187952"/>
          </a:xfrm>
        </p:spPr>
        <p:txBody>
          <a:bodyPr>
            <a:normAutofit fontScale="77500" lnSpcReduction="20000"/>
          </a:bodyPr>
          <a:lstStyle/>
          <a:p>
            <a:pPr algn="r" rtl="1"/>
            <a:r>
              <a:rPr lang="ar-SA" dirty="0" smtClean="0"/>
              <a:t>يستخدم الباحثون في مجال الشبكات العصبية أنواع و تقنبات متعددة في تصميم الشبكات العصبية منها:</a:t>
            </a:r>
          </a:p>
          <a:p>
            <a:pPr marL="804672" lvl="1" indent="-457200" algn="r" rtl="1">
              <a:buFont typeface="+mj-lt"/>
              <a:buAutoNum type="arabicPeriod"/>
            </a:pPr>
            <a:r>
              <a:rPr lang="ar-SA" b="1" u="sng" dirty="0" smtClean="0"/>
              <a:t>شبكة التغذية الامامية(</a:t>
            </a:r>
            <a:r>
              <a:rPr lang="en-US" b="1" u="sng" dirty="0" smtClean="0"/>
              <a:t> Feed-Forward </a:t>
            </a:r>
            <a:r>
              <a:rPr lang="en-US" b="1" u="sng" dirty="0"/>
              <a:t>N</a:t>
            </a:r>
            <a:r>
              <a:rPr lang="en-US" b="1" u="sng" dirty="0" smtClean="0"/>
              <a:t>etwork</a:t>
            </a:r>
            <a:r>
              <a:rPr lang="ar-SA" b="1" u="sng" dirty="0" smtClean="0"/>
              <a:t>)</a:t>
            </a:r>
            <a:r>
              <a:rPr lang="ar-SA" dirty="0" smtClean="0"/>
              <a:t>:             شبكة التغذية الامامية تسمح للاشارات بالمرور في اتجاه واحد فقط من المدخل الي المخرج و لا توجد تغذية عكسية اي ان المخرج من طبقة معينة لا يؤثر في نفس الطبقة. يستخدم هذا النوع من الشبكات في التعرف علي النماذج.</a:t>
            </a:r>
          </a:p>
          <a:p>
            <a:pPr marL="804672" lvl="1" indent="-457200" algn="r" rtl="1">
              <a:buFont typeface="+mj-lt"/>
              <a:buAutoNum type="arabicPeriod"/>
            </a:pPr>
            <a:r>
              <a:rPr lang="ar-SA" b="1" u="sng" dirty="0"/>
              <a:t>شبكة التغذية </a:t>
            </a:r>
            <a:r>
              <a:rPr lang="ar-SA" b="1" u="sng" dirty="0" smtClean="0"/>
              <a:t>العكسية (</a:t>
            </a:r>
            <a:r>
              <a:rPr lang="en-US" b="1" u="sng" dirty="0" smtClean="0"/>
              <a:t>( Feed-Back Network</a:t>
            </a:r>
            <a:r>
              <a:rPr lang="ar-SA" b="1" u="sng" dirty="0" smtClean="0"/>
              <a:t>:           </a:t>
            </a:r>
            <a:r>
              <a:rPr lang="ar-SA" dirty="0" smtClean="0"/>
              <a:t>شبكات التغذة العكسية يمكن ان تحتوي علي اشارارات تمر في كلا الاتجاهين بادخال حلقات تكرار في الشبكة. هذا النوع من الشبكات قوي جدا و معقد لدرجة كبيرة. شبكات التغذية العكسية متغيرة و ديناميكية، حيث تتغير حالاتها باستمرار الي ان تصل الي نقطة التوازن. و تظل عند نقطة التوازن حتي تتغير المدخلات و تحتاج الي نقطة توازن جديدة. يشار الي الشبكة من هذا النوع باسم الشبكة التفاعلية (</a:t>
            </a:r>
            <a:r>
              <a:rPr lang="en-US" dirty="0" smtClean="0"/>
              <a:t> Interactive</a:t>
            </a:r>
            <a:r>
              <a:rPr lang="ar-SA" dirty="0" smtClean="0"/>
              <a:t>)</a:t>
            </a:r>
            <a:r>
              <a:rPr lang="en-US" dirty="0" smtClean="0"/>
              <a:t>   </a:t>
            </a:r>
            <a:r>
              <a:rPr lang="ar-SA" dirty="0"/>
              <a:t> </a:t>
            </a:r>
            <a:r>
              <a:rPr lang="ar-SA" dirty="0" smtClean="0"/>
              <a:t>. اما الشبكات ذات الطبقة الوحيدة و التغذية العكسية فيطلق عليها الشبكة  المرتدة (</a:t>
            </a:r>
            <a:r>
              <a:rPr lang="en-US" dirty="0" smtClean="0"/>
              <a:t> recurrent</a:t>
            </a:r>
            <a:r>
              <a:rPr lang="ar-SA" dirty="0" smtClean="0"/>
              <a:t>) .</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9</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457200"/>
            <a:ext cx="63246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410200" y="1905000"/>
            <a:ext cx="3352800" cy="1737360"/>
          </a:xfrm>
        </p:spPr>
        <p:txBody>
          <a:bodyPr>
            <a:normAutofit fontScale="90000"/>
          </a:bodyPr>
          <a:lstStyle/>
          <a:p>
            <a:pPr algn="r" rtl="1"/>
            <a:r>
              <a:rPr lang="ar-SA" dirty="0" smtClean="0"/>
              <a:t>أمثلة علي عمارة الشبكات العصبية</a:t>
            </a:r>
            <a:endParaRPr lang="en-US" dirty="0"/>
          </a:p>
        </p:txBody>
      </p:sp>
      <p:sp>
        <p:nvSpPr>
          <p:cNvPr id="3" name="Slide Number Placeholder 2"/>
          <p:cNvSpPr>
            <a:spLocks noGrp="1"/>
          </p:cNvSpPr>
          <p:nvPr>
            <p:ph type="sldNum" sz="quarter" idx="12"/>
          </p:nvPr>
        </p:nvSpPr>
        <p:spPr/>
        <p:txBody>
          <a:bodyPr/>
          <a:lstStyle/>
          <a:p>
            <a:fld id="{EC5B7896-717E-4410-A42B-CF653AD77954}" type="slidenum">
              <a:rPr lang="en-US" smtClean="0">
                <a:solidFill>
                  <a:srgbClr val="E3DED1">
                    <a:shade val="50000"/>
                  </a:srgbClr>
                </a:solidFill>
              </a:rPr>
              <a:pPr/>
              <a:t>10</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0" y="762000"/>
            <a:ext cx="6804796" cy="456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C5B7896-717E-4410-A42B-CF653AD77954}" type="slidenum">
              <a:rPr lang="en-US" smtClean="0">
                <a:solidFill>
                  <a:srgbClr val="E3DED1">
                    <a:shade val="50000"/>
                  </a:srgbClr>
                </a:solidFill>
              </a:rPr>
              <a:pPr/>
              <a:t>11</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lstStyle/>
          <a:p>
            <a:pPr algn="r" rtl="1"/>
            <a:r>
              <a:rPr lang="ar-SA" dirty="0" smtClean="0"/>
              <a:t>طبقات الشبكة (</a:t>
            </a:r>
            <a:r>
              <a:rPr lang="en-US" dirty="0" smtClean="0"/>
              <a:t>Network Layers</a:t>
            </a:r>
            <a:r>
              <a:rPr lang="ar-SA" dirty="0" smtClean="0"/>
              <a:t>)</a:t>
            </a:r>
            <a:endParaRPr lang="en-US" dirty="0"/>
          </a:p>
        </p:txBody>
      </p:sp>
      <p:sp>
        <p:nvSpPr>
          <p:cNvPr id="3" name="Content Placeholder 2"/>
          <p:cNvSpPr>
            <a:spLocks noGrp="1"/>
          </p:cNvSpPr>
          <p:nvPr>
            <p:ph idx="1"/>
          </p:nvPr>
        </p:nvSpPr>
        <p:spPr>
          <a:xfrm>
            <a:off x="457200" y="1524000"/>
            <a:ext cx="8183880" cy="4187952"/>
          </a:xfrm>
        </p:spPr>
        <p:txBody>
          <a:bodyPr>
            <a:normAutofit fontScale="77500" lnSpcReduction="20000"/>
          </a:bodyPr>
          <a:lstStyle/>
          <a:p>
            <a:pPr algn="r" rtl="1"/>
            <a:r>
              <a:rPr lang="ar-SA" dirty="0" smtClean="0"/>
              <a:t>النوع الاكثر شيوعا من ال</a:t>
            </a:r>
            <a:r>
              <a:rPr lang="en-US" dirty="0" smtClean="0"/>
              <a:t>ANN</a:t>
            </a:r>
            <a:r>
              <a:rPr lang="ar-SA" dirty="0" smtClean="0"/>
              <a:t> يتكون من 3 طبقات. طبقة وحدات الادخال (</a:t>
            </a:r>
            <a:r>
              <a:rPr lang="en-US" dirty="0" smtClean="0"/>
              <a:t>input layer</a:t>
            </a:r>
            <a:r>
              <a:rPr lang="ar-SA" dirty="0" smtClean="0"/>
              <a:t>) متصلة بطبقة داخلية مخفية (</a:t>
            </a:r>
            <a:r>
              <a:rPr lang="en-US" dirty="0" smtClean="0"/>
              <a:t>hidden layer</a:t>
            </a:r>
            <a:r>
              <a:rPr lang="ar-SA" dirty="0" smtClean="0"/>
              <a:t>) متصلة بطبقة وحدات الاخراج (</a:t>
            </a:r>
            <a:r>
              <a:rPr lang="en-US" dirty="0" smtClean="0"/>
              <a:t>output layer</a:t>
            </a:r>
            <a:r>
              <a:rPr lang="ar-SA" dirty="0" smtClean="0"/>
              <a:t>)</a:t>
            </a:r>
            <a:r>
              <a:rPr lang="en-US" dirty="0" smtClean="0"/>
              <a:t>. </a:t>
            </a:r>
            <a:endParaRPr lang="ar-SA" dirty="0" smtClean="0"/>
          </a:p>
          <a:p>
            <a:pPr algn="r" rtl="1"/>
            <a:r>
              <a:rPr lang="ar-SA" dirty="0" smtClean="0"/>
              <a:t>نشاط وحدة الادخال يمثل المعلومات الاولية التي تغذي الشبكة العصبية.</a:t>
            </a:r>
          </a:p>
          <a:p>
            <a:pPr algn="r" rtl="1"/>
            <a:r>
              <a:rPr lang="ar-SA" dirty="0" smtClean="0"/>
              <a:t>نشاط الطبقة المخفية يحسب بانشطة وحدات الادخال و ثقل كل وصلة بين وحدة الادخال و وحدة في الطبقة المخفية.</a:t>
            </a:r>
          </a:p>
          <a:p>
            <a:pPr algn="r" rtl="1"/>
            <a:r>
              <a:rPr lang="ar-SA" dirty="0" smtClean="0"/>
              <a:t>أداء وحدات الاخراج يعتمد علي نشاط الوحدات المخفية و ثقل كل وصلة بين وحدة مخفية و وحدة الاخراج.</a:t>
            </a:r>
          </a:p>
          <a:p>
            <a:pPr algn="r" rtl="1"/>
            <a:r>
              <a:rPr lang="ar-SA" dirty="0" smtClean="0"/>
              <a:t>في التنظيم وحيد الطبقة تكون كل الوحدات متصلة بوحدة واحدة، مشكلة الحالة الاكثر عمومية و الاكثر قدرة حسابية عن التنظيمات متعددة الطبقات.</a:t>
            </a:r>
          </a:p>
          <a:p>
            <a:pPr algn="r" rtl="1"/>
            <a:r>
              <a:rPr lang="ar-SA" dirty="0" smtClean="0"/>
              <a:t>في التنظيمات متعددة الطبقات يتم ترقيم الوحدات حسب الطبقة بدلا من اتباع ترقيم عام.</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12</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533400"/>
            <a:ext cx="6067295" cy="510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C5B7896-717E-4410-A42B-CF653AD77954}" type="slidenum">
              <a:rPr lang="en-US" smtClean="0">
                <a:solidFill>
                  <a:srgbClr val="E3DED1">
                    <a:shade val="50000"/>
                  </a:srgbClr>
                </a:solidFill>
              </a:rPr>
              <a:pPr/>
              <a:t>13</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lstStyle/>
          <a:p>
            <a:pPr algn="r" rtl="1"/>
            <a:r>
              <a:rPr lang="ar-SA" dirty="0" smtClean="0"/>
              <a:t>التعلم في الشبكات العصبية</a:t>
            </a:r>
            <a:endParaRPr lang="en-US" dirty="0"/>
          </a:p>
        </p:txBody>
      </p:sp>
      <p:sp>
        <p:nvSpPr>
          <p:cNvPr id="3" name="Content Placeholder 2"/>
          <p:cNvSpPr>
            <a:spLocks noGrp="1"/>
          </p:cNvSpPr>
          <p:nvPr>
            <p:ph idx="1"/>
          </p:nvPr>
        </p:nvSpPr>
        <p:spPr>
          <a:xfrm>
            <a:off x="457200" y="1524000"/>
            <a:ext cx="8183880" cy="4187952"/>
          </a:xfrm>
        </p:spPr>
        <p:txBody>
          <a:bodyPr>
            <a:normAutofit fontScale="92500" lnSpcReduction="10000"/>
          </a:bodyPr>
          <a:lstStyle/>
          <a:p>
            <a:pPr algn="r" rtl="1"/>
            <a:r>
              <a:rPr lang="ar-SA" dirty="0" smtClean="0"/>
              <a:t>كل شبكة عصبية تمتلئ بالمعرفة التي توجد في قيم ثقل الوصلات. تعديل المعرفة المخزنة في الشبكة العصبية كدالة في الخبرة يدل ضمنا علي قاعدة تعلم لتغيير قيم ثقل الوصلات.</a:t>
            </a:r>
          </a:p>
          <a:p>
            <a:pPr algn="r" rtl="1"/>
            <a:r>
              <a:rPr lang="ar-SA" b="1" u="sng" dirty="0" smtClean="0"/>
              <a:t>أولا: تصنيف الشبكات طبقا لطريقة التعلم:-</a:t>
            </a:r>
          </a:p>
          <a:p>
            <a:pPr marL="0" indent="0" algn="r" rtl="1">
              <a:buNone/>
            </a:pPr>
            <a:r>
              <a:rPr lang="ar-SA" dirty="0" smtClean="0"/>
              <a:t>طبقا لطريقة التعلم نستطيع التمييز بين صنفين رئيسيين من الشبكات العصبية هما:</a:t>
            </a:r>
          </a:p>
          <a:p>
            <a:pPr marL="1035558" lvl="2" indent="-514350" algn="r" rtl="1">
              <a:buFont typeface="+mj-lt"/>
              <a:buAutoNum type="arabicPeriod"/>
            </a:pPr>
            <a:r>
              <a:rPr lang="ar-SA" b="1" dirty="0" smtClean="0"/>
              <a:t>شبكات عصبية ثابتة (</a:t>
            </a:r>
            <a:r>
              <a:rPr lang="en-US" b="1" dirty="0" smtClean="0"/>
              <a:t>fixed networks</a:t>
            </a:r>
            <a:r>
              <a:rPr lang="ar-SA" b="1" dirty="0" smtClean="0"/>
              <a:t>):</a:t>
            </a:r>
            <a:r>
              <a:rPr lang="ar-SA" dirty="0" smtClean="0"/>
              <a:t> في هذا النوع لا يمكن تغيير الثقل في اي وصلة، و تكون قيم الثقل ثابتة و محددة مسبقا علي حسب المشكلة المراد حلها.</a:t>
            </a:r>
          </a:p>
          <a:p>
            <a:pPr marL="1035558" lvl="2" indent="-514350" algn="r" rtl="1">
              <a:buFont typeface="+mj-lt"/>
              <a:buAutoNum type="arabicPeriod"/>
            </a:pPr>
            <a:r>
              <a:rPr lang="ar-SA" b="1" dirty="0" smtClean="0"/>
              <a:t>شبكات عصبية متكيفة(</a:t>
            </a:r>
            <a:r>
              <a:rPr lang="en-US" b="1" dirty="0" smtClean="0"/>
              <a:t>adaptive networks</a:t>
            </a:r>
            <a:r>
              <a:rPr lang="ar-SA" b="1" dirty="0" smtClean="0"/>
              <a:t>):</a:t>
            </a:r>
            <a:r>
              <a:rPr lang="ar-SA" dirty="0" smtClean="0"/>
              <a:t> في هذا التوع من الشبكات يكون من الممكن تغيير ثقل اي وصلة.</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14</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76200"/>
          </a:xfrm>
        </p:spPr>
        <p:txBody>
          <a:bodyPr>
            <a:normAutofit fontScale="90000"/>
          </a:bodyPr>
          <a:lstStyle/>
          <a:p>
            <a:pPr algn="r" rtl="1"/>
            <a:endParaRPr lang="en-US" dirty="0"/>
          </a:p>
        </p:txBody>
      </p:sp>
      <p:sp>
        <p:nvSpPr>
          <p:cNvPr id="3" name="Content Placeholder 2"/>
          <p:cNvSpPr>
            <a:spLocks noGrp="1"/>
          </p:cNvSpPr>
          <p:nvPr>
            <p:ph idx="1"/>
          </p:nvPr>
        </p:nvSpPr>
        <p:spPr>
          <a:xfrm>
            <a:off x="457200" y="533400"/>
            <a:ext cx="8183880" cy="5178552"/>
          </a:xfrm>
        </p:spPr>
        <p:txBody>
          <a:bodyPr/>
          <a:lstStyle/>
          <a:p>
            <a:pPr lvl="0" algn="r" rtl="1">
              <a:buClr>
                <a:srgbClr val="F07F09"/>
              </a:buClr>
            </a:pPr>
            <a:r>
              <a:rPr lang="ar-SA" sz="2600" b="1" u="sng" dirty="0" smtClean="0">
                <a:solidFill>
                  <a:prstClr val="black"/>
                </a:solidFill>
              </a:rPr>
              <a:t>ثانيا: </a:t>
            </a:r>
            <a:r>
              <a:rPr lang="ar-SA" sz="2600" b="1" u="sng" dirty="0">
                <a:solidFill>
                  <a:prstClr val="black"/>
                </a:solidFill>
              </a:rPr>
              <a:t>تصنيف </a:t>
            </a:r>
            <a:r>
              <a:rPr lang="ar-SA" sz="2600" b="1" u="sng" dirty="0" smtClean="0">
                <a:solidFill>
                  <a:prstClr val="black"/>
                </a:solidFill>
              </a:rPr>
              <a:t>التعلم:-</a:t>
            </a:r>
          </a:p>
          <a:p>
            <a:pPr marL="0" lvl="0" indent="0" algn="r" rtl="1">
              <a:buClr>
                <a:srgbClr val="F07F09"/>
              </a:buClr>
              <a:buNone/>
            </a:pPr>
            <a:r>
              <a:rPr lang="ar-SA" sz="2600" dirty="0">
                <a:solidFill>
                  <a:prstClr val="black"/>
                </a:solidFill>
              </a:rPr>
              <a:t>	</a:t>
            </a:r>
            <a:r>
              <a:rPr lang="ar-SA" sz="2600" dirty="0" smtClean="0">
                <a:solidFill>
                  <a:prstClr val="black"/>
                </a:solidFill>
              </a:rPr>
              <a:t>كذلك يمكن تصنيف التعلم في الشبكات العصبية الي قسمين رئيسيين.</a:t>
            </a:r>
          </a:p>
          <a:p>
            <a:pPr marL="1035558" lvl="2" indent="-514350" algn="r" rtl="1">
              <a:buClr>
                <a:srgbClr val="F07F09"/>
              </a:buClr>
              <a:buFont typeface="+mj-lt"/>
              <a:buAutoNum type="arabicPeriod"/>
            </a:pPr>
            <a:r>
              <a:rPr lang="ar-SA" sz="2000" b="1" dirty="0" smtClean="0">
                <a:solidFill>
                  <a:prstClr val="black"/>
                </a:solidFill>
              </a:rPr>
              <a:t>التعلم تحت اشراف (</a:t>
            </a:r>
            <a:r>
              <a:rPr lang="en-US" sz="2000" b="1" dirty="0" smtClean="0">
                <a:solidFill>
                  <a:prstClr val="black"/>
                </a:solidFill>
              </a:rPr>
              <a:t>supervised learning</a:t>
            </a:r>
            <a:r>
              <a:rPr lang="ar-SA" sz="2000" b="1" dirty="0" smtClean="0">
                <a:solidFill>
                  <a:prstClr val="black"/>
                </a:solidFill>
              </a:rPr>
              <a:t>): </a:t>
            </a:r>
            <a:r>
              <a:rPr lang="ar-SA" sz="2000" dirty="0" smtClean="0">
                <a:solidFill>
                  <a:prstClr val="black"/>
                </a:solidFill>
              </a:rPr>
              <a:t>يتم دمج معلم او مدرس بحيث يتم إخبار كل وحدة اخراج عن الاستجابة المطلوبة مع الاشارات الداخلة. من الممكن ان يطلب معلومات عامة أثناء عملية التعلم. من ضمن هذا النوع من التعلم تعلم تصحيح الاخطاء (</a:t>
            </a:r>
            <a:r>
              <a:rPr lang="en-US" sz="2000" dirty="0" smtClean="0">
                <a:solidFill>
                  <a:prstClr val="black"/>
                </a:solidFill>
              </a:rPr>
              <a:t>error-correction learning</a:t>
            </a:r>
            <a:r>
              <a:rPr lang="ar-SA" sz="2000" dirty="0" smtClean="0">
                <a:solidFill>
                  <a:prstClr val="black"/>
                </a:solidFill>
              </a:rPr>
              <a:t>).</a:t>
            </a:r>
          </a:p>
          <a:p>
            <a:pPr marL="1035558" lvl="2" indent="-514350" algn="r" rtl="1">
              <a:buClr>
                <a:srgbClr val="F07F09"/>
              </a:buClr>
              <a:buFont typeface="+mj-lt"/>
              <a:buAutoNum type="arabicPeriod"/>
            </a:pPr>
            <a:r>
              <a:rPr lang="ar-SA" sz="2000" b="1" dirty="0" smtClean="0">
                <a:solidFill>
                  <a:prstClr val="black"/>
                </a:solidFill>
              </a:rPr>
              <a:t>التعلم دون اشراف (</a:t>
            </a:r>
            <a:r>
              <a:rPr lang="en-US" sz="2000" b="1" dirty="0" smtClean="0">
                <a:solidFill>
                  <a:prstClr val="black"/>
                </a:solidFill>
              </a:rPr>
              <a:t> unsupervised learning</a:t>
            </a:r>
            <a:r>
              <a:rPr lang="ar-SA" sz="2000" b="1" dirty="0" smtClean="0">
                <a:solidFill>
                  <a:prstClr val="black"/>
                </a:solidFill>
              </a:rPr>
              <a:t>): </a:t>
            </a:r>
            <a:r>
              <a:rPr lang="ar-SA" sz="2000" dirty="0" smtClean="0">
                <a:solidFill>
                  <a:prstClr val="black"/>
                </a:solidFill>
              </a:rPr>
              <a:t>هنا لا يوجد مدرب او مدرس من الخارج و يعتمد فقط علي المعلومات المحلية. و يشار اليه بالتنظيم الذاتي، حيث انه ينظم بنفسه البيانات الواردة الي الشبكة العصبية و يكتشف خصائصها. من هذا النوع طريقة ال</a:t>
            </a:r>
            <a:r>
              <a:rPr lang="en-US" sz="2000" dirty="0" smtClean="0">
                <a:solidFill>
                  <a:prstClr val="black"/>
                </a:solidFill>
              </a:rPr>
              <a:t>Hebb</a:t>
            </a:r>
            <a:r>
              <a:rPr lang="ar-SA" sz="2000" dirty="0" smtClean="0">
                <a:solidFill>
                  <a:prstClr val="black"/>
                </a:solidFill>
              </a:rPr>
              <a:t> في التعلم.</a:t>
            </a:r>
            <a:endParaRPr lang="ar-SA" sz="2000" dirty="0">
              <a:solidFill>
                <a:prstClr val="black"/>
              </a:solidFill>
            </a:endParaRPr>
          </a:p>
          <a:p>
            <a:pPr algn="r" rtl="1"/>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15</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8183880" cy="6931152"/>
          </a:xfrm>
        </p:spPr>
        <p:txBody>
          <a:bodyPr>
            <a:normAutofit/>
          </a:bodyPr>
          <a:lstStyle/>
          <a:p>
            <a:pPr lvl="0" algn="r" rtl="1">
              <a:buClr>
                <a:srgbClr val="F07F09"/>
              </a:buClr>
            </a:pPr>
            <a:r>
              <a:rPr lang="ar-SA" sz="2600" b="1" u="sng" dirty="0" smtClean="0">
                <a:solidFill>
                  <a:prstClr val="black"/>
                </a:solidFill>
              </a:rPr>
              <a:t>ثالثا: سلوك الشبكات العصبية الاصطناعية:-</a:t>
            </a:r>
            <a:endParaRPr lang="ar-SA" sz="2600" b="1" u="sng" dirty="0">
              <a:solidFill>
                <a:prstClr val="black"/>
              </a:solidFill>
            </a:endParaRPr>
          </a:p>
          <a:p>
            <a:pPr marL="0" lvl="0" indent="0" algn="r" rtl="1">
              <a:buClr>
                <a:srgbClr val="F07F09"/>
              </a:buClr>
              <a:buNone/>
            </a:pPr>
            <a:r>
              <a:rPr lang="ar-SA" sz="2600" dirty="0">
                <a:solidFill>
                  <a:prstClr val="black"/>
                </a:solidFill>
              </a:rPr>
              <a:t>	</a:t>
            </a:r>
            <a:r>
              <a:rPr lang="ar-SA" sz="2600" dirty="0" smtClean="0">
                <a:solidFill>
                  <a:prstClr val="black"/>
                </a:solidFill>
              </a:rPr>
              <a:t>سلوك ال</a:t>
            </a:r>
            <a:r>
              <a:rPr lang="en-US" sz="2600" dirty="0" smtClean="0">
                <a:solidFill>
                  <a:prstClr val="black"/>
                </a:solidFill>
              </a:rPr>
              <a:t>ANN</a:t>
            </a:r>
            <a:r>
              <a:rPr lang="ar-SA" sz="2600" dirty="0" smtClean="0">
                <a:solidFill>
                  <a:prstClr val="black"/>
                </a:solidFill>
              </a:rPr>
              <a:t> يعتمد علي ثقل كل وصلة و دالة التحويل بين المدخل و المخرج التي تتحدد للوحدات (الخلايا العصبية). يوجد ثلاثة أنواع من دوال التحويل التي تحكم العلاقة بين المدخل و المخرج هي:</a:t>
            </a:r>
            <a:endParaRPr lang="ar-SA" sz="2600" dirty="0">
              <a:solidFill>
                <a:prstClr val="black"/>
              </a:solidFill>
            </a:endParaRPr>
          </a:p>
          <a:p>
            <a:pPr marL="1035558" lvl="2" indent="-514350" algn="r" rtl="1">
              <a:buClr>
                <a:srgbClr val="F07F09"/>
              </a:buClr>
              <a:buFont typeface="+mj-lt"/>
              <a:buAutoNum type="arabicPeriod"/>
            </a:pPr>
            <a:r>
              <a:rPr lang="ar-SA" sz="2000" b="1" dirty="0" smtClean="0">
                <a:solidFill>
                  <a:prstClr val="black"/>
                </a:solidFill>
              </a:rPr>
              <a:t>خطية (</a:t>
            </a:r>
            <a:r>
              <a:rPr lang="en-US" sz="2000" b="1" dirty="0" smtClean="0">
                <a:solidFill>
                  <a:prstClr val="black"/>
                </a:solidFill>
              </a:rPr>
              <a:t>linear</a:t>
            </a:r>
            <a:r>
              <a:rPr lang="ar-SA" sz="2000" b="1" dirty="0" smtClean="0">
                <a:solidFill>
                  <a:prstClr val="black"/>
                </a:solidFill>
              </a:rPr>
              <a:t>)</a:t>
            </a:r>
            <a:r>
              <a:rPr lang="ar-SA" sz="2000" dirty="0" smtClean="0">
                <a:solidFill>
                  <a:prstClr val="black"/>
                </a:solidFill>
              </a:rPr>
              <a:t> : حيث يتناسب نشاط المخرج مع اجمالي المداخل ذات الوزن.</a:t>
            </a:r>
            <a:endParaRPr lang="ar-SA" sz="2000" dirty="0">
              <a:solidFill>
                <a:prstClr val="black"/>
              </a:solidFill>
            </a:endParaRPr>
          </a:p>
          <a:p>
            <a:pPr marL="1035558" lvl="2" indent="-514350" algn="r" rtl="1">
              <a:buClr>
                <a:srgbClr val="F07F09"/>
              </a:buClr>
              <a:buFont typeface="+mj-lt"/>
              <a:buAutoNum type="arabicPeriod"/>
            </a:pPr>
            <a:r>
              <a:rPr lang="ar-SA" sz="2000" b="1" dirty="0" smtClean="0">
                <a:solidFill>
                  <a:prstClr val="black"/>
                </a:solidFill>
              </a:rPr>
              <a:t>استهلالية (</a:t>
            </a:r>
            <a:r>
              <a:rPr lang="en-US" sz="2000" b="1" dirty="0" smtClean="0">
                <a:solidFill>
                  <a:prstClr val="black"/>
                </a:solidFill>
              </a:rPr>
              <a:t>threshold</a:t>
            </a:r>
            <a:r>
              <a:rPr lang="ar-SA" sz="2000" b="1" dirty="0" smtClean="0">
                <a:solidFill>
                  <a:prstClr val="black"/>
                </a:solidFill>
              </a:rPr>
              <a:t>): </a:t>
            </a:r>
            <a:r>
              <a:rPr lang="ar-SA" sz="2000" dirty="0" smtClean="0">
                <a:solidFill>
                  <a:prstClr val="black"/>
                </a:solidFill>
              </a:rPr>
              <a:t>يتم ضبط المخرج عند مستوي واحد او مستويين اعتمادا علي كون اجمالي المداخل اكبر من او اقل من القيمة الاستهلالية.</a:t>
            </a:r>
          </a:p>
          <a:p>
            <a:pPr marL="1035558" lvl="2" indent="-514350" algn="r" rtl="1">
              <a:buClr>
                <a:srgbClr val="F07F09"/>
              </a:buClr>
              <a:buFont typeface="+mj-lt"/>
              <a:buAutoNum type="arabicPeriod"/>
            </a:pPr>
            <a:r>
              <a:rPr lang="ar-SA" sz="2000" b="1" dirty="0" smtClean="0">
                <a:solidFill>
                  <a:prstClr val="black"/>
                </a:solidFill>
              </a:rPr>
              <a:t>أسية (</a:t>
            </a:r>
            <a:r>
              <a:rPr lang="en-US" sz="2000" b="1" dirty="0" smtClean="0">
                <a:solidFill>
                  <a:prstClr val="black"/>
                </a:solidFill>
              </a:rPr>
              <a:t>Sigmoid</a:t>
            </a:r>
            <a:r>
              <a:rPr lang="ar-SA" sz="2000" b="1" dirty="0" smtClean="0">
                <a:solidFill>
                  <a:prstClr val="black"/>
                </a:solidFill>
              </a:rPr>
              <a:t>): </a:t>
            </a:r>
            <a:r>
              <a:rPr lang="ar-SA" sz="2000" dirty="0" smtClean="0">
                <a:solidFill>
                  <a:prstClr val="black"/>
                </a:solidFill>
              </a:rPr>
              <a:t>هنا يتغير المخرج بشكل مستمر ولكن ليس خطيا مع تغيير المدخل. هذا النوع يحاكي الشبكة العصبية البشرية الي حد كبير.</a:t>
            </a:r>
            <a:endParaRPr lang="ar-SA" sz="2000" dirty="0">
              <a:solidFill>
                <a:prstClr val="black"/>
              </a:solidFill>
            </a:endParaRPr>
          </a:p>
        </p:txBody>
      </p:sp>
      <p:sp>
        <p:nvSpPr>
          <p:cNvPr id="4" name="Title 3"/>
          <p:cNvSpPr>
            <a:spLocks noGrp="1"/>
          </p:cNvSpPr>
          <p:nvPr>
            <p:ph type="title"/>
          </p:nvPr>
        </p:nvSpPr>
        <p:spPr/>
        <p:txBody>
          <a:bodyPr/>
          <a:lstStyle/>
          <a:p>
            <a:endParaRPr lang="en-US" dirty="0"/>
          </a:p>
        </p:txBody>
      </p:sp>
      <p:sp>
        <p:nvSpPr>
          <p:cNvPr id="2" name="Slide Number Placeholder 1"/>
          <p:cNvSpPr>
            <a:spLocks noGrp="1"/>
          </p:cNvSpPr>
          <p:nvPr>
            <p:ph type="sldNum" sz="quarter" idx="12"/>
          </p:nvPr>
        </p:nvSpPr>
        <p:spPr/>
        <p:txBody>
          <a:bodyPr/>
          <a:lstStyle/>
          <a:p>
            <a:fld id="{EC5B7896-717E-4410-A42B-CF653AD77954}" type="slidenum">
              <a:rPr lang="en-US" smtClean="0">
                <a:solidFill>
                  <a:srgbClr val="E3DED1">
                    <a:shade val="50000"/>
                  </a:srgbClr>
                </a:solidFill>
              </a:rPr>
              <a:pPr/>
              <a:t>16</a:t>
            </a:fld>
            <a:endParaRPr lang="en-US" dirty="0">
              <a:solidFill>
                <a:srgbClr val="E3DED1">
                  <a:shade val="50000"/>
                </a:srgbClr>
              </a:solidFill>
            </a:endParaRPr>
          </a:p>
        </p:txBody>
      </p:sp>
    </p:spTree>
    <p:extLst>
      <p:ext uri="{BB962C8B-B14F-4D97-AF65-F5344CB8AC3E}">
        <p14:creationId xmlns:p14="http://schemas.microsoft.com/office/powerpoint/2010/main" val="9288492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647006"/>
            <a:ext cx="7632883" cy="258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EC5B7896-717E-4410-A42B-CF653AD77954}" type="slidenum">
              <a:rPr lang="en-US" smtClean="0">
                <a:solidFill>
                  <a:srgbClr val="E3DED1">
                    <a:shade val="50000"/>
                  </a:srgbClr>
                </a:solidFill>
              </a:rPr>
              <a:pPr/>
              <a:t>17</a:t>
            </a:fld>
            <a:endParaRPr lang="en-US" dirty="0">
              <a:solidFill>
                <a:srgbClr val="E3DED1">
                  <a:shade val="50000"/>
                </a:srgbClr>
              </a:solidFill>
            </a:endParaRPr>
          </a:p>
        </p:txBody>
      </p:sp>
    </p:spTree>
    <p:extLst>
      <p:ext uri="{BB962C8B-B14F-4D97-AF65-F5344CB8AC3E}">
        <p14:creationId xmlns:p14="http://schemas.microsoft.com/office/powerpoint/2010/main" val="1432981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algn="r" rtl="1"/>
            <a:r>
              <a:rPr lang="ar-SA" dirty="0" smtClean="0"/>
              <a:t>كما درسنا في السابقأن وحدات الخلايا العصبية يربط بينها مجموعة من الوصلات. يوجد عدد طبيعي عشري مع كل وصلة، هو ثقل الوصلة. نرمز له بالرمز </a:t>
            </a:r>
            <a:r>
              <a:rPr lang="en-US" dirty="0" smtClean="0"/>
              <a:t>W</a:t>
            </a:r>
            <a:r>
              <a:rPr lang="en-US" baseline="-25000" dirty="0" smtClean="0"/>
              <a:t>ij</a:t>
            </a:r>
            <a:r>
              <a:rPr lang="ar-SA" baseline="-25000" dirty="0" smtClean="0"/>
              <a:t> </a:t>
            </a:r>
            <a:r>
              <a:rPr lang="ar-SA" dirty="0" smtClean="0"/>
              <a:t> ليعبر عن ثقل الوصلة بين الوحدة   </a:t>
            </a:r>
            <a:r>
              <a:rPr lang="en-US" dirty="0" smtClean="0"/>
              <a:t>u</a:t>
            </a:r>
            <a:r>
              <a:rPr lang="en-US" baseline="-25000" dirty="0" smtClean="0"/>
              <a:t>i</a:t>
            </a:r>
            <a:r>
              <a:rPr lang="ar-SA" dirty="0" smtClean="0"/>
              <a:t>  و </a:t>
            </a:r>
            <a:r>
              <a:rPr lang="en-US" dirty="0" smtClean="0"/>
              <a:t>  u</a:t>
            </a:r>
            <a:r>
              <a:rPr lang="en-US" baseline="-25000" dirty="0" smtClean="0"/>
              <a:t>j</a:t>
            </a:r>
            <a:r>
              <a:rPr lang="ar-SA" dirty="0"/>
              <a:t>بعد </a:t>
            </a:r>
            <a:r>
              <a:rPr lang="ar-SA" dirty="0" smtClean="0"/>
              <a:t>ذلك يتم تحويلها لتمثل نموذج الاتصال في الشبكة بواسطة مصفوفة الثقل (</a:t>
            </a:r>
            <a:r>
              <a:rPr lang="en-US" dirty="0" smtClean="0"/>
              <a:t>weight matrix</a:t>
            </a:r>
            <a:r>
              <a:rPr lang="ar-SA" dirty="0" smtClean="0"/>
              <a:t>)</a:t>
            </a:r>
            <a:r>
              <a:rPr lang="en-US" dirty="0" smtClean="0"/>
              <a:t> W  </a:t>
            </a:r>
            <a:r>
              <a:rPr lang="ar-SA" dirty="0" smtClean="0"/>
              <a:t>. عناصر مصفوفة الثقل </a:t>
            </a:r>
            <a:r>
              <a:rPr lang="en-US" dirty="0">
                <a:solidFill>
                  <a:prstClr val="black"/>
                </a:solidFill>
              </a:rPr>
              <a:t>W </a:t>
            </a:r>
            <a:r>
              <a:rPr lang="ar-SA" dirty="0" smtClean="0">
                <a:solidFill>
                  <a:prstClr val="black"/>
                </a:solidFill>
              </a:rPr>
              <a:t>هي </a:t>
            </a:r>
            <a:r>
              <a:rPr lang="en-US" dirty="0" smtClean="0"/>
              <a:t>W</a:t>
            </a:r>
            <a:r>
              <a:rPr lang="en-US" baseline="-25000" dirty="0" smtClean="0"/>
              <a:t>ij</a:t>
            </a:r>
            <a:r>
              <a:rPr lang="ar-SA" baseline="-25000" dirty="0" smtClean="0"/>
              <a:t>. </a:t>
            </a:r>
          </a:p>
          <a:p>
            <a:pPr algn="r" rtl="1"/>
            <a:r>
              <a:rPr lang="ar-SA" dirty="0"/>
              <a:t>يوجد نوعين من الاتصال</a:t>
            </a:r>
            <a:r>
              <a:rPr lang="ar-SA" baseline="-25000" dirty="0" smtClean="0"/>
              <a:t>:</a:t>
            </a:r>
          </a:p>
          <a:p>
            <a:pPr marL="804672" lvl="1" indent="-457200" algn="r" rtl="1">
              <a:buFont typeface="+mj-lt"/>
              <a:buAutoNum type="arabicPeriod"/>
            </a:pPr>
            <a:r>
              <a:rPr lang="ar-SA" sz="2800" dirty="0"/>
              <a:t>اتصال مثير ذو ثقل موجب.</a:t>
            </a:r>
          </a:p>
          <a:p>
            <a:pPr marL="804672" lvl="1" indent="-457200" algn="r" rtl="1">
              <a:buFont typeface="+mj-lt"/>
              <a:buAutoNum type="arabicPeriod"/>
            </a:pPr>
            <a:r>
              <a:rPr lang="ar-SA" sz="2800" dirty="0"/>
              <a:t>اتصال مانع ذو ثقل سالب.</a:t>
            </a:r>
          </a:p>
          <a:p>
            <a:pPr marL="804672" lvl="1" indent="-457200" algn="r" rtl="1">
              <a:buFont typeface="+mj-lt"/>
              <a:buAutoNum type="arabicPeriod"/>
            </a:pPr>
            <a:endParaRPr lang="ar-SA" sz="2800" dirty="0"/>
          </a:p>
          <a:p>
            <a:pPr marL="0" indent="0" algn="r" rtl="1">
              <a:buNone/>
            </a:pP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810000"/>
            <a:ext cx="2619375"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18</a:t>
            </a:fld>
            <a:endParaRPr lang="en-US" dirty="0">
              <a:solidFill>
                <a:srgbClr val="E3DED1">
                  <a:shade val="50000"/>
                </a:srgbClr>
              </a:solidFill>
            </a:endParaRPr>
          </a:p>
        </p:txBody>
      </p:sp>
    </p:spTree>
    <p:extLst>
      <p:ext uri="{BB962C8B-B14F-4D97-AF65-F5344CB8AC3E}">
        <p14:creationId xmlns:p14="http://schemas.microsoft.com/office/powerpoint/2010/main" val="16547376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183880" cy="1051560"/>
          </a:xfrm>
        </p:spPr>
        <p:txBody>
          <a:bodyPr/>
          <a:lstStyle/>
          <a:p>
            <a:pPr algn="r" rtl="1"/>
            <a:r>
              <a:rPr lang="ar-SA" dirty="0">
                <a:latin typeface="TimesNewRomanPS-BoldMT"/>
              </a:rPr>
              <a:t>خوارزميات تعليم الشبكة</a:t>
            </a:r>
            <a:endParaRPr lang="en-US" dirty="0"/>
          </a:p>
        </p:txBody>
      </p:sp>
      <p:sp>
        <p:nvSpPr>
          <p:cNvPr id="3" name="Content Placeholder 2"/>
          <p:cNvSpPr>
            <a:spLocks noGrp="1"/>
          </p:cNvSpPr>
          <p:nvPr>
            <p:ph idx="1"/>
          </p:nvPr>
        </p:nvSpPr>
        <p:spPr>
          <a:xfrm>
            <a:off x="381000" y="1600200"/>
            <a:ext cx="8183880" cy="4187952"/>
          </a:xfrm>
        </p:spPr>
        <p:txBody>
          <a:bodyPr>
            <a:normAutofit fontScale="85000" lnSpcReduction="20000"/>
          </a:bodyPr>
          <a:lstStyle/>
          <a:p>
            <a:pPr algn="r" rtl="1"/>
            <a:r>
              <a:rPr lang="ar-SA" dirty="0">
                <a:latin typeface="TimesNewRomanPSMT"/>
              </a:rPr>
              <a:t>إن الأوزان تمثل المعلومات الأولية التي ستتعلم بها الشبكة ، لذا </a:t>
            </a:r>
            <a:r>
              <a:rPr lang="ar-SA" dirty="0" smtClean="0">
                <a:latin typeface="TimesNewRomanPSMT"/>
              </a:rPr>
              <a:t>لابد </a:t>
            </a:r>
            <a:r>
              <a:rPr lang="ar-SA" dirty="0">
                <a:latin typeface="TimesNewRomanPSMT"/>
              </a:rPr>
              <a:t>من تحديث الأوزان خلال مرحلة التدريب </a:t>
            </a:r>
            <a:r>
              <a:rPr lang="ar-SA" dirty="0" smtClean="0">
                <a:latin typeface="TimesNewRomanPSMT"/>
              </a:rPr>
              <a:t>، ومن </a:t>
            </a:r>
            <a:r>
              <a:rPr lang="ar-SA" dirty="0">
                <a:latin typeface="TimesNewRomanPSMT"/>
              </a:rPr>
              <a:t>أجل هذا التحديث تستخدم عدة خوارزميات مختلفة حسب نوع الشبكة. من أهم هذه الخوارزميات </a:t>
            </a:r>
            <a:r>
              <a:rPr lang="ar-SA" dirty="0" smtClean="0">
                <a:latin typeface="TimesNewRomanPSMT"/>
              </a:rPr>
              <a:t>خوارزمية التي </a:t>
            </a:r>
            <a:r>
              <a:rPr lang="ar-SA" dirty="0">
                <a:latin typeface="TimesNewRomanPSMT"/>
              </a:rPr>
              <a:t>تستخدم في تدريب الشبكات العصبونية </a:t>
            </a:r>
            <a:r>
              <a:rPr lang="en-US" dirty="0" smtClean="0">
                <a:latin typeface="TimesNewRomanPSMT"/>
              </a:rPr>
              <a:t>Algorithm </a:t>
            </a:r>
            <a:r>
              <a:rPr lang="en-US" dirty="0">
                <a:latin typeface="TimesNewRomanPSMT"/>
              </a:rPr>
              <a:t>Back Propagation </a:t>
            </a:r>
            <a:r>
              <a:rPr lang="ar-SA" dirty="0" smtClean="0">
                <a:latin typeface="TimesNewRomanPSMT"/>
              </a:rPr>
              <a:t>ذات الانتشار العكسي الارتباط </a:t>
            </a:r>
            <a:r>
              <a:rPr lang="ar-SA" dirty="0">
                <a:latin typeface="TimesNewRomanPSMT"/>
              </a:rPr>
              <a:t>وذات التغذية الأمامية ومتعددة الطبقات وغير الخطية، وتعتبر هذه الخوارزمية تعميم لطريقة </a:t>
            </a:r>
            <a:r>
              <a:rPr lang="ar-SA" dirty="0" smtClean="0">
                <a:latin typeface="TimesNewRomanPSMT"/>
              </a:rPr>
              <a:t>التدريب بنمط </a:t>
            </a:r>
            <a:r>
              <a:rPr lang="ar-SA" dirty="0">
                <a:latin typeface="TimesNewRomanPSMT"/>
              </a:rPr>
              <a:t>تصحيح الخطأ. ويتم تنفيذ هذه الخوارزمية من خلال مرحلتين رئيسيتين هما :</a:t>
            </a:r>
          </a:p>
          <a:p>
            <a:pPr algn="r" rtl="1"/>
            <a:r>
              <a:rPr lang="en-US" dirty="0">
                <a:latin typeface="TimesNewRomanPSMT"/>
              </a:rPr>
              <a:t>.١</a:t>
            </a:r>
          </a:p>
          <a:p>
            <a:pPr marL="0" indent="0" algn="l">
              <a:buNone/>
            </a:pPr>
            <a:r>
              <a:rPr lang="en-US" dirty="0">
                <a:latin typeface="TimesNewRomanPSMT"/>
              </a:rPr>
              <a:t>Feed forward Back </a:t>
            </a:r>
            <a:r>
              <a:rPr lang="en-US" dirty="0" smtClean="0">
                <a:latin typeface="TimesNewRomanPSMT"/>
              </a:rPr>
              <a:t>Propagation </a:t>
            </a:r>
            <a:r>
              <a:rPr lang="ar-SA" dirty="0">
                <a:latin typeface="TimesNewRomanPSMT"/>
              </a:rPr>
              <a:t>مرحلة الانتشار الأمامي</a:t>
            </a:r>
          </a:p>
          <a:p>
            <a:pPr algn="r" rtl="1"/>
            <a:r>
              <a:rPr lang="en-US" dirty="0">
                <a:latin typeface="TimesNewRomanPSMT"/>
              </a:rPr>
              <a:t>.٢</a:t>
            </a:r>
          </a:p>
          <a:p>
            <a:pPr marL="0" indent="0" algn="r">
              <a:buNone/>
            </a:pPr>
            <a:r>
              <a:rPr lang="en-US" dirty="0">
                <a:latin typeface="TimesNewRomanPSMT"/>
              </a:rPr>
              <a:t>Back Propagation </a:t>
            </a:r>
            <a:r>
              <a:rPr lang="ar-SA" dirty="0">
                <a:latin typeface="TimesNewRomanPSMT"/>
              </a:rPr>
              <a:t>مرحلة الانتشار العكسي</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19</a:t>
            </a:fld>
            <a:endParaRPr lang="en-US" dirty="0">
              <a:solidFill>
                <a:srgbClr val="E3DED1">
                  <a:shade val="50000"/>
                </a:srgbClr>
              </a:solidFill>
            </a:endParaRPr>
          </a:p>
        </p:txBody>
      </p:sp>
    </p:spTree>
    <p:extLst>
      <p:ext uri="{BB962C8B-B14F-4D97-AF65-F5344CB8AC3E}">
        <p14:creationId xmlns:p14="http://schemas.microsoft.com/office/powerpoint/2010/main" val="22171708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02920" y="530352"/>
            <a:ext cx="8183880" cy="5489448"/>
          </a:xfrm>
        </p:spPr>
        <p:txBody>
          <a:bodyPr>
            <a:normAutofit/>
          </a:bodyPr>
          <a:lstStyle/>
          <a:p>
            <a:pPr marL="0" indent="0" algn="r" rtl="1">
              <a:buNone/>
            </a:pPr>
            <a:r>
              <a:rPr lang="ar-SA" b="1" dirty="0">
                <a:latin typeface="TimesNewRomanPS-BoldMT"/>
              </a:rPr>
              <a:t>أولاً : مرحلة الانتشار الامامي</a:t>
            </a:r>
          </a:p>
          <a:p>
            <a:pPr algn="r" rtl="1"/>
            <a:r>
              <a:rPr lang="ar-SA" dirty="0">
                <a:latin typeface="TimesNewRomanPSMT"/>
              </a:rPr>
              <a:t>لا يحصل فيها أي تعديل للأوزان المشبكية و تبدأ هذه المرحلة بعرض الشكل المدخل للشبكة ، حيث تخصص </a:t>
            </a:r>
            <a:r>
              <a:rPr lang="ar-SA" dirty="0" smtClean="0">
                <a:latin typeface="TimesNewRomanPSMT"/>
              </a:rPr>
              <a:t>آلعنصر </a:t>
            </a:r>
            <a:r>
              <a:rPr lang="ar-SA" dirty="0">
                <a:latin typeface="TimesNewRomanPSMT"/>
              </a:rPr>
              <a:t>معالجة من طبقة عناصر الإدخال لأحد مكونات الشعاع الذي يمثل الدخل ، وتسبب قيم مكونات </a:t>
            </a:r>
            <a:r>
              <a:rPr lang="ar-SA" dirty="0" smtClean="0">
                <a:latin typeface="TimesNewRomanPSMT"/>
              </a:rPr>
              <a:t>متجهة الدخل </a:t>
            </a:r>
            <a:r>
              <a:rPr lang="ar-SA" dirty="0">
                <a:latin typeface="TimesNewRomanPSMT"/>
              </a:rPr>
              <a:t>استثارة لوحدات طبقة الإدخال ويعقب ذلك انتشار أمامي لتلك الاستثارة عبر بقية طبقات </a:t>
            </a:r>
            <a:r>
              <a:rPr lang="ar-SA" dirty="0" smtClean="0">
                <a:latin typeface="TimesNewRomanPSMT"/>
              </a:rPr>
              <a:t>الشبكة.</a:t>
            </a:r>
          </a:p>
          <a:p>
            <a:pPr marL="0" indent="0" algn="r" rtl="1">
              <a:buNone/>
            </a:pPr>
            <a:r>
              <a:rPr lang="ar-SA" b="1" dirty="0" smtClean="0"/>
              <a:t>ثا</a:t>
            </a:r>
            <a:r>
              <a:rPr lang="ar-SA" sz="2900" b="1" dirty="0" smtClean="0">
                <a:latin typeface="TimesNewRomanPS-BoldMT"/>
              </a:rPr>
              <a:t>نيا</a:t>
            </a:r>
            <a:r>
              <a:rPr lang="ar-SA" sz="2900" b="1" dirty="0">
                <a:latin typeface="TimesNewRomanPS-BoldMT"/>
              </a:rPr>
              <a:t>: مرحلة الانتشار العكسي </a:t>
            </a:r>
            <a:endParaRPr lang="ar-SA" sz="2900" b="1" dirty="0" smtClean="0">
              <a:latin typeface="TimesNewRomanPS-BoldMT"/>
            </a:endParaRPr>
          </a:p>
          <a:p>
            <a:pPr algn="r" rtl="1"/>
            <a:r>
              <a:rPr lang="ar-SA" dirty="0" smtClean="0"/>
              <a:t>وهي </a:t>
            </a:r>
            <a:r>
              <a:rPr lang="ar-SA" dirty="0"/>
              <a:t>مرحلة ضبط أوزان </a:t>
            </a:r>
            <a:r>
              <a:rPr lang="ar-SA" dirty="0" smtClean="0"/>
              <a:t>.، </a:t>
            </a:r>
            <a:r>
              <a:rPr lang="ar-SA" dirty="0"/>
              <a:t>حيث </a:t>
            </a:r>
            <a:r>
              <a:rPr lang="ar-SA" dirty="0" smtClean="0"/>
              <a:t>يتم في </a:t>
            </a:r>
            <a:r>
              <a:rPr lang="ar-SA" dirty="0"/>
              <a:t>أحد مراحل التعليم إعادة انتشار الإشارة من الخرج إلى الدخل بشكل عكسي ، ويتم خلالها ضبط </a:t>
            </a:r>
            <a:r>
              <a:rPr lang="ar-SA" dirty="0" smtClean="0"/>
              <a:t>أوزان الشعاع.</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20</a:t>
            </a:fld>
            <a:endParaRPr lang="en-US" dirty="0">
              <a:solidFill>
                <a:srgbClr val="E3DED1">
                  <a:shade val="50000"/>
                </a:srgbClr>
              </a:solidFill>
            </a:endParaRPr>
          </a:p>
        </p:txBody>
      </p:sp>
    </p:spTree>
    <p:extLst>
      <p:ext uri="{BB962C8B-B14F-4D97-AF65-F5344CB8AC3E}">
        <p14:creationId xmlns:p14="http://schemas.microsoft.com/office/powerpoint/2010/main" val="3158293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183880" cy="1051560"/>
          </a:xfrm>
        </p:spPr>
        <p:txBody>
          <a:bodyPr>
            <a:normAutofit/>
          </a:bodyPr>
          <a:lstStyle/>
          <a:p>
            <a:pPr algn="r" rtl="1"/>
            <a:r>
              <a:rPr lang="ar-SY" dirty="0">
                <a:latin typeface="TimesNewRomanPS-BoldMT"/>
              </a:rPr>
              <a:t>تطبيقات الشبكات العصبونية</a:t>
            </a:r>
            <a:endParaRPr lang="en-US" dirty="0">
              <a:latin typeface="TimesNewRomanPS-BoldMT"/>
            </a:endParaRPr>
          </a:p>
        </p:txBody>
      </p:sp>
      <p:sp>
        <p:nvSpPr>
          <p:cNvPr id="3" name="Content Placeholder 2"/>
          <p:cNvSpPr>
            <a:spLocks noGrp="1"/>
          </p:cNvSpPr>
          <p:nvPr>
            <p:ph idx="1"/>
          </p:nvPr>
        </p:nvSpPr>
        <p:spPr>
          <a:xfrm>
            <a:off x="457200" y="1752600"/>
            <a:ext cx="8183880" cy="4187952"/>
          </a:xfrm>
        </p:spPr>
        <p:txBody>
          <a:bodyPr>
            <a:normAutofit fontScale="70000" lnSpcReduction="20000"/>
          </a:bodyPr>
          <a:lstStyle/>
          <a:p>
            <a:pPr indent="0" algn="justLow" rtl="1">
              <a:buNone/>
            </a:pPr>
            <a:r>
              <a:rPr lang="ar-SY" dirty="0">
                <a:solidFill>
                  <a:srgbClr val="000000"/>
                </a:solidFill>
                <a:latin typeface="Simplified Arabic"/>
              </a:rPr>
              <a:t>للشبكات  العصبونية تطبيقات فعالة وجيدة في مجالات هندسية وعلمية كثيرة، وخاصةً عند التعامل مع حجم كبير من </a:t>
            </a:r>
            <a:r>
              <a:rPr lang="ar-SA" dirty="0" smtClean="0">
                <a:solidFill>
                  <a:srgbClr val="000000"/>
                </a:solidFill>
                <a:latin typeface="Simplified Arabic"/>
              </a:rPr>
              <a:t>المعطيات </a:t>
            </a:r>
            <a:r>
              <a:rPr lang="ar-SY" dirty="0" smtClean="0">
                <a:solidFill>
                  <a:srgbClr val="000000"/>
                </a:solidFill>
                <a:latin typeface="Simplified Arabic"/>
              </a:rPr>
              <a:t>منها</a:t>
            </a:r>
            <a:r>
              <a:rPr lang="ar-SY" dirty="0">
                <a:solidFill>
                  <a:srgbClr val="000000"/>
                </a:solidFill>
                <a:latin typeface="Simplified Arabic"/>
              </a:rPr>
              <a:t>: </a:t>
            </a:r>
            <a:endParaRPr lang="en-US" dirty="0" smtClean="0">
              <a:solidFill>
                <a:srgbClr val="000000"/>
              </a:solidFill>
              <a:latin typeface="Simplified Arabic"/>
            </a:endParaRPr>
          </a:p>
          <a:p>
            <a:pPr marL="722376" indent="-457200" algn="justLow" rtl="1"/>
            <a:r>
              <a:rPr lang="ar-SA" b="1" dirty="0" smtClean="0">
                <a:solidFill>
                  <a:srgbClr val="000000"/>
                </a:solidFill>
                <a:latin typeface="Simplified Arabic"/>
              </a:rPr>
              <a:t>اكتشاف الظواهر الطبية: </a:t>
            </a:r>
            <a:r>
              <a:rPr lang="ar-SA" dirty="0" smtClean="0">
                <a:solidFill>
                  <a:srgbClr val="000000"/>
                </a:solidFill>
                <a:latin typeface="Simplified Arabic"/>
              </a:rPr>
              <a:t>حيث يمكن مراقبة بعض الظواهر الطبية مثل المؤشرات الصحية المختلفة. لقد استخدمت الشبكات العصبية في ملاحظة نموذج التنبؤ المناسب للعلاج لوصفة المريض.</a:t>
            </a:r>
          </a:p>
          <a:p>
            <a:pPr marL="722376" indent="-457200" algn="justLow" rtl="1"/>
            <a:r>
              <a:rPr lang="ar-SA" b="1" dirty="0" smtClean="0">
                <a:solidFill>
                  <a:srgbClr val="000000"/>
                </a:solidFill>
                <a:latin typeface="Tahoma"/>
              </a:rPr>
              <a:t>التنبؤ باسعار الاسهم في سوق المال: </a:t>
            </a:r>
            <a:r>
              <a:rPr lang="ar-SA" dirty="0" smtClean="0">
                <a:solidFill>
                  <a:srgbClr val="000000"/>
                </a:solidFill>
                <a:latin typeface="Tahoma"/>
              </a:rPr>
              <a:t>تذبذب اسعار الاسهم و مؤشرات الاسعار مثال معقد متعدد الابعاد. استخدمت الشبكات العصبية من قبل عدد من المحللين الفنيين لقياس تنبؤات عن اسعار الاسهم مقابل عدد من العناصر المؤثرة مثل الاداء السابق للسوق و المؤشرات الاقتصادية.</a:t>
            </a:r>
          </a:p>
          <a:p>
            <a:pPr marL="722376" indent="-457200" algn="justLow" rtl="1"/>
            <a:r>
              <a:rPr lang="ar-SA" b="1" dirty="0" smtClean="0">
                <a:solidFill>
                  <a:srgbClr val="000000"/>
                </a:solidFill>
                <a:latin typeface="Tahoma"/>
              </a:rPr>
              <a:t>منح القروض الائتمانية: </a:t>
            </a:r>
            <a:r>
              <a:rPr lang="ar-SA" dirty="0" smtClean="0">
                <a:solidFill>
                  <a:srgbClr val="000000"/>
                </a:solidFill>
                <a:latin typeface="Tahoma"/>
              </a:rPr>
              <a:t>أجزاء متنوعة من المعلومات تعرف عادتا عن العميل المتقدم للحصول علي قرض. من هذه المعلومات عمر العميل و تعليمه و عمله و عناصر اخرى ممكن ان تكون متاحة. بعد تدريب الشبكة العصبية علي البيانات التاريخية تستطيع الشبكة العصبية ان تحلل معظم مواصفات العميل و تستخدمها لتصنيف العمل كعميل جيد او عميل سيئ.</a:t>
            </a:r>
          </a:p>
          <a:p>
            <a:pPr algn="r" rtl="1"/>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21</a:t>
            </a:fld>
            <a:endParaRPr lang="en-US" dirty="0">
              <a:solidFill>
                <a:srgbClr val="E3DED1">
                  <a:shade val="50000"/>
                </a:srgbClr>
              </a:solidFill>
            </a:endParaRPr>
          </a:p>
        </p:txBody>
      </p:sp>
    </p:spTree>
    <p:extLst>
      <p:ext uri="{BB962C8B-B14F-4D97-AF65-F5344CB8AC3E}">
        <p14:creationId xmlns:p14="http://schemas.microsoft.com/office/powerpoint/2010/main" val="4247852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641848"/>
          </a:xfrm>
        </p:spPr>
        <p:txBody>
          <a:bodyPr>
            <a:normAutofit fontScale="77500" lnSpcReduction="20000"/>
          </a:bodyPr>
          <a:lstStyle/>
          <a:p>
            <a:pPr marL="722376" indent="-457200" algn="justLow" rtl="1"/>
            <a:r>
              <a:rPr lang="ar-SA" b="1" dirty="0" smtClean="0">
                <a:solidFill>
                  <a:srgbClr val="000000"/>
                </a:solidFill>
                <a:latin typeface="Tahoma"/>
              </a:rPr>
              <a:t>مراقبة </a:t>
            </a:r>
            <a:r>
              <a:rPr lang="ar-SA" b="1" dirty="0">
                <a:solidFill>
                  <a:srgbClr val="000000"/>
                </a:solidFill>
                <a:latin typeface="Tahoma"/>
              </a:rPr>
              <a:t>ظروف تشغيل الالات: </a:t>
            </a:r>
            <a:r>
              <a:rPr lang="ar-SA" dirty="0" smtClean="0">
                <a:solidFill>
                  <a:srgbClr val="000000"/>
                </a:solidFill>
                <a:latin typeface="Tahoma"/>
              </a:rPr>
              <a:t>ممكن للشبكات العصبية ان تخفض الاسعار باستغلال الخبرة في مجال الصيانة الوقائية للالات. حيث يمكن تدريب الشبكات العصبية للتمييز بين اصوات الماكينات عندما تعمل بشكل طبيعي و اصواتها عندما يكون هناك مشكلة. بعد فترة التدريب تلك يمكن استخدام خبرة الشبكة لتحذير الفنيين عن العطل القادم مستقبلا قبل حدوثه.</a:t>
            </a:r>
          </a:p>
          <a:p>
            <a:pPr marL="722376" indent="-457200" algn="justLow" rtl="1"/>
            <a:r>
              <a:rPr lang="ar-SA" b="1" dirty="0" smtClean="0">
                <a:solidFill>
                  <a:srgbClr val="000000"/>
                </a:solidFill>
                <a:latin typeface="Tahoma"/>
              </a:rPr>
              <a:t>إدارة المحركات: </a:t>
            </a:r>
            <a:r>
              <a:rPr lang="ar-SA" dirty="0" smtClean="0">
                <a:solidFill>
                  <a:srgbClr val="000000"/>
                </a:solidFill>
                <a:latin typeface="Tahoma"/>
              </a:rPr>
              <a:t>تستخدم الشبكات العصبية هنا في تحليل المدخل الي حساسات القياس </a:t>
            </a:r>
            <a:r>
              <a:rPr lang="en-US" dirty="0" smtClean="0">
                <a:solidFill>
                  <a:srgbClr val="000000"/>
                </a:solidFill>
                <a:latin typeface="Tahoma"/>
              </a:rPr>
              <a:t>sensors</a:t>
            </a:r>
            <a:r>
              <a:rPr lang="ar-SA" dirty="0" smtClean="0">
                <a:solidFill>
                  <a:srgbClr val="000000"/>
                </a:solidFill>
                <a:latin typeface="Tahoma"/>
              </a:rPr>
              <a:t> من محرك ما. تتحكم الشبكة العصبية في العناصر المؤثرة المختلفة حيث يعمل المحرك. لكي تنجز هدفا ما مثل خفض استهلاك الوقود.</a:t>
            </a:r>
            <a:endParaRPr lang="ar-SY" dirty="0">
              <a:solidFill>
                <a:srgbClr val="000000"/>
              </a:solidFill>
              <a:latin typeface="Tahoma"/>
            </a:endParaRPr>
          </a:p>
          <a:p>
            <a:pPr indent="360045" algn="justLow" rtl="1"/>
            <a:r>
              <a:rPr lang="ar-SY" dirty="0" smtClean="0">
                <a:solidFill>
                  <a:srgbClr val="000000"/>
                </a:solidFill>
                <a:latin typeface="Simplified Arabic"/>
              </a:rPr>
              <a:t>اكتساب </a:t>
            </a:r>
            <a:r>
              <a:rPr lang="ar-SY" dirty="0">
                <a:solidFill>
                  <a:srgbClr val="000000"/>
                </a:solidFill>
                <a:latin typeface="Simplified Arabic"/>
              </a:rPr>
              <a:t>المعارف.</a:t>
            </a:r>
            <a:endParaRPr lang="ar-SY" dirty="0">
              <a:solidFill>
                <a:srgbClr val="000000"/>
              </a:solidFill>
              <a:latin typeface="Tahoma"/>
            </a:endParaRPr>
          </a:p>
          <a:p>
            <a:pPr indent="360045" algn="justLow" rtl="1"/>
            <a:r>
              <a:rPr lang="ar-SY" dirty="0" smtClean="0">
                <a:solidFill>
                  <a:srgbClr val="000000"/>
                </a:solidFill>
                <a:latin typeface="Simplified Arabic"/>
              </a:rPr>
              <a:t> </a:t>
            </a:r>
            <a:r>
              <a:rPr lang="ar-SY" dirty="0">
                <a:solidFill>
                  <a:srgbClr val="000000"/>
                </a:solidFill>
                <a:latin typeface="Simplified Arabic"/>
              </a:rPr>
              <a:t>معالجة اللغات الطبيعية.</a:t>
            </a:r>
            <a:endParaRPr lang="ar-SY" dirty="0">
              <a:solidFill>
                <a:srgbClr val="000000"/>
              </a:solidFill>
              <a:latin typeface="Tahoma"/>
            </a:endParaRPr>
          </a:p>
          <a:p>
            <a:pPr indent="360045" algn="justLow" rtl="1"/>
            <a:r>
              <a:rPr lang="ar-SY" dirty="0" smtClean="0">
                <a:solidFill>
                  <a:srgbClr val="000000"/>
                </a:solidFill>
                <a:latin typeface="Simplified Arabic"/>
              </a:rPr>
              <a:t> </a:t>
            </a:r>
            <a:r>
              <a:rPr lang="ar-SY" dirty="0">
                <a:solidFill>
                  <a:srgbClr val="000000"/>
                </a:solidFill>
                <a:latin typeface="Simplified Arabic"/>
              </a:rPr>
              <a:t>التعرف على المحارف.</a:t>
            </a:r>
            <a:endParaRPr lang="ar-SY" dirty="0">
              <a:solidFill>
                <a:srgbClr val="000000"/>
              </a:solidFill>
              <a:latin typeface="Tahoma"/>
            </a:endParaRPr>
          </a:p>
          <a:p>
            <a:pPr indent="360045" algn="justLow" rtl="1"/>
            <a:r>
              <a:rPr lang="ar-SY" dirty="0" smtClean="0">
                <a:solidFill>
                  <a:srgbClr val="000000"/>
                </a:solidFill>
                <a:latin typeface="Simplified Arabic"/>
              </a:rPr>
              <a:t> </a:t>
            </a:r>
            <a:r>
              <a:rPr lang="ar-SA" dirty="0">
                <a:solidFill>
                  <a:srgbClr val="000000"/>
                </a:solidFill>
                <a:latin typeface="Simplified Arabic"/>
              </a:rPr>
              <a:t>ضغط الصور</a:t>
            </a:r>
            <a:r>
              <a:rPr lang="ar-SY" dirty="0">
                <a:solidFill>
                  <a:srgbClr val="000000"/>
                </a:solidFill>
                <a:latin typeface="Simplified Arabic"/>
              </a:rPr>
              <a:t>.</a:t>
            </a:r>
          </a:p>
          <a:p>
            <a:pPr indent="360045" algn="justLow" rtl="1"/>
            <a:r>
              <a:rPr lang="ar-SY" dirty="0" smtClean="0">
                <a:solidFill>
                  <a:srgbClr val="000000"/>
                </a:solidFill>
                <a:latin typeface="Simplified Arabic"/>
              </a:rPr>
              <a:t> </a:t>
            </a:r>
            <a:r>
              <a:rPr lang="ar-SY" dirty="0">
                <a:solidFill>
                  <a:srgbClr val="000000"/>
                </a:solidFill>
                <a:latin typeface="Simplified Arabic"/>
              </a:rPr>
              <a:t>تطبيقات طبية : مثل التشخيص الطبي.</a:t>
            </a:r>
            <a:endParaRPr lang="ar-SY" dirty="0">
              <a:solidFill>
                <a:srgbClr val="000000"/>
              </a:solidFill>
              <a:latin typeface="Tahoma"/>
            </a:endParaRPr>
          </a:p>
          <a:p>
            <a:pPr indent="360045" algn="justLow" rtl="1"/>
            <a:r>
              <a:rPr lang="ar-SY" dirty="0" smtClean="0">
                <a:solidFill>
                  <a:srgbClr val="000000"/>
                </a:solidFill>
                <a:latin typeface="Simplified Arabic"/>
              </a:rPr>
              <a:t> </a:t>
            </a:r>
            <a:r>
              <a:rPr lang="ar-SY" dirty="0">
                <a:solidFill>
                  <a:srgbClr val="000000"/>
                </a:solidFill>
                <a:latin typeface="Simplified Arabic"/>
              </a:rPr>
              <a:t>المنظومات المساعدة في اتخاذ القرار.</a:t>
            </a:r>
          </a:p>
          <a:p>
            <a:pPr indent="360045" algn="justLow" rtl="1"/>
            <a:r>
              <a:rPr lang="ar-SY" dirty="0" smtClean="0">
                <a:solidFill>
                  <a:srgbClr val="000000"/>
                </a:solidFill>
                <a:latin typeface="Simplified Arabic"/>
              </a:rPr>
              <a:t> </a:t>
            </a:r>
            <a:r>
              <a:rPr lang="ar-SY" dirty="0">
                <a:solidFill>
                  <a:srgbClr val="000000"/>
                </a:solidFill>
                <a:latin typeface="Simplified Arabic"/>
              </a:rPr>
              <a:t>معالجة الإشارة والرؤية الآلية </a:t>
            </a:r>
            <a:r>
              <a:rPr lang="ar-SA" dirty="0">
                <a:solidFill>
                  <a:srgbClr val="000000"/>
                </a:solidFill>
                <a:latin typeface="Simplified Arabic"/>
              </a:rPr>
              <a:t>و الربوتية</a:t>
            </a:r>
            <a:r>
              <a:rPr lang="ar-SY" dirty="0">
                <a:solidFill>
                  <a:srgbClr val="000000"/>
                </a:solidFill>
                <a:latin typeface="Simplified Arabic"/>
              </a:rPr>
              <a:t>.</a:t>
            </a:r>
          </a:p>
          <a:p>
            <a:pPr indent="360045" algn="justLow" rtl="1"/>
            <a:r>
              <a:rPr lang="ar-SY" dirty="0" smtClean="0">
                <a:solidFill>
                  <a:srgbClr val="000000"/>
                </a:solidFill>
                <a:latin typeface="Simplified Arabic"/>
              </a:rPr>
              <a:t> </a:t>
            </a:r>
            <a:r>
              <a:rPr lang="ar-SA" dirty="0">
                <a:solidFill>
                  <a:srgbClr val="000000"/>
                </a:solidFill>
                <a:latin typeface="Simplified Arabic"/>
              </a:rPr>
              <a:t>التحكم و الاتمتة</a:t>
            </a:r>
            <a:r>
              <a:rPr lang="ar-SY" dirty="0">
                <a:solidFill>
                  <a:srgbClr val="000000"/>
                </a:solidFill>
                <a:latin typeface="Simplified Arabic"/>
              </a:rPr>
              <a:t>.</a:t>
            </a:r>
          </a:p>
          <a:p>
            <a:pPr algn="r" rtl="1"/>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22</a:t>
            </a:fld>
            <a:endParaRPr lang="en-US" dirty="0">
              <a:solidFill>
                <a:srgbClr val="E3DED1">
                  <a:shade val="50000"/>
                </a:srgbClr>
              </a:solidFill>
            </a:endParaRPr>
          </a:p>
        </p:txBody>
      </p:sp>
    </p:spTree>
    <p:extLst>
      <p:ext uri="{BB962C8B-B14F-4D97-AF65-F5344CB8AC3E}">
        <p14:creationId xmlns:p14="http://schemas.microsoft.com/office/powerpoint/2010/main" val="1892266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183880" cy="1051560"/>
          </a:xfrm>
        </p:spPr>
        <p:txBody>
          <a:bodyPr/>
          <a:lstStyle/>
          <a:p>
            <a:pPr algn="r" rtl="1"/>
            <a:r>
              <a:rPr lang="ar-SA" dirty="0" smtClean="0"/>
              <a:t>الافاق المستقبلية للشبكات العصبية</a:t>
            </a:r>
            <a:endParaRPr lang="en-US" dirty="0"/>
          </a:p>
        </p:txBody>
      </p:sp>
      <p:sp>
        <p:nvSpPr>
          <p:cNvPr id="3" name="Content Placeholder 2"/>
          <p:cNvSpPr>
            <a:spLocks noGrp="1"/>
          </p:cNvSpPr>
          <p:nvPr>
            <p:ph idx="1"/>
          </p:nvPr>
        </p:nvSpPr>
        <p:spPr>
          <a:xfrm>
            <a:off x="457200" y="1905000"/>
            <a:ext cx="8183880" cy="4187952"/>
          </a:xfrm>
        </p:spPr>
        <p:txBody>
          <a:bodyPr>
            <a:normAutofit fontScale="77500" lnSpcReduction="20000"/>
          </a:bodyPr>
          <a:lstStyle/>
          <a:p>
            <a:pPr indent="0" algn="justLow" rtl="1">
              <a:buNone/>
            </a:pPr>
            <a:r>
              <a:rPr lang="ar-SY" dirty="0">
                <a:solidFill>
                  <a:srgbClr val="000000"/>
                </a:solidFill>
                <a:latin typeface="Simplified Arabic"/>
              </a:rPr>
              <a:t>يسعى الباحثون في مجال الشبكات العصبونية الصنعية أن تصل هذه الشبكات في المستقبل إلى محاكاة كاملة للدماغ الإنساني وأن تصبح الآلة تحس وتشعر. ولا يقتصر مستقبل الشبكات العصبونية على ذلك، وإنما يطمح إلى تحقيق أهداف مهمة لتطوير المنظومات المعتمدة على الشبكات العصبونية وفقاً لما يأتي:</a:t>
            </a:r>
            <a:endParaRPr lang="ar-SY" dirty="0">
              <a:solidFill>
                <a:srgbClr val="000000"/>
              </a:solidFill>
              <a:latin typeface="Tahoma"/>
            </a:endParaRPr>
          </a:p>
          <a:p>
            <a:pPr indent="360045" algn="justLow" rtl="1"/>
            <a:r>
              <a:rPr lang="ar-SY" dirty="0">
                <a:solidFill>
                  <a:srgbClr val="000000"/>
                </a:solidFill>
                <a:latin typeface="Simplified Arabic"/>
              </a:rPr>
              <a:t>1ـ مكاملة المنطق العائم مع الشبكات العصبونية. </a:t>
            </a:r>
            <a:endParaRPr lang="ar-SY" dirty="0">
              <a:solidFill>
                <a:srgbClr val="000000"/>
              </a:solidFill>
              <a:latin typeface="Tahoma"/>
            </a:endParaRPr>
          </a:p>
          <a:p>
            <a:pPr indent="360045" algn="justLow" rtl="1"/>
            <a:r>
              <a:rPr lang="ar-SY" dirty="0">
                <a:solidFill>
                  <a:srgbClr val="000000"/>
                </a:solidFill>
                <a:latin typeface="Simplified Arabic"/>
              </a:rPr>
              <a:t>2ـ تطوير الشبكات العصبونية النبضية.</a:t>
            </a:r>
            <a:endParaRPr lang="ar-SY" dirty="0">
              <a:solidFill>
                <a:srgbClr val="000000"/>
              </a:solidFill>
              <a:latin typeface="Tahoma"/>
            </a:endParaRPr>
          </a:p>
          <a:p>
            <a:pPr indent="360045" algn="justLow" rtl="1"/>
            <a:r>
              <a:rPr lang="ar-SY" dirty="0">
                <a:solidFill>
                  <a:srgbClr val="000000"/>
                </a:solidFill>
                <a:latin typeface="Simplified Arabic"/>
              </a:rPr>
              <a:t>3ـ تطوير الشبكات العصبونية العتادية.</a:t>
            </a:r>
            <a:endParaRPr lang="ar-SY" dirty="0">
              <a:solidFill>
                <a:srgbClr val="000000"/>
              </a:solidFill>
              <a:latin typeface="Tahoma"/>
            </a:endParaRPr>
          </a:p>
          <a:p>
            <a:pPr indent="360045" algn="justLow" rtl="1"/>
            <a:r>
              <a:rPr lang="ar-SY" dirty="0">
                <a:solidFill>
                  <a:srgbClr val="000000"/>
                </a:solidFill>
                <a:latin typeface="Simplified Arabic"/>
              </a:rPr>
              <a:t>4ـ تطوير تقنيات الشبكات العصبونية الموجودة لتمكنها في المستقبل أن تسمح بروبوت يمكنه أن يرى ويحس ويتنبأ بالعالم المحيط، والتنبؤ بسوق البورصة، وعزف الموسيقى، والتحويل الآلي للوثائق المكتوبة بخط اليد إلى وثائق بتنسيق معالج الكلمات،والتشخيص الطبي الذاتي، وأكثر من ذلك.</a:t>
            </a:r>
            <a:endParaRPr lang="ar-SY" dirty="0">
              <a:solidFill>
                <a:srgbClr val="000000"/>
              </a:solidFill>
              <a:latin typeface="Tahoma"/>
            </a:endParaRPr>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23</a:t>
            </a:fld>
            <a:endParaRPr lang="en-US" dirty="0">
              <a:solidFill>
                <a:srgbClr val="E3DED1">
                  <a:shade val="50000"/>
                </a:srgbClr>
              </a:solidFill>
            </a:endParaRPr>
          </a:p>
        </p:txBody>
      </p:sp>
    </p:spTree>
    <p:extLst>
      <p:ext uri="{BB962C8B-B14F-4D97-AF65-F5344CB8AC3E}">
        <p14:creationId xmlns:p14="http://schemas.microsoft.com/office/powerpoint/2010/main" val="25435860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TotalTime>
  <Words>1586</Words>
  <Application>Microsoft Office PowerPoint</Application>
  <PresentationFormat>On-screen Show (4:3)</PresentationFormat>
  <Paragraphs>161</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Aspect</vt:lpstr>
      <vt:lpstr>محاضرة 3 : تاريخ تطور الشبكات العصبية ، مميزاتها، أنواعها ، سلوكها، تصنيف تعلمها و تطبيقاتها </vt:lpstr>
      <vt:lpstr>تاريخ تطور الشبكات العصبية</vt:lpstr>
      <vt:lpstr>مميزات الشبكات العصبية</vt:lpstr>
      <vt:lpstr>الشبكات العصبية الاصطناعية مقابل البرمجة التقليدية</vt:lpstr>
      <vt:lpstr>حالات تشغيل الشبكات العصبية</vt:lpstr>
      <vt:lpstr>قواعد التنفيذ (firing rules) الANN </vt:lpstr>
      <vt:lpstr>مثال علي قاعدة التنفيذ الANN</vt:lpstr>
      <vt:lpstr>PowerPoint Presentation</vt:lpstr>
      <vt:lpstr>عمارة الشبكات العصبية( Architecture of ANN)</vt:lpstr>
      <vt:lpstr>أمثلة علي عمارة الشبكات العصبية</vt:lpstr>
      <vt:lpstr>PowerPoint Presentation</vt:lpstr>
      <vt:lpstr>طبقات الشبكة (Network Layers)</vt:lpstr>
      <vt:lpstr>PowerPoint Presentation</vt:lpstr>
      <vt:lpstr>التعلم في الشبكات العصبية</vt:lpstr>
      <vt:lpstr>PowerPoint Presentation</vt:lpstr>
      <vt:lpstr>PowerPoint Presentation</vt:lpstr>
      <vt:lpstr>PowerPoint Presentation</vt:lpstr>
      <vt:lpstr>PowerPoint Presentation</vt:lpstr>
      <vt:lpstr>خوارزميات تعليم الشبكة</vt:lpstr>
      <vt:lpstr>PowerPoint Presentation</vt:lpstr>
      <vt:lpstr>تطبيقات الشبكات العصبونية</vt:lpstr>
      <vt:lpstr>PowerPoint Presentation</vt:lpstr>
      <vt:lpstr>الافاق المستقبلية للشبكات العصبية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محاضرة 3 : تاريخ تطور الشبكات العصبية و أنواعها</dc:title>
  <dc:creator>win7-26</dc:creator>
  <cp:lastModifiedBy>win7-26</cp:lastModifiedBy>
  <cp:revision>34</cp:revision>
  <dcterms:created xsi:type="dcterms:W3CDTF">2012-09-23T07:48:44Z</dcterms:created>
  <dcterms:modified xsi:type="dcterms:W3CDTF">2013-02-14T15:54:28Z</dcterms:modified>
</cp:coreProperties>
</file>