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8"/>
  </p:notesMasterIdLst>
  <p:sldIdLst>
    <p:sldId id="257" r:id="rId2"/>
    <p:sldId id="258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6" r:id="rId14"/>
    <p:sldId id="271" r:id="rId15"/>
    <p:sldId id="272" r:id="rId16"/>
    <p:sldId id="273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4D3758-624C-4AF9-907F-25B0D98C1148}" type="datetimeFigureOut">
              <a:rPr lang="en-US" smtClean="0"/>
              <a:t>9/28/2012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B3C1F0-FF81-4A91-9BDA-E3722D415E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5674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>
                <a:solidFill>
                  <a:srgbClr val="E3DED1">
                    <a:shade val="50000"/>
                  </a:srgbClr>
                </a:solidFill>
              </a:rPr>
              <a:t>9/27/2012</a:t>
            </a:r>
            <a:endParaRPr lang="en-US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5B7896-717E-4410-A42B-CF653AD77954}" type="slidenum">
              <a:rPr lang="en-US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4527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>
                <a:solidFill>
                  <a:srgbClr val="E3DED1">
                    <a:shade val="50000"/>
                  </a:srgbClr>
                </a:solidFill>
              </a:rPr>
              <a:t>9/27/2012</a:t>
            </a:r>
            <a:endParaRPr lang="en-US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5B7896-717E-4410-A42B-CF653AD77954}" type="slidenum">
              <a:rPr lang="en-US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6486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>
                <a:solidFill>
                  <a:srgbClr val="E3DED1">
                    <a:shade val="50000"/>
                  </a:srgbClr>
                </a:solidFill>
              </a:rPr>
              <a:t>9/27/2012</a:t>
            </a:r>
            <a:endParaRPr lang="en-US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5B7896-717E-4410-A42B-CF653AD77954}" type="slidenum">
              <a:rPr lang="en-US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851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>
                <a:solidFill>
                  <a:srgbClr val="E3DED1">
                    <a:shade val="50000"/>
                  </a:srgbClr>
                </a:solidFill>
              </a:rPr>
              <a:t>9/27/2012</a:t>
            </a:r>
            <a:endParaRPr lang="en-US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5B7896-717E-4410-A42B-CF653AD77954}" type="slidenum">
              <a:rPr lang="en-US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5863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>
                <a:solidFill>
                  <a:srgbClr val="E3DED1">
                    <a:shade val="50000"/>
                  </a:srgbClr>
                </a:solidFill>
              </a:rPr>
              <a:t>9/27/2012</a:t>
            </a:r>
            <a:endParaRPr lang="en-US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5B7896-717E-4410-A42B-CF653AD77954}" type="slidenum">
              <a:rPr lang="en-US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5695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>
                <a:solidFill>
                  <a:srgbClr val="E3DED1">
                    <a:shade val="50000"/>
                  </a:srgbClr>
                </a:solidFill>
              </a:rPr>
              <a:t>9/27/2012</a:t>
            </a:r>
            <a:endParaRPr lang="en-US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5B7896-717E-4410-A42B-CF653AD77954}" type="slidenum">
              <a:rPr lang="en-US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81744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>
                <a:solidFill>
                  <a:srgbClr val="E3DED1">
                    <a:shade val="50000"/>
                  </a:srgbClr>
                </a:solidFill>
              </a:rPr>
              <a:t>9/27/2012</a:t>
            </a:r>
            <a:endParaRPr lang="en-US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5B7896-717E-4410-A42B-CF653AD77954}" type="slidenum">
              <a:rPr lang="en-US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675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>
                <a:solidFill>
                  <a:srgbClr val="E3DED1">
                    <a:shade val="50000"/>
                  </a:srgbClr>
                </a:solidFill>
              </a:rPr>
              <a:t>9/27/2012</a:t>
            </a:r>
            <a:endParaRPr lang="en-US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5B7896-717E-4410-A42B-CF653AD77954}" type="slidenum">
              <a:rPr lang="en-US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4216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>
                <a:solidFill>
                  <a:srgbClr val="E3DED1">
                    <a:shade val="50000"/>
                  </a:srgbClr>
                </a:solidFill>
              </a:rPr>
              <a:t>9/27/2012</a:t>
            </a:r>
            <a:endParaRPr lang="en-US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5B7896-717E-4410-A42B-CF653AD77954}" type="slidenum">
              <a:rPr lang="en-US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250277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>
                <a:solidFill>
                  <a:srgbClr val="E3DED1">
                    <a:shade val="50000"/>
                  </a:srgbClr>
                </a:solidFill>
              </a:rPr>
              <a:t>9/27/2012</a:t>
            </a:r>
            <a:endParaRPr lang="en-US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5B7896-717E-4410-A42B-CF653AD77954}" type="slidenum">
              <a:rPr lang="en-US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5931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>
                <a:solidFill>
                  <a:srgbClr val="E3DED1">
                    <a:shade val="50000"/>
                  </a:srgbClr>
                </a:solidFill>
              </a:rPr>
              <a:t>9/27/2012</a:t>
            </a:r>
            <a:endParaRPr lang="en-US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5B7896-717E-4410-A42B-CF653AD77954}" type="slidenum">
              <a:rPr lang="en-US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1084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r>
              <a:rPr lang="en-US" smtClean="0">
                <a:solidFill>
                  <a:srgbClr val="E3DED1">
                    <a:shade val="50000"/>
                  </a:srgbClr>
                </a:solidFill>
              </a:rPr>
              <a:t>9/27/2012</a:t>
            </a:r>
            <a:endParaRPr lang="en-US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EC5B7896-717E-4410-A42B-CF653AD77954}" type="slidenum">
              <a:rPr lang="en-US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8551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219200"/>
            <a:ext cx="8264434" cy="3124200"/>
          </a:xfrm>
        </p:spPr>
        <p:txBody>
          <a:bodyPr>
            <a:normAutofit/>
          </a:bodyPr>
          <a:lstStyle/>
          <a:p>
            <a:pPr algn="r" rtl="1"/>
            <a:r>
              <a:rPr lang="ar-SA" dirty="0" smtClean="0"/>
              <a:t>محاضرة </a:t>
            </a:r>
            <a:r>
              <a:rPr lang="en-US" dirty="0" smtClean="0"/>
              <a:t>4</a:t>
            </a:r>
            <a:r>
              <a:rPr lang="ar-SA" dirty="0" smtClean="0"/>
              <a:t> : </a:t>
            </a:r>
            <a:br>
              <a:rPr lang="ar-SA" dirty="0" smtClean="0"/>
            </a:br>
            <a:r>
              <a:rPr lang="ar-SA" dirty="0" smtClean="0"/>
              <a:t>- </a:t>
            </a:r>
            <a:r>
              <a:rPr lang="ar-SA" b="0" dirty="0" smtClean="0"/>
              <a:t>خوارزميات التعلم لعنصر الادراك.</a:t>
            </a:r>
            <a:br>
              <a:rPr lang="ar-SA" b="0" dirty="0" smtClean="0"/>
            </a:br>
            <a:r>
              <a:rPr lang="ar-SA" b="0" dirty="0" smtClean="0"/>
              <a:t>- </a:t>
            </a:r>
            <a:r>
              <a:rPr lang="ar-SA" b="0" dirty="0" smtClean="0"/>
              <a:t>أمثلة علي تعلم الـ</a:t>
            </a:r>
            <a:r>
              <a:rPr lang="en-US" b="0" dirty="0" err="1" smtClean="0"/>
              <a:t>Preceptron</a:t>
            </a:r>
            <a:r>
              <a:rPr lang="en-US" b="0" dirty="0" smtClean="0"/>
              <a:t> </a:t>
            </a:r>
            <a:r>
              <a:rPr lang="ar-SA" b="0" dirty="0" smtClean="0"/>
              <a:t/>
            </a:r>
            <a:br>
              <a:rPr lang="ar-SA" b="0" dirty="0" smtClean="0"/>
            </a:br>
            <a:r>
              <a:rPr lang="ar-SA" b="0" dirty="0"/>
              <a:t>	</a:t>
            </a:r>
            <a:r>
              <a:rPr lang="ar-SA" b="0" dirty="0" smtClean="0"/>
              <a:t>- </a:t>
            </a:r>
            <a:r>
              <a:rPr lang="ar-SA" b="0" dirty="0" smtClean="0"/>
              <a:t>بناء </a:t>
            </a:r>
            <a:r>
              <a:rPr lang="ar-SA" b="0" dirty="0" smtClean="0"/>
              <a:t>البوابات المنطقية</a:t>
            </a:r>
            <a:endParaRPr lang="en-US" b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84862-3314-409D-BF3F-9AB885FDF6FF}" type="slidenum">
              <a:rPr lang="en-US" smtClean="0">
                <a:solidFill>
                  <a:srgbClr val="E3DED1">
                    <a:shade val="50000"/>
                  </a:srgbClr>
                </a:solidFill>
              </a:rPr>
              <a:pPr/>
              <a:t>1</a:t>
            </a:fld>
            <a:endParaRPr lang="en-US" dirty="0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8144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2400"/>
            <a:ext cx="8641080" cy="1051560"/>
          </a:xfrm>
        </p:spPr>
        <p:txBody>
          <a:bodyPr>
            <a:normAutofit fontScale="90000"/>
          </a:bodyPr>
          <a:lstStyle/>
          <a:p>
            <a:pPr algn="r" rtl="1"/>
            <a:r>
              <a:rPr lang="ar-SA" dirty="0" smtClean="0"/>
              <a:t>قاعدة </a:t>
            </a:r>
            <a:r>
              <a:rPr lang="en-US" dirty="0" err="1" smtClean="0"/>
              <a:t>Hebb</a:t>
            </a:r>
            <a:r>
              <a:rPr lang="en-US" dirty="0" smtClean="0"/>
              <a:t> </a:t>
            </a:r>
            <a:r>
              <a:rPr lang="ar-SA" dirty="0" smtClean="0"/>
              <a:t>للتعلم(</a:t>
            </a:r>
            <a:r>
              <a:rPr lang="en-US" dirty="0" err="1" smtClean="0"/>
              <a:t>Hebbian</a:t>
            </a:r>
            <a:r>
              <a:rPr lang="en-US" dirty="0" smtClean="0"/>
              <a:t> Learning</a:t>
            </a:r>
            <a:r>
              <a:rPr lang="ar-SA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7896-717E-4410-A42B-CF653AD77954}" type="slidenum">
              <a:rPr lang="en-US" smtClean="0">
                <a:solidFill>
                  <a:srgbClr val="E3DED1">
                    <a:shade val="50000"/>
                  </a:srgbClr>
                </a:solidFill>
              </a:rPr>
              <a:pPr/>
              <a:t>2</a:t>
            </a:fld>
            <a:endParaRPr lang="en-US" dirty="0">
              <a:solidFill>
                <a:srgbClr val="E3DED1">
                  <a:shade val="50000"/>
                </a:srgbClr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28800"/>
            <a:ext cx="8305800" cy="3607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3406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183880" cy="1051560"/>
          </a:xfrm>
        </p:spPr>
        <p:txBody>
          <a:bodyPr>
            <a:normAutofit fontScale="90000"/>
          </a:bodyPr>
          <a:lstStyle/>
          <a:p>
            <a:pPr algn="r" rtl="1"/>
            <a:r>
              <a:rPr lang="ar-SA" dirty="0" smtClean="0"/>
              <a:t>خوارزم التعلم لعنصر الادراك (</a:t>
            </a:r>
            <a:r>
              <a:rPr lang="en-US" dirty="0" smtClean="0"/>
              <a:t>perceptron learning Algorithm</a:t>
            </a:r>
            <a:r>
              <a:rPr lang="ar-SA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7896-717E-4410-A42B-CF653AD77954}" type="slidenum">
              <a:rPr lang="en-US" smtClean="0">
                <a:solidFill>
                  <a:srgbClr val="E3DED1">
                    <a:shade val="50000"/>
                  </a:srgbClr>
                </a:solidFill>
              </a:rPr>
              <a:pPr/>
              <a:t>3</a:t>
            </a:fld>
            <a:endParaRPr lang="en-US" dirty="0">
              <a:solidFill>
                <a:srgbClr val="E3DED1">
                  <a:shade val="50000"/>
                </a:srgbClr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752600"/>
            <a:ext cx="8183562" cy="362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3868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7896-717E-4410-A42B-CF653AD77954}" type="slidenum">
              <a:rPr lang="en-US" smtClean="0">
                <a:solidFill>
                  <a:srgbClr val="E3DED1">
                    <a:shade val="50000"/>
                  </a:srgbClr>
                </a:solidFill>
              </a:rPr>
              <a:pPr/>
              <a:t>4</a:t>
            </a:fld>
            <a:endParaRPr lang="en-US" dirty="0">
              <a:solidFill>
                <a:srgbClr val="E3DED1">
                  <a:shade val="50000"/>
                </a:srgbClr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914400"/>
            <a:ext cx="6372835" cy="449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02867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7896-717E-4410-A42B-CF653AD77954}" type="slidenum">
              <a:rPr lang="en-US" smtClean="0">
                <a:solidFill>
                  <a:srgbClr val="E3DED1">
                    <a:shade val="50000"/>
                  </a:srgbClr>
                </a:solidFill>
              </a:rPr>
              <a:pPr/>
              <a:t>5</a:t>
            </a:fld>
            <a:endParaRPr lang="en-US" dirty="0">
              <a:solidFill>
                <a:srgbClr val="E3DED1">
                  <a:shade val="50000"/>
                </a:srgbClr>
              </a:soli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04800"/>
            <a:ext cx="6802721" cy="601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14105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7896-717E-4410-A42B-CF653AD77954}" type="slidenum">
              <a:rPr lang="en-US" smtClean="0">
                <a:solidFill>
                  <a:srgbClr val="E3DED1">
                    <a:shade val="50000"/>
                  </a:srgbClr>
                </a:solidFill>
              </a:rPr>
              <a:pPr/>
              <a:t>6</a:t>
            </a:fld>
            <a:endParaRPr lang="en-US" dirty="0">
              <a:solidFill>
                <a:srgbClr val="E3DED1">
                  <a:shade val="50000"/>
                </a:srgbClr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82625"/>
            <a:ext cx="8471961" cy="510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15901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7896-717E-4410-A42B-CF653AD77954}" type="slidenum">
              <a:rPr lang="en-US" smtClean="0">
                <a:solidFill>
                  <a:srgbClr val="E3DED1">
                    <a:shade val="50000"/>
                  </a:srgbClr>
                </a:solidFill>
              </a:rPr>
              <a:pPr/>
              <a:t>7</a:t>
            </a:fld>
            <a:endParaRPr lang="en-US" dirty="0">
              <a:solidFill>
                <a:srgbClr val="E3DED1">
                  <a:shade val="50000"/>
                </a:srgbClr>
              </a:solidFill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838200"/>
            <a:ext cx="8616204" cy="487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28381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7896-717E-4410-A42B-CF653AD77954}" type="slidenum">
              <a:rPr lang="en-US" smtClean="0">
                <a:solidFill>
                  <a:srgbClr val="E3DED1">
                    <a:shade val="50000"/>
                  </a:srgbClr>
                </a:solidFill>
              </a:rPr>
              <a:pPr/>
              <a:t>8</a:t>
            </a:fld>
            <a:endParaRPr lang="en-US" dirty="0">
              <a:solidFill>
                <a:srgbClr val="E3DED1">
                  <a:shade val="50000"/>
                </a:srgbClr>
              </a:solidFill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838200"/>
            <a:ext cx="8183562" cy="1808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590800"/>
            <a:ext cx="8175738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Straight Connector 5"/>
          <p:cNvCxnSpPr/>
          <p:nvPr/>
        </p:nvCxnSpPr>
        <p:spPr>
          <a:xfrm flipH="1">
            <a:off x="609600" y="4953000"/>
            <a:ext cx="7772400" cy="0"/>
          </a:xfrm>
          <a:prstGeom prst="line">
            <a:avLst/>
          </a:prstGeom>
          <a:ln w="38100">
            <a:prstDash val="sysDash"/>
          </a:ln>
          <a:effectLst>
            <a:outerShdw blurRad="50800" dist="50800" dir="5400000" sx="69000" sy="69000" algn="ctr" rotWithShape="0">
              <a:srgbClr val="000000">
                <a:alpha val="43137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4114800" y="5410200"/>
            <a:ext cx="4267200" cy="0"/>
          </a:xfrm>
          <a:prstGeom prst="line">
            <a:avLst/>
          </a:prstGeom>
          <a:ln w="38100">
            <a:prstDash val="sysDash"/>
          </a:ln>
          <a:effectLst>
            <a:outerShdw blurRad="50800" dist="50800" dir="5400000" sx="69000" sy="69000" algn="ctr" rotWithShape="0">
              <a:srgbClr val="000000">
                <a:alpha val="43137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79790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183880" cy="1051560"/>
          </a:xfrm>
        </p:spPr>
        <p:txBody>
          <a:bodyPr/>
          <a:lstStyle/>
          <a:p>
            <a:pPr algn="r" rtl="1"/>
            <a:r>
              <a:rPr lang="ar-SA" dirty="0" smtClean="0"/>
              <a:t>بناء البوابات المنطقية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7896-717E-4410-A42B-CF653AD77954}" type="slidenum">
              <a:rPr lang="en-US" smtClean="0">
                <a:solidFill>
                  <a:srgbClr val="E3DED1">
                    <a:shade val="50000"/>
                  </a:srgbClr>
                </a:solidFill>
              </a:rPr>
              <a:pPr/>
              <a:t>9</a:t>
            </a:fld>
            <a:endParaRPr lang="en-US" dirty="0">
              <a:solidFill>
                <a:srgbClr val="E3DED1">
                  <a:shade val="50000"/>
                </a:srgbClr>
              </a:solidFill>
            </a:endParaRPr>
          </a:p>
        </p:txBody>
      </p:sp>
      <p:pic>
        <p:nvPicPr>
          <p:cNvPr id="9" name="Content Placeholder 8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676400"/>
            <a:ext cx="6491896" cy="4267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054989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7896-717E-4410-A42B-CF653AD77954}" type="slidenum">
              <a:rPr lang="en-US" smtClean="0">
                <a:solidFill>
                  <a:srgbClr val="E3DED1">
                    <a:shade val="50000"/>
                  </a:srgbClr>
                </a:solidFill>
              </a:rPr>
              <a:pPr/>
              <a:t>10</a:t>
            </a:fld>
            <a:endParaRPr lang="en-US" dirty="0">
              <a:solidFill>
                <a:srgbClr val="E3DED1">
                  <a:shade val="50000"/>
                </a:srgbClr>
              </a:solidFill>
            </a:endParaRPr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2996" y="530225"/>
            <a:ext cx="6704046" cy="4187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735731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183880" cy="1051560"/>
          </a:xfrm>
        </p:spPr>
        <p:txBody>
          <a:bodyPr>
            <a:normAutofit fontScale="90000"/>
          </a:bodyPr>
          <a:lstStyle/>
          <a:p>
            <a:pPr algn="r" rtl="1"/>
            <a:r>
              <a:rPr lang="ar-SA" dirty="0" smtClean="0"/>
              <a:t>مثال 1: البوابة المنطقية </a:t>
            </a:r>
            <a:r>
              <a:rPr lang="en-US" dirty="0" smtClean="0"/>
              <a:t>OR</a:t>
            </a:r>
            <a:r>
              <a:rPr lang="ar-SA" dirty="0" smtClean="0"/>
              <a:t> بدون وجود عنصر  الانحياذ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7896-717E-4410-A42B-CF653AD77954}" type="slidenum">
              <a:rPr lang="en-US" smtClean="0">
                <a:solidFill>
                  <a:srgbClr val="E3DED1">
                    <a:shade val="50000"/>
                  </a:srgbClr>
                </a:solidFill>
              </a:rPr>
              <a:pPr/>
              <a:t>11</a:t>
            </a:fld>
            <a:endParaRPr lang="en-US" dirty="0">
              <a:solidFill>
                <a:srgbClr val="E3DED1">
                  <a:shade val="50000"/>
                </a:srgbClr>
              </a:solidFill>
            </a:endParaRPr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231" y="1524000"/>
            <a:ext cx="6247900" cy="4187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31555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7896-717E-4410-A42B-CF653AD77954}" type="slidenum">
              <a:rPr lang="en-US" smtClean="0">
                <a:solidFill>
                  <a:srgbClr val="E3DED1">
                    <a:shade val="50000"/>
                  </a:srgbClr>
                </a:solidFill>
              </a:rPr>
              <a:pPr/>
              <a:t>12</a:t>
            </a:fld>
            <a:endParaRPr lang="en-US" dirty="0">
              <a:solidFill>
                <a:srgbClr val="E3DED1">
                  <a:shade val="50000"/>
                </a:srgbClr>
              </a:solidFill>
            </a:endParaRPr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143000"/>
            <a:ext cx="7028572" cy="34952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162357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9835043"/>
              </p:ext>
            </p:extLst>
          </p:nvPr>
        </p:nvGraphicFramePr>
        <p:xfrm>
          <a:off x="381000" y="1346200"/>
          <a:ext cx="8183565" cy="276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/>
                <a:gridCol w="762000"/>
                <a:gridCol w="762000"/>
                <a:gridCol w="838200"/>
                <a:gridCol w="914400"/>
                <a:gridCol w="1447800"/>
                <a:gridCol w="878595"/>
                <a:gridCol w="909285"/>
                <a:gridCol w="90928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r>
                        <a:rPr lang="en-US" sz="1800" baseline="-25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18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r>
                        <a:rPr lang="en-US" sz="1800" baseline="-25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18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sz="1800" baseline="-25000" dirty="0" smtClean="0">
                          <a:solidFill>
                            <a:schemeClr val="tx1"/>
                          </a:solidFill>
                        </a:rPr>
                        <a:t>1  old</a:t>
                      </a:r>
                      <a:endParaRPr lang="en-US" sz="18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sz="1800" baseline="-25000" dirty="0" smtClean="0">
                          <a:solidFill>
                            <a:schemeClr val="tx1"/>
                          </a:solidFill>
                        </a:rPr>
                        <a:t>2  old</a:t>
                      </a:r>
                      <a:endParaRPr lang="en-US" sz="18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0   </a:t>
                      </a:r>
                      <a:r>
                        <a:rPr lang="en-US" sz="1800" baseline="-25000" dirty="0" smtClean="0">
                          <a:solidFill>
                            <a:schemeClr val="tx1"/>
                          </a:solidFill>
                        </a:rPr>
                        <a:t>desired</a:t>
                      </a:r>
                      <a:endParaRPr lang="en-US" sz="18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0 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error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sz="1800" baseline="-25000" dirty="0" smtClean="0">
                          <a:solidFill>
                            <a:schemeClr val="tx1"/>
                          </a:solidFill>
                        </a:rPr>
                        <a:t>1 new</a:t>
                      </a:r>
                      <a:endParaRPr lang="en-US" sz="18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sz="1800" baseline="-25000" dirty="0" smtClean="0">
                          <a:solidFill>
                            <a:schemeClr val="tx1"/>
                          </a:solidFill>
                        </a:rPr>
                        <a:t>2 new</a:t>
                      </a:r>
                      <a:endParaRPr lang="en-US" sz="18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  0        0   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0        0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0        0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1        2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0        0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1        1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7896-717E-4410-A42B-CF653AD77954}" type="slidenum">
              <a:rPr lang="en-US" smtClean="0">
                <a:solidFill>
                  <a:srgbClr val="E3DED1">
                    <a:shade val="50000"/>
                  </a:srgbClr>
                </a:solidFill>
              </a:rPr>
              <a:pPr/>
              <a:t>13</a:t>
            </a:fld>
            <a:endParaRPr lang="en-US" dirty="0">
              <a:solidFill>
                <a:srgbClr val="E3DED1">
                  <a:shade val="50000"/>
                </a:srgb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2599" y="2003969"/>
            <a:ext cx="311150" cy="15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7952" y="2355850"/>
            <a:ext cx="311150" cy="15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8426" y="2819400"/>
            <a:ext cx="311150" cy="15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1788" y="3099981"/>
            <a:ext cx="311150" cy="15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2599" y="3473723"/>
            <a:ext cx="311150" cy="15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3741" y="3810000"/>
            <a:ext cx="311150" cy="15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25206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7896-717E-4410-A42B-CF653AD77954}" type="slidenum">
              <a:rPr lang="en-US" smtClean="0">
                <a:solidFill>
                  <a:srgbClr val="E3DED1">
                    <a:shade val="50000"/>
                  </a:srgbClr>
                </a:solidFill>
              </a:rPr>
              <a:pPr/>
              <a:t>14</a:t>
            </a:fld>
            <a:endParaRPr lang="en-US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3274423" y="1859280"/>
            <a:ext cx="1371600" cy="1295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>
            <a:stCxn id="5" idx="0"/>
            <a:endCxn id="5" idx="4"/>
          </p:cNvCxnSpPr>
          <p:nvPr/>
        </p:nvCxnSpPr>
        <p:spPr>
          <a:xfrm>
            <a:off x="3960223" y="1859280"/>
            <a:ext cx="0" cy="129540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4351" y="2234474"/>
            <a:ext cx="1011237" cy="120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4" name="Group 13"/>
          <p:cNvGrpSpPr/>
          <p:nvPr/>
        </p:nvGrpSpPr>
        <p:grpSpPr>
          <a:xfrm>
            <a:off x="4065588" y="2445113"/>
            <a:ext cx="447040" cy="291374"/>
            <a:chOff x="1371600" y="1676400"/>
            <a:chExt cx="1143000" cy="558074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1371600" y="2234474"/>
              <a:ext cx="609600" cy="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V="1">
              <a:off x="1981200" y="1676400"/>
              <a:ext cx="0" cy="558074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1981200" y="1676400"/>
              <a:ext cx="533400" cy="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6" name="Straight Arrow Connector 15"/>
          <p:cNvCxnSpPr/>
          <p:nvPr/>
        </p:nvCxnSpPr>
        <p:spPr>
          <a:xfrm>
            <a:off x="2514600" y="1676400"/>
            <a:ext cx="838200" cy="558074"/>
          </a:xfrm>
          <a:prstGeom prst="straightConnector1">
            <a:avLst/>
          </a:prstGeom>
          <a:ln w="317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2514600" y="2837724"/>
            <a:ext cx="838200" cy="743676"/>
          </a:xfrm>
          <a:prstGeom prst="straightConnector1">
            <a:avLst/>
          </a:prstGeom>
          <a:ln w="317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7037" y="1238613"/>
            <a:ext cx="817563" cy="120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506" y="3153319"/>
            <a:ext cx="816935" cy="1207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57661">
            <a:off x="4760113" y="2169402"/>
            <a:ext cx="987425" cy="71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2104548"/>
            <a:ext cx="828675" cy="804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3797">
            <a:off x="2438402" y="1529290"/>
            <a:ext cx="1231900" cy="58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312733">
            <a:off x="2308428" y="2762002"/>
            <a:ext cx="1231900" cy="58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061" name="Group 2060"/>
          <p:cNvGrpSpPr/>
          <p:nvPr/>
        </p:nvGrpSpPr>
        <p:grpSpPr>
          <a:xfrm>
            <a:off x="5503782" y="3440974"/>
            <a:ext cx="2289975" cy="1861856"/>
            <a:chOff x="5253825" y="3091144"/>
            <a:chExt cx="2289975" cy="1861856"/>
          </a:xfrm>
        </p:grpSpPr>
        <p:cxnSp>
          <p:nvCxnSpPr>
            <p:cNvPr id="30" name="Straight Arrow Connector 29"/>
            <p:cNvCxnSpPr/>
            <p:nvPr/>
          </p:nvCxnSpPr>
          <p:spPr>
            <a:xfrm flipV="1">
              <a:off x="5253825" y="3091144"/>
              <a:ext cx="0" cy="1861856"/>
            </a:xfrm>
            <a:prstGeom prst="straightConnector1">
              <a:avLst/>
            </a:prstGeom>
            <a:ln w="31750">
              <a:solidFill>
                <a:schemeClr val="tx1">
                  <a:lumMod val="95000"/>
                  <a:lumOff val="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8" name="Straight Arrow Connector 2047"/>
            <p:cNvCxnSpPr/>
            <p:nvPr/>
          </p:nvCxnSpPr>
          <p:spPr>
            <a:xfrm>
              <a:off x="5253825" y="4953000"/>
              <a:ext cx="2289975" cy="0"/>
            </a:xfrm>
            <a:prstGeom prst="straightConnector1">
              <a:avLst/>
            </a:prstGeom>
            <a:ln w="31750">
              <a:solidFill>
                <a:schemeClr val="tx1">
                  <a:lumMod val="95000"/>
                  <a:lumOff val="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4953000"/>
            <a:ext cx="822325" cy="120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2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7131" y="2978150"/>
            <a:ext cx="817563" cy="120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63" name="TextBox 2062"/>
          <p:cNvSpPr txBox="1"/>
          <p:nvPr/>
        </p:nvSpPr>
        <p:spPr>
          <a:xfrm>
            <a:off x="4771856" y="5302830"/>
            <a:ext cx="764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(0,0)</a:t>
            </a:r>
            <a:endParaRPr lang="en-US" dirty="0"/>
          </a:p>
        </p:txBody>
      </p:sp>
      <p:sp>
        <p:nvSpPr>
          <p:cNvPr id="2064" name="TextBox 2063"/>
          <p:cNvSpPr txBox="1"/>
          <p:nvPr/>
        </p:nvSpPr>
        <p:spPr>
          <a:xfrm>
            <a:off x="4556411" y="3690995"/>
            <a:ext cx="8955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(0,1)</a:t>
            </a:r>
            <a:endParaRPr lang="en-US" dirty="0"/>
          </a:p>
        </p:txBody>
      </p:sp>
      <p:sp>
        <p:nvSpPr>
          <p:cNvPr id="2065" name="TextBox 2064"/>
          <p:cNvSpPr txBox="1"/>
          <p:nvPr/>
        </p:nvSpPr>
        <p:spPr>
          <a:xfrm>
            <a:off x="6781800" y="5302830"/>
            <a:ext cx="886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(1,0)</a:t>
            </a:r>
            <a:endParaRPr lang="en-US" dirty="0"/>
          </a:p>
        </p:txBody>
      </p:sp>
      <p:sp>
        <p:nvSpPr>
          <p:cNvPr id="2066" name="TextBox 2065"/>
          <p:cNvSpPr txBox="1"/>
          <p:nvPr/>
        </p:nvSpPr>
        <p:spPr>
          <a:xfrm>
            <a:off x="6977063" y="3685891"/>
            <a:ext cx="948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(1,1)</a:t>
            </a:r>
            <a:endParaRPr lang="en-US" dirty="0"/>
          </a:p>
        </p:txBody>
      </p:sp>
      <p:cxnSp>
        <p:nvCxnSpPr>
          <p:cNvPr id="2068" name="Straight Connector 2067"/>
          <p:cNvCxnSpPr/>
          <p:nvPr/>
        </p:nvCxnSpPr>
        <p:spPr>
          <a:xfrm>
            <a:off x="5204976" y="4068738"/>
            <a:ext cx="1695887" cy="148751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9" name="Oval 2068"/>
          <p:cNvSpPr/>
          <p:nvPr/>
        </p:nvSpPr>
        <p:spPr>
          <a:xfrm>
            <a:off x="6848611" y="5148425"/>
            <a:ext cx="152400" cy="1872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70" name="Picture 1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062" y="3766304"/>
            <a:ext cx="195263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71" name="Picture 1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3766304"/>
            <a:ext cx="195263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73" name="Oval 2072"/>
          <p:cNvSpPr/>
          <p:nvPr/>
        </p:nvSpPr>
        <p:spPr>
          <a:xfrm>
            <a:off x="5395436" y="5222597"/>
            <a:ext cx="124482" cy="16046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4" name="TextBox 2073"/>
          <p:cNvSpPr txBox="1"/>
          <p:nvPr/>
        </p:nvSpPr>
        <p:spPr>
          <a:xfrm>
            <a:off x="728377" y="4979664"/>
            <a:ext cx="33372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SA" dirty="0" smtClean="0"/>
              <a:t>البوابة المنطقية </a:t>
            </a:r>
            <a:r>
              <a:rPr lang="en-US" dirty="0" smtClean="0"/>
              <a:t>OR</a:t>
            </a:r>
            <a:r>
              <a:rPr lang="ar-SA" dirty="0" smtClean="0"/>
              <a:t> بدون وجود عنصر الانحياذ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9344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24187195"/>
              </p:ext>
            </p:extLst>
          </p:nvPr>
        </p:nvGraphicFramePr>
        <p:xfrm>
          <a:off x="457200" y="1676400"/>
          <a:ext cx="8305800" cy="314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609600"/>
                <a:gridCol w="457200"/>
                <a:gridCol w="685800"/>
                <a:gridCol w="762000"/>
                <a:gridCol w="685800"/>
                <a:gridCol w="838200"/>
                <a:gridCol w="1219200"/>
                <a:gridCol w="904440"/>
                <a:gridCol w="743960"/>
                <a:gridCol w="866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r>
                        <a:rPr lang="en-US" sz="1800" baseline="-250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18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r>
                        <a:rPr lang="en-US" sz="1800" baseline="-25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18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r>
                        <a:rPr lang="en-US" sz="1800" baseline="-25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18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sz="1800" baseline="-250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18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sz="1800" baseline="-25000" dirty="0" smtClean="0">
                          <a:solidFill>
                            <a:schemeClr val="tx1"/>
                          </a:solidFill>
                        </a:rPr>
                        <a:t>1  old</a:t>
                      </a:r>
                      <a:endParaRPr lang="en-US" sz="18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sz="1800" baseline="-25000" dirty="0" smtClean="0">
                          <a:solidFill>
                            <a:schemeClr val="tx1"/>
                          </a:solidFill>
                        </a:rPr>
                        <a:t>2  old</a:t>
                      </a:r>
                      <a:endParaRPr lang="en-US" sz="18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0   </a:t>
                      </a:r>
                      <a:r>
                        <a:rPr lang="en-US" sz="1800" baseline="-25000" dirty="0" smtClean="0">
                          <a:solidFill>
                            <a:schemeClr val="tx1"/>
                          </a:solidFill>
                        </a:rPr>
                        <a:t>desired</a:t>
                      </a:r>
                      <a:endParaRPr lang="en-US" sz="18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0 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error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sz="1800" baseline="-25000" dirty="0" smtClean="0">
                          <a:solidFill>
                            <a:schemeClr val="tx1"/>
                          </a:solidFill>
                        </a:rPr>
                        <a:t>1 new</a:t>
                      </a:r>
                      <a:endParaRPr lang="en-US" sz="18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sz="1800" baseline="-25000" dirty="0" smtClean="0">
                          <a:solidFill>
                            <a:schemeClr val="tx1"/>
                          </a:solidFill>
                        </a:rPr>
                        <a:t>2 new</a:t>
                      </a:r>
                      <a:endParaRPr lang="en-US" sz="18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-0.5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-0.5     0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592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-0.5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-0.5    0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-0.5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-0.5    0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-0.5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+2.5    1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-0.5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-0.5    0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-0.5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+0.5    1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-0.5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+0.5    1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7896-717E-4410-A42B-CF653AD77954}" type="slidenum">
              <a:rPr lang="en-US" smtClean="0">
                <a:solidFill>
                  <a:srgbClr val="E3DED1">
                    <a:shade val="50000"/>
                  </a:srgbClr>
                </a:solidFill>
              </a:rPr>
              <a:pPr/>
              <a:t>15</a:t>
            </a:fld>
            <a:endParaRPr lang="en-US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183880" cy="1051560"/>
          </a:xfrm>
        </p:spPr>
        <p:txBody>
          <a:bodyPr>
            <a:normAutofit fontScale="90000"/>
          </a:bodyPr>
          <a:lstStyle/>
          <a:p>
            <a:pPr algn="r" rtl="1"/>
            <a:r>
              <a:rPr lang="ar-SA" dirty="0" smtClean="0"/>
              <a:t>مثال 2: البوابة المنطقية </a:t>
            </a:r>
            <a:r>
              <a:rPr lang="en-US" dirty="0" smtClean="0"/>
              <a:t>OR</a:t>
            </a:r>
            <a:r>
              <a:rPr lang="ar-SA" dirty="0" smtClean="0"/>
              <a:t> في وجود عنصر  الانحياذ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5679077" y="2438400"/>
            <a:ext cx="228600" cy="0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9077" y="2667000"/>
            <a:ext cx="311150" cy="15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951" y="3048000"/>
            <a:ext cx="311150" cy="15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2102" y="3474720"/>
            <a:ext cx="311150" cy="15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9077" y="3810000"/>
            <a:ext cx="311150" cy="15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126" y="4191000"/>
            <a:ext cx="311150" cy="15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126" y="4572000"/>
            <a:ext cx="311150" cy="15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53786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sz="2000" b="0" baseline="-250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7896-717E-4410-A42B-CF653AD77954}" type="slidenum">
              <a:rPr lang="en-US" smtClean="0">
                <a:solidFill>
                  <a:srgbClr val="E3DED1">
                    <a:shade val="50000"/>
                  </a:srgbClr>
                </a:solidFill>
              </a:rPr>
              <a:pPr/>
              <a:t>16</a:t>
            </a:fld>
            <a:endParaRPr lang="en-US" dirty="0">
              <a:solidFill>
                <a:srgbClr val="E3DED1">
                  <a:shade val="50000"/>
                </a:srgbClr>
              </a:solidFill>
            </a:endParaRPr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4807" y="1362156"/>
            <a:ext cx="4700423" cy="2523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 flipV="1">
            <a:off x="3108960" y="2362200"/>
            <a:ext cx="914400" cy="838200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2667000" y="1905000"/>
            <a:ext cx="1219200" cy="2286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619250"/>
            <a:ext cx="822325" cy="120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830279">
            <a:off x="2573460" y="1277005"/>
            <a:ext cx="1354137" cy="1169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2" name="Straight Arrow Connector 11"/>
          <p:cNvCxnSpPr/>
          <p:nvPr/>
        </p:nvCxnSpPr>
        <p:spPr>
          <a:xfrm>
            <a:off x="2803525" y="1226276"/>
            <a:ext cx="1219835" cy="3810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9208" y="736555"/>
            <a:ext cx="8413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81295">
            <a:off x="2609895" y="933382"/>
            <a:ext cx="1719263" cy="58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599" y="2781300"/>
            <a:ext cx="3919537" cy="3176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728377" y="4979664"/>
            <a:ext cx="33372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SA" dirty="0" smtClean="0"/>
              <a:t>البوابة المنطقية </a:t>
            </a:r>
            <a:r>
              <a:rPr lang="en-US" dirty="0" smtClean="0"/>
              <a:t>OR</a:t>
            </a:r>
            <a:r>
              <a:rPr lang="ar-SA" dirty="0" smtClean="0"/>
              <a:t> في وجود عنصر الانحياذ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171155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272</Words>
  <Application>Microsoft Office PowerPoint</Application>
  <PresentationFormat>On-screen Show (4:3)</PresentationFormat>
  <Paragraphs>179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Aspect</vt:lpstr>
      <vt:lpstr>محاضرة 4 :  - خوارزميات التعلم لعنصر الادراك. - أمثلة علي تعلم الـPreceptron   - بناء البوابات المنطقية</vt:lpstr>
      <vt:lpstr>قاعدة Hebb للتعلم(Hebbian Learning)</vt:lpstr>
      <vt:lpstr>خوارزم التعلم لعنصر الادراك (perceptron learning Algorithm)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بناء البوابات المنطقية</vt:lpstr>
      <vt:lpstr>PowerPoint Presentation</vt:lpstr>
      <vt:lpstr>مثال 1: البوابة المنطقية OR بدون وجود عنصر  الانحياذ</vt:lpstr>
      <vt:lpstr>PowerPoint Presentation</vt:lpstr>
      <vt:lpstr>PowerPoint Presentation</vt:lpstr>
      <vt:lpstr>PowerPoint Presentation</vt:lpstr>
      <vt:lpstr>مثال 2: البوابة المنطقية OR في وجود عنصر  الانحياذ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محاضرة 4 :  - خوارزميات التعلم لعنصر الادراك. - بناء البوابات المنطقية</dc:title>
  <dc:creator>win7-26</dc:creator>
  <cp:lastModifiedBy>win7-26</cp:lastModifiedBy>
  <cp:revision>21</cp:revision>
  <dcterms:created xsi:type="dcterms:W3CDTF">2012-09-27T18:37:46Z</dcterms:created>
  <dcterms:modified xsi:type="dcterms:W3CDTF">2012-09-28T10:04:35Z</dcterms:modified>
</cp:coreProperties>
</file>