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71" r:id="rId6"/>
    <p:sldId id="270" r:id="rId7"/>
    <p:sldId id="269" r:id="rId8"/>
    <p:sldId id="268" r:id="rId9"/>
    <p:sldId id="267" r:id="rId10"/>
    <p:sldId id="266" r:id="rId11"/>
    <p:sldId id="265" r:id="rId12"/>
    <p:sldId id="264" r:id="rId13"/>
    <p:sldId id="260" r:id="rId14"/>
    <p:sldId id="263" r:id="rId15"/>
    <p:sldId id="275" r:id="rId16"/>
    <p:sldId id="274" r:id="rId17"/>
    <p:sldId id="262" r:id="rId18"/>
    <p:sldId id="273" r:id="rId19"/>
    <p:sldId id="272" r:id="rId20"/>
    <p:sldId id="261"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1" r:id="rId34"/>
    <p:sldId id="292" r:id="rId35"/>
    <p:sldId id="293" r:id="rId36"/>
    <p:sldId id="29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937" autoAdjust="0"/>
    <p:restoredTop sz="94660"/>
  </p:normalViewPr>
  <p:slideViewPr>
    <p:cSldViewPr>
      <p:cViewPr varScale="1">
        <p:scale>
          <a:sx n="72" d="100"/>
          <a:sy n="72" d="100"/>
        </p:scale>
        <p:origin x="-41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01131CB-A124-4B10-BEF7-DA77549F44E8}" type="datetimeFigureOut">
              <a:rPr lang="en-US" smtClean="0"/>
              <a:pPr/>
              <a:t>3/11/2013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0F04C4A-ABFE-41F0-A890-E8600BDEF4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01131CB-A124-4B10-BEF7-DA77549F44E8}" type="datetimeFigureOut">
              <a:rPr lang="en-US" smtClean="0"/>
              <a:pPr/>
              <a:t>3/11/2013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D0F04C4A-ABFE-41F0-A890-E8600BDEF4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01131CB-A124-4B10-BEF7-DA77549F44E8}" type="datetimeFigureOut">
              <a:rPr lang="en-US" smtClean="0"/>
              <a:pPr/>
              <a:t>3/11/2013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D0F04C4A-ABFE-41F0-A890-E8600BDEF49A}"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01131CB-A124-4B10-BEF7-DA77549F44E8}" type="datetimeFigureOut">
              <a:rPr lang="en-US" smtClean="0"/>
              <a:pPr/>
              <a:t>3/11/2013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D0F04C4A-ABFE-41F0-A890-E8600BDEF4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01131CB-A124-4B10-BEF7-DA77549F44E8}" type="datetimeFigureOut">
              <a:rPr lang="en-US" smtClean="0"/>
              <a:pPr/>
              <a:t>3/11/2013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0F04C4A-ABFE-41F0-A890-E8600BDEF49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01131CB-A124-4B10-BEF7-DA77549F44E8}" type="datetimeFigureOut">
              <a:rPr lang="en-US" smtClean="0"/>
              <a:pPr/>
              <a:t>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04C4A-ABFE-41F0-A890-E8600BDEF4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01131CB-A124-4B10-BEF7-DA77549F44E8}" type="datetimeFigureOut">
              <a:rPr lang="en-US" smtClean="0"/>
              <a:pPr/>
              <a:t>3/11/2013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D0F04C4A-ABFE-41F0-A890-E8600BDEF4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01131CB-A124-4B10-BEF7-DA77549F44E8}" type="datetimeFigureOut">
              <a:rPr lang="en-US" smtClean="0"/>
              <a:pPr/>
              <a:t>3/11/2013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0F04C4A-ABFE-41F0-A890-E8600BDEF49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01131CB-A124-4B10-BEF7-DA77549F44E8}" type="datetimeFigureOut">
              <a:rPr lang="en-US" smtClean="0"/>
              <a:pPr/>
              <a:t>3/11/2013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0F04C4A-ABFE-41F0-A890-E8600BDEF49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1131CB-A124-4B10-BEF7-DA77549F44E8}"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04C4A-ABFE-41F0-A890-E8600BDEF4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1131CB-A124-4B10-BEF7-DA77549F44E8}"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04C4A-ABFE-41F0-A890-E8600BDEF4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01131CB-A124-4B10-BEF7-DA77549F44E8}" type="datetimeFigureOut">
              <a:rPr lang="en-US" smtClean="0"/>
              <a:pPr/>
              <a:t>3/11/2013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0F04C4A-ABFE-41F0-A890-E8600BDEF49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Translation</a:t>
            </a:r>
            <a:endParaRPr lang="en-US" dirty="0"/>
          </a:p>
        </p:txBody>
      </p:sp>
      <p:sp>
        <p:nvSpPr>
          <p:cNvPr id="3" name="Subtitle 2"/>
          <p:cNvSpPr>
            <a:spLocks noGrp="1"/>
          </p:cNvSpPr>
          <p:nvPr>
            <p:ph type="subTitle" idx="1"/>
          </p:nvPr>
        </p:nvSpPr>
        <p:spPr/>
        <p:txBody>
          <a:bodyPr/>
          <a:lstStyle/>
          <a:p>
            <a:r>
              <a:rPr lang="en-US" smtClean="0"/>
              <a:t>Equivalence </a:t>
            </a:r>
            <a:r>
              <a:rPr lang="en-US" dirty="0" smtClean="0"/>
              <a:t>Above Word Level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Patterns</a:t>
            </a:r>
            <a:endParaRPr lang="en-US" dirty="0"/>
          </a:p>
        </p:txBody>
      </p:sp>
      <p:sp>
        <p:nvSpPr>
          <p:cNvPr id="3" name="Content Placeholder 2"/>
          <p:cNvSpPr>
            <a:spLocks noGrp="1"/>
          </p:cNvSpPr>
          <p:nvPr>
            <p:ph idx="1"/>
          </p:nvPr>
        </p:nvSpPr>
        <p:spPr/>
        <p:txBody>
          <a:bodyPr/>
          <a:lstStyle/>
          <a:p>
            <a:r>
              <a:rPr lang="en-US" dirty="0" smtClean="0"/>
              <a:t>Words rarely occur on their own, they almost always occur in the company of other words.</a:t>
            </a:r>
          </a:p>
          <a:p>
            <a:endParaRPr lang="en-US" dirty="0" smtClean="0"/>
          </a:p>
          <a:p>
            <a:r>
              <a:rPr lang="en-US" dirty="0" smtClean="0"/>
              <a:t>There are always restrictions on the way words are combined to convey meaning.</a:t>
            </a:r>
          </a:p>
          <a:p>
            <a:endParaRPr lang="en-US"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Patterns</a:t>
            </a:r>
            <a:endParaRPr lang="en-US" dirty="0"/>
          </a:p>
        </p:txBody>
      </p:sp>
      <p:sp>
        <p:nvSpPr>
          <p:cNvPr id="3" name="Content Placeholder 2"/>
          <p:cNvSpPr>
            <a:spLocks noGrp="1"/>
          </p:cNvSpPr>
          <p:nvPr>
            <p:ph idx="1"/>
          </p:nvPr>
        </p:nvSpPr>
        <p:spPr/>
        <p:txBody>
          <a:bodyPr>
            <a:normAutofit lnSpcReduction="10000"/>
          </a:bodyPr>
          <a:lstStyle/>
          <a:p>
            <a:r>
              <a:rPr lang="en-US" dirty="0" smtClean="0"/>
              <a:t>Restrictions are two types:</a:t>
            </a:r>
          </a:p>
          <a:p>
            <a:pPr>
              <a:buNone/>
            </a:pPr>
            <a:r>
              <a:rPr lang="en-US" dirty="0" smtClean="0"/>
              <a:t> </a:t>
            </a:r>
          </a:p>
          <a:p>
            <a:pPr>
              <a:buNone/>
            </a:pPr>
            <a:r>
              <a:rPr lang="en-US" dirty="0" smtClean="0"/>
              <a:t>1- No exceptions: come in the form of rules. Usually related to word classes. </a:t>
            </a:r>
          </a:p>
          <a:p>
            <a:pPr>
              <a:buNone/>
            </a:pPr>
            <a:endParaRPr lang="en-US" dirty="0" smtClean="0"/>
          </a:p>
          <a:p>
            <a:pPr>
              <a:buNone/>
            </a:pPr>
            <a:r>
              <a:rPr lang="en-US" dirty="0" smtClean="0"/>
              <a:t>	E.g. a determiner cannot come after a noun. </a:t>
            </a:r>
            <a:r>
              <a:rPr lang="en-US" i="1" dirty="0" smtClean="0"/>
              <a:t>Beautiful girl the. </a:t>
            </a:r>
            <a:r>
              <a:rPr lang="en-US" i="1" dirty="0" smtClean="0">
                <a:solidFill>
                  <a:srgbClr val="FF0000"/>
                </a:solidFill>
              </a:rPr>
              <a:t>X</a:t>
            </a:r>
          </a:p>
          <a:p>
            <a:pPr>
              <a:buNone/>
            </a:pPr>
            <a:endParaRPr lang="en-US" i="1" dirty="0" smtClean="0">
              <a:solidFill>
                <a:srgbClr val="FF0000"/>
              </a:solidFill>
            </a:endParaRPr>
          </a:p>
          <a:p>
            <a:pPr>
              <a:buNone/>
            </a:pP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Patterns</a:t>
            </a:r>
            <a:endParaRPr lang="en-US" dirty="0"/>
          </a:p>
        </p:txBody>
      </p:sp>
      <p:sp>
        <p:nvSpPr>
          <p:cNvPr id="3" name="Content Placeholder 2"/>
          <p:cNvSpPr>
            <a:spLocks noGrp="1"/>
          </p:cNvSpPr>
          <p:nvPr>
            <p:ph idx="1"/>
          </p:nvPr>
        </p:nvSpPr>
        <p:spPr/>
        <p:txBody>
          <a:bodyPr>
            <a:normAutofit/>
          </a:bodyPr>
          <a:lstStyle/>
          <a:p>
            <a:pPr>
              <a:buNone/>
            </a:pPr>
            <a:r>
              <a:rPr lang="en-US" dirty="0" smtClean="0"/>
              <a:t>2- Exceptions: apply to individual words rather than classes. Cannot be expressed in terms of rules. They are called </a:t>
            </a:r>
            <a:r>
              <a:rPr lang="en-US" dirty="0" smtClean="0">
                <a:solidFill>
                  <a:schemeClr val="accent1">
                    <a:lumMod val="75000"/>
                  </a:schemeClr>
                </a:solidFill>
              </a:rPr>
              <a:t>Lexical Patterns</a:t>
            </a:r>
            <a:r>
              <a:rPr lang="en-US" dirty="0" smtClean="0"/>
              <a:t>.</a:t>
            </a:r>
          </a:p>
          <a:p>
            <a:pPr>
              <a:buNone/>
            </a:pPr>
            <a:endParaRPr lang="en-US" dirty="0" smtClean="0"/>
          </a:p>
          <a:p>
            <a:r>
              <a:rPr lang="en-US" dirty="0" smtClean="0"/>
              <a:t>There are two main types of lexical patterning:</a:t>
            </a:r>
          </a:p>
          <a:p>
            <a:pPr>
              <a:buNone/>
            </a:pPr>
            <a:r>
              <a:rPr lang="en-US" dirty="0" smtClean="0"/>
              <a:t>1- Collocations.</a:t>
            </a:r>
          </a:p>
          <a:p>
            <a:pPr>
              <a:buNone/>
            </a:pPr>
            <a:r>
              <a:rPr lang="en-US" dirty="0" smtClean="0"/>
              <a:t>2- Idioms and fixed expressions.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Collocations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Definition:</a:t>
            </a:r>
          </a:p>
          <a:p>
            <a:endParaRPr lang="en-US" dirty="0" smtClean="0"/>
          </a:p>
          <a:p>
            <a:pPr>
              <a:buNone/>
            </a:pPr>
            <a:r>
              <a:rPr lang="en-US" dirty="0" smtClean="0"/>
              <a:t>1- A semantically arbitrary restriction which do not follow logically from the  propositional meaning of a word.</a:t>
            </a:r>
          </a:p>
          <a:p>
            <a:pPr>
              <a:buNone/>
            </a:pPr>
            <a:endParaRPr lang="en-US" dirty="0" smtClean="0"/>
          </a:p>
          <a:p>
            <a:pPr>
              <a:buNone/>
            </a:pPr>
            <a:r>
              <a:rPr lang="en-US" dirty="0" smtClean="0"/>
              <a:t>2- The tendency of certain words to co-occur regularly in a given language.</a:t>
            </a:r>
          </a:p>
          <a:p>
            <a:pPr>
              <a:buNone/>
            </a:pPr>
            <a:endParaRPr lang="en-US" dirty="0" smtClean="0"/>
          </a:p>
          <a:p>
            <a:pPr>
              <a:buNone/>
            </a:pPr>
            <a:r>
              <a:rPr lang="en-US" dirty="0" smtClean="0"/>
              <a:t>E.g. </a:t>
            </a:r>
            <a:r>
              <a:rPr lang="en-US" dirty="0" err="1" smtClean="0"/>
              <a:t>Cheque</a:t>
            </a:r>
            <a:r>
              <a:rPr lang="en-US" dirty="0" smtClean="0"/>
              <a:t>:</a:t>
            </a:r>
          </a:p>
          <a:p>
            <a:pPr>
              <a:buNone/>
            </a:pPr>
            <a:r>
              <a:rPr lang="en-US" dirty="0" smtClean="0"/>
              <a:t>      </a:t>
            </a:r>
            <a:r>
              <a:rPr lang="en-US" dirty="0" smtClean="0"/>
              <a:t>bank, money, pay, write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Collocations</a:t>
            </a:r>
            <a:endParaRPr lang="en-US" dirty="0"/>
          </a:p>
        </p:txBody>
      </p:sp>
      <p:sp>
        <p:nvSpPr>
          <p:cNvPr id="3" name="Content Placeholder 2"/>
          <p:cNvSpPr>
            <a:spLocks noGrp="1"/>
          </p:cNvSpPr>
          <p:nvPr>
            <p:ph idx="1"/>
          </p:nvPr>
        </p:nvSpPr>
        <p:spPr/>
        <p:txBody>
          <a:bodyPr/>
          <a:lstStyle/>
          <a:p>
            <a:r>
              <a:rPr lang="en-US" dirty="0" smtClean="0"/>
              <a:t>Sometimes meaning cannot always account for </a:t>
            </a:r>
            <a:r>
              <a:rPr lang="en-US" dirty="0" err="1" smtClean="0"/>
              <a:t>collocational</a:t>
            </a:r>
            <a:r>
              <a:rPr lang="en-US" dirty="0" smtClean="0"/>
              <a:t> patterning (arbitrary).</a:t>
            </a:r>
          </a:p>
          <a:p>
            <a:endParaRPr lang="en-US" dirty="0" smtClean="0"/>
          </a:p>
          <a:p>
            <a:pPr>
              <a:buNone/>
            </a:pPr>
            <a:r>
              <a:rPr lang="en-US" dirty="0" smtClean="0"/>
              <a:t>E.g. Visit:</a:t>
            </a:r>
          </a:p>
          <a:p>
            <a:pPr>
              <a:buFontTx/>
              <a:buChar char="-"/>
            </a:pPr>
            <a:r>
              <a:rPr lang="en-US" dirty="0" smtClean="0"/>
              <a:t>Pay a visit. </a:t>
            </a:r>
            <a:r>
              <a:rPr lang="en-US" dirty="0" smtClean="0">
                <a:solidFill>
                  <a:srgbClr val="00B050"/>
                </a:solidFill>
                <a:sym typeface="Wingdings"/>
              </a:rPr>
              <a:t></a:t>
            </a:r>
            <a:endParaRPr lang="en-US" dirty="0" smtClean="0">
              <a:solidFill>
                <a:srgbClr val="00B050"/>
              </a:solidFill>
            </a:endParaRPr>
          </a:p>
          <a:p>
            <a:pPr>
              <a:buFontTx/>
              <a:buChar char="-"/>
            </a:pPr>
            <a:r>
              <a:rPr lang="en-US" dirty="0" smtClean="0"/>
              <a:t>Make a visit. </a:t>
            </a:r>
            <a:r>
              <a:rPr lang="en-US" dirty="0" smtClean="0">
                <a:solidFill>
                  <a:schemeClr val="bg1"/>
                </a:solidFill>
              </a:rPr>
              <a:t>±</a:t>
            </a:r>
          </a:p>
          <a:p>
            <a:pPr>
              <a:buFontTx/>
              <a:buChar char="-"/>
            </a:pPr>
            <a:r>
              <a:rPr lang="en-US" dirty="0" smtClean="0"/>
              <a:t>Perform a visit. </a:t>
            </a:r>
            <a:r>
              <a:rPr lang="en-US" dirty="0" smtClean="0">
                <a:solidFill>
                  <a:srgbClr val="FF0000"/>
                </a:solidFill>
              </a:rPr>
              <a:t>×</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Collocations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E.g. When butter or eggs go bad, we say:</a:t>
            </a:r>
          </a:p>
          <a:p>
            <a:pPr>
              <a:buNone/>
            </a:pPr>
            <a:endParaRPr lang="en-US" dirty="0" smtClean="0"/>
          </a:p>
          <a:p>
            <a:pPr>
              <a:buFontTx/>
              <a:buChar char="-"/>
            </a:pPr>
            <a:r>
              <a:rPr lang="en-US" dirty="0" smtClean="0">
                <a:solidFill>
                  <a:schemeClr val="accent2"/>
                </a:solidFill>
              </a:rPr>
              <a:t>Rancid </a:t>
            </a:r>
            <a:r>
              <a:rPr lang="en-US" dirty="0" smtClean="0"/>
              <a:t>butter / </a:t>
            </a:r>
            <a:r>
              <a:rPr lang="en-US" dirty="0" smtClean="0">
                <a:solidFill>
                  <a:schemeClr val="accent2"/>
                </a:solidFill>
              </a:rPr>
              <a:t>addled</a:t>
            </a:r>
            <a:r>
              <a:rPr lang="en-US" dirty="0" smtClean="0"/>
              <a:t> eggs.</a:t>
            </a:r>
          </a:p>
          <a:p>
            <a:pPr>
              <a:buNone/>
            </a:pPr>
            <a:r>
              <a:rPr lang="en-US" dirty="0" smtClean="0"/>
              <a:t>We cannot say:</a:t>
            </a:r>
          </a:p>
          <a:p>
            <a:pPr>
              <a:buFontTx/>
              <a:buChar char="-"/>
            </a:pPr>
            <a:r>
              <a:rPr lang="en-US" dirty="0" smtClean="0">
                <a:solidFill>
                  <a:schemeClr val="accent2"/>
                </a:solidFill>
              </a:rPr>
              <a:t>Addled</a:t>
            </a:r>
            <a:r>
              <a:rPr lang="en-US" dirty="0" smtClean="0"/>
              <a:t> butter / </a:t>
            </a:r>
            <a:r>
              <a:rPr lang="en-US" dirty="0" smtClean="0">
                <a:solidFill>
                  <a:schemeClr val="accent2"/>
                </a:solidFill>
              </a:rPr>
              <a:t>rancid</a:t>
            </a:r>
            <a:r>
              <a:rPr lang="en-US" dirty="0" smtClean="0"/>
              <a:t> eggs.</a:t>
            </a:r>
          </a:p>
          <a:p>
            <a:pPr>
              <a:buFontTx/>
              <a:buChar char="-"/>
            </a:pPr>
            <a:endParaRPr lang="en-US" dirty="0" smtClean="0"/>
          </a:p>
          <a:p>
            <a:r>
              <a:rPr lang="en-US" dirty="0" smtClean="0"/>
              <a:t>Synonyms and near synonyms have different collocations.</a:t>
            </a:r>
          </a:p>
          <a:p>
            <a:pPr>
              <a:buNone/>
            </a:pPr>
            <a:endParaRPr lang="en-US" dirty="0" smtClean="0"/>
          </a:p>
          <a:p>
            <a:pPr>
              <a:buNone/>
            </a:pPr>
            <a:r>
              <a:rPr lang="en-US" dirty="0" smtClean="0"/>
              <a:t>E.g. </a:t>
            </a:r>
            <a:r>
              <a:rPr lang="en-US" dirty="0" smtClean="0">
                <a:solidFill>
                  <a:schemeClr val="accent2"/>
                </a:solidFill>
              </a:rPr>
              <a:t>verdict:</a:t>
            </a:r>
            <a:r>
              <a:rPr lang="en-US" dirty="0" smtClean="0"/>
              <a:t> deliver, pronounce.</a:t>
            </a:r>
          </a:p>
          <a:p>
            <a:pPr>
              <a:buNone/>
            </a:pPr>
            <a:r>
              <a:rPr lang="en-US" dirty="0" smtClean="0"/>
              <a:t>	   </a:t>
            </a:r>
            <a:r>
              <a:rPr lang="en-US" dirty="0" smtClean="0">
                <a:solidFill>
                  <a:schemeClr val="accent2"/>
                </a:solidFill>
              </a:rPr>
              <a:t>Sentence:</a:t>
            </a:r>
            <a:r>
              <a:rPr lang="en-US" dirty="0" smtClean="0"/>
              <a:t> pronounce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 calcmode="lin" valueType="num">
                                      <p:cBhvr additive="base">
                                        <p:cTn id="1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 calcmode="lin" valueType="num">
                                      <p:cBhvr additive="base">
                                        <p:cTn id="1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Collocations</a:t>
            </a:r>
            <a:endParaRPr lang="en-US" dirty="0"/>
          </a:p>
        </p:txBody>
      </p:sp>
      <p:sp>
        <p:nvSpPr>
          <p:cNvPr id="3" name="Content Placeholder 2"/>
          <p:cNvSpPr>
            <a:spLocks noGrp="1"/>
          </p:cNvSpPr>
          <p:nvPr>
            <p:ph idx="1"/>
          </p:nvPr>
        </p:nvSpPr>
        <p:spPr/>
        <p:txBody>
          <a:bodyPr/>
          <a:lstStyle/>
          <a:p>
            <a:r>
              <a:rPr lang="en-US" dirty="0" smtClean="0"/>
              <a:t>When two words collocate, the relation can be in any grammatical form.</a:t>
            </a:r>
          </a:p>
          <a:p>
            <a:endParaRPr lang="en-US" dirty="0" smtClean="0"/>
          </a:p>
          <a:p>
            <a:pPr>
              <a:buNone/>
            </a:pPr>
            <a:r>
              <a:rPr lang="en-US" dirty="0" smtClean="0"/>
              <a:t>E.g. </a:t>
            </a:r>
          </a:p>
          <a:p>
            <a:pPr>
              <a:buNone/>
            </a:pPr>
            <a:r>
              <a:rPr lang="en-US" dirty="0" smtClean="0"/>
              <a:t>- </a:t>
            </a:r>
            <a:r>
              <a:rPr lang="en-US" dirty="0" smtClean="0">
                <a:solidFill>
                  <a:schemeClr val="accent3">
                    <a:lumMod val="60000"/>
                    <a:lumOff val="40000"/>
                  </a:schemeClr>
                </a:solidFill>
              </a:rPr>
              <a:t>Achieve + aims</a:t>
            </a:r>
            <a:r>
              <a:rPr lang="en-US" dirty="0" smtClean="0"/>
              <a:t>: Achieving aims, aims has been achieved, achievable aims.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Collocations across languages</a:t>
            </a:r>
            <a:endParaRPr lang="en-US" dirty="0"/>
          </a:p>
        </p:txBody>
      </p:sp>
      <p:sp>
        <p:nvSpPr>
          <p:cNvPr id="3" name="Content Placeholder 2"/>
          <p:cNvSpPr>
            <a:spLocks noGrp="1"/>
          </p:cNvSpPr>
          <p:nvPr>
            <p:ph idx="1"/>
          </p:nvPr>
        </p:nvSpPr>
        <p:spPr/>
        <p:txBody>
          <a:bodyPr/>
          <a:lstStyle/>
          <a:p>
            <a:r>
              <a:rPr lang="en-US" dirty="0" smtClean="0"/>
              <a:t>Collocations are considered arbitrary restrictions within and across languages. </a:t>
            </a:r>
          </a:p>
          <a:p>
            <a:endParaRPr lang="en-US" dirty="0" smtClean="0"/>
          </a:p>
          <a:p>
            <a:r>
              <a:rPr lang="en-US" dirty="0" smtClean="0"/>
              <a:t>E.g. Deliver - </a:t>
            </a:r>
            <a:r>
              <a:rPr lang="ar-SA" dirty="0" smtClean="0"/>
              <a:t>يوصل</a:t>
            </a:r>
            <a:endParaRPr lang="en-US" dirty="0" smtClean="0"/>
          </a:p>
          <a:p>
            <a:pPr>
              <a:buNone/>
            </a:pPr>
            <a:endParaRPr lang="en-US" dirty="0"/>
          </a:p>
        </p:txBody>
      </p:sp>
      <p:graphicFrame>
        <p:nvGraphicFramePr>
          <p:cNvPr id="4" name="Table 3"/>
          <p:cNvGraphicFramePr>
            <a:graphicFrameLocks noGrp="1"/>
          </p:cNvGraphicFramePr>
          <p:nvPr/>
        </p:nvGraphicFramePr>
        <p:xfrm>
          <a:off x="1143000" y="4114800"/>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n-US" dirty="0" smtClean="0"/>
                        <a:t>English</a:t>
                      </a:r>
                      <a:endParaRPr lang="en-US" dirty="0"/>
                    </a:p>
                  </a:txBody>
                  <a:tcPr/>
                </a:tc>
                <a:tc>
                  <a:txBody>
                    <a:bodyPr/>
                    <a:lstStyle/>
                    <a:p>
                      <a:pPr algn="ctr"/>
                      <a:r>
                        <a:rPr lang="en-US" dirty="0" smtClean="0"/>
                        <a:t>Arabic</a:t>
                      </a:r>
                      <a:endParaRPr lang="en-US" dirty="0"/>
                    </a:p>
                  </a:txBody>
                  <a:tcPr/>
                </a:tc>
              </a:tr>
              <a:tr h="370840">
                <a:tc>
                  <a:txBody>
                    <a:bodyPr/>
                    <a:lstStyle/>
                    <a:p>
                      <a:r>
                        <a:rPr lang="en-US" dirty="0" smtClean="0"/>
                        <a:t>Deliver</a:t>
                      </a:r>
                      <a:r>
                        <a:rPr lang="en-US" baseline="0" dirty="0" smtClean="0"/>
                        <a:t> a letter</a:t>
                      </a:r>
                      <a:endParaRPr lang="en-US" dirty="0"/>
                    </a:p>
                  </a:txBody>
                  <a:tcPr/>
                </a:tc>
                <a:tc>
                  <a:txBody>
                    <a:bodyPr/>
                    <a:lstStyle/>
                    <a:p>
                      <a:pPr algn="r"/>
                      <a:r>
                        <a:rPr lang="ar-SA" dirty="0" smtClean="0"/>
                        <a:t>يسلم</a:t>
                      </a:r>
                      <a:r>
                        <a:rPr lang="ar-SA" baseline="0" dirty="0" smtClean="0"/>
                        <a:t> رسالة</a:t>
                      </a:r>
                      <a:endParaRPr lang="en-US" dirty="0"/>
                    </a:p>
                  </a:txBody>
                  <a:tcPr/>
                </a:tc>
              </a:tr>
              <a:tr h="370840">
                <a:tc>
                  <a:txBody>
                    <a:bodyPr/>
                    <a:lstStyle/>
                    <a:p>
                      <a:r>
                        <a:rPr lang="en-US" dirty="0" smtClean="0"/>
                        <a:t>Deliver a speech</a:t>
                      </a:r>
                      <a:endParaRPr lang="en-US" dirty="0"/>
                    </a:p>
                  </a:txBody>
                  <a:tcPr/>
                </a:tc>
                <a:tc>
                  <a:txBody>
                    <a:bodyPr/>
                    <a:lstStyle/>
                    <a:p>
                      <a:pPr algn="r"/>
                      <a:r>
                        <a:rPr lang="ar-SA" dirty="0" smtClean="0"/>
                        <a:t>يلقي</a:t>
                      </a:r>
                      <a:r>
                        <a:rPr lang="ar-SA" baseline="0" dirty="0" smtClean="0"/>
                        <a:t> خطابا</a:t>
                      </a:r>
                      <a:endParaRPr lang="en-US" dirty="0"/>
                    </a:p>
                  </a:txBody>
                  <a:tcPr/>
                </a:tc>
              </a:tr>
              <a:tr h="370840">
                <a:tc>
                  <a:txBody>
                    <a:bodyPr/>
                    <a:lstStyle/>
                    <a:p>
                      <a:r>
                        <a:rPr lang="en-US" dirty="0" smtClean="0"/>
                        <a:t>Deliver news</a:t>
                      </a:r>
                      <a:endParaRPr lang="en-US" dirty="0"/>
                    </a:p>
                  </a:txBody>
                  <a:tcPr/>
                </a:tc>
                <a:tc>
                  <a:txBody>
                    <a:bodyPr/>
                    <a:lstStyle/>
                    <a:p>
                      <a:pPr algn="r"/>
                      <a:r>
                        <a:rPr lang="ar-SA" dirty="0" smtClean="0"/>
                        <a:t>ينقل خبرا</a:t>
                      </a:r>
                      <a:endParaRPr lang="en-US" dirty="0"/>
                    </a:p>
                  </a:txBody>
                  <a:tcPr/>
                </a:tc>
              </a:tr>
              <a:tr h="370840">
                <a:tc>
                  <a:txBody>
                    <a:bodyPr/>
                    <a:lstStyle/>
                    <a:p>
                      <a:r>
                        <a:rPr lang="en-US" dirty="0" smtClean="0"/>
                        <a:t>Deliver a blow</a:t>
                      </a:r>
                      <a:endParaRPr lang="en-US" dirty="0"/>
                    </a:p>
                  </a:txBody>
                  <a:tcPr/>
                </a:tc>
                <a:tc>
                  <a:txBody>
                    <a:bodyPr/>
                    <a:lstStyle/>
                    <a:p>
                      <a:pPr algn="r"/>
                      <a:r>
                        <a:rPr lang="ar-SA" dirty="0" smtClean="0"/>
                        <a:t>يوجه ضربة</a:t>
                      </a:r>
                      <a:endParaRPr lang="en-US" dirty="0"/>
                    </a:p>
                  </a:txBody>
                  <a:tcPr/>
                </a:tc>
              </a:tr>
              <a:tr h="370840">
                <a:tc>
                  <a:txBody>
                    <a:bodyPr/>
                    <a:lstStyle/>
                    <a:p>
                      <a:r>
                        <a:rPr lang="en-US" dirty="0" smtClean="0"/>
                        <a:t>Deliver a verdict</a:t>
                      </a:r>
                      <a:endParaRPr lang="en-US" dirty="0"/>
                    </a:p>
                  </a:txBody>
                  <a:tcPr/>
                </a:tc>
                <a:tc>
                  <a:txBody>
                    <a:bodyPr/>
                    <a:lstStyle/>
                    <a:p>
                      <a:pPr algn="r"/>
                      <a:r>
                        <a:rPr lang="ar-SA" dirty="0" smtClean="0"/>
                        <a:t>يصدر حكما</a:t>
                      </a:r>
                      <a:endParaRPr lang="en-US" dirty="0"/>
                    </a:p>
                  </a:txBody>
                  <a:tcPr/>
                </a:tc>
              </a:tr>
              <a:tr h="370840">
                <a:tc>
                  <a:txBody>
                    <a:bodyPr/>
                    <a:lstStyle/>
                    <a:p>
                      <a:r>
                        <a:rPr lang="en-US" dirty="0" smtClean="0"/>
                        <a:t>Deliver a</a:t>
                      </a:r>
                      <a:r>
                        <a:rPr lang="en-US" baseline="0" dirty="0" smtClean="0"/>
                        <a:t> baby</a:t>
                      </a:r>
                      <a:endParaRPr lang="en-US" dirty="0"/>
                    </a:p>
                  </a:txBody>
                  <a:tcPr/>
                </a:tc>
                <a:tc>
                  <a:txBody>
                    <a:bodyPr/>
                    <a:lstStyle/>
                    <a:p>
                      <a:pPr algn="r"/>
                      <a:r>
                        <a:rPr lang="ar-SA" dirty="0" smtClean="0"/>
                        <a:t>يولد امرأة</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Collocations across languages</a:t>
            </a:r>
            <a:endParaRPr lang="en-US" dirty="0"/>
          </a:p>
        </p:txBody>
      </p:sp>
      <p:sp>
        <p:nvSpPr>
          <p:cNvPr id="3" name="Content Placeholder 2"/>
          <p:cNvSpPr>
            <a:spLocks noGrp="1"/>
          </p:cNvSpPr>
          <p:nvPr>
            <p:ph idx="1"/>
          </p:nvPr>
        </p:nvSpPr>
        <p:spPr/>
        <p:txBody>
          <a:bodyPr>
            <a:normAutofit lnSpcReduction="10000"/>
          </a:bodyPr>
          <a:lstStyle/>
          <a:p>
            <a:r>
              <a:rPr lang="en-US" dirty="0" smtClean="0"/>
              <a:t>Collocations across languages usually reflect cultural preferences.</a:t>
            </a:r>
          </a:p>
          <a:p>
            <a:endParaRPr lang="en-US" dirty="0" smtClean="0"/>
          </a:p>
          <a:p>
            <a:r>
              <a:rPr lang="en-US" dirty="0" smtClean="0"/>
              <a:t>E.g. </a:t>
            </a:r>
          </a:p>
          <a:p>
            <a:pPr>
              <a:buNone/>
            </a:pPr>
            <a:r>
              <a:rPr lang="en-US" dirty="0" smtClean="0"/>
              <a:t>Law and </a:t>
            </a:r>
            <a:r>
              <a:rPr lang="en-US" dirty="0" smtClean="0">
                <a:solidFill>
                  <a:schemeClr val="accent2"/>
                </a:solidFill>
              </a:rPr>
              <a:t>order</a:t>
            </a:r>
            <a:r>
              <a:rPr lang="en-US" dirty="0" smtClean="0"/>
              <a:t> – </a:t>
            </a:r>
            <a:r>
              <a:rPr lang="ar-SA" dirty="0" smtClean="0"/>
              <a:t>القانون </a:t>
            </a:r>
            <a:r>
              <a:rPr lang="ar-SA" dirty="0" smtClean="0">
                <a:solidFill>
                  <a:schemeClr val="accent2"/>
                </a:solidFill>
              </a:rPr>
              <a:t>والتقاليد والعادات</a:t>
            </a:r>
          </a:p>
          <a:p>
            <a:pPr>
              <a:buNone/>
            </a:pPr>
            <a:endParaRPr lang="ar-SA" dirty="0" smtClean="0"/>
          </a:p>
          <a:p>
            <a:pPr>
              <a:buNone/>
            </a:pPr>
            <a:r>
              <a:rPr lang="en-US" dirty="0" smtClean="0"/>
              <a:t>- English collocation reflects the high value of order, while Arabic collocation reflects the high value of traditions.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endParaRPr lang="en-US" dirty="0" smtClean="0"/>
          </a:p>
          <a:p>
            <a:r>
              <a:rPr lang="en-US" dirty="0" smtClean="0"/>
              <a:t>Differences in the </a:t>
            </a:r>
            <a:r>
              <a:rPr lang="en-US" dirty="0" err="1" smtClean="0"/>
              <a:t>collocational</a:t>
            </a:r>
            <a:r>
              <a:rPr lang="en-US" dirty="0" smtClean="0"/>
              <a:t> patterning of the source and target language create potential pitfalls and pause problems in translation.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pPr>
              <a:buNone/>
            </a:pPr>
            <a:r>
              <a:rPr lang="en-US" dirty="0" smtClean="0"/>
              <a:t>1- The engrossing effect of source text patterning.</a:t>
            </a:r>
          </a:p>
          <a:p>
            <a:pPr>
              <a:buNone/>
            </a:pPr>
            <a:endParaRPr lang="en-US" dirty="0" smtClean="0"/>
          </a:p>
          <a:p>
            <a:r>
              <a:rPr lang="en-US" dirty="0" smtClean="0"/>
              <a:t>Translators sometimes get quite engrossed in the source text and may produce the oddest collocations in the target language.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E.g. </a:t>
            </a:r>
          </a:p>
          <a:p>
            <a:pPr>
              <a:buNone/>
            </a:pPr>
            <a:r>
              <a:rPr lang="en-US" dirty="0" smtClean="0"/>
              <a:t>(ST) “and wondered why </a:t>
            </a:r>
            <a:r>
              <a:rPr lang="en-US" dirty="0" err="1" smtClean="0"/>
              <a:t>Lonrho’s</a:t>
            </a:r>
            <a:r>
              <a:rPr lang="en-US" dirty="0" smtClean="0"/>
              <a:t> bid was in the hands of a man who couldn’t organize his own </a:t>
            </a:r>
            <a:r>
              <a:rPr lang="en-US" b="1" u="sng" dirty="0" smtClean="0"/>
              <a:t>shoe repairs</a:t>
            </a:r>
            <a:r>
              <a:rPr lang="en-US" dirty="0" smtClean="0"/>
              <a:t>.” </a:t>
            </a:r>
          </a:p>
          <a:p>
            <a:pPr>
              <a:buNone/>
            </a:pPr>
            <a:r>
              <a:rPr lang="en-US" dirty="0" smtClean="0"/>
              <a:t>(TT) (in French) “…. </a:t>
            </a:r>
            <a:r>
              <a:rPr lang="en-US" b="1" u="sng" dirty="0" err="1" smtClean="0"/>
              <a:t>reparer</a:t>
            </a:r>
            <a:r>
              <a:rPr lang="en-US" b="1" u="sng" dirty="0" smtClean="0"/>
              <a:t> </a:t>
            </a:r>
            <a:r>
              <a:rPr lang="en-US" b="1" u="sng" dirty="0" err="1" smtClean="0"/>
              <a:t>ses</a:t>
            </a:r>
            <a:r>
              <a:rPr lang="en-US" b="1" u="sng" dirty="0" smtClean="0"/>
              <a:t> </a:t>
            </a:r>
            <a:r>
              <a:rPr lang="en-US" b="1" u="sng" dirty="0" err="1" smtClean="0"/>
              <a:t>chaussures</a:t>
            </a:r>
            <a:r>
              <a:rPr lang="en-US" dirty="0" smtClean="0"/>
              <a:t>.”</a:t>
            </a:r>
          </a:p>
          <a:p>
            <a:pPr>
              <a:buNone/>
            </a:pPr>
            <a:endParaRPr lang="en-US" dirty="0" smtClean="0"/>
          </a:p>
          <a:p>
            <a:r>
              <a:rPr lang="en-US" dirty="0" smtClean="0"/>
              <a:t>The collocations used in the TT is not familiar in </a:t>
            </a:r>
            <a:r>
              <a:rPr lang="en-US" dirty="0" err="1" smtClean="0"/>
              <a:t>french</a:t>
            </a:r>
            <a:r>
              <a:rPr lang="en-US" dirty="0" smtClean="0"/>
              <a:t>, because the word “</a:t>
            </a:r>
            <a:r>
              <a:rPr lang="en-US" dirty="0" err="1" smtClean="0"/>
              <a:t>reparer</a:t>
            </a:r>
            <a:r>
              <a:rPr lang="en-US" dirty="0" smtClean="0"/>
              <a:t>” is usually used with </a:t>
            </a:r>
            <a:r>
              <a:rPr lang="en-US" dirty="0" smtClean="0"/>
              <a:t>electronic </a:t>
            </a:r>
            <a:r>
              <a:rPr lang="en-US" dirty="0" smtClean="0"/>
              <a:t>devices. To produce a good collocation the translator should’ve said “</a:t>
            </a:r>
            <a:r>
              <a:rPr lang="en-US" b="1" u="sng" dirty="0" err="1" smtClean="0"/>
              <a:t>ressemeler</a:t>
            </a:r>
            <a:r>
              <a:rPr lang="en-US" b="1" u="sng" dirty="0" smtClean="0"/>
              <a:t> </a:t>
            </a:r>
            <a:r>
              <a:rPr lang="en-US" b="1" u="sng" dirty="0" err="1" smtClean="0"/>
              <a:t>ses</a:t>
            </a:r>
            <a:r>
              <a:rPr lang="en-US" b="1" u="sng" dirty="0" smtClean="0"/>
              <a:t> </a:t>
            </a:r>
            <a:r>
              <a:rPr lang="en-US" b="1" u="sng" dirty="0" err="1" smtClean="0"/>
              <a:t>chaussures</a:t>
            </a:r>
            <a:r>
              <a:rPr lang="en-US" b="1" u="sng" dirty="0" smtClean="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r>
              <a:rPr lang="en-US" dirty="0" smtClean="0"/>
              <a:t>How can the translator detach </a:t>
            </a:r>
            <a:r>
              <a:rPr lang="en-US" dirty="0" err="1" smtClean="0"/>
              <a:t>himrself</a:t>
            </a:r>
            <a:r>
              <a:rPr lang="en-US" dirty="0" smtClean="0"/>
              <a:t> from the ST?</a:t>
            </a:r>
          </a:p>
          <a:p>
            <a:endParaRPr lang="en-US" dirty="0" smtClean="0"/>
          </a:p>
          <a:p>
            <a:r>
              <a:rPr lang="en-US" dirty="0" smtClean="0"/>
              <a:t>The best way is to leave the TT for few hours. Then when you read it again you will have a better chance to identify the wrong collocations without being influenced by the ST.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2- Misinterpreting the meaning of a SL collocation.</a:t>
            </a:r>
          </a:p>
          <a:p>
            <a:pPr>
              <a:buNone/>
            </a:pPr>
            <a:endParaRPr lang="en-US" dirty="0" smtClean="0"/>
          </a:p>
          <a:p>
            <a:r>
              <a:rPr lang="en-US" dirty="0" smtClean="0"/>
              <a:t>A translator can easily misinterpret a collocation in the ST due to interference of his native language.</a:t>
            </a:r>
          </a:p>
          <a:p>
            <a:pPr>
              <a:buNone/>
            </a:pPr>
            <a:endParaRPr lang="en-US" dirty="0" smtClean="0"/>
          </a:p>
          <a:p>
            <a:r>
              <a:rPr lang="en-US" dirty="0" smtClean="0"/>
              <a:t>This happens when the SL collocation has the same form of the TL collocation, but with different meaning.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E.g. (ST) The industrialist had been struck by his appearance as someone with </a:t>
            </a:r>
            <a:r>
              <a:rPr lang="en-US" b="1" u="sng" dirty="0" smtClean="0"/>
              <a:t>modest means</a:t>
            </a:r>
            <a:r>
              <a:rPr lang="en-US" dirty="0" smtClean="0"/>
              <a:t>.</a:t>
            </a:r>
          </a:p>
          <a:p>
            <a:pPr algn="r">
              <a:buNone/>
            </a:pPr>
            <a:r>
              <a:rPr lang="en-US" dirty="0" smtClean="0"/>
              <a:t>	(TT) </a:t>
            </a:r>
            <a:r>
              <a:rPr lang="ar-SA" dirty="0" smtClean="0"/>
              <a:t>وقد رأى فيه رجل الصناعة شخصا ينم مظهره عن </a:t>
            </a:r>
            <a:r>
              <a:rPr lang="ar-SA" b="1" u="sng" dirty="0" smtClean="0"/>
              <a:t>التواضع والبساطة</a:t>
            </a:r>
            <a:r>
              <a:rPr lang="ar-SA" dirty="0" smtClean="0"/>
              <a:t>.</a:t>
            </a:r>
          </a:p>
          <a:p>
            <a:pPr>
              <a:buNone/>
            </a:pPr>
            <a:endParaRPr lang="ar-SA" dirty="0" smtClean="0"/>
          </a:p>
          <a:p>
            <a:r>
              <a:rPr lang="en-US" dirty="0" smtClean="0"/>
              <a:t>Modest means: suggests that the person doesn’t  look sophisticated.</a:t>
            </a:r>
          </a:p>
          <a:p>
            <a:endParaRPr lang="en-US" dirty="0" smtClean="0"/>
          </a:p>
          <a:p>
            <a:r>
              <a:rPr lang="en-US" dirty="0" smtClean="0"/>
              <a:t>In Arabic </a:t>
            </a:r>
            <a:r>
              <a:rPr lang="ar-SA" dirty="0" smtClean="0"/>
              <a:t>التواضع</a:t>
            </a:r>
            <a:r>
              <a:rPr lang="en-US" dirty="0" smtClean="0"/>
              <a:t> is related to manners. Therefore, the translator added </a:t>
            </a:r>
            <a:r>
              <a:rPr lang="ar-SA" dirty="0" smtClean="0"/>
              <a:t>البساطة</a:t>
            </a:r>
            <a:r>
              <a:rPr lang="en-US" dirty="0" smtClean="0"/>
              <a:t> to make closer to the SL collocation.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pPr>
              <a:buNone/>
            </a:pPr>
            <a:r>
              <a:rPr lang="en-US" dirty="0" smtClean="0"/>
              <a:t>3- The tension between accuracy and naturalness.</a:t>
            </a:r>
          </a:p>
          <a:p>
            <a:pPr>
              <a:buNone/>
            </a:pPr>
            <a:endParaRPr lang="en-US" dirty="0" smtClean="0"/>
          </a:p>
          <a:p>
            <a:r>
              <a:rPr lang="en-US" dirty="0" smtClean="0"/>
              <a:t>The translator aims at producing a collocation which is familiar in the TL, at the same time, preserving the meaning associated in the ST.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a:bodyPr>
          <a:lstStyle/>
          <a:p>
            <a:r>
              <a:rPr lang="en-US" dirty="0" smtClean="0"/>
              <a:t>E.g. </a:t>
            </a:r>
          </a:p>
          <a:p>
            <a:pPr>
              <a:buNone/>
            </a:pPr>
            <a:r>
              <a:rPr lang="en-US" dirty="0" smtClean="0"/>
              <a:t>English: bad/good law.</a:t>
            </a:r>
          </a:p>
          <a:p>
            <a:pPr>
              <a:buNone/>
            </a:pPr>
            <a:r>
              <a:rPr lang="en-US" dirty="0" smtClean="0"/>
              <a:t>Arabic: </a:t>
            </a:r>
            <a:r>
              <a:rPr lang="ar-SA" dirty="0" smtClean="0"/>
              <a:t>قانون عادل/غير عادل(ظالم)</a:t>
            </a:r>
          </a:p>
          <a:p>
            <a:pPr>
              <a:buNone/>
            </a:pPr>
            <a:endParaRPr lang="ar-SA" dirty="0" smtClean="0"/>
          </a:p>
          <a:p>
            <a:pPr>
              <a:buNone/>
            </a:pPr>
            <a:r>
              <a:rPr lang="en-US" dirty="0" smtClean="0"/>
              <a:t>English: hard drink</a:t>
            </a:r>
          </a:p>
          <a:p>
            <a:pPr>
              <a:buNone/>
            </a:pPr>
            <a:r>
              <a:rPr lang="en-US" dirty="0" smtClean="0"/>
              <a:t>Arabic: </a:t>
            </a:r>
            <a:r>
              <a:rPr lang="ar-SA" dirty="0" smtClean="0"/>
              <a:t>مشروبات روحية</a:t>
            </a:r>
            <a:r>
              <a:rPr lang="en-US" dirty="0" smtClean="0"/>
              <a:t> (different distinctions)</a:t>
            </a:r>
          </a:p>
          <a:p>
            <a:pPr>
              <a:buNone/>
            </a:pP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lnSpcReduction="10000"/>
          </a:bodyPr>
          <a:lstStyle/>
          <a:p>
            <a:r>
              <a:rPr lang="en-US" dirty="0" smtClean="0"/>
              <a:t>Accuracy is important, but it is also important to use a common TL pattern.</a:t>
            </a:r>
          </a:p>
          <a:p>
            <a:endParaRPr lang="en-US" dirty="0" smtClean="0"/>
          </a:p>
          <a:p>
            <a:r>
              <a:rPr lang="en-US" dirty="0" smtClean="0"/>
              <a:t>E.g. (ST) New Tradition offers a fascinating series of traditional patterns in miniature using </a:t>
            </a:r>
            <a:r>
              <a:rPr lang="en-US" b="1" u="sng" dirty="0" smtClean="0"/>
              <a:t>rich</a:t>
            </a:r>
            <a:r>
              <a:rPr lang="en-US" dirty="0" smtClean="0"/>
              <a:t> jewel-like </a:t>
            </a:r>
            <a:r>
              <a:rPr lang="en-US" b="1" u="sng" dirty="0" smtClean="0"/>
              <a:t>colors</a:t>
            </a:r>
            <a:r>
              <a:rPr lang="en-US" dirty="0" smtClean="0"/>
              <a:t> that glow against dark backgrounds.</a:t>
            </a:r>
          </a:p>
          <a:p>
            <a:pPr algn="r">
              <a:buNone/>
            </a:pPr>
            <a:r>
              <a:rPr lang="en-US" dirty="0" smtClean="0"/>
              <a:t>	(TT) </a:t>
            </a:r>
            <a:r>
              <a:rPr lang="ar-SA" dirty="0" smtClean="0"/>
              <a:t>تقدم مجموعة ”</a:t>
            </a:r>
            <a:r>
              <a:rPr lang="ar-SA" dirty="0" err="1" smtClean="0"/>
              <a:t>نيو</a:t>
            </a:r>
            <a:r>
              <a:rPr lang="ar-SA" dirty="0" smtClean="0"/>
              <a:t> </a:t>
            </a:r>
            <a:r>
              <a:rPr lang="ar-SA" dirty="0" err="1" smtClean="0"/>
              <a:t>تراديشن</a:t>
            </a:r>
            <a:r>
              <a:rPr lang="ar-SA" dirty="0" smtClean="0"/>
              <a:t>“ عدد من التصميمات التقليدية الممتعة بحجم مصغر في </a:t>
            </a:r>
            <a:r>
              <a:rPr lang="ar-SA" b="1" u="sng" dirty="0" smtClean="0"/>
              <a:t>ألوان باهرة </a:t>
            </a:r>
            <a:r>
              <a:rPr lang="ar-SA" dirty="0" smtClean="0"/>
              <a:t>بألوان الجواهر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r>
              <a:rPr lang="en-US" dirty="0" smtClean="0"/>
              <a:t>E.g. (ST) Tiny Rowland is a </a:t>
            </a:r>
            <a:r>
              <a:rPr lang="en-US" b="1" u="sng" dirty="0" smtClean="0"/>
              <a:t>crisper writer </a:t>
            </a:r>
            <a:r>
              <a:rPr lang="en-US" dirty="0" smtClean="0"/>
              <a:t>than Peter Wright and has an even stranger story to tell.</a:t>
            </a:r>
          </a:p>
          <a:p>
            <a:pPr algn="r">
              <a:buNone/>
            </a:pPr>
            <a:r>
              <a:rPr lang="en-US" dirty="0" smtClean="0"/>
              <a:t>	(TT) </a:t>
            </a:r>
            <a:r>
              <a:rPr lang="ar-SA" dirty="0" err="1" smtClean="0"/>
              <a:t>وتايني</a:t>
            </a:r>
            <a:r>
              <a:rPr lang="ar-SA" dirty="0" smtClean="0"/>
              <a:t> </a:t>
            </a:r>
            <a:r>
              <a:rPr lang="ar-SA" dirty="0" err="1" smtClean="0"/>
              <a:t>رولاند</a:t>
            </a:r>
            <a:r>
              <a:rPr lang="ar-SA" dirty="0" smtClean="0"/>
              <a:t> </a:t>
            </a:r>
            <a:r>
              <a:rPr lang="ar-SA" b="1" u="sng" dirty="0" smtClean="0"/>
              <a:t>أحد قلما </a:t>
            </a:r>
            <a:r>
              <a:rPr lang="ar-SA" dirty="0" smtClean="0"/>
              <a:t>من بيتر </a:t>
            </a:r>
            <a:r>
              <a:rPr lang="ar-SA" dirty="0" err="1" smtClean="0"/>
              <a:t>رايت</a:t>
            </a:r>
            <a:r>
              <a:rPr lang="ar-SA" dirty="0" smtClean="0"/>
              <a:t>. كما أن الحكاية التي يرويها أغرب بكثير.</a:t>
            </a:r>
          </a:p>
          <a:p>
            <a:pPr>
              <a:buNone/>
            </a:pPr>
            <a:endParaRPr lang="ar-SA" dirty="0" smtClean="0"/>
          </a:p>
          <a:p>
            <a:pPr>
              <a:buNone/>
            </a:pPr>
            <a:r>
              <a:rPr lang="en-US" dirty="0" smtClean="0"/>
              <a:t>Crispy writing: clear, concise.</a:t>
            </a:r>
          </a:p>
          <a:p>
            <a:pPr>
              <a:buNone/>
            </a:pPr>
            <a:r>
              <a:rPr lang="ar-SA" dirty="0" smtClean="0"/>
              <a:t>أحد قلما</a:t>
            </a:r>
            <a:r>
              <a:rPr lang="en-US" dirty="0" smtClean="0"/>
              <a:t>: fierce </a:t>
            </a:r>
            <a:r>
              <a:rPr lang="en-US" dirty="0" err="1" smtClean="0"/>
              <a:t>crtitism</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E.g. (ST) In fact the money came from Sultan Brunei, a naive individual,  easily romanced and seduced by the </a:t>
            </a:r>
            <a:r>
              <a:rPr lang="en-US" b="1" u="sng" dirty="0" smtClean="0"/>
              <a:t>oily charm</a:t>
            </a:r>
            <a:r>
              <a:rPr lang="en-US" dirty="0" smtClean="0"/>
              <a:t> of Mohamed Fayed.</a:t>
            </a:r>
          </a:p>
          <a:p>
            <a:pPr algn="r">
              <a:buNone/>
            </a:pPr>
            <a:r>
              <a:rPr lang="en-US" dirty="0" smtClean="0"/>
              <a:t>	(TT) </a:t>
            </a:r>
            <a:r>
              <a:rPr lang="ar-SA" dirty="0" smtClean="0"/>
              <a:t>ولكن في الواقع إن هذه الأموال قد جاءت من سلطان </a:t>
            </a:r>
            <a:r>
              <a:rPr lang="ar-SA" dirty="0" err="1" smtClean="0"/>
              <a:t>بروناي</a:t>
            </a:r>
            <a:r>
              <a:rPr lang="ar-SA" dirty="0" smtClean="0"/>
              <a:t> وهو إنسان ساذج يصدق القصص الخيالية الملفقة وإغراء </a:t>
            </a:r>
            <a:r>
              <a:rPr lang="ar-SA" b="1" u="sng" dirty="0" smtClean="0"/>
              <a:t>السحر الزائف </a:t>
            </a:r>
            <a:r>
              <a:rPr lang="ar-SA" dirty="0" smtClean="0"/>
              <a:t>لمحمد </a:t>
            </a:r>
            <a:r>
              <a:rPr lang="ar-SA" dirty="0" err="1" smtClean="0"/>
              <a:t>الفايد</a:t>
            </a:r>
            <a:r>
              <a:rPr lang="ar-SA" dirty="0" smtClean="0"/>
              <a:t>.</a:t>
            </a:r>
            <a:endParaRPr lang="en-US" dirty="0" smtClean="0"/>
          </a:p>
          <a:p>
            <a:pPr algn="r">
              <a:buNone/>
            </a:pPr>
            <a:endParaRPr lang="ar-SA" dirty="0" smtClean="0"/>
          </a:p>
          <a:p>
            <a:r>
              <a:rPr lang="en-US" dirty="0" smtClean="0"/>
              <a:t>Oily charm: insincere, </a:t>
            </a:r>
            <a:r>
              <a:rPr lang="en-US" dirty="0" smtClean="0"/>
              <a:t>unpleasant </a:t>
            </a:r>
            <a:r>
              <a:rPr lang="en-US" dirty="0" smtClean="0"/>
              <a:t>due to excessive politeness and flattering.</a:t>
            </a:r>
          </a:p>
          <a:p>
            <a:r>
              <a:rPr lang="ar-SA" dirty="0" smtClean="0"/>
              <a:t>السحر الزائف</a:t>
            </a:r>
            <a:r>
              <a:rPr lang="en-US" dirty="0" smtClean="0"/>
              <a:t>: appearing good at first, then turns out to be different.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lstStyle/>
          <a:p>
            <a:pPr>
              <a:buNone/>
            </a:pPr>
            <a:r>
              <a:rPr lang="en-US" dirty="0" smtClean="0"/>
              <a:t>4- Culture-specific Collocations.</a:t>
            </a:r>
          </a:p>
          <a:p>
            <a:pPr>
              <a:buNone/>
            </a:pPr>
            <a:endParaRPr lang="en-US" dirty="0" smtClean="0"/>
          </a:p>
          <a:p>
            <a:r>
              <a:rPr lang="en-US" dirty="0" smtClean="0"/>
              <a:t>Some collocations reflect the cultural setting in which they occur. If the cultural setting of the SL is significantly different from the TL the translator might have to translate collocations that are not familiar to the TT reader.</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translating collocations </a:t>
            </a:r>
            <a:endParaRPr lang="en-US" dirty="0"/>
          </a:p>
        </p:txBody>
      </p:sp>
      <p:sp>
        <p:nvSpPr>
          <p:cNvPr id="3" name="Content Placeholder 2"/>
          <p:cNvSpPr>
            <a:spLocks noGrp="1"/>
          </p:cNvSpPr>
          <p:nvPr>
            <p:ph idx="1"/>
          </p:nvPr>
        </p:nvSpPr>
        <p:spPr/>
        <p:txBody>
          <a:bodyPr>
            <a:normAutofit/>
          </a:bodyPr>
          <a:lstStyle/>
          <a:p>
            <a:r>
              <a:rPr lang="en-US" dirty="0" smtClean="0"/>
              <a:t>E.g. (ST) </a:t>
            </a:r>
            <a:r>
              <a:rPr lang="en-US" dirty="0" err="1" smtClean="0"/>
              <a:t>Kolestral</a:t>
            </a:r>
            <a:r>
              <a:rPr lang="en-US" dirty="0" smtClean="0"/>
              <a:t>-Super is ideal for all kinds of hair, especially for </a:t>
            </a:r>
            <a:r>
              <a:rPr lang="en-US" b="1" u="sng" dirty="0" smtClean="0"/>
              <a:t>damaged</a:t>
            </a:r>
            <a:r>
              <a:rPr lang="en-US" dirty="0" smtClean="0"/>
              <a:t>, dry and </a:t>
            </a:r>
            <a:r>
              <a:rPr lang="en-US" b="1" u="sng" dirty="0" smtClean="0"/>
              <a:t>brittle hair.</a:t>
            </a:r>
          </a:p>
          <a:p>
            <a:pPr>
              <a:buNone/>
            </a:pPr>
            <a:r>
              <a:rPr lang="en-US" dirty="0" smtClean="0"/>
              <a:t>	(TT) </a:t>
            </a:r>
            <a:r>
              <a:rPr lang="ar-SA" dirty="0" err="1" smtClean="0"/>
              <a:t>كولسترال</a:t>
            </a:r>
            <a:r>
              <a:rPr lang="ar-SA" dirty="0" smtClean="0"/>
              <a:t> سوبر مثالي لجميع أنواع الشعر خصوصا المقصف، المتأذي أو التالف وأيضا الشعر الجاف أو ضعيف البنية والقابل للتكسر.</a:t>
            </a:r>
          </a:p>
          <a:p>
            <a:pPr>
              <a:buNone/>
            </a:pPr>
            <a:endParaRPr lang="ar-SA" dirty="0" smtClean="0"/>
          </a:p>
          <a:p>
            <a:pPr>
              <a:buNone/>
            </a:pPr>
            <a:r>
              <a:rPr lang="en-US" dirty="0" smtClean="0"/>
              <a:t>English: Hair (damaged, oily, dry, brittle….)</a:t>
            </a:r>
          </a:p>
          <a:p>
            <a:pPr>
              <a:buNone/>
            </a:pPr>
            <a:r>
              <a:rPr lang="en-US" dirty="0" smtClean="0"/>
              <a:t>Arabic: Hair (</a:t>
            </a:r>
            <a:r>
              <a:rPr lang="ar-SA" dirty="0" smtClean="0"/>
              <a:t>تقصف، دهني، ناعم....</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Idioms &amp; Fixed Expressions</a:t>
            </a:r>
            <a:endParaRPr lang="en-US" dirty="0"/>
          </a:p>
        </p:txBody>
      </p:sp>
      <p:sp>
        <p:nvSpPr>
          <p:cNvPr id="3" name="Content Placeholder 2"/>
          <p:cNvSpPr>
            <a:spLocks noGrp="1"/>
          </p:cNvSpPr>
          <p:nvPr>
            <p:ph idx="1"/>
          </p:nvPr>
        </p:nvSpPr>
        <p:spPr/>
        <p:txBody>
          <a:bodyPr/>
          <a:lstStyle/>
          <a:p>
            <a:r>
              <a:rPr lang="en-US" dirty="0" smtClean="0"/>
              <a:t>Difference between collocations and idioms:</a:t>
            </a:r>
          </a:p>
          <a:p>
            <a:endParaRPr lang="en-US" dirty="0" smtClean="0"/>
          </a:p>
          <a:p>
            <a:pPr>
              <a:buNone/>
            </a:pPr>
            <a:endParaRPr lang="en-US" dirty="0"/>
          </a:p>
        </p:txBody>
      </p:sp>
      <p:graphicFrame>
        <p:nvGraphicFramePr>
          <p:cNvPr id="4" name="Table 3"/>
          <p:cNvGraphicFramePr>
            <a:graphicFrameLocks noGrp="1"/>
          </p:cNvGraphicFramePr>
          <p:nvPr/>
        </p:nvGraphicFramePr>
        <p:xfrm>
          <a:off x="1447800" y="2971800"/>
          <a:ext cx="6096000" cy="375412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n-US" dirty="0" smtClean="0"/>
                        <a:t>Collocation</a:t>
                      </a:r>
                      <a:endParaRPr lang="en-US" dirty="0"/>
                    </a:p>
                  </a:txBody>
                  <a:tcPr/>
                </a:tc>
                <a:tc>
                  <a:txBody>
                    <a:bodyPr/>
                    <a:lstStyle/>
                    <a:p>
                      <a:pPr algn="ctr"/>
                      <a:r>
                        <a:rPr lang="en-US" dirty="0" smtClean="0"/>
                        <a:t>Idiom</a:t>
                      </a:r>
                      <a:endParaRPr lang="en-US" dirty="0"/>
                    </a:p>
                  </a:txBody>
                  <a:tcPr/>
                </a:tc>
              </a:tr>
              <a:tr h="370840">
                <a:tc>
                  <a:txBody>
                    <a:bodyPr/>
                    <a:lstStyle/>
                    <a:p>
                      <a:r>
                        <a:rPr lang="en-US" dirty="0" smtClean="0"/>
                        <a:t>Flexible pattern and the form can be changed.</a:t>
                      </a:r>
                      <a:endParaRPr lang="en-US" dirty="0"/>
                    </a:p>
                  </a:txBody>
                  <a:tcPr/>
                </a:tc>
                <a:tc>
                  <a:txBody>
                    <a:bodyPr/>
                    <a:lstStyle/>
                    <a:p>
                      <a:r>
                        <a:rPr lang="en-US" dirty="0" smtClean="0"/>
                        <a:t>Frozen patterns</a:t>
                      </a:r>
                      <a:r>
                        <a:rPr lang="en-US" baseline="0" dirty="0" smtClean="0"/>
                        <a:t> and allow little or no variation.</a:t>
                      </a:r>
                    </a:p>
                  </a:txBody>
                  <a:tcPr/>
                </a:tc>
              </a:tr>
              <a:tr h="370840">
                <a:tc>
                  <a:txBody>
                    <a:bodyPr/>
                    <a:lstStyle/>
                    <a:p>
                      <a:r>
                        <a:rPr lang="en-US" dirty="0" smtClean="0"/>
                        <a:t>E.g. deliver</a:t>
                      </a:r>
                      <a:r>
                        <a:rPr lang="en-US" baseline="0" dirty="0" smtClean="0"/>
                        <a:t> a letter / delivery of a letter.</a:t>
                      </a:r>
                      <a:endParaRPr lang="en-US" dirty="0"/>
                    </a:p>
                  </a:txBody>
                  <a:tcPr/>
                </a:tc>
                <a:tc>
                  <a:txBody>
                    <a:bodyPr/>
                    <a:lstStyle/>
                    <a:p>
                      <a:r>
                        <a:rPr lang="en-US" dirty="0" smtClean="0"/>
                        <a:t>E.g. kick the bucket (the bucket is kicked</a:t>
                      </a:r>
                      <a:r>
                        <a:rPr lang="en-US" baseline="0" dirty="0" smtClean="0"/>
                        <a:t> </a:t>
                      </a:r>
                      <a:r>
                        <a:rPr lang="en-US" dirty="0" smtClean="0">
                          <a:solidFill>
                            <a:srgbClr val="FF0000"/>
                          </a:solidFill>
                        </a:rPr>
                        <a:t>X</a:t>
                      </a:r>
                      <a:r>
                        <a:rPr lang="en-US" dirty="0" smtClean="0"/>
                        <a:t>)</a:t>
                      </a:r>
                      <a:endParaRPr lang="en-US" dirty="0"/>
                    </a:p>
                  </a:txBody>
                  <a:tcPr/>
                </a:tc>
              </a:tr>
              <a:tr h="370840">
                <a:tc>
                  <a:txBody>
                    <a:bodyPr/>
                    <a:lstStyle/>
                    <a:p>
                      <a:r>
                        <a:rPr lang="en-US" dirty="0" smtClean="0"/>
                        <a:t>We can</a:t>
                      </a:r>
                      <a:r>
                        <a:rPr lang="en-US" baseline="0" dirty="0" smtClean="0"/>
                        <a:t> guess the meaning of the collocation from the meaning of its words.</a:t>
                      </a:r>
                      <a:endParaRPr lang="en-US" dirty="0"/>
                    </a:p>
                  </a:txBody>
                  <a:tcPr/>
                </a:tc>
                <a:tc>
                  <a:txBody>
                    <a:bodyPr/>
                    <a:lstStyle/>
                    <a:p>
                      <a:r>
                        <a:rPr lang="en-US" dirty="0" smtClean="0"/>
                        <a:t>Idioms’ meanings cannot</a:t>
                      </a:r>
                      <a:r>
                        <a:rPr lang="en-US" baseline="0" dirty="0" smtClean="0"/>
                        <a:t> be deduced from their individual components.</a:t>
                      </a:r>
                      <a:endParaRPr lang="en-US" dirty="0"/>
                    </a:p>
                  </a:txBody>
                  <a:tcPr/>
                </a:tc>
              </a:tr>
              <a:tr h="370840">
                <a:tc>
                  <a:txBody>
                    <a:bodyPr/>
                    <a:lstStyle/>
                    <a:p>
                      <a:r>
                        <a:rPr lang="en-US" dirty="0" smtClean="0"/>
                        <a:t>E.g.</a:t>
                      </a:r>
                      <a:r>
                        <a:rPr lang="en-US" baseline="0" dirty="0" smtClean="0"/>
                        <a:t> Dry Cow</a:t>
                      </a:r>
                      <a:endParaRPr lang="en-US" dirty="0"/>
                    </a:p>
                  </a:txBody>
                  <a:tcPr/>
                </a:tc>
                <a:tc>
                  <a:txBody>
                    <a:bodyPr/>
                    <a:lstStyle/>
                    <a:p>
                      <a:r>
                        <a:rPr lang="en-US" dirty="0" smtClean="0"/>
                        <a:t>E.g.</a:t>
                      </a:r>
                      <a:r>
                        <a:rPr lang="en-US" baseline="0" dirty="0" smtClean="0"/>
                        <a:t> the long and short of it (the basic facts of the situation)</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Idioms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speaker or writer cannot do any of the following with idioms:</a:t>
            </a:r>
          </a:p>
          <a:p>
            <a:pPr>
              <a:buNone/>
            </a:pPr>
            <a:endParaRPr lang="en-US" dirty="0" smtClean="0"/>
          </a:p>
          <a:p>
            <a:pPr>
              <a:buNone/>
            </a:pPr>
            <a:r>
              <a:rPr lang="en-US" dirty="0" smtClean="0"/>
              <a:t>1- change the order of the words. (the </a:t>
            </a:r>
            <a:r>
              <a:rPr lang="en-US" dirty="0" smtClean="0">
                <a:solidFill>
                  <a:srgbClr val="FF0000"/>
                </a:solidFill>
              </a:rPr>
              <a:t>short</a:t>
            </a:r>
            <a:r>
              <a:rPr lang="en-US" dirty="0" smtClean="0"/>
              <a:t> and the </a:t>
            </a:r>
            <a:r>
              <a:rPr lang="en-US" dirty="0" smtClean="0">
                <a:solidFill>
                  <a:srgbClr val="FF0000"/>
                </a:solidFill>
              </a:rPr>
              <a:t>long</a:t>
            </a:r>
            <a:r>
              <a:rPr lang="en-US" dirty="0" smtClean="0"/>
              <a:t> of it)</a:t>
            </a:r>
          </a:p>
          <a:p>
            <a:pPr>
              <a:buNone/>
            </a:pPr>
            <a:r>
              <a:rPr lang="en-US" dirty="0" smtClean="0"/>
              <a:t>2- delete a word. (spill</a:t>
            </a:r>
            <a:r>
              <a:rPr lang="en-US" dirty="0" smtClean="0">
                <a:solidFill>
                  <a:srgbClr val="FF0000"/>
                </a:solidFill>
              </a:rPr>
              <a:t>----</a:t>
            </a:r>
            <a:r>
              <a:rPr lang="en-US" dirty="0" smtClean="0"/>
              <a:t>beans)</a:t>
            </a:r>
          </a:p>
          <a:p>
            <a:pPr>
              <a:buNone/>
            </a:pPr>
            <a:r>
              <a:rPr lang="en-US" dirty="0" smtClean="0"/>
              <a:t>3- add a word to it. (face the </a:t>
            </a:r>
            <a:r>
              <a:rPr lang="en-US" dirty="0" smtClean="0">
                <a:solidFill>
                  <a:srgbClr val="FF0000"/>
                </a:solidFill>
              </a:rPr>
              <a:t>classical</a:t>
            </a:r>
            <a:r>
              <a:rPr lang="en-US" dirty="0" smtClean="0"/>
              <a:t> music)</a:t>
            </a:r>
          </a:p>
          <a:p>
            <a:pPr>
              <a:buNone/>
            </a:pPr>
            <a:r>
              <a:rPr lang="en-US" dirty="0" smtClean="0"/>
              <a:t>4- replace a word with another. (the </a:t>
            </a:r>
            <a:r>
              <a:rPr lang="en-US" dirty="0" smtClean="0">
                <a:solidFill>
                  <a:srgbClr val="FF0000"/>
                </a:solidFill>
              </a:rPr>
              <a:t>tall</a:t>
            </a:r>
            <a:r>
              <a:rPr lang="en-US" dirty="0" smtClean="0"/>
              <a:t> and the short of it)</a:t>
            </a:r>
          </a:p>
          <a:p>
            <a:pPr>
              <a:buNone/>
            </a:pPr>
            <a:r>
              <a:rPr lang="en-US" dirty="0" smtClean="0"/>
              <a:t>5- change the grammatical  structure. (the music was faced) </a:t>
            </a:r>
            <a:r>
              <a:rPr lang="en-US" dirty="0" smtClean="0">
                <a:solidFill>
                  <a:srgbClr val="FF0000"/>
                </a:solidFill>
              </a:rPr>
              <a:t>passive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Expressions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Fixed expressions allow little or no variation in form.</a:t>
            </a:r>
          </a:p>
          <a:p>
            <a:endParaRPr lang="en-US" dirty="0" smtClean="0"/>
          </a:p>
          <a:p>
            <a:r>
              <a:rPr lang="en-US" dirty="0" smtClean="0"/>
              <a:t>E.g. Ladies and Gentlemen, having said that, as a matter of fact, all the best.</a:t>
            </a:r>
          </a:p>
          <a:p>
            <a:pPr>
              <a:buFontTx/>
              <a:buChar char="-"/>
            </a:pPr>
            <a:r>
              <a:rPr lang="en-US" dirty="0" smtClean="0"/>
              <a:t>Proverbs: practice what you preach.</a:t>
            </a:r>
          </a:p>
          <a:p>
            <a:pPr>
              <a:buFontTx/>
              <a:buChar char="-"/>
            </a:pPr>
            <a:endParaRPr lang="en-US" dirty="0" smtClean="0"/>
          </a:p>
          <a:p>
            <a:r>
              <a:rPr lang="en-US" dirty="0" smtClean="0"/>
              <a:t>Unlike idioms, they have transparent meaning (you can understand their meaning from their individual components).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Problems</a:t>
            </a:r>
            <a:endParaRPr lang="en-US" dirty="0"/>
          </a:p>
        </p:txBody>
      </p:sp>
      <p:sp>
        <p:nvSpPr>
          <p:cNvPr id="3" name="Content Placeholder 2"/>
          <p:cNvSpPr>
            <a:spLocks noGrp="1"/>
          </p:cNvSpPr>
          <p:nvPr>
            <p:ph idx="1"/>
          </p:nvPr>
        </p:nvSpPr>
        <p:spPr/>
        <p:txBody>
          <a:bodyPr/>
          <a:lstStyle/>
          <a:p>
            <a:r>
              <a:rPr lang="en-US" dirty="0" smtClean="0"/>
              <a:t>The main problems that idioms and fixed expressions pose in translation are:</a:t>
            </a:r>
          </a:p>
          <a:p>
            <a:endParaRPr lang="en-US" dirty="0" smtClean="0"/>
          </a:p>
          <a:p>
            <a:pPr>
              <a:buNone/>
            </a:pPr>
            <a:r>
              <a:rPr lang="en-US" dirty="0" smtClean="0"/>
              <a:t>1- the ability to recognize and interpret an idiom or fixed expression.</a:t>
            </a:r>
          </a:p>
          <a:p>
            <a:pPr>
              <a:buNone/>
            </a:pPr>
            <a:endParaRPr lang="en-US" dirty="0" smtClean="0"/>
          </a:p>
          <a:p>
            <a:pPr>
              <a:buNone/>
            </a:pPr>
            <a:r>
              <a:rPr lang="en-US" dirty="0" smtClean="0"/>
              <a:t>2- the difficulties involved in rendering the various aspects of meaning to the TL.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of idioms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first difficulty that a translator faces is being able to recognize that he is dealing with an idiomatic expression.</a:t>
            </a:r>
          </a:p>
          <a:p>
            <a:endParaRPr lang="en-US" dirty="0" smtClean="0"/>
          </a:p>
          <a:p>
            <a:r>
              <a:rPr lang="en-US" dirty="0" smtClean="0"/>
              <a:t>In General, the more difficult an expression is to understand and the less sense it makes in a given context, the more likely the translator will recognize it.</a:t>
            </a:r>
          </a:p>
          <a:p>
            <a:endParaRPr lang="en-US" dirty="0" smtClean="0"/>
          </a:p>
          <a:p>
            <a:r>
              <a:rPr lang="en-US" dirty="0" smtClean="0"/>
              <a:t>The translator should have a reference (dictionary to help him interpret idioms, or ask a native speaker to help him with such expressions.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of idioms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are two cases in which an idiom can be misleading:</a:t>
            </a:r>
          </a:p>
          <a:p>
            <a:endParaRPr lang="en-US" dirty="0" smtClean="0"/>
          </a:p>
          <a:p>
            <a:pPr>
              <a:buNone/>
            </a:pPr>
            <a:r>
              <a:rPr lang="en-US" dirty="0" smtClean="0"/>
              <a:t>1- the idiom has a literal and idiomatic meaning. </a:t>
            </a:r>
          </a:p>
          <a:p>
            <a:pPr>
              <a:buNone/>
            </a:pPr>
            <a:r>
              <a:rPr lang="en-US" dirty="0" smtClean="0"/>
              <a:t>E.g. go out with, take someone for a ride</a:t>
            </a:r>
          </a:p>
          <a:p>
            <a:pPr>
              <a:buNone/>
            </a:pPr>
            <a:endParaRPr lang="en-US" dirty="0" smtClean="0"/>
          </a:p>
          <a:p>
            <a:pPr>
              <a:buNone/>
            </a:pPr>
            <a:r>
              <a:rPr lang="en-US" dirty="0" smtClean="0"/>
              <a:t>2- the SL idiom has a very close equivalent in form in the TL but with different meaning.</a:t>
            </a:r>
          </a:p>
          <a:p>
            <a:pPr>
              <a:buNone/>
            </a:pPr>
            <a:r>
              <a:rPr lang="en-US" dirty="0" smtClean="0"/>
              <a:t>E.g. to Pull someone’s leg – </a:t>
            </a:r>
            <a:r>
              <a:rPr lang="ar-SA" dirty="0" smtClean="0"/>
              <a:t>يسحب رجله</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Difficulties</a:t>
            </a:r>
            <a:endParaRPr lang="en-US" dirty="0"/>
          </a:p>
        </p:txBody>
      </p:sp>
      <p:sp>
        <p:nvSpPr>
          <p:cNvPr id="3" name="Content Placeholder 2"/>
          <p:cNvSpPr>
            <a:spLocks noGrp="1"/>
          </p:cNvSpPr>
          <p:nvPr>
            <p:ph idx="1"/>
          </p:nvPr>
        </p:nvSpPr>
        <p:spPr/>
        <p:txBody>
          <a:bodyPr/>
          <a:lstStyle/>
          <a:p>
            <a:pPr>
              <a:buNone/>
            </a:pPr>
            <a:r>
              <a:rPr lang="en-US" dirty="0" smtClean="0"/>
              <a:t>1- An idiom or fixed expression have no equivalent in the TL.</a:t>
            </a:r>
          </a:p>
          <a:p>
            <a:pPr>
              <a:buNone/>
            </a:pPr>
            <a:endParaRPr lang="en-US" dirty="0" smtClean="0"/>
          </a:p>
          <a:p>
            <a:pPr>
              <a:buNone/>
            </a:pPr>
            <a:r>
              <a:rPr lang="en-US" dirty="0" smtClean="0"/>
              <a:t>E.g. Yours sincerely, Yours faithfully</a:t>
            </a:r>
          </a:p>
          <a:p>
            <a:pPr algn="r">
              <a:buNone/>
            </a:pPr>
            <a:r>
              <a:rPr lang="ar-SA" dirty="0" smtClean="0"/>
              <a:t>وتقبلوا بقبول فائق الاحترام</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Difficulties</a:t>
            </a:r>
            <a:endParaRPr lang="en-US" dirty="0"/>
          </a:p>
        </p:txBody>
      </p:sp>
      <p:sp>
        <p:nvSpPr>
          <p:cNvPr id="3" name="Content Placeholder 2"/>
          <p:cNvSpPr>
            <a:spLocks noGrp="1"/>
          </p:cNvSpPr>
          <p:nvPr>
            <p:ph idx="1"/>
          </p:nvPr>
        </p:nvSpPr>
        <p:spPr/>
        <p:txBody>
          <a:bodyPr/>
          <a:lstStyle/>
          <a:p>
            <a:pPr>
              <a:buNone/>
            </a:pPr>
            <a:r>
              <a:rPr lang="en-US" dirty="0" smtClean="0"/>
              <a:t>2- An idiom or fixed expression may have a similar counterpart in the TL but the context of use may be different.</a:t>
            </a:r>
          </a:p>
          <a:p>
            <a:pPr>
              <a:buNone/>
            </a:pPr>
            <a:endParaRPr lang="en-US" dirty="0" smtClean="0"/>
          </a:p>
          <a:p>
            <a:pPr>
              <a:buNone/>
            </a:pPr>
            <a:r>
              <a:rPr lang="en-US" dirty="0" smtClean="0"/>
              <a:t>E.g. “to sing a different tune”</a:t>
            </a:r>
          </a:p>
          <a:p>
            <a:pPr>
              <a:buNone/>
            </a:pPr>
            <a:r>
              <a:rPr lang="en-US" dirty="0" smtClean="0"/>
              <a:t>	</a:t>
            </a:r>
            <a:r>
              <a:rPr lang="en-US" dirty="0" smtClean="0">
                <a:solidFill>
                  <a:schemeClr val="accent3">
                    <a:lumMod val="60000"/>
                    <a:lumOff val="40000"/>
                  </a:schemeClr>
                </a:solidFill>
              </a:rPr>
              <a:t>English</a:t>
            </a:r>
            <a:r>
              <a:rPr lang="en-US" dirty="0" smtClean="0"/>
              <a:t>: say or do something indicated the change of opinion (contradiction).</a:t>
            </a:r>
          </a:p>
          <a:p>
            <a:pPr>
              <a:buNone/>
            </a:pPr>
            <a:r>
              <a:rPr lang="en-US" dirty="0" smtClean="0"/>
              <a:t>	 </a:t>
            </a:r>
            <a:r>
              <a:rPr lang="en-US" dirty="0" smtClean="0">
                <a:solidFill>
                  <a:schemeClr val="accent3">
                    <a:lumMod val="60000"/>
                    <a:lumOff val="40000"/>
                  </a:schemeClr>
                </a:solidFill>
              </a:rPr>
              <a:t>Chinese</a:t>
            </a:r>
            <a:r>
              <a:rPr lang="en-US" dirty="0" smtClean="0"/>
              <a:t>: contradiction but in a more political situation.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Difficulties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3- An idiom may be used in the ST in both its literal and idiomatic senses at the same time.</a:t>
            </a:r>
          </a:p>
          <a:p>
            <a:pPr>
              <a:buNone/>
            </a:pPr>
            <a:endParaRPr lang="en-US" dirty="0" smtClean="0"/>
          </a:p>
          <a:p>
            <a:pPr>
              <a:buNone/>
            </a:pPr>
            <a:r>
              <a:rPr lang="en-US" dirty="0" smtClean="0"/>
              <a:t>E.g. Egypt’s Commander-in-Chief, Field Marshal </a:t>
            </a:r>
            <a:r>
              <a:rPr lang="en-US" dirty="0" err="1" smtClean="0"/>
              <a:t>Amin</a:t>
            </a:r>
            <a:r>
              <a:rPr lang="en-US" dirty="0" smtClean="0"/>
              <a:t>, was horrified to see president Nasser ordering a tattoo artist to print on his right arm the names of all territories seized by Israel like Sinai, Gaza, </a:t>
            </a:r>
            <a:r>
              <a:rPr lang="en-US" dirty="0" err="1" smtClean="0"/>
              <a:t>Sharm</a:t>
            </a:r>
            <a:r>
              <a:rPr lang="en-US" dirty="0" smtClean="0"/>
              <a:t> Al-Sheikh, Jerusalem and the Golan Heights.</a:t>
            </a:r>
          </a:p>
          <a:p>
            <a:pPr>
              <a:buNone/>
            </a:pPr>
            <a:r>
              <a:rPr lang="en-US" dirty="0" smtClean="0"/>
              <a:t>“Why are you doing this?”</a:t>
            </a:r>
          </a:p>
          <a:p>
            <a:pPr>
              <a:buNone/>
            </a:pPr>
            <a:r>
              <a:rPr lang="en-US" dirty="0" smtClean="0"/>
              <a:t>“Lest I should forget them.”</a:t>
            </a:r>
          </a:p>
          <a:p>
            <a:pPr>
              <a:buNone/>
            </a:pPr>
            <a:r>
              <a:rPr lang="en-US" dirty="0" smtClean="0"/>
              <a:t>“But why tattooed? What will you do if we get them back?</a:t>
            </a:r>
          </a:p>
          <a:p>
            <a:pPr>
              <a:buNone/>
            </a:pPr>
            <a:r>
              <a:rPr lang="en-US" dirty="0" smtClean="0"/>
              <a:t>“If we get them back </a:t>
            </a:r>
            <a:r>
              <a:rPr lang="en-US" b="1" u="sng" dirty="0" smtClean="0"/>
              <a:t>I’ll cut off my right arm</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Strategies</a:t>
            </a:r>
            <a:endParaRPr lang="en-US" dirty="0"/>
          </a:p>
        </p:txBody>
      </p:sp>
      <p:sp>
        <p:nvSpPr>
          <p:cNvPr id="3" name="Content Placeholder 2"/>
          <p:cNvSpPr>
            <a:spLocks noGrp="1"/>
          </p:cNvSpPr>
          <p:nvPr>
            <p:ph idx="1"/>
          </p:nvPr>
        </p:nvSpPr>
        <p:spPr/>
        <p:txBody>
          <a:bodyPr/>
          <a:lstStyle/>
          <a:p>
            <a:pPr>
              <a:buNone/>
            </a:pPr>
            <a:r>
              <a:rPr lang="en-US" dirty="0" smtClean="0"/>
              <a:t>1- Using an idiom of similar meaning and form.</a:t>
            </a:r>
          </a:p>
          <a:p>
            <a:pPr>
              <a:buNone/>
            </a:pPr>
            <a:endParaRPr lang="en-US" dirty="0" smtClean="0"/>
          </a:p>
          <a:p>
            <a:pPr>
              <a:buNone/>
            </a:pPr>
            <a:r>
              <a:rPr lang="en-US" dirty="0" smtClean="0"/>
              <a:t>E.g. (ST) The </a:t>
            </a:r>
            <a:r>
              <a:rPr lang="en-US" dirty="0" err="1" smtClean="0"/>
              <a:t>Fayeds</a:t>
            </a:r>
            <a:r>
              <a:rPr lang="en-US" dirty="0" smtClean="0"/>
              <a:t> have </a:t>
            </a:r>
            <a:r>
              <a:rPr lang="en-US" b="1" u="sng" dirty="0" smtClean="0"/>
              <a:t>turned</a:t>
            </a:r>
            <a:r>
              <a:rPr lang="en-US" dirty="0" smtClean="0"/>
              <a:t> the pre-bid House of Fraser strategy </a:t>
            </a:r>
            <a:r>
              <a:rPr lang="en-US" b="1" u="sng" dirty="0" smtClean="0"/>
              <a:t>on its head</a:t>
            </a:r>
            <a:r>
              <a:rPr lang="en-US" dirty="0" smtClean="0"/>
              <a:t>.</a:t>
            </a:r>
          </a:p>
          <a:p>
            <a:pPr>
              <a:buNone/>
            </a:pPr>
            <a:endParaRPr lang="en-US" dirty="0" smtClean="0"/>
          </a:p>
          <a:p>
            <a:pPr>
              <a:buNone/>
            </a:pPr>
            <a:r>
              <a:rPr lang="en-US" dirty="0" smtClean="0"/>
              <a:t>(TT) </a:t>
            </a:r>
            <a:r>
              <a:rPr lang="ar-SA" dirty="0" smtClean="0"/>
              <a:t>وبذا يكون الأخوة </a:t>
            </a:r>
            <a:r>
              <a:rPr lang="ar-SA" dirty="0" err="1" smtClean="0"/>
              <a:t>فايد</a:t>
            </a:r>
            <a:r>
              <a:rPr lang="ar-SA" dirty="0" smtClean="0"/>
              <a:t> قد </a:t>
            </a:r>
            <a:r>
              <a:rPr lang="ar-SA" b="1" u="sng" dirty="0" smtClean="0"/>
              <a:t>قلبوا</a:t>
            </a:r>
            <a:r>
              <a:rPr lang="ar-SA" dirty="0" smtClean="0"/>
              <a:t> </a:t>
            </a:r>
            <a:r>
              <a:rPr lang="ar-SA" dirty="0" err="1" smtClean="0"/>
              <a:t>استراتيجية</a:t>
            </a:r>
            <a:r>
              <a:rPr lang="ar-SA" dirty="0" smtClean="0"/>
              <a:t> </a:t>
            </a:r>
            <a:r>
              <a:rPr lang="ar-SA" dirty="0" err="1" smtClean="0"/>
              <a:t>هاوس</a:t>
            </a:r>
            <a:r>
              <a:rPr lang="ar-SA" dirty="0" smtClean="0"/>
              <a:t> أوف </a:t>
            </a:r>
            <a:r>
              <a:rPr lang="ar-SA" dirty="0" err="1" smtClean="0"/>
              <a:t>فريزي</a:t>
            </a:r>
            <a:r>
              <a:rPr lang="ar-SA" dirty="0" smtClean="0"/>
              <a:t> السابقة </a:t>
            </a:r>
            <a:r>
              <a:rPr lang="ar-SA" b="1" u="sng" dirty="0" smtClean="0"/>
              <a:t>رأسا على عقب</a:t>
            </a:r>
            <a:r>
              <a:rPr lang="ar-SA" dirty="0" smtClean="0"/>
              <a: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Strategies</a:t>
            </a:r>
            <a:endParaRPr lang="en-US" dirty="0"/>
          </a:p>
        </p:txBody>
      </p:sp>
      <p:sp>
        <p:nvSpPr>
          <p:cNvPr id="3" name="Content Placeholder 2"/>
          <p:cNvSpPr>
            <a:spLocks noGrp="1"/>
          </p:cNvSpPr>
          <p:nvPr>
            <p:ph idx="1"/>
          </p:nvPr>
        </p:nvSpPr>
        <p:spPr/>
        <p:txBody>
          <a:bodyPr/>
          <a:lstStyle/>
          <a:p>
            <a:pPr>
              <a:buNone/>
            </a:pPr>
            <a:r>
              <a:rPr lang="en-US" dirty="0" smtClean="0"/>
              <a:t>2- Using an idiom of similar meaning but different form.</a:t>
            </a:r>
          </a:p>
          <a:p>
            <a:pPr>
              <a:buNone/>
            </a:pPr>
            <a:endParaRPr lang="en-US" dirty="0" smtClean="0"/>
          </a:p>
          <a:p>
            <a:pPr>
              <a:buNone/>
            </a:pPr>
            <a:r>
              <a:rPr lang="en-US" dirty="0" smtClean="0"/>
              <a:t>E.g. (ST) </a:t>
            </a:r>
            <a:r>
              <a:rPr lang="en-US" b="1" u="sng" dirty="0" smtClean="0"/>
              <a:t>Feel the force of my Fist</a:t>
            </a:r>
            <a:r>
              <a:rPr lang="en-US" dirty="0" smtClean="0"/>
              <a:t>, Frozen Friend!</a:t>
            </a:r>
          </a:p>
          <a:p>
            <a:pPr>
              <a:buNone/>
            </a:pPr>
            <a:endParaRPr lang="en-US" dirty="0" smtClean="0"/>
          </a:p>
          <a:p>
            <a:pPr>
              <a:buNone/>
            </a:pPr>
            <a:r>
              <a:rPr lang="en-US" dirty="0" smtClean="0"/>
              <a:t>(TT) (Back translated from German) </a:t>
            </a:r>
            <a:r>
              <a:rPr lang="en-US" b="1" u="sng" dirty="0" smtClean="0"/>
              <a:t>I will make things hot for you, </a:t>
            </a:r>
            <a:r>
              <a:rPr lang="en-US" dirty="0" smtClean="0"/>
              <a:t>monster!</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Strategies</a:t>
            </a:r>
            <a:endParaRPr lang="en-US" dirty="0"/>
          </a:p>
        </p:txBody>
      </p:sp>
      <p:sp>
        <p:nvSpPr>
          <p:cNvPr id="3" name="Content Placeholder 2"/>
          <p:cNvSpPr>
            <a:spLocks noGrp="1"/>
          </p:cNvSpPr>
          <p:nvPr>
            <p:ph idx="1"/>
          </p:nvPr>
        </p:nvSpPr>
        <p:spPr/>
        <p:txBody>
          <a:bodyPr/>
          <a:lstStyle/>
          <a:p>
            <a:pPr>
              <a:buNone/>
            </a:pPr>
            <a:r>
              <a:rPr lang="en-US" dirty="0" smtClean="0"/>
              <a:t>3- Translation by Paraphrase.</a:t>
            </a:r>
          </a:p>
          <a:p>
            <a:pPr>
              <a:buNone/>
            </a:pPr>
            <a:endParaRPr lang="en-US" dirty="0" smtClean="0"/>
          </a:p>
          <a:p>
            <a:pPr>
              <a:buNone/>
            </a:pPr>
            <a:r>
              <a:rPr lang="en-US" dirty="0" smtClean="0"/>
              <a:t>E.g. (ST) The suspension system has been fully </a:t>
            </a:r>
            <a:r>
              <a:rPr lang="en-US" dirty="0" err="1" smtClean="0"/>
              <a:t>uprated</a:t>
            </a:r>
            <a:r>
              <a:rPr lang="en-US" dirty="0" smtClean="0"/>
              <a:t> to take rough terrain </a:t>
            </a:r>
            <a:r>
              <a:rPr lang="en-US" b="1" u="sng" dirty="0" smtClean="0"/>
              <a:t>in its stride.</a:t>
            </a:r>
          </a:p>
          <a:p>
            <a:pPr>
              <a:buNone/>
            </a:pPr>
            <a:endParaRPr lang="en-US" b="1" u="sng" dirty="0" smtClean="0"/>
          </a:p>
          <a:p>
            <a:pPr>
              <a:buNone/>
            </a:pPr>
            <a:r>
              <a:rPr lang="en-US" dirty="0" smtClean="0"/>
              <a:t>(TT) </a:t>
            </a:r>
            <a:r>
              <a:rPr lang="ar-SA" dirty="0" smtClean="0"/>
              <a:t>وقد رفعت طاقة نظام التعليق بحيث يتغلب على وعورة الأرض.</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of idioms: Strategies</a:t>
            </a:r>
            <a:endParaRPr lang="en-US" dirty="0"/>
          </a:p>
        </p:txBody>
      </p:sp>
      <p:sp>
        <p:nvSpPr>
          <p:cNvPr id="3" name="Content Placeholder 2"/>
          <p:cNvSpPr>
            <a:spLocks noGrp="1"/>
          </p:cNvSpPr>
          <p:nvPr>
            <p:ph idx="1"/>
          </p:nvPr>
        </p:nvSpPr>
        <p:spPr/>
        <p:txBody>
          <a:bodyPr/>
          <a:lstStyle/>
          <a:p>
            <a:pPr>
              <a:buNone/>
            </a:pPr>
            <a:r>
              <a:rPr lang="en-US" dirty="0" smtClean="0"/>
              <a:t>4- Translation by omission: there is no close match in the TL, the meaning cannot be easily paraphrased or for stylistic reasons.</a:t>
            </a:r>
          </a:p>
          <a:p>
            <a:pPr>
              <a:buNone/>
            </a:pPr>
            <a:endParaRPr lang="en-US" dirty="0" smtClean="0"/>
          </a:p>
          <a:p>
            <a:pPr>
              <a:buNone/>
            </a:pPr>
            <a:r>
              <a:rPr lang="en-US" dirty="0" smtClean="0"/>
              <a:t>5- Compensation: the translator may omit or change the idiom in one place and replace it elsewhere in the TT.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293</TotalTime>
  <Words>1675</Words>
  <Application>Microsoft Office PowerPoint</Application>
  <PresentationFormat>On-screen Show (4:3)</PresentationFormat>
  <Paragraphs>233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Verve</vt:lpstr>
      <vt:lpstr>Introduction to Translation</vt:lpstr>
      <vt:lpstr>Lexical Patterns</vt:lpstr>
      <vt:lpstr>Lexical Patterns</vt:lpstr>
      <vt:lpstr>Lexical Patterns</vt:lpstr>
      <vt:lpstr>Collocations</vt:lpstr>
      <vt:lpstr>Collocations</vt:lpstr>
      <vt:lpstr>Collocations</vt:lpstr>
      <vt:lpstr>Collocations</vt:lpstr>
      <vt:lpstr>Collocations across languages</vt:lpstr>
      <vt:lpstr>Collocations across languages</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Problems of translating collocations </vt:lpstr>
      <vt:lpstr>Idioms &amp; Fixed Expressions</vt:lpstr>
      <vt:lpstr>Idioms</vt:lpstr>
      <vt:lpstr>Fixed Expressions</vt:lpstr>
      <vt:lpstr>Translation Problems</vt:lpstr>
      <vt:lpstr>Interpretation of idioms</vt:lpstr>
      <vt:lpstr>Interpretation of idioms</vt:lpstr>
      <vt:lpstr>Translation of idioms: Difficulties</vt:lpstr>
      <vt:lpstr>Translation of idioms: Difficulties</vt:lpstr>
      <vt:lpstr>Translation of idioms: Difficulties</vt:lpstr>
      <vt:lpstr>Translation of idioms: Strategies</vt:lpstr>
      <vt:lpstr>Translation of idioms: Strategies</vt:lpstr>
      <vt:lpstr>Translation of idioms: Strategies</vt:lpstr>
      <vt:lpstr>Translation of idioms: Strategies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Translation</dc:title>
  <dc:creator>Rula</dc:creator>
  <cp:lastModifiedBy>Rula</cp:lastModifiedBy>
  <cp:revision>28</cp:revision>
  <dcterms:created xsi:type="dcterms:W3CDTF">2013-03-11T05:54:28Z</dcterms:created>
  <dcterms:modified xsi:type="dcterms:W3CDTF">2013-03-11T20:05:15Z</dcterms:modified>
</cp:coreProperties>
</file>