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33"/>
  </p:notesMasterIdLst>
  <p:sldIdLst>
    <p:sldId id="264" r:id="rId2"/>
    <p:sldId id="265" r:id="rId3"/>
    <p:sldId id="296" r:id="rId4"/>
    <p:sldId id="343" r:id="rId5"/>
    <p:sldId id="342" r:id="rId6"/>
    <p:sldId id="341" r:id="rId7"/>
    <p:sldId id="323" r:id="rId8"/>
    <p:sldId id="328" r:id="rId9"/>
    <p:sldId id="348" r:id="rId10"/>
    <p:sldId id="307" r:id="rId11"/>
    <p:sldId id="349" r:id="rId12"/>
    <p:sldId id="309" r:id="rId13"/>
    <p:sldId id="310" r:id="rId14"/>
    <p:sldId id="315" r:id="rId15"/>
    <p:sldId id="313" r:id="rId16"/>
    <p:sldId id="316" r:id="rId17"/>
    <p:sldId id="298" r:id="rId18"/>
    <p:sldId id="299" r:id="rId19"/>
    <p:sldId id="319" r:id="rId20"/>
    <p:sldId id="320" r:id="rId21"/>
    <p:sldId id="321" r:id="rId22"/>
    <p:sldId id="317" r:id="rId23"/>
    <p:sldId id="331" r:id="rId24"/>
    <p:sldId id="332" r:id="rId25"/>
    <p:sldId id="333" r:id="rId26"/>
    <p:sldId id="334" r:id="rId27"/>
    <p:sldId id="335" r:id="rId28"/>
    <p:sldId id="350" r:id="rId29"/>
    <p:sldId id="337" r:id="rId30"/>
    <p:sldId id="351" r:id="rId31"/>
    <p:sldId id="322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66" autoAdjust="0"/>
    <p:restoredTop sz="92185" autoAdjust="0"/>
  </p:normalViewPr>
  <p:slideViewPr>
    <p:cSldViewPr>
      <p:cViewPr>
        <p:scale>
          <a:sx n="50" d="100"/>
          <a:sy n="50" d="100"/>
        </p:scale>
        <p:origin x="-1860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4A77A62-BCC6-40CC-9246-AB5B92A2D3EA}" type="datetimeFigureOut">
              <a:rPr lang="ar-SA" smtClean="0"/>
              <a:t>25/05/34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221B5C7-F38E-4835-8A10-ECB025986D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0745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A48AD172-B2D7-4DBB-98D0-B3C44BB44A04}" type="slidenum">
              <a:rPr lang="ar-SA">
                <a:latin typeface="Calibri" pitchFamily="34" charset="0"/>
              </a:rPr>
              <a:pPr eaLnBrk="1" hangingPunct="1"/>
              <a:t>4</a:t>
            </a:fld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1B5C7-F38E-4835-8A10-ECB025986D43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894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mtClean="0"/>
              <a:t>مجموعة</a:t>
            </a:r>
            <a:r>
              <a:rPr lang="ar-SA" baseline="0" smtClean="0"/>
              <a:t> السبت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1B5C7-F38E-4835-8A10-ECB025986D43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8941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1B5C7-F38E-4835-8A10-ECB025986D43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8941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1B5C7-F38E-4835-8A10-ECB025986D43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894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اسم الملف: </a:t>
            </a:r>
            <a:r>
              <a:rPr lang="en-US" smtClean="0">
                <a:cs typeface="Arial" pitchFamily="34" charset="0"/>
              </a:rPr>
              <a:t>parainer</a:t>
            </a:r>
            <a:r>
              <a:rPr lang="ar-SA" smtClean="0"/>
              <a:t> في </a:t>
            </a:r>
            <a:r>
              <a:rPr lang="en-US" smtClean="0">
                <a:cs typeface="Arial" pitchFamily="34" charset="0"/>
              </a:rPr>
              <a:t>BIN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3A02439B-86F2-42EB-B607-2C25160CAF3C}" type="slidenum">
              <a:rPr lang="ar-SA">
                <a:latin typeface="Calibri" pitchFamily="34" charset="0"/>
              </a:rPr>
              <a:pPr eaLnBrk="1" hangingPunct="1"/>
              <a:t>21</a:t>
            </a:fld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8265E56A-299A-41FB-B06F-F9106A4D0FCE}" type="slidenum">
              <a:rPr lang="ar-SA">
                <a:latin typeface="Calibri" pitchFamily="34" charset="0"/>
              </a:rPr>
              <a:pPr eaLnBrk="1" hangingPunct="1"/>
              <a:t>23</a:t>
            </a:fld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اسم الملف: </a:t>
            </a:r>
            <a:r>
              <a:rPr lang="en-US" smtClean="0">
                <a:cs typeface="Arial" pitchFamily="34" charset="0"/>
              </a:rPr>
              <a:t>multiiner</a:t>
            </a:r>
            <a:r>
              <a:rPr lang="ar-SA" smtClean="0"/>
              <a:t> في </a:t>
            </a:r>
            <a:r>
              <a:rPr lang="en-US" smtClean="0">
                <a:cs typeface="Arial" pitchFamily="34" charset="0"/>
              </a:rPr>
              <a:t>BIN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04DE10B0-ED2B-4978-A2B1-561DCF8B61EC}" type="slidenum">
              <a:rPr lang="ar-SA">
                <a:latin typeface="Calibri" pitchFamily="34" charset="0"/>
              </a:rPr>
              <a:pPr eaLnBrk="1" hangingPunct="1"/>
              <a:t>25</a:t>
            </a:fld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D2471E7D-87C5-428F-943B-99882C4CEC3C}" type="slidenum">
              <a:rPr lang="ar-SA">
                <a:latin typeface="Calibri" pitchFamily="34" charset="0"/>
              </a:rPr>
              <a:pPr eaLnBrk="1" hangingPunct="1"/>
              <a:t>29</a:t>
            </a:fld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14/03/1433</a:t>
            </a:r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ar-SA" smtClean="0"/>
              <a:t>م.نجلاء حسن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1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547813" y="404813"/>
            <a:ext cx="64087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2411413" y="2205038"/>
            <a:ext cx="460851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البرمجة الشيئية</a:t>
            </a:r>
            <a:endParaRPr lang="ar-SA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547813" y="3140968"/>
            <a:ext cx="6769100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 + 2 عملي</a:t>
            </a:r>
          </a:p>
          <a:p>
            <a:pPr>
              <a:spcBef>
                <a:spcPct val="50000"/>
              </a:spcBef>
              <a:defRPr/>
            </a:pPr>
            <a:r>
              <a:rPr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 السابقة:211حسب</a:t>
            </a:r>
            <a:endParaRPr lang="ar-SA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أ/المادة: م. </a:t>
            </a:r>
            <a:r>
              <a:rPr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نجلاء حسن</a:t>
            </a:r>
            <a:endParaRPr lang="ar-SA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84213" y="1412875"/>
            <a:ext cx="79200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3200" b="1" dirty="0" smtClean="0"/>
              <a:t>Object Oriented Programming</a:t>
            </a:r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172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47509" y="548680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Lecture </a:t>
            </a:r>
            <a:r>
              <a:rPr lang="en-US" sz="3200" dirty="0" smtClean="0"/>
              <a:t>9</a:t>
            </a:r>
            <a:endParaRPr lang="en-US" sz="3200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484438" y="1772816"/>
            <a:ext cx="59039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ctr" eaLnBrk="1" hangingPunct="1"/>
            <a:r>
              <a:rPr lang="ar-SA" sz="4800" b="1" dirty="0"/>
              <a:t>الوراثة</a:t>
            </a:r>
            <a:r>
              <a:rPr lang="en-US" sz="4800" b="1" dirty="0"/>
              <a:t> </a:t>
            </a:r>
            <a:r>
              <a:rPr lang="ar-SA" sz="4800" b="1" dirty="0"/>
              <a:t> (</a:t>
            </a:r>
            <a:r>
              <a:rPr lang="en-US" sz="4800" b="1" dirty="0"/>
              <a:t>Inheritance</a:t>
            </a:r>
            <a:r>
              <a:rPr lang="ar-SA" sz="4800" b="1" dirty="0"/>
              <a:t>)</a:t>
            </a:r>
          </a:p>
          <a:p>
            <a:pPr algn="ctr" rtl="1" eaLnBrk="1" hangingPunct="1"/>
            <a:endParaRPr lang="ar-SA" sz="4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97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188640"/>
            <a:ext cx="4305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مفهوم الوراثة</a:t>
            </a:r>
            <a:r>
              <a:rPr lang="en-US" sz="2800" b="1" dirty="0" smtClean="0"/>
              <a:t> </a:t>
            </a:r>
            <a:r>
              <a:rPr lang="ar-SA" sz="2800" b="1" dirty="0" smtClean="0"/>
              <a:t> </a:t>
            </a:r>
            <a:r>
              <a:rPr lang="ar-SA" sz="2800" b="1" dirty="0"/>
              <a:t>(</a:t>
            </a:r>
            <a:r>
              <a:rPr lang="en-US" sz="2800" b="1" dirty="0"/>
              <a:t>Inheritance</a:t>
            </a:r>
            <a:r>
              <a:rPr lang="ar-SA" sz="2800" b="1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827127"/>
            <a:ext cx="846540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700" dirty="0" smtClean="0"/>
              <a:t>- هي </a:t>
            </a:r>
            <a:r>
              <a:rPr lang="ar-SA" sz="2700" dirty="0"/>
              <a:t>انشاء صنف جديد يسمى الصنف المشتق  </a:t>
            </a:r>
            <a:r>
              <a:rPr lang="en-US" sz="2700" dirty="0"/>
              <a:t>derived class</a:t>
            </a:r>
            <a:r>
              <a:rPr lang="ar-SA" sz="2700" dirty="0"/>
              <a:t> من صنف موجود بالفعل يسمى الصنف الأساسي  (القاعدة) </a:t>
            </a:r>
            <a:r>
              <a:rPr lang="en-US" sz="2700" dirty="0"/>
              <a:t>Base </a:t>
            </a:r>
            <a:r>
              <a:rPr lang="en-US" sz="2700" dirty="0" smtClean="0"/>
              <a:t>class</a:t>
            </a:r>
            <a:r>
              <a:rPr lang="ar-SA" sz="2700" dirty="0" smtClean="0"/>
              <a:t>.</a:t>
            </a:r>
          </a:p>
          <a:p>
            <a:r>
              <a:rPr lang="ar-SA" sz="2700" dirty="0" smtClean="0"/>
              <a:t>- حيث يرث الصنف المشتق جميع امكانيات الصنف الأساسي مع امكانية اضافة المزيد من الامكانيات (عناصر بيانات ودوال) مع الابقاء على الصنف الاساسي كما هو دون تغيير.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0" y="3121804"/>
            <a:ext cx="4229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أهمية الوراثة</a:t>
            </a:r>
            <a:r>
              <a:rPr lang="en-US" sz="2800" b="1" dirty="0" smtClean="0"/>
              <a:t> </a:t>
            </a:r>
            <a:r>
              <a:rPr lang="ar-SA" sz="2800" b="1" dirty="0" smtClean="0"/>
              <a:t> </a:t>
            </a:r>
            <a:r>
              <a:rPr lang="ar-SA" sz="2800" b="1" dirty="0"/>
              <a:t>(</a:t>
            </a:r>
            <a:r>
              <a:rPr lang="en-US" sz="2800" b="1" dirty="0"/>
              <a:t>Inheritance</a:t>
            </a:r>
            <a:r>
              <a:rPr lang="ar-SA" sz="2800" b="1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920" y="4034388"/>
            <a:ext cx="84654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700" dirty="0" smtClean="0"/>
              <a:t>من خلالها يتم استخدام نفس الكود أكثر من مرة دون الحاجة الى انشائه في كل مرة وهذا يسمى «القدرة على اعادة الاستخدام» أو </a:t>
            </a:r>
            <a:r>
              <a:rPr lang="en-US" sz="2700" dirty="0" smtClean="0"/>
              <a:t>Reusability</a:t>
            </a:r>
            <a:r>
              <a:rPr lang="ar-SA" sz="2700" dirty="0" smtClean="0"/>
              <a:t> مما يوفر الكثير من الوقت والمال.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87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050"/>
            <a:ext cx="9109075" cy="11525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ar-SA" sz="2800" dirty="0" smtClean="0"/>
              <a:t>تعني أن نشتق صنف من صنف واحد, وبعد ذلك يمكن أن نشتق أي عدد من التصنيفات المشتقة من الصنف الاساسي.</a:t>
            </a:r>
            <a:endParaRPr lang="ar-SA" sz="2400" b="1" dirty="0" smtClean="0"/>
          </a:p>
        </p:txBody>
      </p:sp>
      <p:sp>
        <p:nvSpPr>
          <p:cNvPr id="14340" name="TextBox 26"/>
          <p:cNvSpPr txBox="1">
            <a:spLocks noChangeArrowheads="1"/>
          </p:cNvSpPr>
          <p:nvPr/>
        </p:nvSpPr>
        <p:spPr bwMode="auto">
          <a:xfrm>
            <a:off x="6084888" y="5013325"/>
            <a:ext cx="223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/>
              <a:t>وراثة مفردة</a:t>
            </a:r>
          </a:p>
        </p:txBody>
      </p:sp>
      <p:sp>
        <p:nvSpPr>
          <p:cNvPr id="14341" name="TextBox 28"/>
          <p:cNvSpPr txBox="1">
            <a:spLocks noChangeArrowheads="1"/>
          </p:cNvSpPr>
          <p:nvPr/>
        </p:nvSpPr>
        <p:spPr bwMode="auto">
          <a:xfrm>
            <a:off x="722312" y="1430557"/>
            <a:ext cx="3095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 dirty="0"/>
              <a:t>الطريقة العامة لتعريف الطبقات</a:t>
            </a:r>
          </a:p>
        </p:txBody>
      </p:sp>
      <p:grpSp>
        <p:nvGrpSpPr>
          <p:cNvPr id="14342" name="مجموعة 49"/>
          <p:cNvGrpSpPr>
            <a:grpSpLocks/>
          </p:cNvGrpSpPr>
          <p:nvPr/>
        </p:nvGrpSpPr>
        <p:grpSpPr bwMode="auto">
          <a:xfrm>
            <a:off x="6372225" y="2060575"/>
            <a:ext cx="2303463" cy="2797175"/>
            <a:chOff x="251520" y="4293096"/>
            <a:chExt cx="1872208" cy="2160240"/>
          </a:xfrm>
        </p:grpSpPr>
        <p:sp>
          <p:nvSpPr>
            <p:cNvPr id="21" name="مستطيل 34"/>
            <p:cNvSpPr/>
            <p:nvPr/>
          </p:nvSpPr>
          <p:spPr>
            <a:xfrm>
              <a:off x="899244" y="4293096"/>
              <a:ext cx="649015" cy="4315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22" name="مستطيل 36"/>
            <p:cNvSpPr/>
            <p:nvPr/>
          </p:nvSpPr>
          <p:spPr>
            <a:xfrm>
              <a:off x="1476004" y="5300881"/>
              <a:ext cx="647724" cy="432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23" name="مستطيل 37"/>
            <p:cNvSpPr/>
            <p:nvPr/>
          </p:nvSpPr>
          <p:spPr>
            <a:xfrm>
              <a:off x="251520" y="6021778"/>
              <a:ext cx="647724" cy="43155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24" name="مستطيل 38"/>
            <p:cNvSpPr/>
            <p:nvPr/>
          </p:nvSpPr>
          <p:spPr>
            <a:xfrm>
              <a:off x="251520" y="5300881"/>
              <a:ext cx="647724" cy="432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رابط كسهم مستقيم 42"/>
            <p:cNvCxnSpPr/>
            <p:nvPr/>
          </p:nvCxnSpPr>
          <p:spPr>
            <a:xfrm flipV="1">
              <a:off x="1763737" y="5012768"/>
              <a:ext cx="0" cy="2881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كسهم مستقيم 43"/>
            <p:cNvCxnSpPr/>
            <p:nvPr/>
          </p:nvCxnSpPr>
          <p:spPr>
            <a:xfrm flipV="1">
              <a:off x="539255" y="5733665"/>
              <a:ext cx="0" cy="2881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كسهم مستقيم 45"/>
            <p:cNvCxnSpPr/>
            <p:nvPr/>
          </p:nvCxnSpPr>
          <p:spPr>
            <a:xfrm flipV="1">
              <a:off x="539255" y="5012768"/>
              <a:ext cx="0" cy="2881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كسهم مستقيم 46"/>
            <p:cNvCxnSpPr/>
            <p:nvPr/>
          </p:nvCxnSpPr>
          <p:spPr>
            <a:xfrm flipV="1">
              <a:off x="1188269" y="4724654"/>
              <a:ext cx="0" cy="2881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رابط مستقيم 48"/>
            <p:cNvCxnSpPr/>
            <p:nvPr/>
          </p:nvCxnSpPr>
          <p:spPr>
            <a:xfrm flipH="1">
              <a:off x="539255" y="5012768"/>
              <a:ext cx="12244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16"/>
          <p:cNvSpPr txBox="1"/>
          <p:nvPr/>
        </p:nvSpPr>
        <p:spPr>
          <a:xfrm>
            <a:off x="395288" y="1808163"/>
            <a:ext cx="3749675" cy="501650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  A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……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};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  B : public A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……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};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  C : public A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……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};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Class  D : public B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……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};</a:t>
            </a:r>
          </a:p>
        </p:txBody>
      </p:sp>
      <p:sp>
        <p:nvSpPr>
          <p:cNvPr id="36" name="مستطيل 4"/>
          <p:cNvSpPr/>
          <p:nvPr/>
        </p:nvSpPr>
        <p:spPr>
          <a:xfrm>
            <a:off x="1798638" y="5857875"/>
            <a:ext cx="73453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indent="-269875"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الصنفين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B,C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ورثتا صفات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بالاضافة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الى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صفاتهم.</a:t>
            </a:r>
          </a:p>
          <a:p>
            <a:pPr marL="269875" indent="-269875"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الصنف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ورثت صفات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الصنفين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A,B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بالاضافة</a:t>
            </a: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الى صفاتها.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DCFF06-9A05-4C9C-91CE-65DDCA83F38B}" type="slidenum">
              <a:rPr lang="ar-SA"/>
              <a:pPr>
                <a:defRPr/>
              </a:pPr>
              <a:t>4</a:t>
            </a:fld>
            <a:endParaRPr lang="ar-SA"/>
          </a:p>
        </p:txBody>
      </p:sp>
      <p:sp>
        <p:nvSpPr>
          <p:cNvPr id="2" name="TextBox 1"/>
          <p:cNvSpPr txBox="1"/>
          <p:nvPr/>
        </p:nvSpPr>
        <p:spPr>
          <a:xfrm>
            <a:off x="1847984" y="260648"/>
            <a:ext cx="6827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/>
              <a:t>الوراثة المفردة (</a:t>
            </a:r>
            <a:r>
              <a:rPr lang="en-US" sz="3200" b="1" dirty="0"/>
              <a:t>Inheritance</a:t>
            </a:r>
            <a:r>
              <a:rPr lang="ar-SA" sz="3200" b="1" dirty="0"/>
              <a:t> </a:t>
            </a:r>
            <a:r>
              <a:rPr lang="en-US" sz="3200" b="1" dirty="0"/>
              <a:t>Single</a:t>
            </a:r>
            <a:r>
              <a:rPr lang="ar-SA" sz="3200" b="1" dirty="0"/>
              <a:t>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0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450"/>
            <a:ext cx="9144000" cy="66246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r-SA" sz="2800" b="1" dirty="0" smtClean="0">
                <a:ea typeface="+mn-ea"/>
              </a:rPr>
              <a:t>الصيغة العامة للوراثة:</a:t>
            </a:r>
          </a:p>
          <a:p>
            <a:pPr marL="82296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ea typeface="+mn-ea"/>
              </a:rPr>
              <a:t>class</a:t>
            </a:r>
            <a:r>
              <a:rPr lang="en-US" sz="2400" dirty="0" smtClean="0">
                <a:ea typeface="+mn-ea"/>
              </a:rPr>
              <a:t> </a:t>
            </a:r>
            <a:r>
              <a:rPr lang="en-US" sz="1800" dirty="0" smtClean="0">
                <a:ea typeface="+mn-ea"/>
              </a:rPr>
              <a:t>derived</a:t>
            </a:r>
            <a:r>
              <a:rPr lang="ar-SA" sz="2000" dirty="0" smtClean="0">
                <a:ea typeface="+mn-ea"/>
              </a:rPr>
              <a:t>-</a:t>
            </a:r>
            <a:r>
              <a:rPr lang="en-US" sz="2000" dirty="0" err="1" smtClean="0">
                <a:ea typeface="+mn-ea"/>
              </a:rPr>
              <a:t>classname</a:t>
            </a:r>
            <a:r>
              <a:rPr lang="en-US" sz="2400" b="1" dirty="0" smtClean="0"/>
              <a:t>:</a:t>
            </a:r>
            <a:r>
              <a:rPr lang="en-US" sz="2400" dirty="0" smtClean="0"/>
              <a:t> &lt;</a:t>
            </a:r>
            <a:r>
              <a:rPr lang="en-US" sz="2000" dirty="0" smtClean="0"/>
              <a:t>inheritance type</a:t>
            </a:r>
            <a:r>
              <a:rPr lang="en-US" sz="2400" dirty="0" smtClean="0"/>
              <a:t>&gt;</a:t>
            </a:r>
            <a:r>
              <a:rPr lang="en-US" sz="1800" dirty="0" smtClean="0">
                <a:ea typeface="+mn-ea"/>
              </a:rPr>
              <a:t>base </a:t>
            </a:r>
            <a:r>
              <a:rPr lang="en-US" sz="2000" dirty="0" smtClean="0">
                <a:ea typeface="+mn-ea"/>
              </a:rPr>
              <a:t>class-name</a:t>
            </a:r>
            <a:endParaRPr lang="en-US" sz="2400" dirty="0" smtClean="0">
              <a:ea typeface="+mn-ea"/>
            </a:endParaRPr>
          </a:p>
          <a:p>
            <a:pPr marL="82296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>
                <a:ea typeface="+mn-ea"/>
              </a:rPr>
              <a:t> </a:t>
            </a:r>
            <a:r>
              <a:rPr lang="en-US" sz="2400" dirty="0" smtClean="0">
                <a:ea typeface="+mn-ea"/>
              </a:rPr>
              <a:t> {</a:t>
            </a:r>
          </a:p>
          <a:p>
            <a:pPr marL="82296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ea typeface="+mn-ea"/>
              </a:rPr>
              <a:t>    </a:t>
            </a:r>
            <a:r>
              <a:rPr lang="en-US" sz="2000" dirty="0" smtClean="0">
                <a:ea typeface="+mn-ea"/>
              </a:rPr>
              <a:t>body of class</a:t>
            </a:r>
            <a:endParaRPr lang="en-US" sz="2400" dirty="0" smtClean="0">
              <a:ea typeface="+mn-ea"/>
            </a:endParaRPr>
          </a:p>
          <a:p>
            <a:pPr marL="82296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>
                <a:ea typeface="+mn-ea"/>
              </a:rPr>
              <a:t> </a:t>
            </a:r>
            <a:r>
              <a:rPr lang="en-US" sz="2400" dirty="0" smtClean="0">
                <a:ea typeface="+mn-ea"/>
              </a:rPr>
              <a:t>  };</a:t>
            </a:r>
            <a:endParaRPr lang="ar-SA" sz="2400" dirty="0" smtClean="0">
              <a:ea typeface="+mn-ea"/>
            </a:endParaRPr>
          </a:p>
          <a:p>
            <a:pPr marL="82296" indent="0">
              <a:buNone/>
              <a:tabLst>
                <a:tab pos="4303713" algn="l"/>
              </a:tabLst>
              <a:defRPr/>
            </a:pPr>
            <a:r>
              <a:rPr lang="en-US" sz="2400" dirty="0" smtClean="0"/>
              <a:t>type</a:t>
            </a:r>
            <a:r>
              <a:rPr lang="ar-SA" sz="2400" dirty="0" smtClean="0"/>
              <a:t> </a:t>
            </a:r>
            <a:r>
              <a:rPr lang="en-US" sz="2400" dirty="0"/>
              <a:t>inheritance</a:t>
            </a:r>
            <a:r>
              <a:rPr lang="ar-SA" sz="2400" dirty="0" smtClean="0"/>
              <a:t>: </a:t>
            </a:r>
            <a:r>
              <a:rPr lang="ar-SA" sz="2400" dirty="0"/>
              <a:t>نوع الوراثة</a:t>
            </a:r>
          </a:p>
          <a:p>
            <a:pPr marL="109728" indent="0">
              <a:buNone/>
            </a:pPr>
            <a:endParaRPr lang="ar-SA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7C88AB-9E64-4FF1-9B01-626A6B1CDFDC}" type="slidenum">
              <a:rPr lang="ar-SA"/>
              <a:pPr>
                <a:defRPr/>
              </a:pPr>
              <a:t>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803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68987" y="44624"/>
            <a:ext cx="4251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الوصول لعناصر الصنف الأساسي:</a:t>
            </a:r>
            <a:endParaRPr lang="ar-SA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521667"/>
            <a:ext cx="8885143" cy="65094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2700" dirty="0" smtClean="0"/>
              <a:t>من الأشياء الهامة عند استخدام الوراثة معرفة مدى الوصول الى العناصر المختلفة الموجودة بالصنف الأساسي. وهو ما يعرف بالقدرة على الوصول </a:t>
            </a:r>
            <a:r>
              <a:rPr lang="en-US" sz="2700" dirty="0" smtClean="0"/>
              <a:t>Accessibility</a:t>
            </a:r>
            <a:r>
              <a:rPr lang="ar-SA" sz="2700" dirty="0" smtClean="0"/>
              <a:t> .</a:t>
            </a:r>
            <a:endParaRPr lang="en-US" sz="2700" dirty="0"/>
          </a:p>
          <a:p>
            <a:pPr marL="82296" algn="r">
              <a:defRPr/>
            </a:pPr>
            <a:r>
              <a:rPr lang="ar-SA" sz="2400" dirty="0" smtClean="0"/>
              <a:t>نوع الوراثة (</a:t>
            </a:r>
            <a:r>
              <a:rPr lang="en-US" sz="2400" dirty="0" smtClean="0"/>
              <a:t>type</a:t>
            </a:r>
            <a:r>
              <a:rPr lang="ar-SA" sz="2400" dirty="0" smtClean="0"/>
              <a:t> </a:t>
            </a:r>
            <a:r>
              <a:rPr lang="en-US" sz="2400" dirty="0"/>
              <a:t>inheritance</a:t>
            </a:r>
            <a:r>
              <a:rPr lang="ar-SA" sz="2400" dirty="0"/>
              <a:t>: </a:t>
            </a:r>
            <a:r>
              <a:rPr lang="ar-SA" sz="2400" dirty="0" smtClean="0"/>
              <a:t>)يحدد درجة الوصول للبيانات (المتغيرات) والوظائف (الدوال) في الصنف الاساسي. وتوجد ثلاثة انواع</a:t>
            </a:r>
            <a:r>
              <a:rPr lang="en-US" dirty="0" smtClean="0"/>
              <a:t>:</a:t>
            </a:r>
          </a:p>
          <a:p>
            <a:pPr marL="109728" indent="0">
              <a:buNone/>
            </a:pPr>
            <a:r>
              <a:rPr lang="ar-SA" sz="2400" b="1" dirty="0" smtClean="0"/>
              <a:t>وراثة </a:t>
            </a:r>
            <a:r>
              <a:rPr lang="ar-SA" sz="2400" b="1" dirty="0"/>
              <a:t>خاصة </a:t>
            </a:r>
            <a:r>
              <a:rPr lang="en-US" sz="2400" b="1" dirty="0"/>
              <a:t>private </a:t>
            </a:r>
            <a:r>
              <a:rPr lang="en-US" sz="2000" b="1" dirty="0"/>
              <a:t>inheritance</a:t>
            </a:r>
            <a:r>
              <a:rPr lang="en-US" sz="2400" b="1" dirty="0"/>
              <a:t> </a:t>
            </a:r>
            <a:r>
              <a:rPr lang="ar-SA" sz="2400" dirty="0"/>
              <a:t>:</a:t>
            </a:r>
          </a:p>
          <a:p>
            <a:pPr marL="109728" indent="0">
              <a:buNone/>
            </a:pPr>
            <a:r>
              <a:rPr lang="ar-SA" sz="2400" dirty="0"/>
              <a:t> بيانات ووظائف الصنف القاعدة تصبح </a:t>
            </a:r>
            <a:r>
              <a:rPr lang="ar-SA" sz="2400" b="1" u="sng" dirty="0"/>
              <a:t>خاصة </a:t>
            </a:r>
            <a:r>
              <a:rPr lang="ar-SA" sz="2400" dirty="0"/>
              <a:t>في الصنف المشتق.(لا تستطيع كائنات الصنف المشتق الوصول الى خصائص ووظائف الصنف القاعدة , مهما كان محدد الوصول المستعمل لأعضاء الصنف الأساسي,  )</a:t>
            </a:r>
          </a:p>
          <a:p>
            <a:pPr marL="109728" indent="0">
              <a:buNone/>
            </a:pPr>
            <a:r>
              <a:rPr lang="ar-SA" sz="2400" dirty="0"/>
              <a:t>2- </a:t>
            </a:r>
            <a:r>
              <a:rPr lang="ar-SA" sz="2400" b="1" dirty="0"/>
              <a:t>وراثة محمية</a:t>
            </a:r>
            <a:r>
              <a:rPr lang="en-US" sz="2400" b="1" dirty="0"/>
              <a:t> </a:t>
            </a:r>
            <a:r>
              <a:rPr lang="en-US" sz="2000" b="1" dirty="0"/>
              <a:t>inheritance </a:t>
            </a:r>
            <a:r>
              <a:rPr lang="ar-SA" sz="2400" b="1" dirty="0"/>
              <a:t> </a:t>
            </a:r>
            <a:r>
              <a:rPr lang="en-US" sz="2400" b="1" dirty="0"/>
              <a:t>   protected</a:t>
            </a:r>
            <a:r>
              <a:rPr lang="ar-SA" sz="2400" b="1" dirty="0"/>
              <a:t>:</a:t>
            </a:r>
          </a:p>
          <a:p>
            <a:pPr marL="109728" indent="0">
              <a:buNone/>
            </a:pPr>
            <a:r>
              <a:rPr lang="ar-SA" sz="2400" dirty="0"/>
              <a:t>بيانات ووظائف الصنف القاعدة تصبح </a:t>
            </a:r>
            <a:r>
              <a:rPr lang="ar-SA" sz="2400" b="1" u="sng" dirty="0"/>
              <a:t>محمية </a:t>
            </a:r>
            <a:r>
              <a:rPr lang="ar-SA" sz="2400" dirty="0"/>
              <a:t>في الصنف المشتق</a:t>
            </a:r>
          </a:p>
          <a:p>
            <a:pPr marL="109728" indent="0">
              <a:buNone/>
            </a:pPr>
            <a:r>
              <a:rPr lang="ar-SA" sz="2400" dirty="0"/>
              <a:t>3- </a:t>
            </a:r>
            <a:r>
              <a:rPr lang="ar-SA" sz="2400" b="1" dirty="0"/>
              <a:t>وراثة عامة </a:t>
            </a:r>
            <a:r>
              <a:rPr lang="en-US" sz="2400" b="1" dirty="0"/>
              <a:t>public </a:t>
            </a:r>
            <a:r>
              <a:rPr lang="en-US" sz="2000" b="1" dirty="0"/>
              <a:t>inheritance</a:t>
            </a:r>
            <a:r>
              <a:rPr lang="ar-SA" sz="2400" b="1" dirty="0"/>
              <a:t> </a:t>
            </a:r>
            <a:r>
              <a:rPr lang="en-US" sz="2400" b="1" dirty="0"/>
              <a:t>:</a:t>
            </a:r>
          </a:p>
          <a:p>
            <a:pPr marL="109728" indent="0">
              <a:buNone/>
            </a:pPr>
            <a:r>
              <a:rPr lang="ar-SA" sz="2400" dirty="0"/>
              <a:t>يتم توزيع البيانات والوظائف كالآتي:</a:t>
            </a:r>
          </a:p>
          <a:p>
            <a:pPr>
              <a:buFontTx/>
              <a:buChar char="-"/>
            </a:pPr>
            <a:r>
              <a:rPr lang="ar-SA" sz="2400" dirty="0"/>
              <a:t>المحمي في صنف الاساسي يصبح محمي في الصنف المشتق.</a:t>
            </a:r>
          </a:p>
          <a:p>
            <a:pPr>
              <a:buFontTx/>
              <a:buChar char="-"/>
            </a:pPr>
            <a:r>
              <a:rPr lang="ar-SA" sz="2400" dirty="0"/>
              <a:t>العام في الصنف الأساسي يصبح عام في الصنف المشتق.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ar-SA" sz="2400" dirty="0"/>
              <a:t>(تستطيع كائنات الصنف المشتق الوصول الى الأعضاء العامة التابعة للصنف القاعدة, اما دواله تستطيع الوصول فقط للبيانات العامة والمحمية</a:t>
            </a:r>
            <a:r>
              <a:rPr lang="ar-SA" sz="2400" dirty="0" smtClean="0"/>
              <a:t>)</a:t>
            </a:r>
            <a:endParaRPr lang="ar-SA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6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989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7</a:t>
            </a:fld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73" y="836712"/>
            <a:ext cx="8765923" cy="388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12418"/>
            <a:ext cx="8889054" cy="40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/>
              <a:t>جدول يوضح تفاصيل الوراثة: (الوصول من كائنات الصنف المشتق)</a:t>
            </a:r>
            <a:endParaRPr lang="en-US" sz="28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672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8</a:t>
            </a:fld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61" y="44624"/>
            <a:ext cx="6144939" cy="215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204864"/>
            <a:ext cx="5500247" cy="265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878632"/>
            <a:ext cx="5549823" cy="222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55937"/>
            <a:ext cx="20478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743" y="2780928"/>
            <a:ext cx="4220833" cy="320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585319" y="1555937"/>
            <a:ext cx="0" cy="5302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60233" y="33265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مثال :يوضح الوراثة العامة والوراثة الخاصة</a:t>
            </a:r>
            <a:endParaRPr lang="en-US" sz="2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123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9</a:t>
            </a:fld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9" y="620688"/>
            <a:ext cx="6360593" cy="431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373216"/>
            <a:ext cx="3725282" cy="611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57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61722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4984"/>
            <a:ext cx="622935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04918"/>
            <a:ext cx="7272808" cy="195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57653" y="188640"/>
            <a:ext cx="21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/>
              <a:t>مثال:</a:t>
            </a: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10</a:t>
            </a:fld>
            <a:endParaRPr lang="ar-S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187424"/>
            <a:ext cx="33528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22735" y="5581908"/>
            <a:ext cx="21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/>
              <a:t>ناتج التنفيذ</a:t>
            </a:r>
            <a:endParaRPr lang="en-US" sz="2800" b="1" dirty="0"/>
          </a:p>
        </p:txBody>
      </p:sp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4283968" y="638132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9</a:t>
            </a:r>
            <a:endParaRPr lang="en-US" dirty="0"/>
          </a:p>
        </p:txBody>
      </p:sp>
      <p:sp>
        <p:nvSpPr>
          <p:cNvPr id="6" name="Right Arrow 5">
            <a:hlinkClick r:id="rId7" action="ppaction://hlinksldjump"/>
          </p:cNvPr>
          <p:cNvSpPr/>
          <p:nvPr/>
        </p:nvSpPr>
        <p:spPr>
          <a:xfrm>
            <a:off x="2755748" y="6336704"/>
            <a:ext cx="654372" cy="3326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11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106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01818"/>
            <a:ext cx="2736304" cy="506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781" y="6165304"/>
            <a:ext cx="28765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11</a:t>
            </a:fld>
            <a:endParaRPr lang="ar-S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31" y="207237"/>
            <a:ext cx="5837348" cy="48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22" y="692696"/>
            <a:ext cx="5861042" cy="411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3838" y="188640"/>
            <a:ext cx="44823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استخدام دوال بناء الصنف الأساسي: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19" y="692696"/>
            <a:ext cx="8714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2700" dirty="0" smtClean="0"/>
              <a:t>في حالة عدم احتواء الصنف </a:t>
            </a:r>
            <a:r>
              <a:rPr lang="ar-SA" sz="2700" dirty="0"/>
              <a:t>المشتق على </a:t>
            </a:r>
            <a:r>
              <a:rPr lang="ar-SA" sz="2700" dirty="0" smtClean="0"/>
              <a:t>دالة بناء, يتم استخدام دالة بناء البناء المناسبة من الصنف الأساسي.</a:t>
            </a:r>
            <a:r>
              <a:rPr lang="ar-SA" dirty="0" smtClean="0"/>
              <a:t>  </a:t>
            </a:r>
          </a:p>
          <a:p>
            <a:pPr marL="457200" indent="-457200">
              <a:buFontTx/>
              <a:buChar char="-"/>
            </a:pPr>
            <a:r>
              <a:rPr lang="ar-SA" sz="2700" dirty="0" smtClean="0"/>
              <a:t>في </a:t>
            </a:r>
            <a:r>
              <a:rPr lang="ar-SA" sz="2700" dirty="0"/>
              <a:t>المثال  السابق يتم استخدام دالة البناء التي لا تحتوي على وسائط </a:t>
            </a:r>
            <a:r>
              <a:rPr lang="en-US" sz="2700" dirty="0"/>
              <a:t> </a:t>
            </a:r>
            <a:r>
              <a:rPr lang="ar-SA" sz="2700" dirty="0"/>
              <a:t> </a:t>
            </a:r>
            <a:r>
              <a:rPr lang="en-US" sz="2700" dirty="0"/>
              <a:t>counter()</a:t>
            </a:r>
            <a:r>
              <a:rPr lang="ar-SA" sz="2700" dirty="0"/>
              <a:t> .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3347864" y="3212976"/>
            <a:ext cx="5220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 </a:t>
            </a:r>
            <a:r>
              <a:rPr lang="ar-SA" sz="2800" b="1" dirty="0"/>
              <a:t>استخدام </a:t>
            </a:r>
            <a:r>
              <a:rPr lang="ar-SA" sz="2800" b="1" dirty="0" smtClean="0"/>
              <a:t>الدوال الأعضاء بالصنف الأساسي</a:t>
            </a:r>
            <a:endParaRPr lang="ar-S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3920" y="4178404"/>
            <a:ext cx="84654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700" dirty="0" smtClean="0"/>
              <a:t>في المثال السابق : لان المترجم لا يجد الدالتين </a:t>
            </a:r>
            <a:r>
              <a:rPr lang="en-US" sz="2700" dirty="0" smtClean="0"/>
              <a:t>operator++()</a:t>
            </a:r>
            <a:r>
              <a:rPr lang="ar-SA" sz="2700" dirty="0" smtClean="0"/>
              <a:t> ,</a:t>
            </a:r>
            <a:r>
              <a:rPr lang="en-US" sz="2700" dirty="0" smtClean="0"/>
              <a:t> </a:t>
            </a:r>
            <a:r>
              <a:rPr lang="en-US" sz="2700" dirty="0" err="1" smtClean="0"/>
              <a:t>get_count</a:t>
            </a:r>
            <a:r>
              <a:rPr lang="en-US" sz="2700" dirty="0" smtClean="0"/>
              <a:t>() </a:t>
            </a:r>
            <a:r>
              <a:rPr lang="ar-SA" sz="2700" dirty="0"/>
              <a:t> </a:t>
            </a:r>
            <a:r>
              <a:rPr lang="ar-SA" sz="2700" dirty="0" smtClean="0"/>
              <a:t>داخل الصنف المشتق </a:t>
            </a:r>
            <a:r>
              <a:rPr lang="en-US" sz="2700" dirty="0" err="1" smtClean="0"/>
              <a:t>countDn</a:t>
            </a:r>
            <a:r>
              <a:rPr lang="ar-SA" sz="2700" dirty="0" smtClean="0"/>
              <a:t> الذي ينتمي اليه الكائن </a:t>
            </a:r>
            <a:r>
              <a:rPr lang="en-US" sz="2700" dirty="0" smtClean="0"/>
              <a:t>C1</a:t>
            </a:r>
            <a:r>
              <a:rPr lang="ar-SA" sz="2700" dirty="0"/>
              <a:t> </a:t>
            </a:r>
            <a:r>
              <a:rPr lang="ar-SA" sz="2700" dirty="0" smtClean="0"/>
              <a:t>, يقوم بالبحث عنها بالصنف الأساسي (</a:t>
            </a:r>
            <a:r>
              <a:rPr lang="en-US" sz="2700" dirty="0" smtClean="0"/>
              <a:t>counter</a:t>
            </a:r>
            <a:r>
              <a:rPr lang="ar-SA" sz="2700" dirty="0" smtClean="0"/>
              <a:t>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48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188640"/>
            <a:ext cx="6130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استخدام مستوى الوصول المحمي </a:t>
            </a:r>
            <a:r>
              <a:rPr lang="en-US" sz="2800" b="1" dirty="0" smtClean="0"/>
              <a:t>protected</a:t>
            </a:r>
            <a:r>
              <a:rPr lang="ar-SA" sz="2800" b="1" dirty="0" smtClean="0"/>
              <a:t>: 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19" y="692696"/>
            <a:ext cx="871463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2700" dirty="0" smtClean="0"/>
              <a:t>هل تستطيع الدوال الأعضاء  بالصنف المشتق الوصول الى البيانات الموجودة بالصنف الأساسي (في حالة الوراثة العامة والخاصة )؟؟؟ (أي هل تستطيع الدالة --</a:t>
            </a:r>
            <a:r>
              <a:rPr lang="en-US" sz="2700" dirty="0" smtClean="0"/>
              <a:t>operator()</a:t>
            </a:r>
            <a:r>
              <a:rPr lang="ar-SA" sz="2700" dirty="0" smtClean="0"/>
              <a:t> بالصنف</a:t>
            </a:r>
            <a:r>
              <a:rPr lang="en-US" sz="2700" dirty="0" smtClean="0"/>
              <a:t> </a:t>
            </a:r>
            <a:r>
              <a:rPr lang="ar-SA" sz="2700" dirty="0"/>
              <a:t> </a:t>
            </a:r>
            <a:r>
              <a:rPr lang="en-US" sz="2700" dirty="0" err="1" smtClean="0"/>
              <a:t>countDn</a:t>
            </a:r>
            <a:r>
              <a:rPr lang="ar-SA" sz="2700" dirty="0" smtClean="0"/>
              <a:t> الوصول الى عنصر البيانات </a:t>
            </a:r>
            <a:r>
              <a:rPr lang="en-US" sz="2700" dirty="0" smtClean="0"/>
              <a:t>count</a:t>
            </a:r>
            <a:r>
              <a:rPr lang="ar-SA" sz="2700" dirty="0" smtClean="0"/>
              <a:t> بالصنف </a:t>
            </a:r>
            <a:r>
              <a:rPr lang="en-US" sz="2700" dirty="0" smtClean="0"/>
              <a:t>counter</a:t>
            </a:r>
            <a:r>
              <a:rPr lang="ar-SA" sz="2700" dirty="0" smtClean="0"/>
              <a:t>؟)</a:t>
            </a:r>
          </a:p>
          <a:p>
            <a:r>
              <a:rPr lang="ar-SA" sz="2700" dirty="0" smtClean="0"/>
              <a:t>* الاجابة نعم شريطة ان تكون هذه العناصر معرفة بالقسم العام </a:t>
            </a:r>
            <a:r>
              <a:rPr lang="en-US" sz="2700" dirty="0" smtClean="0"/>
              <a:t>public</a:t>
            </a:r>
            <a:r>
              <a:rPr lang="ar-SA" sz="2700" dirty="0" smtClean="0"/>
              <a:t> أو القسم المحمي </a:t>
            </a:r>
            <a:r>
              <a:rPr lang="en-US" sz="2700" dirty="0" smtClean="0"/>
              <a:t>protected</a:t>
            </a:r>
            <a:r>
              <a:rPr lang="ar-SA" sz="2700" dirty="0" smtClean="0"/>
              <a:t> بالصنف الأساسي, والجدول التالي ملخص عمليات وصول  الصنف المشتق (دواله)لعناصر الصنف الأساسي:  </a:t>
            </a:r>
            <a:endParaRPr lang="en-US" sz="2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13</a:t>
            </a:fld>
            <a:endParaRPr lang="ar-SA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0"/>
            <a:ext cx="901932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ight Arrow 7">
            <a:hlinkClick r:id="rId4" action="ppaction://hlinksldjump"/>
          </p:cNvPr>
          <p:cNvSpPr/>
          <p:nvPr/>
        </p:nvSpPr>
        <p:spPr>
          <a:xfrm>
            <a:off x="7164288" y="630932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369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49206" y="548680"/>
            <a:ext cx="87852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Blip>
                <a:blip r:embed="rId2"/>
              </a:buBlip>
              <a:defRPr/>
            </a:pP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لدينا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صنف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تحوى المتغيرات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عام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,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محمى ,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خاص .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Blip>
                <a:blip r:embed="rId2"/>
              </a:buBlip>
              <a:defRPr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يتم التعامل معه مباشرة.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Blip>
                <a:blip r:embed="rId2"/>
              </a:buBlip>
              <a:defRPr/>
            </a:pP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b,c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يتم التعامل من خلال دوال معالجة.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Blip>
                <a:blip r:embed="rId2"/>
              </a:buBlip>
              <a:defRPr/>
            </a:pP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عند اشتقاق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صنف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من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فان دوال: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تستطيع تناول المتغيرين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a,b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و لا تستطيع تناول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776CD-3B21-4839-9173-174F57670396}" type="slidenum">
              <a:rPr lang="ar-SA"/>
              <a:pPr>
                <a:defRPr/>
              </a:pPr>
              <a:t>14</a:t>
            </a:fld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6657653" y="44624"/>
            <a:ext cx="21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/>
              <a:t>مثال:</a:t>
            </a:r>
            <a:endParaRPr lang="en-US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688" y="2487672"/>
            <a:ext cx="4943944" cy="342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48" y="2487672"/>
            <a:ext cx="3985467" cy="331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913184"/>
            <a:ext cx="4608512" cy="53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9" y="5930418"/>
            <a:ext cx="4341579" cy="47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032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64741" y="450250"/>
            <a:ext cx="3520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عدم تغيير الصنف الأساسي: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556792"/>
            <a:ext cx="8714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2700" dirty="0" smtClean="0"/>
              <a:t>الصنف الأساسي يظل كما هو دون تغيير مهما قمنا باشتقاق تصنيفات جديده منه.</a:t>
            </a:r>
          </a:p>
          <a:p>
            <a:pPr marL="457200" indent="-457200">
              <a:buFontTx/>
              <a:buChar char="-"/>
            </a:pPr>
            <a:r>
              <a:rPr lang="ar-SA" sz="2700" dirty="0" smtClean="0"/>
              <a:t>الوراثة لا تعمل في الاتجاه المعاكس .بمعني الصنف الاساسي وكائناته لا يعرفان شيئا عن الأصناف </a:t>
            </a:r>
            <a:r>
              <a:rPr lang="ar-SA" sz="2700" dirty="0" err="1" smtClean="0"/>
              <a:t>المشتقه</a:t>
            </a:r>
            <a:r>
              <a:rPr lang="ar-SA" sz="2700" dirty="0" smtClean="0"/>
              <a:t> من هذا الصنف.</a:t>
            </a:r>
            <a:endParaRPr lang="en-US" sz="2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15</a:t>
            </a:fld>
            <a:endParaRPr lang="ar-SA"/>
          </a:p>
        </p:txBody>
      </p:sp>
      <p:sp>
        <p:nvSpPr>
          <p:cNvPr id="8" name="Right Arrow 7">
            <a:hlinkClick r:id="rId3" action="ppaction://hlinksldjump"/>
          </p:cNvPr>
          <p:cNvSpPr/>
          <p:nvPr/>
        </p:nvSpPr>
        <p:spPr>
          <a:xfrm>
            <a:off x="6724998" y="6237312"/>
            <a:ext cx="51129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61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2293" y="188640"/>
            <a:ext cx="3336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 دوال بناء الصنف المشتق: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92696"/>
            <a:ext cx="91440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700" dirty="0" smtClean="0"/>
              <a:t>- اذا اردت استخدام دوال بناء تحتوي على معاملات, في هذه الحالة يجب تعريف دوال البناء الخاصة بالصنف المشتق داخل الصنف المشتق نفسه.</a:t>
            </a:r>
          </a:p>
          <a:p>
            <a:r>
              <a:rPr lang="ar-SA" sz="2700" dirty="0" smtClean="0"/>
              <a:t>الصيغة العامة لدالة بناء الصنف المشتق:</a:t>
            </a:r>
          </a:p>
          <a:p>
            <a:r>
              <a:rPr lang="ar-SA" sz="2400" u="sng" dirty="0" smtClean="0"/>
              <a:t>الحالة الأولى: انشاء دالة البناء خارج الصنف:</a:t>
            </a:r>
          </a:p>
          <a:p>
            <a:pPr marL="82296" algn="l" rtl="0">
              <a:defRPr/>
            </a:pPr>
            <a:r>
              <a:rPr lang="en-US" sz="2000" dirty="0" smtClean="0"/>
              <a:t> </a:t>
            </a:r>
            <a:r>
              <a:rPr lang="en-US" dirty="0" smtClean="0"/>
              <a:t>derived</a:t>
            </a:r>
            <a:r>
              <a:rPr lang="en-US" sz="2000" dirty="0"/>
              <a:t> </a:t>
            </a:r>
            <a:r>
              <a:rPr lang="en-US" sz="2000" dirty="0" smtClean="0"/>
              <a:t>class</a:t>
            </a:r>
            <a:r>
              <a:rPr lang="en-US" sz="2000" b="1" dirty="0" smtClean="0"/>
              <a:t>::</a:t>
            </a:r>
            <a:r>
              <a:rPr lang="en-US" sz="2000" dirty="0" smtClean="0"/>
              <a:t> derive class (type local_ variable)</a:t>
            </a:r>
            <a:r>
              <a:rPr lang="en-US" sz="1600" b="1" dirty="0" smtClean="0"/>
              <a:t>:</a:t>
            </a:r>
            <a:r>
              <a:rPr lang="en-US" dirty="0" smtClean="0"/>
              <a:t>base </a:t>
            </a:r>
            <a:r>
              <a:rPr lang="en-US" sz="2000" dirty="0" smtClean="0"/>
              <a:t>class(</a:t>
            </a:r>
            <a:r>
              <a:rPr lang="en-US" sz="2000" dirty="0" err="1" smtClean="0"/>
              <a:t>local_variable</a:t>
            </a:r>
            <a:r>
              <a:rPr lang="en-US" sz="2000" dirty="0" smtClean="0"/>
              <a:t>)</a:t>
            </a:r>
            <a:endParaRPr lang="en-US" sz="2000" dirty="0"/>
          </a:p>
          <a:p>
            <a:pPr marL="82296" algn="l" rtl="0">
              <a:defRPr/>
            </a:pPr>
            <a:r>
              <a:rPr lang="en-US" sz="2000" dirty="0"/>
              <a:t>  {</a:t>
            </a:r>
          </a:p>
          <a:p>
            <a:pPr marL="82296" algn="l" rtl="0">
              <a:defRPr/>
            </a:pPr>
            <a:r>
              <a:rPr lang="en-US" sz="2000" dirty="0"/>
              <a:t>    </a:t>
            </a:r>
            <a:r>
              <a:rPr lang="en-US" sz="2000" dirty="0" smtClean="0"/>
              <a:t>…………………;</a:t>
            </a:r>
            <a:endParaRPr lang="en-US" sz="2000" dirty="0"/>
          </a:p>
          <a:p>
            <a:pPr marL="82296" algn="l" rtl="0">
              <a:defRPr/>
            </a:pPr>
            <a:r>
              <a:rPr lang="en-US" sz="2000" dirty="0"/>
              <a:t>   };</a:t>
            </a:r>
            <a:endParaRPr lang="ar-SA" sz="2000" dirty="0"/>
          </a:p>
          <a:p>
            <a:r>
              <a:rPr lang="ar-SA" sz="2800" u="sng" dirty="0"/>
              <a:t>الحالة الأولى: انشاء دالة </a:t>
            </a:r>
            <a:r>
              <a:rPr lang="ar-SA" sz="2800" u="sng" dirty="0" smtClean="0"/>
              <a:t>البناء داخل الصنف:</a:t>
            </a:r>
          </a:p>
          <a:p>
            <a:pPr marL="82296" algn="l" rtl="0">
              <a:defRPr/>
            </a:pPr>
            <a:r>
              <a:rPr lang="en-US" sz="2800" dirty="0"/>
              <a:t> </a:t>
            </a:r>
            <a:r>
              <a:rPr lang="en-US" sz="2000" dirty="0" smtClean="0"/>
              <a:t>derive </a:t>
            </a:r>
            <a:r>
              <a:rPr lang="en-US" sz="2000" dirty="0"/>
              <a:t>class (type local_ variable):base class(</a:t>
            </a:r>
            <a:r>
              <a:rPr lang="en-US" sz="2000" dirty="0" err="1"/>
              <a:t>local_variable</a:t>
            </a:r>
            <a:r>
              <a:rPr lang="en-US" sz="2000" dirty="0"/>
              <a:t>)</a:t>
            </a:r>
          </a:p>
          <a:p>
            <a:pPr marL="82296" algn="l" rtl="0">
              <a:defRPr/>
            </a:pPr>
            <a:r>
              <a:rPr lang="en-US" sz="2800" dirty="0"/>
              <a:t>  {</a:t>
            </a:r>
          </a:p>
          <a:p>
            <a:pPr marL="82296" algn="l" rtl="0">
              <a:defRPr/>
            </a:pPr>
            <a:r>
              <a:rPr lang="en-US" sz="2800" dirty="0"/>
              <a:t>    …………………;</a:t>
            </a:r>
          </a:p>
          <a:p>
            <a:pPr marL="82296" algn="l" rtl="0">
              <a:defRPr/>
            </a:pPr>
            <a:r>
              <a:rPr lang="en-US" sz="2800" dirty="0"/>
              <a:t>   };</a:t>
            </a:r>
            <a:endParaRPr lang="ar-SA" sz="2800" dirty="0"/>
          </a:p>
          <a:p>
            <a:pPr algn="l"/>
            <a:endParaRPr lang="ar-SA" sz="2700" dirty="0" smtClean="0"/>
          </a:p>
          <a:p>
            <a:endParaRPr lang="en-US" sz="2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16</a:t>
            </a:fld>
            <a:endParaRPr lang="ar-SA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877272"/>
            <a:ext cx="64960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57652" y="5354052"/>
            <a:ext cx="21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مثال</a:t>
            </a:r>
            <a:r>
              <a:rPr lang="ar-SA" sz="2800" b="1" dirty="0" smtClean="0"/>
              <a:t>:</a:t>
            </a:r>
            <a:endParaRPr lang="en-US" sz="2800" b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69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624"/>
            <a:ext cx="7415534" cy="3579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65" y="3501008"/>
            <a:ext cx="7855438" cy="270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57653" y="188640"/>
            <a:ext cx="21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/>
              <a:t>مثال:</a:t>
            </a:r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17</a:t>
            </a:fld>
            <a:endParaRPr lang="ar-SA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131840" y="5013176"/>
            <a:ext cx="432048" cy="1844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288" y="6165850"/>
            <a:ext cx="8497887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 dirty="0"/>
              <a:t>دالة بناء </a:t>
            </a:r>
            <a:r>
              <a:rPr lang="ar-SA" sz="2400" dirty="0" smtClean="0"/>
              <a:t>الصنف المشتق  </a:t>
            </a:r>
            <a:r>
              <a:rPr lang="ar-SA" sz="2400" dirty="0"/>
              <a:t>تستدعي دالة بناء </a:t>
            </a:r>
            <a:r>
              <a:rPr lang="ar-SA" sz="2400" dirty="0" smtClean="0"/>
              <a:t>الصنف الاساسي وتمرر </a:t>
            </a:r>
            <a:r>
              <a:rPr lang="ar-SA" sz="2400" dirty="0"/>
              <a:t>لها المتغير العضو بها وتعالج المتغير الثاني العضو </a:t>
            </a:r>
            <a:r>
              <a:rPr lang="ar-SA" sz="2400" dirty="0" smtClean="0"/>
              <a:t>بالصنف المشتق من </a:t>
            </a:r>
            <a:r>
              <a:rPr lang="ar-SA" sz="2400" dirty="0"/>
              <a:t>خلال: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2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75" y="573184"/>
            <a:ext cx="6126857" cy="400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169"/>
            <a:ext cx="11811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66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33375"/>
            <a:ext cx="9043988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F7E70-8F94-4D12-B870-71C72F6C02AB}" type="slidenum">
              <a:rPr lang="ar-SA"/>
              <a:pPr>
                <a:defRPr/>
              </a:pPr>
              <a:t>19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59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251520" y="116632"/>
            <a:ext cx="8892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 b="1" dirty="0" smtClean="0"/>
              <a:t>مثال </a:t>
            </a:r>
            <a:r>
              <a:rPr lang="ar-SA" sz="2000" b="1" dirty="0"/>
              <a:t>يوضح تبادل المعاملات مع دالة بناء </a:t>
            </a:r>
            <a:r>
              <a:rPr lang="ar-SA" sz="2000" b="1" dirty="0" smtClean="0"/>
              <a:t>الصنف المشتق </a:t>
            </a:r>
            <a:r>
              <a:rPr lang="ar-SA" sz="2000" b="1" dirty="0"/>
              <a:t>واستدعاء دوال البناء والهدم في والوراثة:</a:t>
            </a:r>
            <a:endParaRPr lang="en-US" sz="2000" b="1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7950" y="476672"/>
            <a:ext cx="3941763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dirty="0"/>
              <a:t>#include&lt;</a:t>
            </a:r>
            <a:r>
              <a:rPr lang="en-US" dirty="0" err="1"/>
              <a:t>iostream.h</a:t>
            </a:r>
            <a:r>
              <a:rPr lang="en-US" dirty="0"/>
              <a:t>&gt;</a:t>
            </a:r>
          </a:p>
          <a:p>
            <a:pPr algn="l" rtl="0"/>
            <a:r>
              <a:rPr lang="en-US" dirty="0"/>
              <a:t>class   base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int</a:t>
            </a:r>
            <a:r>
              <a:rPr lang="en-US" dirty="0"/>
              <a:t> i;</a:t>
            </a:r>
          </a:p>
          <a:p>
            <a:pPr algn="l" rtl="0"/>
            <a:r>
              <a:rPr lang="en-US" dirty="0"/>
              <a:t>public :</a:t>
            </a:r>
          </a:p>
          <a:p>
            <a:pPr algn="l" rtl="0"/>
            <a:r>
              <a:rPr lang="en-US" dirty="0"/>
              <a:t>base( </a:t>
            </a:r>
            <a:r>
              <a:rPr lang="en-US" dirty="0" err="1"/>
              <a:t>int</a:t>
            </a:r>
            <a:r>
              <a:rPr lang="en-US" dirty="0"/>
              <a:t>  n )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cout</a:t>
            </a:r>
            <a:r>
              <a:rPr lang="en-US" dirty="0"/>
              <a:t>&lt;&lt;"</a:t>
            </a:r>
            <a:r>
              <a:rPr lang="en-US" dirty="0" err="1"/>
              <a:t>costructor</a:t>
            </a:r>
            <a:r>
              <a:rPr lang="en-US" dirty="0"/>
              <a:t> of base class \n ";</a:t>
            </a:r>
          </a:p>
          <a:p>
            <a:pPr algn="l" rtl="0"/>
            <a:r>
              <a:rPr lang="en-US" dirty="0"/>
              <a:t>i=n;</a:t>
            </a:r>
          </a:p>
          <a:p>
            <a:pPr algn="l" rtl="0"/>
            <a:r>
              <a:rPr lang="en-US" dirty="0"/>
              <a:t>}</a:t>
            </a:r>
          </a:p>
          <a:p>
            <a:pPr algn="l" rtl="0"/>
            <a:r>
              <a:rPr lang="en-US" dirty="0"/>
              <a:t>~base ( )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cout</a:t>
            </a:r>
            <a:r>
              <a:rPr lang="en-US" dirty="0"/>
              <a:t>&lt;&lt;"destructor of base class \n";</a:t>
            </a:r>
          </a:p>
          <a:p>
            <a:pPr algn="l" rtl="0"/>
            <a:r>
              <a:rPr lang="en-US" dirty="0"/>
              <a:t>}</a:t>
            </a:r>
          </a:p>
          <a:p>
            <a:pPr algn="l" rtl="0"/>
            <a:r>
              <a:rPr lang="en-US" dirty="0" err="1"/>
              <a:t>showi</a:t>
            </a:r>
            <a:r>
              <a:rPr lang="en-US" dirty="0"/>
              <a:t>( )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cout</a:t>
            </a:r>
            <a:r>
              <a:rPr lang="en-US" dirty="0"/>
              <a:t>&lt;&lt;i&lt;&lt; "\n";</a:t>
            </a:r>
          </a:p>
          <a:p>
            <a:pPr algn="l" rtl="0"/>
            <a:r>
              <a:rPr lang="en-US" dirty="0"/>
              <a:t>}</a:t>
            </a:r>
          </a:p>
          <a:p>
            <a:pPr algn="l" rtl="0"/>
            <a:r>
              <a:rPr lang="en-US" dirty="0"/>
              <a:t>};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049713" y="764704"/>
            <a:ext cx="4302125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dirty="0"/>
              <a:t>class </a:t>
            </a:r>
            <a:r>
              <a:rPr lang="en-US" dirty="0" err="1"/>
              <a:t>derived:public</a:t>
            </a:r>
            <a:r>
              <a:rPr lang="en-US" dirty="0"/>
              <a:t> base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int</a:t>
            </a:r>
            <a:r>
              <a:rPr lang="en-US" dirty="0"/>
              <a:t> j;</a:t>
            </a:r>
          </a:p>
          <a:p>
            <a:pPr algn="l" rtl="0"/>
            <a:r>
              <a:rPr lang="en-US" dirty="0"/>
              <a:t>public:</a:t>
            </a:r>
          </a:p>
          <a:p>
            <a:pPr algn="l" rtl="0"/>
            <a:r>
              <a:rPr lang="en-US" dirty="0"/>
              <a:t>derived ( </a:t>
            </a:r>
            <a:r>
              <a:rPr lang="en-US" dirty="0" err="1"/>
              <a:t>int</a:t>
            </a:r>
            <a:r>
              <a:rPr lang="en-US" dirty="0"/>
              <a:t>  n , </a:t>
            </a:r>
            <a:r>
              <a:rPr lang="en-US" dirty="0" err="1"/>
              <a:t>int</a:t>
            </a:r>
            <a:r>
              <a:rPr lang="en-US" dirty="0"/>
              <a:t> m ):base ( n)</a:t>
            </a:r>
          </a:p>
          <a:p>
            <a:pPr algn="l" rtl="0"/>
            <a:r>
              <a:rPr lang="en-US" dirty="0"/>
              <a:t>//transfer </a:t>
            </a:r>
            <a:r>
              <a:rPr lang="en-US" dirty="0" err="1" smtClean="0"/>
              <a:t>pramemeter</a:t>
            </a:r>
            <a:r>
              <a:rPr lang="en-US" dirty="0" smtClean="0"/>
              <a:t> </a:t>
            </a:r>
            <a:r>
              <a:rPr lang="en-US" dirty="0"/>
              <a:t>to base class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cout</a:t>
            </a:r>
            <a:r>
              <a:rPr lang="en-US" dirty="0"/>
              <a:t> &lt;&lt;"</a:t>
            </a:r>
            <a:r>
              <a:rPr lang="en-US" dirty="0" err="1"/>
              <a:t>costructor</a:t>
            </a:r>
            <a:r>
              <a:rPr lang="en-US" dirty="0"/>
              <a:t> of derived class \n";</a:t>
            </a:r>
          </a:p>
          <a:p>
            <a:pPr algn="l" rtl="0"/>
            <a:r>
              <a:rPr lang="en-US" dirty="0"/>
              <a:t> j = m;</a:t>
            </a:r>
          </a:p>
          <a:p>
            <a:pPr algn="l" rtl="0"/>
            <a:r>
              <a:rPr lang="en-US" dirty="0"/>
              <a:t>}</a:t>
            </a:r>
          </a:p>
          <a:p>
            <a:pPr algn="l" rtl="0"/>
            <a:r>
              <a:rPr lang="en-US" dirty="0"/>
              <a:t>~derived()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/>
              <a:t>  </a:t>
            </a:r>
            <a:r>
              <a:rPr lang="en-US" dirty="0" err="1"/>
              <a:t>cout</a:t>
            </a:r>
            <a:r>
              <a:rPr lang="en-US" dirty="0"/>
              <a:t>&lt;&lt;"destructor of derived class \n";</a:t>
            </a:r>
          </a:p>
          <a:p>
            <a:pPr algn="l" rtl="0"/>
            <a:r>
              <a:rPr lang="en-US" dirty="0"/>
              <a:t>  }</a:t>
            </a:r>
          </a:p>
          <a:p>
            <a:pPr algn="l" rtl="0"/>
            <a:r>
              <a:rPr lang="en-US" dirty="0" err="1"/>
              <a:t>showj</a:t>
            </a:r>
            <a:r>
              <a:rPr lang="en-US" dirty="0"/>
              <a:t>( )</a:t>
            </a:r>
          </a:p>
          <a:p>
            <a:pPr algn="l" rtl="0"/>
            <a:r>
              <a:rPr lang="en-US" dirty="0"/>
              <a:t>{</a:t>
            </a:r>
          </a:p>
          <a:p>
            <a:pPr algn="l" rtl="0"/>
            <a:r>
              <a:rPr lang="en-US" dirty="0" err="1"/>
              <a:t>cout</a:t>
            </a:r>
            <a:r>
              <a:rPr lang="en-US" dirty="0"/>
              <a:t> &lt;&lt; j &lt;&lt; "\n";</a:t>
            </a:r>
          </a:p>
          <a:p>
            <a:pPr algn="l" rtl="0"/>
            <a:r>
              <a:rPr lang="en-US" dirty="0"/>
              <a:t>}</a:t>
            </a:r>
          </a:p>
          <a:p>
            <a:pPr algn="l" rtl="0"/>
            <a:r>
              <a:rPr lang="en-US" dirty="0"/>
              <a:t>};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7D97F-E3E6-4B2A-955E-75E988A10E68}" type="slidenum">
              <a:rPr lang="ar-SA"/>
              <a:pPr>
                <a:defRPr/>
              </a:pPr>
              <a:t>20</a:t>
            </a:fld>
            <a:endParaRPr lang="ar-SA"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47688" y="6309320"/>
            <a:ext cx="8497887" cy="70788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dirty="0"/>
              <a:t>دالة بناء </a:t>
            </a:r>
            <a:r>
              <a:rPr lang="ar-SA" sz="2000" dirty="0" smtClean="0"/>
              <a:t>الصنف المشتق  </a:t>
            </a:r>
            <a:r>
              <a:rPr lang="ar-SA" sz="2000" dirty="0"/>
              <a:t>تستدعي دالة بناء </a:t>
            </a:r>
            <a:r>
              <a:rPr lang="ar-SA" sz="2000" dirty="0" smtClean="0"/>
              <a:t>الصنف الاساسي وتمرر </a:t>
            </a:r>
            <a:r>
              <a:rPr lang="ar-SA" sz="2000" dirty="0"/>
              <a:t>لها المتغير العضو بها وتعالج المتغير الثاني العضو </a:t>
            </a:r>
            <a:r>
              <a:rPr lang="ar-SA" sz="2000" dirty="0" smtClean="0"/>
              <a:t>بالصنف المشتق من </a:t>
            </a:r>
            <a:r>
              <a:rPr lang="ar-SA" sz="2000" dirty="0"/>
              <a:t>خلال: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076056" y="2132856"/>
            <a:ext cx="1656532" cy="4541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07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258888" y="260350"/>
            <a:ext cx="4826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main ( 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a,b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 err="1"/>
              <a:t>cout</a:t>
            </a:r>
            <a:r>
              <a:rPr lang="en-US" sz="2400" dirty="0"/>
              <a:t>&lt;&lt; "enter a and b \n";</a:t>
            </a:r>
          </a:p>
          <a:p>
            <a:pPr algn="l" rtl="0"/>
            <a:r>
              <a:rPr lang="en-US" sz="2400" dirty="0" err="1"/>
              <a:t>cin</a:t>
            </a:r>
            <a:r>
              <a:rPr lang="en-US" sz="2400" dirty="0"/>
              <a:t>&gt;&gt;a&gt;&gt;b;</a:t>
            </a:r>
          </a:p>
          <a:p>
            <a:pPr algn="l" rtl="0"/>
            <a:r>
              <a:rPr lang="en-US" sz="2400" dirty="0"/>
              <a:t>derived </a:t>
            </a:r>
            <a:r>
              <a:rPr lang="en-US" sz="2400" dirty="0" err="1"/>
              <a:t>ob</a:t>
            </a:r>
            <a:r>
              <a:rPr lang="en-US" sz="2400" dirty="0"/>
              <a:t> (</a:t>
            </a:r>
            <a:r>
              <a:rPr lang="en-US" sz="2400" dirty="0" err="1"/>
              <a:t>a,b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 err="1"/>
              <a:t>ob.showi</a:t>
            </a:r>
            <a:r>
              <a:rPr lang="en-US" sz="2400" dirty="0"/>
              <a:t>( );</a:t>
            </a:r>
          </a:p>
          <a:p>
            <a:pPr algn="l" rtl="0"/>
            <a:r>
              <a:rPr lang="en-US" sz="2400" dirty="0" err="1"/>
              <a:t>ob.showj</a:t>
            </a:r>
            <a:r>
              <a:rPr lang="en-US" sz="2400" dirty="0"/>
              <a:t>( );</a:t>
            </a:r>
          </a:p>
          <a:p>
            <a:pPr algn="l" rtl="0"/>
            <a:r>
              <a:rPr lang="en-US" sz="2400" dirty="0"/>
              <a:t>}</a:t>
            </a:r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7019925" y="188913"/>
            <a:ext cx="1512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/>
              <a:t>تابع البرنامج:</a:t>
            </a:r>
            <a:endParaRPr lang="en-US" sz="2400"/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7172325" y="3141663"/>
            <a:ext cx="15128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/>
              <a:t>ناتج التنفيذ</a:t>
            </a:r>
            <a:endParaRPr lang="en-US" sz="2400"/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500438"/>
            <a:ext cx="6062663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12768-CA35-44C9-8A51-23E2B7FB035E}" type="slidenum">
              <a:rPr lang="ar-SA"/>
              <a:pPr>
                <a:defRPr/>
              </a:pPr>
              <a:t>21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974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99009" y="2816029"/>
            <a:ext cx="2592387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>
                <a:solidFill>
                  <a:schemeClr val="tx1"/>
                </a:solidFill>
              </a:rPr>
              <a:t>Medicen</a:t>
            </a:r>
            <a:r>
              <a:rPr lang="en-US" sz="2400" dirty="0">
                <a:solidFill>
                  <a:schemeClr val="tx1"/>
                </a:solidFill>
              </a:rPr>
              <a:t> Student</a:t>
            </a:r>
            <a:endParaRPr lang="ar-SA" sz="2400" dirty="0">
              <a:solidFill>
                <a:schemeClr val="tx1"/>
              </a:solidFill>
            </a:endParaRPr>
          </a:p>
        </p:txBody>
      </p:sp>
      <p:grpSp>
        <p:nvGrpSpPr>
          <p:cNvPr id="12291" name="Group 27"/>
          <p:cNvGrpSpPr>
            <a:grpSpLocks/>
          </p:cNvGrpSpPr>
          <p:nvPr/>
        </p:nvGrpSpPr>
        <p:grpSpPr bwMode="auto">
          <a:xfrm>
            <a:off x="1192844" y="1592545"/>
            <a:ext cx="6913562" cy="3384575"/>
            <a:chOff x="1547664" y="1412776"/>
            <a:chExt cx="7560840" cy="3888432"/>
          </a:xfrm>
        </p:grpSpPr>
        <p:sp>
          <p:nvSpPr>
            <p:cNvPr id="4" name="Rectangle 3"/>
            <p:cNvSpPr/>
            <p:nvPr/>
          </p:nvSpPr>
          <p:spPr>
            <a:xfrm>
              <a:off x="3779564" y="1412776"/>
              <a:ext cx="2952585" cy="64754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University</a:t>
              </a:r>
              <a:r>
                <a:rPr lang="en-US" sz="2400" dirty="0">
                  <a:solidFill>
                    <a:schemeClr val="tx1"/>
                  </a:solidFill>
                </a:rPr>
                <a:t> Student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87695" y="2852289"/>
              <a:ext cx="2520809" cy="649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Science</a:t>
              </a:r>
              <a:r>
                <a:rPr lang="en-US" sz="2400" dirty="0">
                  <a:solidFill>
                    <a:schemeClr val="tx1"/>
                  </a:solidFill>
                </a:rPr>
                <a:t> Student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779564" y="2852289"/>
              <a:ext cx="2592242" cy="649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Computer</a:t>
              </a:r>
              <a:r>
                <a:rPr lang="en-US" sz="2400" dirty="0">
                  <a:solidFill>
                    <a:schemeClr val="tx1"/>
                  </a:solidFill>
                </a:rPr>
                <a:t> Student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8" idx="0"/>
            </p:cNvCxnSpPr>
            <p:nvPr/>
          </p:nvCxnSpPr>
          <p:spPr>
            <a:xfrm flipV="1">
              <a:off x="5076479" y="2060319"/>
              <a:ext cx="0" cy="79197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2256873" y="2276167"/>
              <a:ext cx="11476" cy="47490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7740155" y="2276167"/>
              <a:ext cx="0" cy="57612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2268349" y="2276167"/>
              <a:ext cx="547180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547664" y="4653665"/>
              <a:ext cx="1871558" cy="64754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tx1"/>
                  </a:solidFill>
                </a:rPr>
                <a:t>Computer </a:t>
              </a:r>
              <a:r>
                <a:rPr lang="en-US" sz="2400" dirty="0" err="1">
                  <a:solidFill>
                    <a:schemeClr val="tx1"/>
                  </a:solidFill>
                </a:rPr>
                <a:t>Eng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068473" y="4653665"/>
              <a:ext cx="1942992" cy="64754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Computer Sciences</a:t>
              </a:r>
              <a:endParaRPr lang="ar-SA" sz="20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371807" y="4653665"/>
              <a:ext cx="2089033" cy="64754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Information </a:t>
              </a:r>
              <a:r>
                <a:rPr lang="en-US" sz="1400" dirty="0">
                  <a:solidFill>
                    <a:schemeClr val="tx1"/>
                  </a:solidFill>
                </a:rPr>
                <a:t>System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>
              <a:endCxn id="8" idx="2"/>
            </p:cNvCxnSpPr>
            <p:nvPr/>
          </p:nvCxnSpPr>
          <p:spPr>
            <a:xfrm flipV="1">
              <a:off x="5076479" y="3501419"/>
              <a:ext cx="0" cy="115224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7236946" y="4004534"/>
              <a:ext cx="0" cy="6491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2484237" y="4004534"/>
              <a:ext cx="0" cy="6491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420740" y="4004534"/>
              <a:ext cx="48162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92" name="TextBox 26"/>
          <p:cNvSpPr txBox="1">
            <a:spLocks noChangeArrowheads="1"/>
          </p:cNvSpPr>
          <p:nvPr/>
        </p:nvSpPr>
        <p:spPr bwMode="auto">
          <a:xfrm>
            <a:off x="996681" y="5085184"/>
            <a:ext cx="65175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 dirty="0"/>
              <a:t>شجرة </a:t>
            </a:r>
            <a:r>
              <a:rPr lang="ar-SA" sz="2400" dirty="0" smtClean="0"/>
              <a:t>أصناف طلبة </a:t>
            </a:r>
            <a:r>
              <a:rPr lang="ar-SA" sz="2400" dirty="0"/>
              <a:t>الجامعة واشتقاقها من بعضها البعض</a:t>
            </a:r>
          </a:p>
        </p:txBody>
      </p:sp>
      <p:sp>
        <p:nvSpPr>
          <p:cNvPr id="12293" name="TextBox 28"/>
          <p:cNvSpPr txBox="1">
            <a:spLocks noChangeArrowheads="1"/>
          </p:cNvSpPr>
          <p:nvPr/>
        </p:nvSpPr>
        <p:spPr bwMode="auto">
          <a:xfrm>
            <a:off x="1042988" y="5685055"/>
            <a:ext cx="7777162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400" dirty="0" smtClean="0"/>
              <a:t>صنف </a:t>
            </a:r>
            <a:r>
              <a:rPr lang="en-US" sz="2400" dirty="0"/>
              <a:t>Computer </a:t>
            </a:r>
            <a:r>
              <a:rPr lang="en-US" sz="2400" dirty="0" err="1"/>
              <a:t>Eng</a:t>
            </a:r>
            <a:r>
              <a:rPr lang="ar-SA" sz="2400" dirty="0"/>
              <a:t> </a:t>
            </a:r>
            <a:r>
              <a:rPr lang="ar-SA" sz="2400" dirty="0" smtClean="0"/>
              <a:t>مشتق </a:t>
            </a:r>
            <a:r>
              <a:rPr lang="ar-SA" sz="2400" dirty="0"/>
              <a:t>من </a:t>
            </a:r>
            <a:r>
              <a:rPr lang="ar-SA" sz="2400" dirty="0" smtClean="0"/>
              <a:t>صنف</a:t>
            </a:r>
            <a:r>
              <a:rPr lang="en-US" sz="2400" dirty="0" smtClean="0"/>
              <a:t>Computer </a:t>
            </a:r>
            <a:r>
              <a:rPr lang="en-US" sz="2400" dirty="0"/>
              <a:t>Student </a:t>
            </a:r>
            <a:r>
              <a:rPr lang="ar-SA" sz="2400" dirty="0"/>
              <a:t> وعليه  يمكن القول أن أي  مهندس كمبيوتر هو طالب كمبيوتر ولا يمكننا القول أن أي طالب كمبيوتر هو طالب هندسة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2ECD1-D031-4597-B644-A8D3B11DC624}" type="slidenum">
              <a:rPr lang="ar-SA"/>
              <a:pPr>
                <a:defRPr/>
              </a:pPr>
              <a:t>22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5148065" y="116632"/>
            <a:ext cx="3672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التسلسل الهرمي للتصنيفات: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76672"/>
            <a:ext cx="828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يمكن استخدام الوراثة  في اعداد تسلسل هرمي من </a:t>
            </a:r>
            <a:r>
              <a:rPr lang="ar-SA" sz="2400" dirty="0" smtClean="0"/>
              <a:t>الأصناف </a:t>
            </a:r>
            <a:r>
              <a:rPr lang="ar-SA" sz="2400" dirty="0" smtClean="0"/>
              <a:t>يستخدم فيه عدد من </a:t>
            </a:r>
            <a:r>
              <a:rPr lang="ar-SA" sz="2400" dirty="0" smtClean="0"/>
              <a:t> الأصناف المشتقة </a:t>
            </a:r>
            <a:r>
              <a:rPr lang="ar-SA" sz="2400" dirty="0" smtClean="0"/>
              <a:t>بيانات صنف اساسي بحيث يقوم كل صنف مشتق </a:t>
            </a:r>
            <a:r>
              <a:rPr lang="ar-SA" sz="2400" dirty="0" err="1" smtClean="0"/>
              <a:t>باضافة</a:t>
            </a:r>
            <a:r>
              <a:rPr lang="ar-SA" sz="2400" dirty="0" smtClean="0"/>
              <a:t> بياناته الخاصة التي تختلف عن البيانات الموجودة بالأصناف المشتقة </a:t>
            </a:r>
            <a:r>
              <a:rPr lang="ar-SA" sz="2400" dirty="0" err="1" smtClean="0"/>
              <a:t>الأخري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74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613"/>
            <a:ext cx="9109075" cy="1152525"/>
          </a:xfrm>
          <a:solidFill>
            <a:schemeClr val="bg1"/>
          </a:solidFill>
        </p:spPr>
        <p:txBody>
          <a:bodyPr/>
          <a:lstStyle/>
          <a:p>
            <a:pPr marL="109728" indent="0" eaLnBrk="1" hangingPunct="1">
              <a:buNone/>
            </a:pPr>
            <a:r>
              <a:rPr lang="ar-SA" dirty="0" smtClean="0"/>
              <a:t>تحدث الوراثة المتعددة عندما يرث صنف ما من صنفيين أساسيين, أو أكثر.</a:t>
            </a:r>
            <a:endParaRPr lang="ar-SA" sz="28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7308850" y="3933825"/>
            <a:ext cx="1366838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daughter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80063" y="3933825"/>
            <a:ext cx="1368425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son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4775" y="2352675"/>
            <a:ext cx="1366838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father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80313" y="2303463"/>
            <a:ext cx="1368425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mother</a:t>
            </a:r>
            <a:endParaRPr lang="ar-SA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885113" y="3573463"/>
            <a:ext cx="0" cy="323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724525" y="3500438"/>
            <a:ext cx="2663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724525" y="2997200"/>
            <a:ext cx="0" cy="5032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388350" y="2951163"/>
            <a:ext cx="0" cy="5492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300788" y="3500438"/>
            <a:ext cx="0" cy="3968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1" name="TextBox 26"/>
          <p:cNvSpPr txBox="1">
            <a:spLocks noChangeArrowheads="1"/>
          </p:cNvSpPr>
          <p:nvPr/>
        </p:nvSpPr>
        <p:spPr bwMode="auto">
          <a:xfrm>
            <a:off x="6011863" y="5013325"/>
            <a:ext cx="223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/>
              <a:t>وراثة متعددة</a:t>
            </a:r>
          </a:p>
        </p:txBody>
      </p:sp>
      <p:sp>
        <p:nvSpPr>
          <p:cNvPr id="22542" name="TextBox 27"/>
          <p:cNvSpPr txBox="1">
            <a:spLocks noChangeArrowheads="1"/>
          </p:cNvSpPr>
          <p:nvPr/>
        </p:nvSpPr>
        <p:spPr bwMode="auto">
          <a:xfrm>
            <a:off x="179388" y="1295400"/>
            <a:ext cx="4897437" cy="5878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l" rtl="0" eaLnBrk="1" hangingPunct="1"/>
            <a:r>
              <a:rPr lang="en-US" sz="2000" dirty="0"/>
              <a:t>Class father</a:t>
            </a:r>
          </a:p>
          <a:p>
            <a:pPr algn="l" rtl="0" eaLnBrk="1" hangingPunct="1"/>
            <a:r>
              <a:rPr lang="en-US" sz="2000" dirty="0"/>
              <a:t>  {</a:t>
            </a:r>
          </a:p>
          <a:p>
            <a:pPr algn="l" rtl="0" eaLnBrk="1" hangingPunct="1"/>
            <a:r>
              <a:rPr lang="en-US" sz="2000" dirty="0"/>
              <a:t>     ….</a:t>
            </a:r>
          </a:p>
          <a:p>
            <a:pPr algn="l" rtl="0" eaLnBrk="1" hangingPunct="1"/>
            <a:r>
              <a:rPr lang="en-US" sz="2000" dirty="0"/>
              <a:t>   };</a:t>
            </a:r>
          </a:p>
          <a:p>
            <a:pPr algn="l" rtl="0" eaLnBrk="1" hangingPunct="1"/>
            <a:r>
              <a:rPr lang="en-US" sz="2000" dirty="0"/>
              <a:t>Class mother</a:t>
            </a:r>
          </a:p>
          <a:p>
            <a:pPr algn="l" rtl="0" eaLnBrk="1" hangingPunct="1"/>
            <a:r>
              <a:rPr lang="en-US" sz="2000" dirty="0"/>
              <a:t>  {</a:t>
            </a:r>
          </a:p>
          <a:p>
            <a:pPr algn="l" rtl="0" eaLnBrk="1" hangingPunct="1"/>
            <a:r>
              <a:rPr lang="en-US" sz="2000" dirty="0"/>
              <a:t>     …</a:t>
            </a:r>
          </a:p>
          <a:p>
            <a:pPr algn="l" rtl="0" eaLnBrk="1" hangingPunct="1"/>
            <a:r>
              <a:rPr lang="en-US" sz="2000" dirty="0"/>
              <a:t>   };</a:t>
            </a:r>
          </a:p>
          <a:p>
            <a:pPr algn="l" rtl="0" eaLnBrk="1" hangingPunct="1"/>
            <a:r>
              <a:rPr lang="en-US" sz="2000" dirty="0"/>
              <a:t>Class son : public  father, public mother</a:t>
            </a:r>
          </a:p>
          <a:p>
            <a:pPr algn="l" rtl="0" eaLnBrk="1" hangingPunct="1"/>
            <a:r>
              <a:rPr lang="en-US" sz="2000" dirty="0"/>
              <a:t>  {</a:t>
            </a:r>
          </a:p>
          <a:p>
            <a:pPr algn="l" rtl="0" eaLnBrk="1" hangingPunct="1"/>
            <a:r>
              <a:rPr lang="en-US" sz="2000" dirty="0"/>
              <a:t>     ….</a:t>
            </a:r>
          </a:p>
          <a:p>
            <a:pPr algn="l" rtl="0" eaLnBrk="1" hangingPunct="1"/>
            <a:r>
              <a:rPr lang="en-US" sz="2000" dirty="0"/>
              <a:t>   };</a:t>
            </a:r>
          </a:p>
          <a:p>
            <a:pPr algn="l" rtl="0" eaLnBrk="1" hangingPunct="1"/>
            <a:r>
              <a:rPr lang="en-US" sz="2000" dirty="0"/>
              <a:t>Class daughter : public  father, public mother</a:t>
            </a:r>
          </a:p>
          <a:p>
            <a:pPr algn="l" rtl="0" eaLnBrk="1" hangingPunct="1"/>
            <a:endParaRPr lang="en-US" sz="2000" dirty="0"/>
          </a:p>
          <a:p>
            <a:pPr algn="l" rtl="0" eaLnBrk="1" hangingPunct="1"/>
            <a:r>
              <a:rPr lang="en-US" sz="2000" dirty="0"/>
              <a:t>  {</a:t>
            </a:r>
          </a:p>
          <a:p>
            <a:pPr algn="l" rtl="0" eaLnBrk="1" hangingPunct="1"/>
            <a:r>
              <a:rPr lang="en-US" sz="2000" dirty="0"/>
              <a:t>     ….</a:t>
            </a:r>
          </a:p>
          <a:p>
            <a:pPr algn="l" rtl="0" eaLnBrk="1" hangingPunct="1"/>
            <a:r>
              <a:rPr lang="en-US" sz="2000" dirty="0"/>
              <a:t>   };</a:t>
            </a:r>
          </a:p>
          <a:p>
            <a:pPr algn="l" rtl="0" eaLnBrk="1" hangingPunct="1"/>
            <a:endParaRPr lang="en-US" dirty="0"/>
          </a:p>
          <a:p>
            <a:pPr algn="l" rtl="0" eaLnBrk="1" hangingPunct="1"/>
            <a:endParaRPr lang="en-US" dirty="0"/>
          </a:p>
        </p:txBody>
      </p:sp>
      <p:sp>
        <p:nvSpPr>
          <p:cNvPr id="22543" name="TextBox 28"/>
          <p:cNvSpPr txBox="1">
            <a:spLocks noChangeArrowheads="1"/>
          </p:cNvSpPr>
          <p:nvPr/>
        </p:nvSpPr>
        <p:spPr bwMode="auto">
          <a:xfrm>
            <a:off x="1258888" y="6524625"/>
            <a:ext cx="3097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 dirty="0"/>
              <a:t>الطريقة العامة لتعريف الطبقات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1D960-4D76-4E9C-AAD3-5B717351D542}" type="slidenum">
              <a:rPr lang="ar-SA"/>
              <a:pPr>
                <a:defRPr/>
              </a:pPr>
              <a:t>23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611560" y="260648"/>
            <a:ext cx="7273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/>
              <a:t>الوراثة المتعددة (</a:t>
            </a:r>
            <a:r>
              <a:rPr lang="en-US" sz="3200" dirty="0"/>
              <a:t>Inheritance</a:t>
            </a:r>
            <a:r>
              <a:rPr lang="ar-SA" sz="3200" dirty="0"/>
              <a:t> </a:t>
            </a:r>
            <a:r>
              <a:rPr lang="en-US" sz="3200" dirty="0"/>
              <a:t>Multiple</a:t>
            </a:r>
            <a:r>
              <a:rPr lang="ar-SA" sz="3200" dirty="0" smtClean="0"/>
              <a:t>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936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250823" y="260350"/>
            <a:ext cx="4987603" cy="50167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rtl="0"/>
            <a:r>
              <a:rPr lang="en-US" sz="3200" dirty="0"/>
              <a:t>#include&lt;</a:t>
            </a:r>
            <a:r>
              <a:rPr lang="en-US" sz="3200" dirty="0" err="1"/>
              <a:t>iostream.h</a:t>
            </a:r>
            <a:r>
              <a:rPr lang="en-US" sz="3200" dirty="0"/>
              <a:t>&gt;</a:t>
            </a:r>
          </a:p>
          <a:p>
            <a:pPr algn="l" rtl="0"/>
            <a:r>
              <a:rPr lang="en-US" sz="3200" dirty="0"/>
              <a:t>class  B1</a:t>
            </a:r>
          </a:p>
          <a:p>
            <a:pPr algn="l" rtl="0"/>
            <a:r>
              <a:rPr lang="en-US" sz="3200" dirty="0"/>
              <a:t>{</a:t>
            </a:r>
          </a:p>
          <a:p>
            <a:pPr algn="l" rtl="0"/>
            <a:r>
              <a:rPr lang="en-US" sz="3200" dirty="0" err="1"/>
              <a:t>int</a:t>
            </a:r>
            <a:r>
              <a:rPr lang="en-US" sz="3200" dirty="0"/>
              <a:t> a;</a:t>
            </a:r>
          </a:p>
          <a:p>
            <a:pPr algn="l" rtl="0"/>
            <a:r>
              <a:rPr lang="en-US" sz="3200" dirty="0"/>
              <a:t>public:</a:t>
            </a:r>
          </a:p>
          <a:p>
            <a:pPr algn="l" rtl="0"/>
            <a:r>
              <a:rPr lang="en-US" sz="3200" dirty="0"/>
              <a:t>B1 (</a:t>
            </a:r>
            <a:r>
              <a:rPr lang="en-US" sz="3200" dirty="0" err="1"/>
              <a:t>int</a:t>
            </a:r>
            <a:r>
              <a:rPr lang="en-US" sz="3200" dirty="0"/>
              <a:t> x)</a:t>
            </a:r>
          </a:p>
          <a:p>
            <a:pPr algn="l" rtl="0"/>
            <a:r>
              <a:rPr lang="en-US" sz="3200" dirty="0"/>
              <a:t>{  a = x;  }</a:t>
            </a:r>
          </a:p>
          <a:p>
            <a:pPr algn="l" rtl="0"/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geta</a:t>
            </a:r>
            <a:r>
              <a:rPr lang="en-US" sz="3200" dirty="0"/>
              <a:t> ( )</a:t>
            </a:r>
          </a:p>
          <a:p>
            <a:pPr algn="l" rtl="0"/>
            <a:r>
              <a:rPr lang="en-US" sz="3200" dirty="0"/>
              <a:t>{  return a;   }</a:t>
            </a:r>
          </a:p>
          <a:p>
            <a:pPr algn="l" rtl="0"/>
            <a:r>
              <a:rPr lang="en-US" sz="3200" dirty="0"/>
              <a:t> };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5238427" y="764704"/>
            <a:ext cx="43021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800" dirty="0"/>
              <a:t>// second base class</a:t>
            </a:r>
          </a:p>
          <a:p>
            <a:pPr algn="l" rtl="0"/>
            <a:r>
              <a:rPr lang="en-US" sz="2800" dirty="0"/>
              <a:t> class B2</a:t>
            </a:r>
          </a:p>
          <a:p>
            <a:pPr algn="l" rtl="0"/>
            <a:r>
              <a:rPr lang="en-US" sz="2800" dirty="0"/>
              <a:t> {</a:t>
            </a:r>
          </a:p>
          <a:p>
            <a:pPr algn="l" rtl="0"/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b;</a:t>
            </a:r>
          </a:p>
          <a:p>
            <a:pPr algn="l" rtl="0"/>
            <a:r>
              <a:rPr lang="en-US" sz="2800" dirty="0"/>
              <a:t>public :</a:t>
            </a:r>
          </a:p>
          <a:p>
            <a:pPr algn="l" rtl="0"/>
            <a:r>
              <a:rPr lang="en-US" sz="2800" dirty="0"/>
              <a:t>B2(</a:t>
            </a:r>
            <a:r>
              <a:rPr lang="en-US" sz="2800" dirty="0" err="1"/>
              <a:t>int</a:t>
            </a:r>
            <a:r>
              <a:rPr lang="en-US" sz="2800" dirty="0"/>
              <a:t> x)</a:t>
            </a:r>
          </a:p>
          <a:p>
            <a:pPr algn="l" rtl="0"/>
            <a:r>
              <a:rPr lang="en-US" sz="2800" dirty="0"/>
              <a:t>{  b = x ;  }</a:t>
            </a:r>
          </a:p>
          <a:p>
            <a:pPr algn="l" rtl="0"/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getb</a:t>
            </a:r>
            <a:r>
              <a:rPr lang="en-US" sz="2800" dirty="0"/>
              <a:t> ( )</a:t>
            </a:r>
          </a:p>
          <a:p>
            <a:pPr algn="l" rtl="0"/>
            <a:r>
              <a:rPr lang="en-US" sz="2800" dirty="0"/>
              <a:t>{</a:t>
            </a:r>
          </a:p>
          <a:p>
            <a:pPr algn="l" rtl="0"/>
            <a:r>
              <a:rPr lang="en-US" sz="2800" dirty="0"/>
              <a:t>return b;</a:t>
            </a:r>
          </a:p>
          <a:p>
            <a:pPr algn="l" rtl="0"/>
            <a:r>
              <a:rPr lang="en-US" sz="2800" dirty="0"/>
              <a:t>}</a:t>
            </a:r>
          </a:p>
          <a:p>
            <a:pPr algn="l" rtl="0"/>
            <a:r>
              <a:rPr lang="en-US" sz="2800" dirty="0"/>
              <a:t>};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7524750" y="44624"/>
            <a:ext cx="12239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3200" b="1" dirty="0"/>
              <a:t>مثال 1</a:t>
            </a:r>
            <a:endParaRPr lang="en-US" sz="3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ECB14-831A-4656-BC59-185273289EF8}" type="slidenum">
              <a:rPr lang="ar-SA"/>
              <a:pPr>
                <a:defRPr/>
              </a:pPr>
              <a:t>24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131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/>
          </p:cNvSpPr>
          <p:nvPr/>
        </p:nvSpPr>
        <p:spPr bwMode="auto">
          <a:xfrm>
            <a:off x="0" y="260350"/>
            <a:ext cx="4967288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//direct  inheritance to two base classes</a:t>
            </a:r>
          </a:p>
          <a:p>
            <a:pPr algn="l" rtl="0"/>
            <a:r>
              <a:rPr lang="en-US" sz="2400" dirty="0"/>
              <a:t>class D : public B1,public B2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 err="1"/>
              <a:t>int</a:t>
            </a:r>
            <a:r>
              <a:rPr lang="en-US" sz="2400" dirty="0"/>
              <a:t> c;</a:t>
            </a:r>
          </a:p>
          <a:p>
            <a:pPr algn="l" rtl="0"/>
            <a:r>
              <a:rPr lang="en-US" sz="2400" dirty="0"/>
              <a:t>public:</a:t>
            </a:r>
          </a:p>
          <a:p>
            <a:pPr algn="l" rtl="0"/>
            <a:r>
              <a:rPr lang="en-US" sz="2400" dirty="0"/>
              <a:t>//z and y transfer by B1 and B2</a:t>
            </a:r>
          </a:p>
          <a:p>
            <a:pPr algn="l" rtl="0"/>
            <a:r>
              <a:rPr lang="en-US" sz="2400" dirty="0"/>
              <a:t>D(</a:t>
            </a:r>
            <a:r>
              <a:rPr lang="en-US" sz="2400" dirty="0" err="1"/>
              <a:t>int</a:t>
            </a:r>
            <a:r>
              <a:rPr lang="en-US" sz="2400" dirty="0"/>
              <a:t> x, </a:t>
            </a:r>
            <a:r>
              <a:rPr lang="en-US" sz="2400" dirty="0" err="1"/>
              <a:t>int</a:t>
            </a:r>
            <a:r>
              <a:rPr lang="en-US" sz="2400" dirty="0"/>
              <a:t> y, </a:t>
            </a:r>
            <a:r>
              <a:rPr lang="en-US" sz="2400" dirty="0" err="1"/>
              <a:t>int</a:t>
            </a:r>
            <a:r>
              <a:rPr lang="en-US" sz="2400" dirty="0"/>
              <a:t> z) : B1(z) , B2(y)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c = x;</a:t>
            </a:r>
          </a:p>
          <a:p>
            <a:pPr algn="l" rtl="0"/>
            <a:r>
              <a:rPr lang="en-US" sz="2400" dirty="0"/>
              <a:t>}</a:t>
            </a:r>
          </a:p>
          <a:p>
            <a:pPr algn="l" rtl="0"/>
            <a:r>
              <a:rPr lang="en-US" sz="2400" dirty="0"/>
              <a:t>//out put function</a:t>
            </a:r>
          </a:p>
          <a:p>
            <a:pPr algn="l" rtl="0"/>
            <a:r>
              <a:rPr lang="en-US" sz="2400" dirty="0"/>
              <a:t>show ( 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geta</a:t>
            </a:r>
            <a:r>
              <a:rPr lang="en-US" sz="2400" dirty="0"/>
              <a:t>( )&lt;&lt;"\n"&lt;&lt;</a:t>
            </a:r>
            <a:r>
              <a:rPr lang="en-US" sz="2400" dirty="0" err="1"/>
              <a:t>getb</a:t>
            </a:r>
            <a:r>
              <a:rPr lang="en-US" sz="2400" dirty="0"/>
              <a:t>( )&lt;&lt;"\n"&lt;&lt;c&lt;&lt;"\n";</a:t>
            </a:r>
          </a:p>
          <a:p>
            <a:pPr algn="l" rtl="0"/>
            <a:r>
              <a:rPr lang="en-US" sz="2400" dirty="0"/>
              <a:t>}</a:t>
            </a:r>
          </a:p>
          <a:p>
            <a:pPr algn="l" rtl="0"/>
            <a:r>
              <a:rPr lang="en-US" sz="2400" dirty="0"/>
              <a:t>};</a:t>
            </a: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4967288" y="44450"/>
            <a:ext cx="396081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800" dirty="0"/>
              <a:t>main ( )</a:t>
            </a:r>
          </a:p>
          <a:p>
            <a:pPr algn="l" rtl="0"/>
            <a:r>
              <a:rPr lang="en-US" sz="2800" dirty="0"/>
              <a:t>{</a:t>
            </a:r>
          </a:p>
          <a:p>
            <a:pPr algn="l" rtl="0"/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i,j,k</a:t>
            </a:r>
            <a:r>
              <a:rPr lang="en-US" sz="2800" dirty="0"/>
              <a:t>;</a:t>
            </a:r>
          </a:p>
          <a:p>
            <a:pPr algn="l" rtl="0"/>
            <a:r>
              <a:rPr lang="en-US" sz="2800" dirty="0" err="1"/>
              <a:t>cout</a:t>
            </a:r>
            <a:r>
              <a:rPr lang="en-US" sz="2800" dirty="0"/>
              <a:t>&lt;&lt;"i and j and k \n ";</a:t>
            </a:r>
          </a:p>
          <a:p>
            <a:pPr algn="l" rtl="0"/>
            <a:r>
              <a:rPr lang="en-US" sz="2800" dirty="0" err="1"/>
              <a:t>cin</a:t>
            </a:r>
            <a:r>
              <a:rPr lang="en-US" sz="2800" dirty="0"/>
              <a:t>&gt;&gt;i&gt;&gt;j&gt;&gt;k;</a:t>
            </a:r>
          </a:p>
          <a:p>
            <a:pPr algn="l" rtl="0"/>
            <a:r>
              <a:rPr lang="en-US" sz="2800" dirty="0"/>
              <a:t>D </a:t>
            </a:r>
            <a:r>
              <a:rPr lang="en-US" sz="2800" dirty="0" err="1"/>
              <a:t>ob</a:t>
            </a:r>
            <a:r>
              <a:rPr lang="en-US" sz="2800" dirty="0"/>
              <a:t>(</a:t>
            </a:r>
            <a:r>
              <a:rPr lang="en-US" sz="2800" dirty="0" err="1"/>
              <a:t>i,j,k</a:t>
            </a:r>
            <a:r>
              <a:rPr lang="en-US" sz="2800" dirty="0"/>
              <a:t>);</a:t>
            </a:r>
          </a:p>
          <a:p>
            <a:pPr algn="l" rtl="0"/>
            <a:r>
              <a:rPr lang="en-US" sz="2800" dirty="0" err="1"/>
              <a:t>ob.show</a:t>
            </a:r>
            <a:r>
              <a:rPr lang="en-US" sz="2800" dirty="0"/>
              <a:t>( );</a:t>
            </a:r>
          </a:p>
          <a:p>
            <a:pPr algn="l" rtl="0"/>
            <a:endParaRPr lang="en-US" sz="2800" dirty="0"/>
          </a:p>
          <a:p>
            <a:pPr algn="l" rtl="0"/>
            <a:r>
              <a:rPr lang="en-US" sz="2800" dirty="0"/>
              <a:t>}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4051300"/>
            <a:ext cx="3792537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>
            <a:endCxn id="24582" idx="2"/>
          </p:cNvCxnSpPr>
          <p:nvPr/>
        </p:nvCxnSpPr>
        <p:spPr>
          <a:xfrm flipH="1" flipV="1">
            <a:off x="3132138" y="2265363"/>
            <a:ext cx="503237" cy="876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1908175" y="1557338"/>
            <a:ext cx="2447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 dirty="0"/>
              <a:t>يتم ارسال المعاملات الى </a:t>
            </a:r>
            <a:r>
              <a:rPr lang="en-US" sz="2000" b="1" dirty="0"/>
              <a:t>B1 </a:t>
            </a:r>
            <a:r>
              <a:rPr lang="ar-SA" sz="2000" b="1" dirty="0"/>
              <a:t> و</a:t>
            </a:r>
            <a:r>
              <a:rPr lang="en-US" sz="2000" b="1" dirty="0"/>
              <a:t> B2</a:t>
            </a:r>
            <a:r>
              <a:rPr lang="ar-SA" sz="2000" b="1" dirty="0"/>
              <a:t> كلا على حده</a:t>
            </a:r>
            <a:endParaRPr lang="en-US" sz="20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F734A-F4E1-4968-9F52-4276A37F8C75}" type="slidenum">
              <a:rPr lang="ar-SA"/>
              <a:pPr>
                <a:defRPr/>
              </a:pPr>
              <a:t>25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125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8583612" cy="294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3708400" y="333375"/>
            <a:ext cx="504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3200" dirty="0"/>
              <a:t>ملاحظات حول البرنامج السابق: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7F020-1168-4BD6-B111-88A0265A4A31}" type="slidenum">
              <a:rPr lang="ar-SA"/>
              <a:pPr>
                <a:defRPr/>
              </a:pPr>
              <a:t>26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10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62453-37F5-411F-A791-F5229CCDC422}" type="slidenum">
              <a:rPr lang="ar-SA" smtClean="0"/>
              <a:pPr>
                <a:defRPr/>
              </a:pPr>
              <a:t>27</a:t>
            </a:fld>
            <a:endParaRPr lang="ar-SA"/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4" y="1412776"/>
            <a:ext cx="8543182" cy="355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0" y="5516563"/>
            <a:ext cx="9144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800" dirty="0" err="1"/>
              <a:t>مطلوب:التعديل</a:t>
            </a:r>
            <a:r>
              <a:rPr lang="ar-SA" sz="2800" dirty="0"/>
              <a:t>  في البرنامج السابق ليوضح كيفية نداء دوال البناء والهدم عندما يكون لدينا طبقتين قاعدة.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481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FB5C4-8FA3-4DE3-A583-A0B863B7E8E1}" type="slidenum">
              <a:rPr lang="ar-SA"/>
              <a:pPr>
                <a:defRPr/>
              </a:pPr>
              <a:t>28</a:t>
            </a:fld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571499"/>
            <a:ext cx="7393061" cy="590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9752" y="44624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 smtClean="0"/>
              <a:t>الصنف الموروث الوهمي</a:t>
            </a:r>
            <a:endParaRPr lang="en-US" sz="32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48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496" y="727249"/>
            <a:ext cx="9108504" cy="5582071"/>
          </a:xfrm>
          <a:extLst/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r-SA" dirty="0" smtClean="0">
                <a:ea typeface="+mn-ea"/>
              </a:rPr>
              <a:t>مثال:</a:t>
            </a:r>
            <a:endParaRPr lang="ar-SA" dirty="0">
              <a:ea typeface="+mn-ea"/>
            </a:endParaRP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5364163" y="2349500"/>
            <a:ext cx="3240087" cy="3311525"/>
            <a:chOff x="5148064" y="1988840"/>
            <a:chExt cx="3240360" cy="3312368"/>
          </a:xfrm>
        </p:grpSpPr>
        <p:sp>
          <p:nvSpPr>
            <p:cNvPr id="6" name="Rectangle 5"/>
            <p:cNvSpPr/>
            <p:nvPr/>
          </p:nvSpPr>
          <p:spPr>
            <a:xfrm>
              <a:off x="6443573" y="1988840"/>
              <a:ext cx="1368540" cy="6478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372129" y="4653343"/>
              <a:ext cx="1368540" cy="6478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Whale</a:t>
              </a:r>
              <a:endParaRPr lang="ar-SA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148064" y="3500525"/>
              <a:ext cx="1368540" cy="6478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Birds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7164359" y="2636705"/>
              <a:ext cx="0" cy="3239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5724375" y="2997160"/>
              <a:ext cx="26640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5724375" y="2997160"/>
              <a:ext cx="0" cy="50336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8388424" y="2951110"/>
              <a:ext cx="0" cy="54941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5868850" y="4089638"/>
              <a:ext cx="0" cy="2747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7667625" y="3860800"/>
            <a:ext cx="1368425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Mammal</a:t>
            </a:r>
            <a:endParaRPr lang="ar-SA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8388350" y="4508500"/>
            <a:ext cx="0" cy="2889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984875" y="4724400"/>
            <a:ext cx="24749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164388" y="4616450"/>
            <a:ext cx="0" cy="325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5" name="TextBox 20"/>
          <p:cNvSpPr txBox="1">
            <a:spLocks noChangeArrowheads="1"/>
          </p:cNvSpPr>
          <p:nvPr/>
        </p:nvSpPr>
        <p:spPr bwMode="auto">
          <a:xfrm>
            <a:off x="5543550" y="5908675"/>
            <a:ext cx="2989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r" rtl="1" eaLnBrk="1" hangingPunct="1"/>
            <a:r>
              <a:rPr lang="ar-SA" sz="2000" b="1"/>
              <a:t>شجرة وراثة من المملكة الحيوانية</a:t>
            </a:r>
          </a:p>
        </p:txBody>
      </p:sp>
      <p:sp>
        <p:nvSpPr>
          <p:cNvPr id="29706" name="TextBox 21"/>
          <p:cNvSpPr txBox="1">
            <a:spLocks noChangeArrowheads="1"/>
          </p:cNvSpPr>
          <p:nvPr/>
        </p:nvSpPr>
        <p:spPr bwMode="auto">
          <a:xfrm>
            <a:off x="250825" y="2082825"/>
            <a:ext cx="4897438" cy="41544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ea typeface="Majalla UI"/>
                <a:cs typeface="Majalla UI"/>
              </a:defRPr>
            </a:lvl9pPr>
          </a:lstStyle>
          <a:p>
            <a:pPr algn="l" rtl="0" eaLnBrk="1" hangingPunct="1"/>
            <a:r>
              <a:rPr lang="en-US" sz="2400" dirty="0"/>
              <a:t>Class Birds : virtual public Animal</a:t>
            </a:r>
          </a:p>
          <a:p>
            <a:pPr algn="l" rtl="0" eaLnBrk="1" hangingPunct="1"/>
            <a:r>
              <a:rPr lang="en-US" sz="2400" dirty="0"/>
              <a:t> {  </a:t>
            </a:r>
          </a:p>
          <a:p>
            <a:pPr algn="l" rtl="0" eaLnBrk="1" hangingPunct="1"/>
            <a:r>
              <a:rPr lang="en-US" sz="2400" dirty="0"/>
              <a:t>  };</a:t>
            </a:r>
          </a:p>
          <a:p>
            <a:pPr algn="l" rtl="0" eaLnBrk="1" hangingPunct="1"/>
            <a:r>
              <a:rPr lang="en-US" sz="2400" dirty="0"/>
              <a:t>Class Mammal : virtual public Animal</a:t>
            </a:r>
          </a:p>
          <a:p>
            <a:pPr algn="l" rtl="0" eaLnBrk="1" hangingPunct="1"/>
            <a:r>
              <a:rPr lang="en-US" sz="2400" dirty="0"/>
              <a:t> {  </a:t>
            </a:r>
          </a:p>
          <a:p>
            <a:pPr algn="l" rtl="0" eaLnBrk="1" hangingPunct="1"/>
            <a:r>
              <a:rPr lang="en-US" sz="2400" dirty="0"/>
              <a:t>  };</a:t>
            </a:r>
            <a:endParaRPr lang="ar-SA" sz="2400" dirty="0"/>
          </a:p>
          <a:p>
            <a:pPr algn="l" rtl="0" eaLnBrk="1" hangingPunct="1"/>
            <a:r>
              <a:rPr lang="en-US" sz="2400" dirty="0"/>
              <a:t>Class Whale : public Mammal, public Birds</a:t>
            </a:r>
          </a:p>
          <a:p>
            <a:pPr algn="l" rtl="0" eaLnBrk="1" hangingPunct="1"/>
            <a:r>
              <a:rPr lang="en-US" sz="2400" dirty="0"/>
              <a:t> {  </a:t>
            </a:r>
          </a:p>
          <a:p>
            <a:pPr algn="l" rtl="0" eaLnBrk="1" hangingPunct="1"/>
            <a:r>
              <a:rPr lang="en-US" sz="2400" dirty="0"/>
              <a:t>  };</a:t>
            </a:r>
            <a:endParaRPr lang="ar-SA" sz="2400" dirty="0"/>
          </a:p>
          <a:p>
            <a:pPr algn="l" rtl="0" eaLnBrk="1" hangingPunct="1"/>
            <a:endParaRPr lang="ar-SA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0E719-944B-4F79-964D-E9E5CC533AAB}" type="slidenum">
              <a:rPr lang="ar-SA"/>
              <a:pPr>
                <a:defRPr/>
              </a:pPr>
              <a:t>29</a:t>
            </a:fld>
            <a:endParaRPr lang="ar-SA"/>
          </a:p>
        </p:txBody>
      </p:sp>
      <p:sp>
        <p:nvSpPr>
          <p:cNvPr id="5" name="TextBox 4"/>
          <p:cNvSpPr txBox="1"/>
          <p:nvPr/>
        </p:nvSpPr>
        <p:spPr>
          <a:xfrm>
            <a:off x="1619673" y="170305"/>
            <a:ext cx="7776864" cy="378375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83464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/>
              <a:buChar char=""/>
              <a:defRPr kumimoji="0" sz="2700"/>
            </a:lvl1pPr>
            <a:lvl2pPr marL="621792" indent="-228600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/>
            </a:lvl2pPr>
            <a:lvl3pPr marL="859536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/>
            </a:lvl3pPr>
            <a:lvl4pPr marL="1143000" indent="-228600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/>
            </a:lvl4pPr>
            <a:lvl5pPr marL="1371600" indent="-228600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/>
            </a:lvl5pPr>
            <a:lvl6pPr marL="1600200" indent="-228600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/>
            </a:lvl6pPr>
            <a:lvl7pPr marL="1828800" indent="-228600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/>
            </a:lvl7pPr>
            <a:lvl8pPr marL="2057400" indent="-228600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/>
            </a:lvl8pPr>
            <a:lvl9pPr marL="2286000" indent="-228600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baseline="0"/>
            </a:lvl9pPr>
            <a:extLst/>
          </a:lstStyle>
          <a:p>
            <a:pPr algn="ctr"/>
            <a:r>
              <a:rPr lang="ar-SA" sz="2800" b="1" dirty="0"/>
              <a:t>الاشتقاق التخيلي</a:t>
            </a:r>
            <a:r>
              <a:rPr lang="en-US" sz="2800" b="1" dirty="0"/>
              <a:t>  </a:t>
            </a:r>
            <a:r>
              <a:rPr lang="ar-SA" sz="2800" b="1" dirty="0"/>
              <a:t> (</a:t>
            </a:r>
            <a:r>
              <a:rPr lang="en-US" sz="2800" b="1" dirty="0"/>
              <a:t>virtual derivation</a:t>
            </a:r>
            <a:r>
              <a:rPr lang="ar-SA" sz="2800" b="1" dirty="0"/>
              <a:t>)</a:t>
            </a:r>
          </a:p>
          <a:p>
            <a:pPr algn="ctr"/>
            <a:endParaRPr lang="en-US" sz="2800" b="1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294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تدريب1: اكتبي البرنامج  التالي حيث يمثل الاشتقاق التخيلي في المثال السابق؟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47800"/>
            <a:ext cx="8682168" cy="4800600"/>
          </a:xfrm>
        </p:spPr>
        <p:txBody>
          <a:bodyPr/>
          <a:lstStyle/>
          <a:p>
            <a:r>
              <a:rPr lang="ar-SA" dirty="0" smtClean="0"/>
              <a:t>مطلوب بناء برنامج يعالج الوراثة المفردة والمتعددة في جزء من المملكة الحيوانية. حيث :</a:t>
            </a:r>
          </a:p>
          <a:p>
            <a:pPr marL="82296" indent="0">
              <a:buNone/>
            </a:pPr>
            <a:r>
              <a:rPr lang="ar-SA"/>
              <a:t> </a:t>
            </a:r>
            <a:r>
              <a:rPr lang="ar-SA" dirty="0" smtClean="0"/>
              <a:t>-</a:t>
            </a:r>
            <a:r>
              <a:rPr lang="ar-SA" smtClean="0"/>
              <a:t>الطبقة </a:t>
            </a:r>
            <a:r>
              <a:rPr lang="ar-SA" dirty="0" smtClean="0"/>
              <a:t>القاعدة الأولى الحيوان(</a:t>
            </a:r>
            <a:r>
              <a:rPr lang="en-US" dirty="0" smtClean="0"/>
              <a:t>animal</a:t>
            </a:r>
            <a:r>
              <a:rPr lang="ar-SA" dirty="0" smtClean="0"/>
              <a:t>)</a:t>
            </a:r>
          </a:p>
          <a:p>
            <a:pPr>
              <a:buFontTx/>
              <a:buChar char="-"/>
            </a:pPr>
            <a:r>
              <a:rPr lang="ar-SA" sz="2800" dirty="0" smtClean="0"/>
              <a:t>نشتق من طبقة الحيوان طبقتين :الطيور(</a:t>
            </a:r>
            <a:r>
              <a:rPr lang="en-US" sz="2800" dirty="0" smtClean="0"/>
              <a:t>birds</a:t>
            </a:r>
            <a:r>
              <a:rPr lang="ar-SA" sz="2800" dirty="0" smtClean="0"/>
              <a:t>)والثديات(</a:t>
            </a:r>
            <a:r>
              <a:rPr lang="en-US" sz="2800" dirty="0" smtClean="0"/>
              <a:t>mammal</a:t>
            </a:r>
            <a:r>
              <a:rPr lang="ar-SA" sz="2800" dirty="0" smtClean="0"/>
              <a:t>) وراثة مفردة عامة.</a:t>
            </a:r>
          </a:p>
          <a:p>
            <a:pPr>
              <a:buFontTx/>
              <a:buChar char="-"/>
            </a:pPr>
            <a:r>
              <a:rPr lang="ar-SA" sz="2800" dirty="0" smtClean="0"/>
              <a:t>نشتق من الطبقتين طبقة الحوت(</a:t>
            </a:r>
            <a:r>
              <a:rPr lang="en-US" sz="2800" dirty="0" smtClean="0"/>
              <a:t>whale</a:t>
            </a:r>
            <a:r>
              <a:rPr lang="ar-SA" sz="2800" dirty="0" smtClean="0"/>
              <a:t>)التي تجمع بين صفات الطبقتين حيث يبيض الحوت مثل الطيور ويقوم بارضاع صغارة مثل الثديات.</a:t>
            </a: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100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-26988"/>
            <a:ext cx="7499350" cy="633413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</a:rPr>
              <a:t>تدريب2</a:t>
            </a: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:</a:t>
            </a:r>
            <a:endParaRPr lang="ar-SA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476250"/>
            <a:ext cx="8362950" cy="31448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800" dirty="0" smtClean="0">
                <a:ea typeface="+mn-ea"/>
              </a:rPr>
              <a:t>مطلوب بناء صنف لمركبات النقل </a:t>
            </a:r>
            <a:r>
              <a:rPr lang="en-US" sz="2800" dirty="0" smtClean="0">
                <a:ea typeface="+mn-ea"/>
              </a:rPr>
              <a:t>vehicle</a:t>
            </a:r>
            <a:r>
              <a:rPr lang="ar-SA" sz="2800" dirty="0" smtClean="0">
                <a:ea typeface="+mn-ea"/>
              </a:rPr>
              <a:t> بنوعيها سيارات الركوب الصغيرة </a:t>
            </a:r>
            <a:r>
              <a:rPr lang="en-US" sz="2800" dirty="0" smtClean="0">
                <a:ea typeface="+mn-ea"/>
              </a:rPr>
              <a:t>car</a:t>
            </a:r>
            <a:r>
              <a:rPr lang="ar-SA" sz="2800" dirty="0" smtClean="0">
                <a:ea typeface="+mn-ea"/>
              </a:rPr>
              <a:t>  (المتغير </a:t>
            </a:r>
            <a:r>
              <a:rPr lang="en-US" sz="2800" dirty="0" smtClean="0">
                <a:ea typeface="+mn-ea"/>
              </a:rPr>
              <a:t>doors</a:t>
            </a:r>
            <a:r>
              <a:rPr lang="ar-SA" sz="2800" dirty="0" smtClean="0">
                <a:ea typeface="+mn-ea"/>
              </a:rPr>
              <a:t>عدد الأبواب)والحافلات العامة </a:t>
            </a:r>
            <a:r>
              <a:rPr lang="en-US" sz="2800" dirty="0" smtClean="0">
                <a:ea typeface="+mn-ea"/>
              </a:rPr>
              <a:t>bus </a:t>
            </a:r>
            <a:r>
              <a:rPr lang="ar-SA" sz="2800" dirty="0" smtClean="0">
                <a:ea typeface="+mn-ea"/>
              </a:rPr>
              <a:t> (المتغير</a:t>
            </a:r>
            <a:r>
              <a:rPr lang="en-US" sz="2800" dirty="0" smtClean="0">
                <a:ea typeface="+mn-ea"/>
              </a:rPr>
              <a:t> chairs</a:t>
            </a:r>
            <a:r>
              <a:rPr lang="ar-SA" sz="2800" dirty="0" smtClean="0">
                <a:ea typeface="+mn-ea"/>
              </a:rPr>
              <a:t> –عدد المقاعد) , حيث يخص صنف مركبات النقل المتغيرات </a:t>
            </a:r>
            <a:r>
              <a:rPr lang="en-US" sz="2800" dirty="0" err="1" smtClean="0">
                <a:ea typeface="+mn-ea"/>
              </a:rPr>
              <a:t>p_no</a:t>
            </a:r>
            <a:r>
              <a:rPr lang="ar-SA" sz="2800" dirty="0" smtClean="0">
                <a:ea typeface="+mn-ea"/>
              </a:rPr>
              <a:t>(رقم  اللوحة) و </a:t>
            </a:r>
            <a:r>
              <a:rPr lang="en-US" sz="2800" dirty="0" smtClean="0">
                <a:ea typeface="+mn-ea"/>
              </a:rPr>
              <a:t>model</a:t>
            </a:r>
            <a:r>
              <a:rPr lang="ar-SA" sz="2800" dirty="0" smtClean="0">
                <a:ea typeface="+mn-ea"/>
              </a:rPr>
              <a:t> . اعتبري جميع المتغيرات من النوع العام 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800" dirty="0" smtClean="0">
                <a:ea typeface="+mn-ea"/>
              </a:rPr>
              <a:t>المطلوب: أكتبي البرنامج الذي يعرف تلك التصنيفات ويشتق كائنات مفردة ومصفوفة كائنات من كل صنف ويعالج بيانات كلاُ منهم؟</a:t>
            </a:r>
            <a:endParaRPr lang="ar-SA" sz="2800" dirty="0">
              <a:ea typeface="+mn-ea"/>
            </a:endParaRPr>
          </a:p>
        </p:txBody>
      </p:sp>
      <p:grpSp>
        <p:nvGrpSpPr>
          <p:cNvPr id="18436" name="مجموعة 26"/>
          <p:cNvGrpSpPr>
            <a:grpSpLocks/>
          </p:cNvGrpSpPr>
          <p:nvPr/>
        </p:nvGrpSpPr>
        <p:grpSpPr bwMode="auto">
          <a:xfrm>
            <a:off x="2411413" y="3441700"/>
            <a:ext cx="5303837" cy="3082925"/>
            <a:chOff x="2411760" y="2708920"/>
            <a:chExt cx="4824536" cy="3082951"/>
          </a:xfrm>
        </p:grpSpPr>
        <p:sp>
          <p:nvSpPr>
            <p:cNvPr id="5" name="مستطيل 4"/>
            <p:cNvSpPr/>
            <p:nvPr/>
          </p:nvSpPr>
          <p:spPr>
            <a:xfrm>
              <a:off x="4140275" y="3501090"/>
              <a:ext cx="1295304" cy="4318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vehicle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6" name="مستطيل 5"/>
            <p:cNvSpPr/>
            <p:nvPr/>
          </p:nvSpPr>
          <p:spPr>
            <a:xfrm>
              <a:off x="3204537" y="4509160"/>
              <a:ext cx="1295304" cy="4318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bus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7" name="مستطيل 6"/>
            <p:cNvSpPr/>
            <p:nvPr/>
          </p:nvSpPr>
          <p:spPr>
            <a:xfrm>
              <a:off x="5076013" y="4509160"/>
              <a:ext cx="1296748" cy="43180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car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رابط كسهم مستقيم 8"/>
            <p:cNvCxnSpPr/>
            <p:nvPr/>
          </p:nvCxnSpPr>
          <p:spPr>
            <a:xfrm flipV="1">
              <a:off x="5724387" y="4221821"/>
              <a:ext cx="0" cy="28733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كسهم مستقيم 9"/>
            <p:cNvCxnSpPr/>
            <p:nvPr/>
          </p:nvCxnSpPr>
          <p:spPr>
            <a:xfrm flipV="1">
              <a:off x="3779265" y="4221821"/>
              <a:ext cx="0" cy="28733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كسهم مستقيم 10"/>
            <p:cNvCxnSpPr/>
            <p:nvPr/>
          </p:nvCxnSpPr>
          <p:spPr>
            <a:xfrm flipV="1">
              <a:off x="4788649" y="3932893"/>
              <a:ext cx="0" cy="2889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2"/>
            <p:cNvCxnSpPr/>
            <p:nvPr/>
          </p:nvCxnSpPr>
          <p:spPr>
            <a:xfrm flipH="1">
              <a:off x="3779265" y="4221821"/>
              <a:ext cx="19451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4"/>
            <p:cNvCxnSpPr/>
            <p:nvPr/>
          </p:nvCxnSpPr>
          <p:spPr>
            <a:xfrm flipV="1">
              <a:off x="5220417" y="3213749"/>
              <a:ext cx="287364" cy="2873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شكل بيضاوي 15"/>
            <p:cNvSpPr/>
            <p:nvPr/>
          </p:nvSpPr>
          <p:spPr>
            <a:xfrm>
              <a:off x="5076013" y="2708920"/>
              <a:ext cx="1224546" cy="5048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Plat-no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14" name="شكل بيضاوي 16"/>
            <p:cNvSpPr/>
            <p:nvPr/>
          </p:nvSpPr>
          <p:spPr>
            <a:xfrm>
              <a:off x="3275296" y="2708920"/>
              <a:ext cx="1080142" cy="5048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model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15" name="شكل بيضاوي 17"/>
            <p:cNvSpPr/>
            <p:nvPr/>
          </p:nvSpPr>
          <p:spPr>
            <a:xfrm>
              <a:off x="6156154" y="5287042"/>
              <a:ext cx="1080142" cy="5048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doors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sp>
          <p:nvSpPr>
            <p:cNvPr id="16" name="شكل بيضاوي 18"/>
            <p:cNvSpPr/>
            <p:nvPr/>
          </p:nvSpPr>
          <p:spPr>
            <a:xfrm>
              <a:off x="2411760" y="5229891"/>
              <a:ext cx="1080142" cy="503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chairs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رابط كسهم مستقيم 20"/>
            <p:cNvCxnSpPr>
              <a:endCxn id="14" idx="4"/>
            </p:cNvCxnSpPr>
            <p:nvPr/>
          </p:nvCxnSpPr>
          <p:spPr>
            <a:xfrm flipH="1" flipV="1">
              <a:off x="3815367" y="3213749"/>
              <a:ext cx="540071" cy="2873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كسهم مستقيم 22"/>
            <p:cNvCxnSpPr/>
            <p:nvPr/>
          </p:nvCxnSpPr>
          <p:spPr>
            <a:xfrm>
              <a:off x="6083952" y="4940964"/>
              <a:ext cx="359566" cy="3603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كسهم مستقيم 24"/>
            <p:cNvCxnSpPr/>
            <p:nvPr/>
          </p:nvCxnSpPr>
          <p:spPr>
            <a:xfrm flipH="1">
              <a:off x="3060133" y="4940964"/>
              <a:ext cx="359566" cy="2889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46F40-B86D-4335-8505-F3050EEA5076}" type="slidenum">
              <a:rPr lang="ar-SA"/>
              <a:pPr>
                <a:defRPr/>
              </a:pPr>
              <a:t>31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م.نجلاء حسن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35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2361</TotalTime>
  <Words>1703</Words>
  <Application>Microsoft Office PowerPoint</Application>
  <PresentationFormat>On-screen Show (4:3)</PresentationFormat>
  <Paragraphs>341</Paragraphs>
  <Slides>31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تدريب1: اكتبي البرنامج  التالي حيث يمثل الاشتقاق التخيلي في المثال السابق؟</vt:lpstr>
      <vt:lpstr>تدريب2: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engy</dc:creator>
  <cp:lastModifiedBy>user</cp:lastModifiedBy>
  <cp:revision>100</cp:revision>
  <dcterms:created xsi:type="dcterms:W3CDTF">2012-04-20T15:48:37Z</dcterms:created>
  <dcterms:modified xsi:type="dcterms:W3CDTF">2013-04-05T20:36:43Z</dcterms:modified>
</cp:coreProperties>
</file>