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3"/>
  </p:notesMasterIdLst>
  <p:handoutMasterIdLst>
    <p:handoutMasterId r:id="rId24"/>
  </p:handoutMasterIdLst>
  <p:sldIdLst>
    <p:sldId id="256" r:id="rId2"/>
    <p:sldId id="257" r:id="rId3"/>
    <p:sldId id="258" r:id="rId4"/>
    <p:sldId id="259" r:id="rId5"/>
    <p:sldId id="260" r:id="rId6"/>
    <p:sldId id="267" r:id="rId7"/>
    <p:sldId id="276" r:id="rId8"/>
    <p:sldId id="261" r:id="rId9"/>
    <p:sldId id="262" r:id="rId10"/>
    <p:sldId id="263" r:id="rId11"/>
    <p:sldId id="264" r:id="rId12"/>
    <p:sldId id="265" r:id="rId13"/>
    <p:sldId id="266" r:id="rId14"/>
    <p:sldId id="271" r:id="rId15"/>
    <p:sldId id="268" r:id="rId16"/>
    <p:sldId id="269" r:id="rId17"/>
    <p:sldId id="270" r:id="rId18"/>
    <p:sldId id="272" r:id="rId19"/>
    <p:sldId id="273" r:id="rId20"/>
    <p:sldId id="274" r:id="rId21"/>
    <p:sldId id="275" r:id="rId22"/>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66FF"/>
    <a:srgbClr val="660066"/>
    <a:srgbClr val="FF0000"/>
    <a:srgbClr val="050113"/>
    <a:srgbClr val="070113"/>
    <a:srgbClr val="D1BCFA"/>
    <a:srgbClr val="00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481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482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482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9CF9928-0D51-4565-808A-8F82466BF51B}"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3076"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128AFF0-DCBA-46E1-BDC8-0C3173F4657D}" type="slidenum">
              <a:rPr lang="es-ES"/>
              <a:pPr/>
              <a:t>‹#›</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6E30BE-09F6-4520-91CC-F15A31635033}" type="slidenum">
              <a:rPr lang="es-ES"/>
              <a:pPr/>
              <a:t>1</a:t>
            </a:fld>
            <a:endParaRPr lang="es-ES"/>
          </a:p>
        </p:txBody>
      </p:sp>
      <p:sp>
        <p:nvSpPr>
          <p:cNvPr id="4098" name="Rectangle 2"/>
          <p:cNvSpPr>
            <a:spLocks noRo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0294F0-EBFF-4356-A394-BF1655E1C78F}" type="slidenum">
              <a:rPr lang="es-ES"/>
              <a:pPr/>
              <a:t>2</a:t>
            </a:fld>
            <a:endParaRPr lang="es-ES"/>
          </a:p>
        </p:txBody>
      </p:sp>
      <p:sp>
        <p:nvSpPr>
          <p:cNvPr id="11266" name="Rectangle 2"/>
          <p:cNvSpPr>
            <a:spLocks noRo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F003CC-D24B-40F1-9A82-18522E70C67A}" type="slidenum">
              <a:rPr lang="es-ES"/>
              <a:pPr/>
              <a:t>3</a:t>
            </a:fld>
            <a:endParaRPr lang="es-ES"/>
          </a:p>
        </p:txBody>
      </p:sp>
      <p:sp>
        <p:nvSpPr>
          <p:cNvPr id="23554" name="Rectangle 2"/>
          <p:cNvSpPr>
            <a:spLocks noRo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910611-215D-496A-A9C3-3FCAE3498769}" type="slidenum">
              <a:rPr lang="es-ES"/>
              <a:pPr/>
              <a:t>4</a:t>
            </a:fld>
            <a:endParaRPr lang="es-ES"/>
          </a:p>
        </p:txBody>
      </p:sp>
      <p:sp>
        <p:nvSpPr>
          <p:cNvPr id="25602" name="Rectangle 2"/>
          <p:cNvSpPr>
            <a:spLocks noRo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5479DD-917D-41F9-87C9-F227782A5630}" type="slidenum">
              <a:rPr lang="es-ES"/>
              <a:pPr/>
              <a:t>5</a:t>
            </a:fld>
            <a:endParaRPr lang="es-ES"/>
          </a:p>
        </p:txBody>
      </p:sp>
      <p:sp>
        <p:nvSpPr>
          <p:cNvPr id="27650" name="Rectangle 2"/>
          <p:cNvSpPr>
            <a:spLocks noRo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BB908B-C881-4B50-93D0-32937E0CF185}" type="slidenum">
              <a:rPr lang="es-ES"/>
              <a:pPr/>
              <a:t>6</a:t>
            </a:fld>
            <a:endParaRPr lang="es-ES"/>
          </a:p>
        </p:txBody>
      </p:sp>
      <p:sp>
        <p:nvSpPr>
          <p:cNvPr id="49154" name="Rectangle 2"/>
          <p:cNvSpPr>
            <a:spLocks noRo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A19103-D2DA-4493-85A3-153227CE1FF0}" type="slidenum">
              <a:rPr lang="en-US"/>
              <a:pPr/>
              <a:t>7</a:t>
            </a:fld>
            <a:endParaRPr lang="en-US"/>
          </a:p>
        </p:txBody>
      </p:sp>
      <p:sp>
        <p:nvSpPr>
          <p:cNvPr id="48130" name="Rectangle 2"/>
          <p:cNvSpPr>
            <a:spLocks noRo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D62507-4EBA-445A-B913-3F595BCEF928}" type="slidenum">
              <a:rPr lang="es-ES"/>
              <a:pPr/>
              <a:t>8</a:t>
            </a:fld>
            <a:endParaRPr lang="es-ES"/>
          </a:p>
        </p:txBody>
      </p:sp>
      <p:sp>
        <p:nvSpPr>
          <p:cNvPr id="30722" name="Rectangle 2"/>
          <p:cNvSpPr>
            <a:spLocks noRo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27CF37-D056-41AC-9306-AE7642188CC1}" type="slidenum">
              <a:rPr lang="es-ES"/>
              <a:pPr/>
              <a:t>9</a:t>
            </a:fld>
            <a:endParaRPr lang="es-ES"/>
          </a:p>
        </p:txBody>
      </p:sp>
      <p:sp>
        <p:nvSpPr>
          <p:cNvPr id="31746" name="Rectangle 2"/>
          <p:cNvSpPr>
            <a:spLocks noRo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7401CA-9EB0-49EC-BE74-10F7205600E4}" type="slidenum">
              <a:rPr lang="es-ES"/>
              <a:pPr/>
              <a:t>10</a:t>
            </a:fld>
            <a:endParaRPr lang="es-ES"/>
          </a:p>
        </p:txBody>
      </p:sp>
      <p:sp>
        <p:nvSpPr>
          <p:cNvPr id="33794" name="Rectangle 2"/>
          <p:cNvSpPr>
            <a:spLocks noRo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9A07C5-30D2-41B0-B696-39EB7D439514}" type="slidenum">
              <a:rPr lang="es-ES"/>
              <a:pPr/>
              <a:t>11</a:t>
            </a:fld>
            <a:endParaRPr lang="es-ES"/>
          </a:p>
        </p:txBody>
      </p:sp>
      <p:sp>
        <p:nvSpPr>
          <p:cNvPr id="38914" name="Rectangle 2"/>
          <p:cNvSpPr>
            <a:spLocks noRo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AC755F-7A31-4C35-83A8-72DB62AF9EF3}" type="slidenum">
              <a:rPr lang="es-ES"/>
              <a:pPr/>
              <a:t>12</a:t>
            </a:fld>
            <a:endParaRPr lang="es-ES"/>
          </a:p>
        </p:txBody>
      </p:sp>
      <p:sp>
        <p:nvSpPr>
          <p:cNvPr id="40962" name="Rectangle 2"/>
          <p:cNvSpPr>
            <a:spLocks noRo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4DD7F4-1C28-413C-9A88-E3A8F47032EF}" type="slidenum">
              <a:rPr lang="es-ES"/>
              <a:pPr/>
              <a:t>13</a:t>
            </a:fld>
            <a:endParaRPr lang="es-ES"/>
          </a:p>
        </p:txBody>
      </p:sp>
      <p:sp>
        <p:nvSpPr>
          <p:cNvPr id="43010" name="Rectangle 2"/>
          <p:cNvSpPr>
            <a:spLocks noRo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4EAA14-D6CF-492A-B5BB-AF8C03B0FAAD}" type="slidenum">
              <a:rPr lang="es-ES"/>
              <a:pPr/>
              <a:t>14</a:t>
            </a:fld>
            <a:endParaRPr lang="es-ES"/>
          </a:p>
        </p:txBody>
      </p:sp>
      <p:sp>
        <p:nvSpPr>
          <p:cNvPr id="58370" name="Rectangle 2"/>
          <p:cNvSpPr>
            <a:spLocks noRo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5C5B26-B50A-4A1B-9615-016A649266DE}" type="slidenum">
              <a:rPr lang="es-ES"/>
              <a:pPr/>
              <a:t>15</a:t>
            </a:fld>
            <a:endParaRPr lang="es-ES"/>
          </a:p>
        </p:txBody>
      </p:sp>
      <p:sp>
        <p:nvSpPr>
          <p:cNvPr id="51202" name="Rectangle 2"/>
          <p:cNvSpPr>
            <a:spLocks noRo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FCEFD1-421C-4B2E-BF2F-E086BEA3B2F4}" type="slidenum">
              <a:rPr lang="es-ES"/>
              <a:pPr/>
              <a:t>16</a:t>
            </a:fld>
            <a:endParaRPr lang="es-ES"/>
          </a:p>
        </p:txBody>
      </p:sp>
      <p:sp>
        <p:nvSpPr>
          <p:cNvPr id="53250" name="Rectangle 2"/>
          <p:cNvSpPr>
            <a:spLocks noRo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C346B6-1CBD-4098-95DB-748A5A244E0A}" type="slidenum">
              <a:rPr lang="es-ES"/>
              <a:pPr/>
              <a:t>17</a:t>
            </a:fld>
            <a:endParaRPr lang="es-ES"/>
          </a:p>
        </p:txBody>
      </p:sp>
      <p:sp>
        <p:nvSpPr>
          <p:cNvPr id="55298" name="Rectangle 2"/>
          <p:cNvSpPr>
            <a:spLocks noRo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DB51FB-B4E9-4F8B-892B-84887E9A6956}" type="slidenum">
              <a:rPr lang="es-ES"/>
              <a:pPr/>
              <a:t>18</a:t>
            </a:fld>
            <a:endParaRPr lang="es-ES"/>
          </a:p>
        </p:txBody>
      </p:sp>
      <p:sp>
        <p:nvSpPr>
          <p:cNvPr id="63490" name="Rectangle 2"/>
          <p:cNvSpPr>
            <a:spLocks noRo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8BB11C-5A19-4659-B891-E3F981AE8382}" type="slidenum">
              <a:rPr lang="es-ES"/>
              <a:pPr/>
              <a:t>19</a:t>
            </a:fld>
            <a:endParaRPr lang="es-ES"/>
          </a:p>
        </p:txBody>
      </p:sp>
      <p:sp>
        <p:nvSpPr>
          <p:cNvPr id="65538" name="Rectangle 2"/>
          <p:cNvSpPr>
            <a:spLocks noRo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3D91E2-C93F-4358-9B5C-00D1A65CB4FB}" type="slidenum">
              <a:rPr lang="es-ES"/>
              <a:pPr/>
              <a:t>20</a:t>
            </a:fld>
            <a:endParaRPr lang="es-ES"/>
          </a:p>
        </p:txBody>
      </p:sp>
      <p:sp>
        <p:nvSpPr>
          <p:cNvPr id="67586" name="Rectangle 2"/>
          <p:cNvSpPr>
            <a:spLocks noRo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91CFF3-279D-480A-97E0-93C230044102}" type="slidenum">
              <a:rPr lang="es-ES"/>
              <a:pPr/>
              <a:t>21</a:t>
            </a:fld>
            <a:endParaRPr lang="es-ES"/>
          </a:p>
        </p:txBody>
      </p:sp>
      <p:sp>
        <p:nvSpPr>
          <p:cNvPr id="69634" name="Rectangle 2"/>
          <p:cNvSpPr>
            <a:spLocks noRo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218" name="Group 2"/>
          <p:cNvGrpSpPr>
            <a:grpSpLocks/>
          </p:cNvGrpSpPr>
          <p:nvPr/>
        </p:nvGrpSpPr>
        <p:grpSpPr bwMode="auto">
          <a:xfrm>
            <a:off x="319088" y="1752600"/>
            <a:ext cx="8824912" cy="5129213"/>
            <a:chOff x="201" y="1104"/>
            <a:chExt cx="5559" cy="3231"/>
          </a:xfrm>
        </p:grpSpPr>
        <p:sp>
          <p:nvSpPr>
            <p:cNvPr id="9219" name="Freeform 3"/>
            <p:cNvSpPr>
              <a:spLocks/>
            </p:cNvSpPr>
            <p:nvPr/>
          </p:nvSpPr>
          <p:spPr bwMode="ltGray">
            <a:xfrm>
              <a:off x="210" y="1104"/>
              <a:ext cx="5550" cy="3216"/>
            </a:xfrm>
            <a:custGeom>
              <a:avLst/>
              <a:gdLst/>
              <a:ahLst/>
              <a:cxnLst>
                <a:cxn ang="0">
                  <a:pos x="335" y="0"/>
                </a:cxn>
                <a:cxn ang="0">
                  <a:pos x="333" y="1290"/>
                </a:cxn>
                <a:cxn ang="0">
                  <a:pos x="0" y="1290"/>
                </a:cxn>
                <a:cxn ang="0">
                  <a:pos x="6" y="3210"/>
                </a:cxn>
                <a:cxn ang="0">
                  <a:pos x="5550" y="3216"/>
                </a:cxn>
                <a:cxn ang="0">
                  <a:pos x="5550" y="0"/>
                </a:cxn>
                <a:cxn ang="0">
                  <a:pos x="335" y="0"/>
                </a:cxn>
                <a:cxn ang="0">
                  <a:pos x="335" y="0"/>
                </a:cxn>
              </a:cxnLst>
              <a:rect l="0" t="0" r="r" b="b"/>
              <a:pathLst>
                <a:path w="5550" h="3216">
                  <a:moveTo>
                    <a:pt x="335" y="0"/>
                  </a:moveTo>
                  <a:lnTo>
                    <a:pt x="333" y="1290"/>
                  </a:lnTo>
                  <a:lnTo>
                    <a:pt x="0" y="1290"/>
                  </a:lnTo>
                  <a:lnTo>
                    <a:pt x="6" y="3210"/>
                  </a:lnTo>
                  <a:lnTo>
                    <a:pt x="5550" y="3216"/>
                  </a:lnTo>
                  <a:lnTo>
                    <a:pt x="5550" y="0"/>
                  </a:lnTo>
                  <a:lnTo>
                    <a:pt x="335" y="0"/>
                  </a:lnTo>
                  <a:lnTo>
                    <a:pt x="335" y="0"/>
                  </a:lnTo>
                  <a:close/>
                </a:path>
              </a:pathLst>
            </a:custGeom>
            <a:solidFill>
              <a:schemeClr val="bg2">
                <a:alpha val="39999"/>
              </a:schemeClr>
            </a:solidFill>
            <a:ln w="9525">
              <a:noFill/>
              <a:round/>
              <a:headEnd/>
              <a:tailEnd/>
            </a:ln>
          </p:spPr>
          <p:txBody>
            <a:bodyPr/>
            <a:lstStyle/>
            <a:p>
              <a:endParaRPr lang="en-US"/>
            </a:p>
          </p:txBody>
        </p:sp>
        <p:sp>
          <p:nvSpPr>
            <p:cNvPr id="9220" name="Freeform 4"/>
            <p:cNvSpPr>
              <a:spLocks/>
            </p:cNvSpPr>
            <p:nvPr/>
          </p:nvSpPr>
          <p:spPr bwMode="ltGray">
            <a:xfrm>
              <a:off x="528" y="2400"/>
              <a:ext cx="5232" cy="1920"/>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endParaRPr lang="en-US"/>
            </a:p>
          </p:txBody>
        </p:sp>
        <p:sp>
          <p:nvSpPr>
            <p:cNvPr id="9221" name="Freeform 5"/>
            <p:cNvSpPr>
              <a:spLocks/>
            </p:cNvSpPr>
            <p:nvPr/>
          </p:nvSpPr>
          <p:spPr bwMode="ltGray">
            <a:xfrm>
              <a:off x="201" y="2377"/>
              <a:ext cx="3455"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9222" name="Freeform 6"/>
            <p:cNvSpPr>
              <a:spLocks/>
            </p:cNvSpPr>
            <p:nvPr/>
          </p:nvSpPr>
          <p:spPr bwMode="ltGray">
            <a:xfrm>
              <a:off x="528" y="1104"/>
              <a:ext cx="4894"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9223" name="Freeform 7"/>
            <p:cNvSpPr>
              <a:spLocks/>
            </p:cNvSpPr>
            <p:nvPr/>
          </p:nvSpPr>
          <p:spPr bwMode="ltGray">
            <a:xfrm>
              <a:off x="201" y="2377"/>
              <a:ext cx="30" cy="1958"/>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sp>
          <p:nvSpPr>
            <p:cNvPr id="9224" name="Freeform 8"/>
            <p:cNvSpPr>
              <a:spLocks/>
            </p:cNvSpPr>
            <p:nvPr/>
          </p:nvSpPr>
          <p:spPr bwMode="ltGray">
            <a:xfrm>
              <a:off x="528" y="1104"/>
              <a:ext cx="29" cy="322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grpSp>
      <p:sp>
        <p:nvSpPr>
          <p:cNvPr id="9225" name="Rectangle 9"/>
          <p:cNvSpPr>
            <a:spLocks noGrp="1" noChangeArrowheads="1"/>
          </p:cNvSpPr>
          <p:nvPr>
            <p:ph type="ctrTitle" sz="quarter"/>
          </p:nvPr>
        </p:nvSpPr>
        <p:spPr>
          <a:xfrm>
            <a:off x="990600" y="1905000"/>
            <a:ext cx="7772400" cy="1736725"/>
          </a:xfrm>
        </p:spPr>
        <p:txBody>
          <a:bodyPr anchor="t"/>
          <a:lstStyle>
            <a:lvl1pPr>
              <a:defRPr sz="5400"/>
            </a:lvl1pPr>
          </a:lstStyle>
          <a:p>
            <a:r>
              <a:rPr lang="es-ES"/>
              <a:t>Haga clic para cambiar el estilo de título	</a:t>
            </a:r>
          </a:p>
        </p:txBody>
      </p:sp>
      <p:sp>
        <p:nvSpPr>
          <p:cNvPr id="9226" name="Rectangle 10"/>
          <p:cNvSpPr>
            <a:spLocks noGrp="1" noChangeArrowheads="1"/>
          </p:cNvSpPr>
          <p:nvPr>
            <p:ph type="subTitle" sz="quarter" idx="1"/>
          </p:nvPr>
        </p:nvSpPr>
        <p:spPr>
          <a:xfrm>
            <a:off x="990600" y="3962400"/>
            <a:ext cx="6781800" cy="1752600"/>
          </a:xfrm>
        </p:spPr>
        <p:txBody>
          <a:bodyPr/>
          <a:lstStyle>
            <a:lvl1pPr marL="0" indent="0">
              <a:buFont typeface="Wingdings" pitchFamily="2" charset="2"/>
              <a:buNone/>
              <a:defRPr/>
            </a:lvl1pPr>
          </a:lstStyle>
          <a:p>
            <a:r>
              <a:rPr lang="es-ES"/>
              <a:t>Haga clic para modificar el estilo de subtítulo del patrón</a:t>
            </a:r>
          </a:p>
        </p:txBody>
      </p:sp>
      <p:sp>
        <p:nvSpPr>
          <p:cNvPr id="9227" name="Rectangle 11"/>
          <p:cNvSpPr>
            <a:spLocks noGrp="1" noChangeArrowheads="1"/>
          </p:cNvSpPr>
          <p:nvPr>
            <p:ph type="dt" sz="quarter" idx="2"/>
          </p:nvPr>
        </p:nvSpPr>
        <p:spPr>
          <a:xfrm>
            <a:off x="990600" y="6245225"/>
            <a:ext cx="1901825" cy="476250"/>
          </a:xfrm>
        </p:spPr>
        <p:txBody>
          <a:bodyPr/>
          <a:lstStyle>
            <a:lvl1pPr>
              <a:defRPr/>
            </a:lvl1pPr>
          </a:lstStyle>
          <a:p>
            <a:endParaRPr lang="es-ES"/>
          </a:p>
        </p:txBody>
      </p:sp>
      <p:sp>
        <p:nvSpPr>
          <p:cNvPr id="9228" name="Rectangle 12"/>
          <p:cNvSpPr>
            <a:spLocks noGrp="1" noChangeArrowheads="1"/>
          </p:cNvSpPr>
          <p:nvPr>
            <p:ph type="ftr" sz="quarter" idx="3"/>
          </p:nvPr>
        </p:nvSpPr>
        <p:spPr>
          <a:xfrm>
            <a:off x="3468688" y="6245225"/>
            <a:ext cx="2895600" cy="476250"/>
          </a:xfrm>
        </p:spPr>
        <p:txBody>
          <a:bodyPr/>
          <a:lstStyle>
            <a:lvl1pPr>
              <a:defRPr/>
            </a:lvl1pPr>
          </a:lstStyle>
          <a:p>
            <a:endParaRPr lang="es-ES"/>
          </a:p>
        </p:txBody>
      </p:sp>
      <p:sp>
        <p:nvSpPr>
          <p:cNvPr id="9229" name="Rectangle 13"/>
          <p:cNvSpPr>
            <a:spLocks noGrp="1" noChangeArrowheads="1"/>
          </p:cNvSpPr>
          <p:nvPr>
            <p:ph type="sldNum" sz="quarter" idx="4"/>
          </p:nvPr>
        </p:nvSpPr>
        <p:spPr/>
        <p:txBody>
          <a:bodyPr/>
          <a:lstStyle>
            <a:lvl1pPr>
              <a:defRPr/>
            </a:lvl1pPr>
          </a:lstStyle>
          <a:p>
            <a:fld id="{42F793CC-B021-4940-8FE5-B453BC771FAB}" type="slidenum">
              <a:rPr lang="es-ES"/>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186974F4-9B61-40C3-B88F-94F908B1A593}" type="slidenum">
              <a:rPr lang="es-ES"/>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50FB8CB8-20D9-47CA-8C64-3F2B3800A95C}" type="slidenum">
              <a:rPr lang="es-ES"/>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5"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DE00612F-EF3D-4E8F-AC3A-485382D180EF}" type="slidenum">
              <a:rPr lang="es-ES"/>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s-ES"/>
          </a:p>
        </p:txBody>
      </p:sp>
      <p:sp>
        <p:nvSpPr>
          <p:cNvPr id="8" name="Footer Placeholder 7"/>
          <p:cNvSpPr>
            <a:spLocks noGrp="1"/>
          </p:cNvSpPr>
          <p:nvPr>
            <p:ph type="ftr" sz="quarter" idx="11"/>
          </p:nvPr>
        </p:nvSpPr>
        <p:spPr/>
        <p:txBody>
          <a:bodyPr/>
          <a:lstStyle>
            <a:lvl1pPr>
              <a:defRPr/>
            </a:lvl1pPr>
          </a:lstStyle>
          <a:p>
            <a:endParaRPr lang="es-ES"/>
          </a:p>
        </p:txBody>
      </p:sp>
      <p:sp>
        <p:nvSpPr>
          <p:cNvPr id="9" name="Slide Number Placeholder 8"/>
          <p:cNvSpPr>
            <a:spLocks noGrp="1"/>
          </p:cNvSpPr>
          <p:nvPr>
            <p:ph type="sldNum" sz="quarter" idx="12"/>
          </p:nvPr>
        </p:nvSpPr>
        <p:spPr/>
        <p:txBody>
          <a:bodyPr/>
          <a:lstStyle>
            <a:lvl1pPr>
              <a:defRPr/>
            </a:lvl1pPr>
          </a:lstStyle>
          <a:p>
            <a:fld id="{33BDD43A-C6EC-4EAC-820A-1B4E7FA2688C}" type="slidenum">
              <a:rPr lang="es-ES"/>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s-ES"/>
          </a:p>
        </p:txBody>
      </p:sp>
      <p:sp>
        <p:nvSpPr>
          <p:cNvPr id="4" name="Footer Placeholder 3"/>
          <p:cNvSpPr>
            <a:spLocks noGrp="1"/>
          </p:cNvSpPr>
          <p:nvPr>
            <p:ph type="ftr" sz="quarter" idx="11"/>
          </p:nvPr>
        </p:nvSpPr>
        <p:spPr/>
        <p:txBody>
          <a:bodyPr/>
          <a:lstStyle>
            <a:lvl1pPr>
              <a:defRPr/>
            </a:lvl1pPr>
          </a:lstStyle>
          <a:p>
            <a:endParaRPr lang="es-ES"/>
          </a:p>
        </p:txBody>
      </p:sp>
      <p:sp>
        <p:nvSpPr>
          <p:cNvPr id="5" name="Slide Number Placeholder 4"/>
          <p:cNvSpPr>
            <a:spLocks noGrp="1"/>
          </p:cNvSpPr>
          <p:nvPr>
            <p:ph type="sldNum" sz="quarter" idx="12"/>
          </p:nvPr>
        </p:nvSpPr>
        <p:spPr/>
        <p:txBody>
          <a:bodyPr/>
          <a:lstStyle>
            <a:lvl1pPr>
              <a:defRPr/>
            </a:lvl1pPr>
          </a:lstStyle>
          <a:p>
            <a:fld id="{8121E118-18D1-43F4-BCFF-A280ABE73576}" type="slidenum">
              <a:rPr lang="es-ES"/>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p>
        </p:txBody>
      </p:sp>
      <p:sp>
        <p:nvSpPr>
          <p:cNvPr id="3" name="Footer Placeholder 2"/>
          <p:cNvSpPr>
            <a:spLocks noGrp="1"/>
          </p:cNvSpPr>
          <p:nvPr>
            <p:ph type="ftr" sz="quarter" idx="11"/>
          </p:nvPr>
        </p:nvSpPr>
        <p:spPr/>
        <p:txBody>
          <a:bodyPr/>
          <a:lstStyle>
            <a:lvl1pPr>
              <a:defRPr/>
            </a:lvl1pPr>
          </a:lstStyle>
          <a:p>
            <a:endParaRPr lang="es-ES"/>
          </a:p>
        </p:txBody>
      </p:sp>
      <p:sp>
        <p:nvSpPr>
          <p:cNvPr id="4" name="Slide Number Placeholder 3"/>
          <p:cNvSpPr>
            <a:spLocks noGrp="1"/>
          </p:cNvSpPr>
          <p:nvPr>
            <p:ph type="sldNum" sz="quarter" idx="12"/>
          </p:nvPr>
        </p:nvSpPr>
        <p:spPr/>
        <p:txBody>
          <a:bodyPr/>
          <a:lstStyle>
            <a:lvl1pPr>
              <a:defRPr/>
            </a:lvl1pPr>
          </a:lstStyle>
          <a:p>
            <a:fld id="{BCADA58D-9AEC-492C-B30D-57C52C3896D6}" type="slidenum">
              <a:rPr lang="es-ES"/>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9516B6FE-5B64-41F5-8C93-D36865BA93CA}" type="slidenum">
              <a:rPr lang="es-ES"/>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E1DE1133-309E-456E-9C74-93854D0B0B2E}" type="slidenum">
              <a:rPr lang="es-ES"/>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BA781117-CDF5-431E-A314-14835ACC9DA1}" type="slidenum">
              <a:rPr lang="es-ES"/>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8463" y="244475"/>
            <a:ext cx="2097087"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44475"/>
            <a:ext cx="61388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8FCB89CC-B4E4-4B6B-AF3F-015ED23B0AF0}" type="slidenum">
              <a:rPr lang="es-ES"/>
              <a:pPr/>
              <a:t>‹#›</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44475"/>
            <a:ext cx="838835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838200" y="6245225"/>
            <a:ext cx="1901825" cy="476250"/>
          </a:xfrm>
        </p:spPr>
        <p:txBody>
          <a:bodyPr/>
          <a:lstStyle>
            <a:lvl1pPr>
              <a:defRPr/>
            </a:lvl1pPr>
          </a:lstStyle>
          <a:p>
            <a:endParaRPr lang="es-ES"/>
          </a:p>
        </p:txBody>
      </p:sp>
      <p:sp>
        <p:nvSpPr>
          <p:cNvPr id="4" name="Footer Placeholder 3"/>
          <p:cNvSpPr>
            <a:spLocks noGrp="1"/>
          </p:cNvSpPr>
          <p:nvPr>
            <p:ph type="ftr" sz="quarter" idx="11"/>
          </p:nvPr>
        </p:nvSpPr>
        <p:spPr>
          <a:xfrm>
            <a:off x="3429000" y="6245225"/>
            <a:ext cx="2895600" cy="476250"/>
          </a:xfrm>
        </p:spPr>
        <p:txBody>
          <a:bodyPr/>
          <a:lstStyle>
            <a:lvl1pPr>
              <a:defRPr/>
            </a:lvl1pPr>
          </a:lstStyle>
          <a:p>
            <a:endParaRPr lang="es-ES"/>
          </a:p>
        </p:txBody>
      </p:sp>
      <p:sp>
        <p:nvSpPr>
          <p:cNvPr id="5" name="Slide Number Placeholder 4"/>
          <p:cNvSpPr>
            <a:spLocks noGrp="1"/>
          </p:cNvSpPr>
          <p:nvPr>
            <p:ph type="sldNum" sz="quarter" idx="12"/>
          </p:nvPr>
        </p:nvSpPr>
        <p:spPr>
          <a:xfrm>
            <a:off x="6937375" y="6245225"/>
            <a:ext cx="1901825" cy="476250"/>
          </a:xfrm>
        </p:spPr>
        <p:txBody>
          <a:bodyPr/>
          <a:lstStyle>
            <a:lvl1pPr>
              <a:defRPr/>
            </a:lvl1pPr>
          </a:lstStyle>
          <a:p>
            <a:fld id="{BF3DB22A-8D10-4A66-B56D-2093A48BCD3E}" type="slidenum">
              <a:rPr lang="es-ES"/>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accent2"/>
            </a:gs>
          </a:gsLst>
          <a:lin ang="5400000" scaled="1"/>
        </a:gradFill>
        <a:effectLst/>
      </p:bgPr>
    </p:bg>
    <p:spTree>
      <p:nvGrpSpPr>
        <p:cNvPr id="1" name=""/>
        <p:cNvGrpSpPr/>
        <p:nvPr/>
      </p:nvGrpSpPr>
      <p:grpSpPr>
        <a:xfrm>
          <a:off x="0" y="0"/>
          <a:ext cx="0" cy="0"/>
          <a:chOff x="0" y="0"/>
          <a:chExt cx="0" cy="0"/>
        </a:xfrm>
      </p:grpSpPr>
      <p:grpSp>
        <p:nvGrpSpPr>
          <p:cNvPr id="8194" name="Group 2"/>
          <p:cNvGrpSpPr>
            <a:grpSpLocks/>
          </p:cNvGrpSpPr>
          <p:nvPr/>
        </p:nvGrpSpPr>
        <p:grpSpPr bwMode="auto">
          <a:xfrm>
            <a:off x="319088" y="1828800"/>
            <a:ext cx="8824912" cy="5029200"/>
            <a:chOff x="201" y="1152"/>
            <a:chExt cx="5559" cy="3168"/>
          </a:xfrm>
        </p:grpSpPr>
        <p:sp>
          <p:nvSpPr>
            <p:cNvPr id="8195" name="Freeform 3"/>
            <p:cNvSpPr>
              <a:spLocks/>
            </p:cNvSpPr>
            <p:nvPr/>
          </p:nvSpPr>
          <p:spPr bwMode="ltGray">
            <a:xfrm>
              <a:off x="528" y="2909"/>
              <a:ext cx="5232" cy="1411"/>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endParaRPr lang="en-US"/>
            </a:p>
          </p:txBody>
        </p:sp>
        <p:sp>
          <p:nvSpPr>
            <p:cNvPr id="8196" name="Freeform 4"/>
            <p:cNvSpPr>
              <a:spLocks/>
            </p:cNvSpPr>
            <p:nvPr/>
          </p:nvSpPr>
          <p:spPr bwMode="ltGray">
            <a:xfrm>
              <a:off x="210" y="1152"/>
              <a:ext cx="5550" cy="3168"/>
            </a:xfrm>
            <a:custGeom>
              <a:avLst/>
              <a:gdLst/>
              <a:ahLst/>
              <a:cxnLst>
                <a:cxn ang="0">
                  <a:pos x="330" y="1764"/>
                </a:cxn>
                <a:cxn ang="0">
                  <a:pos x="0" y="1764"/>
                </a:cxn>
                <a:cxn ang="0">
                  <a:pos x="0" y="3168"/>
                </a:cxn>
                <a:cxn ang="0">
                  <a:pos x="5550" y="3168"/>
                </a:cxn>
                <a:cxn ang="0">
                  <a:pos x="5550" y="0"/>
                </a:cxn>
                <a:cxn ang="0">
                  <a:pos x="330" y="0"/>
                </a:cxn>
                <a:cxn ang="0">
                  <a:pos x="330" y="1764"/>
                </a:cxn>
              </a:cxnLst>
              <a:rect l="0" t="0" r="r" b="b"/>
              <a:pathLst>
                <a:path w="5550" h="3168">
                  <a:moveTo>
                    <a:pt x="330" y="1764"/>
                  </a:moveTo>
                  <a:lnTo>
                    <a:pt x="0" y="1764"/>
                  </a:lnTo>
                  <a:lnTo>
                    <a:pt x="0" y="3168"/>
                  </a:lnTo>
                  <a:lnTo>
                    <a:pt x="5550" y="3168"/>
                  </a:lnTo>
                  <a:lnTo>
                    <a:pt x="5550" y="0"/>
                  </a:lnTo>
                  <a:lnTo>
                    <a:pt x="330" y="0"/>
                  </a:lnTo>
                  <a:lnTo>
                    <a:pt x="330" y="1764"/>
                  </a:lnTo>
                  <a:close/>
                </a:path>
              </a:pathLst>
            </a:custGeom>
            <a:solidFill>
              <a:schemeClr val="bg2">
                <a:alpha val="30000"/>
              </a:schemeClr>
            </a:solidFill>
            <a:ln w="9525">
              <a:noFill/>
              <a:round/>
              <a:headEnd/>
              <a:tailEnd/>
            </a:ln>
          </p:spPr>
          <p:txBody>
            <a:bodyPr/>
            <a:lstStyle/>
            <a:p>
              <a:endParaRPr lang="en-US"/>
            </a:p>
          </p:txBody>
        </p:sp>
        <p:sp>
          <p:nvSpPr>
            <p:cNvPr id="8197" name="Freeform 5"/>
            <p:cNvSpPr>
              <a:spLocks/>
            </p:cNvSpPr>
            <p:nvPr/>
          </p:nvSpPr>
          <p:spPr bwMode="ltGray">
            <a:xfrm>
              <a:off x="528" y="2932"/>
              <a:ext cx="5232" cy="1388"/>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accent2">
                <a:alpha val="0"/>
              </a:schemeClr>
            </a:solidFill>
            <a:ln w="9525">
              <a:noFill/>
              <a:round/>
              <a:headEnd/>
              <a:tailEnd/>
            </a:ln>
          </p:spPr>
          <p:txBody>
            <a:bodyPr/>
            <a:lstStyle/>
            <a:p>
              <a:endParaRPr lang="en-US"/>
            </a:p>
          </p:txBody>
        </p:sp>
        <p:sp>
          <p:nvSpPr>
            <p:cNvPr id="8198" name="Freeform 6"/>
            <p:cNvSpPr>
              <a:spLocks/>
            </p:cNvSpPr>
            <p:nvPr/>
          </p:nvSpPr>
          <p:spPr bwMode="ltGray">
            <a:xfrm>
              <a:off x="528" y="1152"/>
              <a:ext cx="4607"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8199" name="Freeform 7"/>
            <p:cNvSpPr>
              <a:spLocks/>
            </p:cNvSpPr>
            <p:nvPr/>
          </p:nvSpPr>
          <p:spPr bwMode="ltGray">
            <a:xfrm>
              <a:off x="528" y="1152"/>
              <a:ext cx="29" cy="178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8200" name="Freeform 8"/>
            <p:cNvSpPr>
              <a:spLocks/>
            </p:cNvSpPr>
            <p:nvPr/>
          </p:nvSpPr>
          <p:spPr bwMode="ltGray">
            <a:xfrm>
              <a:off x="527" y="2904"/>
              <a:ext cx="29" cy="1416"/>
            </a:xfrm>
            <a:custGeom>
              <a:avLst/>
              <a:gdLst/>
              <a:ahLst/>
              <a:cxnLst>
                <a:cxn ang="0">
                  <a:pos x="0" y="1416"/>
                </a:cxn>
                <a:cxn ang="0">
                  <a:pos x="29" y="1416"/>
                </a:cxn>
                <a:cxn ang="0">
                  <a:pos x="28" y="24"/>
                </a:cxn>
                <a:cxn ang="0">
                  <a:pos x="0" y="0"/>
                </a:cxn>
                <a:cxn ang="0">
                  <a:pos x="0" y="1416"/>
                </a:cxn>
              </a:cxnLst>
              <a:rect l="0" t="0" r="r" b="b"/>
              <a:pathLst>
                <a:path w="29" h="1416">
                  <a:moveTo>
                    <a:pt x="0" y="1416"/>
                  </a:moveTo>
                  <a:lnTo>
                    <a:pt x="29" y="1416"/>
                  </a:lnTo>
                  <a:lnTo>
                    <a:pt x="28" y="24"/>
                  </a:lnTo>
                  <a:lnTo>
                    <a:pt x="0" y="0"/>
                  </a:lnTo>
                  <a:lnTo>
                    <a:pt x="0" y="1416"/>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sp>
          <p:nvSpPr>
            <p:cNvPr id="8201" name="Freeform 9"/>
            <p:cNvSpPr>
              <a:spLocks/>
            </p:cNvSpPr>
            <p:nvPr/>
          </p:nvSpPr>
          <p:spPr bwMode="ltGray">
            <a:xfrm>
              <a:off x="201" y="2904"/>
              <a:ext cx="2879"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8202" name="Freeform 10"/>
            <p:cNvSpPr>
              <a:spLocks/>
            </p:cNvSpPr>
            <p:nvPr/>
          </p:nvSpPr>
          <p:spPr bwMode="ltGray">
            <a:xfrm>
              <a:off x="201" y="2904"/>
              <a:ext cx="30" cy="1416"/>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10001"/>
                  </a:schemeClr>
                </a:gs>
              </a:gsLst>
              <a:lin ang="5400000" scaled="1"/>
            </a:gradFill>
            <a:ln w="9525" cap="flat" cmpd="sng">
              <a:noFill/>
              <a:prstDash val="solid"/>
              <a:round/>
              <a:headEnd type="none" w="med" len="med"/>
              <a:tailEnd type="none" w="med" len="med"/>
            </a:ln>
            <a:effectLst/>
          </p:spPr>
          <p:txBody>
            <a:bodyPr/>
            <a:lstStyle/>
            <a:p>
              <a:endParaRPr lang="en-US"/>
            </a:p>
          </p:txBody>
        </p:sp>
      </p:grpSp>
      <p:sp>
        <p:nvSpPr>
          <p:cNvPr id="8203" name="Rectangle 11"/>
          <p:cNvSpPr>
            <a:spLocks noGrp="1" noChangeArrowheads="1"/>
          </p:cNvSpPr>
          <p:nvPr>
            <p:ph type="dt" sz="half" idx="2"/>
          </p:nvPr>
        </p:nvSpPr>
        <p:spPr bwMode="auto">
          <a:xfrm>
            <a:off x="838200"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outerShdw blurRad="38100" dist="38100" dir="2700000" algn="tl">
                    <a:srgbClr val="000000"/>
                  </a:outerShdw>
                </a:effectLst>
              </a:defRPr>
            </a:lvl1pPr>
          </a:lstStyle>
          <a:p>
            <a:endParaRPr lang="es-ES"/>
          </a:p>
        </p:txBody>
      </p:sp>
      <p:sp>
        <p:nvSpPr>
          <p:cNvPr id="8204" name="Rectangle 12"/>
          <p:cNvSpPr>
            <a:spLocks noGrp="1" noChangeArrowheads="1"/>
          </p:cNvSpPr>
          <p:nvPr>
            <p:ph type="ftr" sz="quarter" idx="3"/>
          </p:nvPr>
        </p:nvSpPr>
        <p:spPr bwMode="auto">
          <a:xfrm>
            <a:off x="34290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outerShdw blurRad="38100" dist="38100" dir="2700000" algn="tl">
                    <a:srgbClr val="000000"/>
                  </a:outerShdw>
                </a:effectLst>
              </a:defRPr>
            </a:lvl1pPr>
          </a:lstStyle>
          <a:p>
            <a:endParaRPr lang="es-ES"/>
          </a:p>
        </p:txBody>
      </p:sp>
      <p:sp>
        <p:nvSpPr>
          <p:cNvPr id="8205" name="Rectangle 13"/>
          <p:cNvSpPr>
            <a:spLocks noGrp="1" noChangeArrowheads="1"/>
          </p:cNvSpPr>
          <p:nvPr>
            <p:ph type="sldNum" sz="quarter" idx="4"/>
          </p:nvPr>
        </p:nvSpPr>
        <p:spPr bwMode="auto">
          <a:xfrm>
            <a:off x="6937375"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outerShdw blurRad="38100" dist="38100" dir="2700000" algn="tl">
                    <a:srgbClr val="000000"/>
                  </a:outerShdw>
                </a:effectLst>
              </a:defRPr>
            </a:lvl1pPr>
          </a:lstStyle>
          <a:p>
            <a:fld id="{CB3067A9-2C8E-43E6-B00A-F4A312BFCAC5}" type="slidenum">
              <a:rPr lang="es-ES"/>
              <a:pPr/>
              <a:t>‹#›</a:t>
            </a:fld>
            <a:endParaRPr lang="es-ES"/>
          </a:p>
        </p:txBody>
      </p:sp>
      <p:sp>
        <p:nvSpPr>
          <p:cNvPr id="8206" name="Rectangle 14"/>
          <p:cNvSpPr>
            <a:spLocks noGrp="1" noRot="1" noChangeArrowheads="1"/>
          </p:cNvSpPr>
          <p:nvPr>
            <p:ph type="title"/>
          </p:nvPr>
        </p:nvSpPr>
        <p:spPr bwMode="auto">
          <a:xfrm>
            <a:off x="457200" y="244475"/>
            <a:ext cx="8385175"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8207" name="Rectangle 15"/>
          <p:cNvSpPr>
            <a:spLocks noGrp="1" noRot="1" noChangeArrowheads="1"/>
          </p:cNvSpPr>
          <p:nvPr>
            <p:ph type="body" idx="1"/>
          </p:nvPr>
        </p:nvSpPr>
        <p:spPr bwMode="auto">
          <a:xfrm>
            <a:off x="838200" y="1905000"/>
            <a:ext cx="800735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Tree>
  </p:cSld>
  <p:clrMap bg1="dk2" tx1="lt1" bg2="dk1"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p:titleStyle>
    <p:bodyStyle>
      <a:lvl1pPr marL="342900" indent="-342900" algn="l" rtl="0"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accent2"/>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90600" y="836613"/>
            <a:ext cx="7772400" cy="2160587"/>
          </a:xfrm>
        </p:spPr>
        <p:txBody>
          <a:bodyPr/>
          <a:lstStyle/>
          <a:p>
            <a:pPr algn="ctr"/>
            <a:r>
              <a:rPr lang="es-ES" sz="6600">
                <a:solidFill>
                  <a:schemeClr val="tx1"/>
                </a:solidFill>
                <a:latin typeface="Cooper Black" pitchFamily="18" charset="0"/>
              </a:rPr>
              <a:t>CONDITIONAL SENTENCES</a:t>
            </a:r>
            <a:r>
              <a:rPr lang="es-ES" sz="48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0" grpId="1"/>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00FF99"/>
        </a:solidFill>
        <a:effectLst/>
      </p:bgPr>
    </p:bg>
    <p:spTree>
      <p:nvGrpSpPr>
        <p:cNvPr id="1" name=""/>
        <p:cNvGrpSpPr/>
        <p:nvPr/>
      </p:nvGrpSpPr>
      <p:grpSpPr>
        <a:xfrm>
          <a:off x="0" y="0"/>
          <a:ext cx="0" cy="0"/>
          <a:chOff x="0" y="0"/>
          <a:chExt cx="0" cy="0"/>
        </a:xfrm>
      </p:grpSpPr>
      <p:sp>
        <p:nvSpPr>
          <p:cNvPr id="10244" name="Rectangle 4"/>
          <p:cNvSpPr>
            <a:spLocks noGrp="1" noChangeArrowheads="1"/>
          </p:cNvSpPr>
          <p:nvPr>
            <p:ph type="ctrTitle"/>
          </p:nvPr>
        </p:nvSpPr>
        <p:spPr>
          <a:xfrm>
            <a:off x="990600" y="765175"/>
            <a:ext cx="7772400" cy="1150938"/>
          </a:xfrm>
        </p:spPr>
        <p:txBody>
          <a:bodyPr/>
          <a:lstStyle/>
          <a:p>
            <a:pPr algn="ctr"/>
            <a:r>
              <a:rPr lang="es-ES" sz="4800">
                <a:solidFill>
                  <a:srgbClr val="070113"/>
                </a:solidFill>
              </a:rPr>
              <a:t>3 MAIN TYPES: </a:t>
            </a:r>
            <a:br>
              <a:rPr lang="es-ES" sz="4800">
                <a:solidFill>
                  <a:srgbClr val="070113"/>
                </a:solidFill>
              </a:rPr>
            </a:br>
            <a:endParaRPr lang="es-ES" sz="4800">
              <a:solidFill>
                <a:srgbClr val="070113"/>
              </a:solidFill>
            </a:endParaRPr>
          </a:p>
        </p:txBody>
      </p:sp>
      <p:sp>
        <p:nvSpPr>
          <p:cNvPr id="10246" name="Text Box 6"/>
          <p:cNvSpPr txBox="1">
            <a:spLocks noChangeArrowheads="1"/>
          </p:cNvSpPr>
          <p:nvPr/>
        </p:nvSpPr>
        <p:spPr bwMode="auto">
          <a:xfrm>
            <a:off x="684213" y="2060575"/>
            <a:ext cx="7704137" cy="2287588"/>
          </a:xfrm>
          <a:prstGeom prst="rect">
            <a:avLst/>
          </a:prstGeom>
          <a:noFill/>
          <a:ln w="9525">
            <a:noFill/>
            <a:miter lim="800000"/>
            <a:headEnd/>
            <a:tailEnd/>
          </a:ln>
          <a:effectLst/>
        </p:spPr>
        <p:txBody>
          <a:bodyPr>
            <a:spAutoFit/>
          </a:bodyPr>
          <a:lstStyle/>
          <a:p>
            <a:pPr algn="ctr"/>
            <a:r>
              <a:rPr lang="es-ES" sz="4800" b="1">
                <a:solidFill>
                  <a:srgbClr val="050113"/>
                </a:solidFill>
              </a:rPr>
              <a:t>First, second and third conditional </a:t>
            </a:r>
          </a:p>
          <a:p>
            <a:endParaRPr lang="es-ES" sz="4800" b="1">
              <a:solidFill>
                <a:srgbClr val="050113"/>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checkerboard(across)">
                                      <p:cBhvr>
                                        <p:cTn id="7" dur="500"/>
                                        <p:tgtEl>
                                          <p:spTgt spid="1024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nodeType="clickEffect">
                                  <p:stCondLst>
                                    <p:cond delay="0"/>
                                  </p:stCondLst>
                                  <p:childTnLst>
                                    <p:animScale>
                                      <p:cBhvr>
                                        <p:cTn id="11" dur="2000" fill="hold"/>
                                        <p:tgtEl>
                                          <p:spTgt spid="10246">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xfrm>
            <a:off x="539750" y="908050"/>
            <a:ext cx="8302625" cy="720725"/>
          </a:xfrm>
        </p:spPr>
        <p:txBody>
          <a:bodyPr/>
          <a:lstStyle/>
          <a:p>
            <a:r>
              <a:rPr lang="en-US" sz="4000"/>
              <a:t>First Conditional </a:t>
            </a:r>
            <a:br>
              <a:rPr lang="en-US" sz="4000"/>
            </a:br>
            <a:endParaRPr lang="en-US" sz="4000"/>
          </a:p>
        </p:txBody>
      </p:sp>
      <p:sp>
        <p:nvSpPr>
          <p:cNvPr id="22533" name="Text Box 5"/>
          <p:cNvSpPr txBox="1">
            <a:spLocks noChangeArrowheads="1"/>
          </p:cNvSpPr>
          <p:nvPr/>
        </p:nvSpPr>
        <p:spPr bwMode="auto">
          <a:xfrm>
            <a:off x="611188" y="1628775"/>
            <a:ext cx="8210550" cy="457200"/>
          </a:xfrm>
          <a:prstGeom prst="rect">
            <a:avLst/>
          </a:prstGeom>
          <a:noFill/>
          <a:ln w="9525">
            <a:noFill/>
            <a:miter lim="800000"/>
            <a:headEnd/>
            <a:tailEnd/>
          </a:ln>
          <a:effectLst/>
        </p:spPr>
        <p:txBody>
          <a:bodyPr>
            <a:spAutoFit/>
          </a:bodyPr>
          <a:lstStyle/>
          <a:p>
            <a:r>
              <a:rPr lang="en-US" sz="2400"/>
              <a:t>If I </a:t>
            </a:r>
            <a:r>
              <a:rPr lang="en-US" sz="2400" b="1" u="sng">
                <a:solidFill>
                  <a:srgbClr val="050113"/>
                </a:solidFill>
              </a:rPr>
              <a:t>see</a:t>
            </a:r>
            <a:r>
              <a:rPr lang="en-US" sz="2400"/>
              <a:t> Andrew at the meeting, </a:t>
            </a:r>
            <a:r>
              <a:rPr lang="en-US" sz="2400" b="1" u="sng">
                <a:solidFill>
                  <a:srgbClr val="050113"/>
                </a:solidFill>
              </a:rPr>
              <a:t>I'll give</a:t>
            </a:r>
            <a:r>
              <a:rPr lang="en-US" sz="2400"/>
              <a:t> him your message. </a:t>
            </a:r>
          </a:p>
        </p:txBody>
      </p:sp>
      <p:sp>
        <p:nvSpPr>
          <p:cNvPr id="22534" name="Line 6"/>
          <p:cNvSpPr>
            <a:spLocks noChangeShapeType="1"/>
          </p:cNvSpPr>
          <p:nvPr/>
        </p:nvSpPr>
        <p:spPr bwMode="auto">
          <a:xfrm>
            <a:off x="1403350" y="2133600"/>
            <a:ext cx="0" cy="431800"/>
          </a:xfrm>
          <a:prstGeom prst="line">
            <a:avLst/>
          </a:prstGeom>
          <a:noFill/>
          <a:ln w="9525">
            <a:solidFill>
              <a:schemeClr val="tx1"/>
            </a:solidFill>
            <a:round/>
            <a:headEnd/>
            <a:tailEnd type="triangle" w="med" len="med"/>
          </a:ln>
          <a:effectLst/>
        </p:spPr>
        <p:txBody>
          <a:bodyPr/>
          <a:lstStyle/>
          <a:p>
            <a:endParaRPr lang="en-US"/>
          </a:p>
        </p:txBody>
      </p:sp>
      <p:sp>
        <p:nvSpPr>
          <p:cNvPr id="22535" name="Text Box 7"/>
          <p:cNvSpPr txBox="1">
            <a:spLocks noChangeArrowheads="1"/>
          </p:cNvSpPr>
          <p:nvPr/>
        </p:nvSpPr>
        <p:spPr bwMode="auto">
          <a:xfrm>
            <a:off x="950913" y="2636838"/>
            <a:ext cx="2473325" cy="396875"/>
          </a:xfrm>
          <a:prstGeom prst="rect">
            <a:avLst/>
          </a:prstGeom>
          <a:noFill/>
          <a:ln w="9525">
            <a:noFill/>
            <a:miter lim="800000"/>
            <a:headEnd/>
            <a:tailEnd/>
          </a:ln>
          <a:effectLst/>
        </p:spPr>
        <p:txBody>
          <a:bodyPr>
            <a:spAutoFit/>
          </a:bodyPr>
          <a:lstStyle/>
          <a:p>
            <a:r>
              <a:rPr lang="es-ES" sz="2000" b="1">
                <a:solidFill>
                  <a:srgbClr val="050113"/>
                </a:solidFill>
              </a:rPr>
              <a:t>PRESENT SIMPLE </a:t>
            </a:r>
          </a:p>
        </p:txBody>
      </p:sp>
      <p:sp>
        <p:nvSpPr>
          <p:cNvPr id="22536" name="Line 8"/>
          <p:cNvSpPr>
            <a:spLocks noChangeShapeType="1"/>
          </p:cNvSpPr>
          <p:nvPr/>
        </p:nvSpPr>
        <p:spPr bwMode="auto">
          <a:xfrm>
            <a:off x="5435600" y="2133600"/>
            <a:ext cx="0" cy="431800"/>
          </a:xfrm>
          <a:prstGeom prst="line">
            <a:avLst/>
          </a:prstGeom>
          <a:noFill/>
          <a:ln w="9525">
            <a:solidFill>
              <a:schemeClr val="tx1"/>
            </a:solidFill>
            <a:round/>
            <a:headEnd/>
            <a:tailEnd type="triangle" w="med" len="med"/>
          </a:ln>
          <a:effectLst/>
        </p:spPr>
        <p:txBody>
          <a:bodyPr/>
          <a:lstStyle/>
          <a:p>
            <a:endParaRPr lang="en-US"/>
          </a:p>
        </p:txBody>
      </p:sp>
      <p:sp>
        <p:nvSpPr>
          <p:cNvPr id="22537" name="Text Box 9"/>
          <p:cNvSpPr txBox="1">
            <a:spLocks noChangeArrowheads="1"/>
          </p:cNvSpPr>
          <p:nvPr/>
        </p:nvSpPr>
        <p:spPr bwMode="auto">
          <a:xfrm>
            <a:off x="4767263" y="2708275"/>
            <a:ext cx="2297112" cy="396875"/>
          </a:xfrm>
          <a:prstGeom prst="rect">
            <a:avLst/>
          </a:prstGeom>
          <a:noFill/>
          <a:ln w="9525">
            <a:noFill/>
            <a:miter lim="800000"/>
            <a:headEnd/>
            <a:tailEnd/>
          </a:ln>
          <a:effectLst/>
        </p:spPr>
        <p:txBody>
          <a:bodyPr>
            <a:spAutoFit/>
          </a:bodyPr>
          <a:lstStyle/>
          <a:p>
            <a:r>
              <a:rPr lang="es-ES" sz="2000" b="1">
                <a:solidFill>
                  <a:srgbClr val="FF0000"/>
                </a:solidFill>
              </a:rPr>
              <a:t>FUTURE SIMPLE</a:t>
            </a:r>
            <a:r>
              <a:rPr lang="es-ES" b="1">
                <a:solidFill>
                  <a:srgbClr val="FF0000"/>
                </a:solidFill>
              </a:rPr>
              <a:t> </a:t>
            </a:r>
          </a:p>
        </p:txBody>
      </p:sp>
      <p:sp>
        <p:nvSpPr>
          <p:cNvPr id="22538" name="Text Box 10"/>
          <p:cNvSpPr txBox="1">
            <a:spLocks noChangeArrowheads="1"/>
          </p:cNvSpPr>
          <p:nvPr/>
        </p:nvSpPr>
        <p:spPr bwMode="auto">
          <a:xfrm>
            <a:off x="519113" y="3213100"/>
            <a:ext cx="8085137" cy="3508375"/>
          </a:xfrm>
          <a:prstGeom prst="rect">
            <a:avLst/>
          </a:prstGeom>
          <a:solidFill>
            <a:schemeClr val="tx1"/>
          </a:solidFill>
          <a:ln w="9525">
            <a:noFill/>
            <a:miter lim="800000"/>
            <a:headEnd/>
            <a:tailEnd/>
          </a:ln>
          <a:effectLst/>
        </p:spPr>
        <p:txBody>
          <a:bodyPr>
            <a:spAutoFit/>
          </a:bodyPr>
          <a:lstStyle/>
          <a:p>
            <a:pPr fontAlgn="ctr"/>
            <a:r>
              <a:rPr lang="en-US" sz="2800" b="1">
                <a:solidFill>
                  <a:srgbClr val="070113"/>
                </a:solidFill>
              </a:rPr>
              <a:t>USE:</a:t>
            </a:r>
            <a:r>
              <a:rPr lang="en-US" sz="2800">
                <a:solidFill>
                  <a:srgbClr val="070113"/>
                </a:solidFill>
              </a:rPr>
              <a:t> To talk about something that is quite likely to happen in the future. It is very possible that I will see Andrew at the meeting, in which case I'll give him your message. The condition is quite likely to be fulfilled.  For presenting future plans, real possibilities, steps in an argument, points in a procedure, predictable consequences, instructions.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fade">
                                      <p:cBhvr>
                                        <p:cTn id="7" dur="20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2533">
                                            <p:txEl>
                                              <p:pRg st="0" end="0"/>
                                            </p:txEl>
                                          </p:spTgt>
                                        </p:tgtEl>
                                        <p:attrNameLst>
                                          <p:attrName>style.visibility</p:attrName>
                                        </p:attrNameLst>
                                      </p:cBhvr>
                                      <p:to>
                                        <p:strVal val="visible"/>
                                      </p:to>
                                    </p:set>
                                    <p:animEffect transition="in" filter="checkerboard(across)">
                                      <p:cBhvr>
                                        <p:cTn id="12" dur="500"/>
                                        <p:tgtEl>
                                          <p:spTgt spid="2253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534"/>
                                        </p:tgtEl>
                                        <p:attrNameLst>
                                          <p:attrName>style.visibility</p:attrName>
                                        </p:attrNameLst>
                                      </p:cBhvr>
                                      <p:to>
                                        <p:strVal val="visible"/>
                                      </p:to>
                                    </p:set>
                                    <p:animEffect transition="in" filter="blinds(horizontal)">
                                      <p:cBhvr>
                                        <p:cTn id="17" dur="500"/>
                                        <p:tgtEl>
                                          <p:spTgt spid="22534"/>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22535"/>
                                        </p:tgtEl>
                                        <p:attrNameLst>
                                          <p:attrName>style.visibility</p:attrName>
                                        </p:attrNameLst>
                                      </p:cBhvr>
                                      <p:to>
                                        <p:strVal val="visible"/>
                                      </p:to>
                                    </p:set>
                                    <p:animEffect transition="in" filter="diamond(in)">
                                      <p:cBhvr>
                                        <p:cTn id="22" dur="2000"/>
                                        <p:tgtEl>
                                          <p:spTgt spid="2253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2536"/>
                                        </p:tgtEl>
                                        <p:attrNameLst>
                                          <p:attrName>style.visibility</p:attrName>
                                        </p:attrNameLst>
                                      </p:cBhvr>
                                      <p:to>
                                        <p:strVal val="visible"/>
                                      </p:to>
                                    </p:set>
                                    <p:animEffect transition="in" filter="checkerboard(across)">
                                      <p:cBhvr>
                                        <p:cTn id="27" dur="500"/>
                                        <p:tgtEl>
                                          <p:spTgt spid="2253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2537">
                                            <p:txEl>
                                              <p:pRg st="0" end="0"/>
                                            </p:txEl>
                                          </p:spTgt>
                                        </p:tgtEl>
                                        <p:attrNameLst>
                                          <p:attrName>style.visibility</p:attrName>
                                        </p:attrNameLst>
                                      </p:cBhvr>
                                      <p:to>
                                        <p:strVal val="visible"/>
                                      </p:to>
                                    </p:set>
                                    <p:animEffect transition="in" filter="blinds(horizontal)">
                                      <p:cBhvr>
                                        <p:cTn id="32" dur="500"/>
                                        <p:tgtEl>
                                          <p:spTgt spid="2253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3" presetClass="entr" presetSubtype="16" fill="hold" grpId="0" nodeType="clickEffect">
                                  <p:stCondLst>
                                    <p:cond delay="0"/>
                                  </p:stCondLst>
                                  <p:childTnLst>
                                    <p:set>
                                      <p:cBhvr>
                                        <p:cTn id="36" dur="1" fill="hold">
                                          <p:stCondLst>
                                            <p:cond delay="0"/>
                                          </p:stCondLst>
                                        </p:cTn>
                                        <p:tgtEl>
                                          <p:spTgt spid="22538"/>
                                        </p:tgtEl>
                                        <p:attrNameLst>
                                          <p:attrName>style.visibility</p:attrName>
                                        </p:attrNameLst>
                                      </p:cBhvr>
                                      <p:to>
                                        <p:strVal val="visible"/>
                                      </p:to>
                                    </p:set>
                                    <p:animEffect transition="in" filter="plus(in)">
                                      <p:cBhvr>
                                        <p:cTn id="37" dur="2000"/>
                                        <p:tgtEl>
                                          <p:spTgt spid="22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4" grpId="0" animBg="1"/>
      <p:bldP spid="22535" grpId="0"/>
      <p:bldP spid="22536" grpId="0" animBg="1"/>
      <p:bldP spid="2253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a:xfrm>
            <a:off x="758825" y="-242888"/>
            <a:ext cx="8385175" cy="1584326"/>
          </a:xfrm>
        </p:spPr>
        <p:txBody>
          <a:bodyPr/>
          <a:lstStyle/>
          <a:p>
            <a:r>
              <a:rPr lang="en-US"/>
              <a:t>Second Conditional </a:t>
            </a:r>
            <a:r>
              <a:rPr lang="en-US" sz="2000"/>
              <a:t>(Hypothetical)</a:t>
            </a:r>
          </a:p>
        </p:txBody>
      </p:sp>
      <p:sp>
        <p:nvSpPr>
          <p:cNvPr id="24581" name="Text Box 5"/>
          <p:cNvSpPr txBox="1">
            <a:spLocks noChangeArrowheads="1"/>
          </p:cNvSpPr>
          <p:nvPr/>
        </p:nvSpPr>
        <p:spPr bwMode="auto">
          <a:xfrm>
            <a:off x="447675" y="1503363"/>
            <a:ext cx="8767763" cy="457200"/>
          </a:xfrm>
          <a:prstGeom prst="rect">
            <a:avLst/>
          </a:prstGeom>
          <a:noFill/>
          <a:ln w="9525">
            <a:noFill/>
            <a:miter lim="800000"/>
            <a:headEnd/>
            <a:tailEnd/>
          </a:ln>
          <a:effectLst/>
        </p:spPr>
        <p:txBody>
          <a:bodyPr wrap="none">
            <a:spAutoFit/>
          </a:bodyPr>
          <a:lstStyle/>
          <a:p>
            <a:r>
              <a:rPr lang="en-US" sz="2400"/>
              <a:t>If my parents </a:t>
            </a:r>
            <a:r>
              <a:rPr lang="en-US" sz="2400" b="1">
                <a:solidFill>
                  <a:srgbClr val="050113"/>
                </a:solidFill>
              </a:rPr>
              <a:t>were </a:t>
            </a:r>
            <a:r>
              <a:rPr lang="en-US" sz="2400"/>
              <a:t>alive, they </a:t>
            </a:r>
            <a:r>
              <a:rPr lang="en-US" sz="2400" b="1">
                <a:solidFill>
                  <a:srgbClr val="FF0000"/>
                </a:solidFill>
              </a:rPr>
              <a:t>would be</a:t>
            </a:r>
            <a:r>
              <a:rPr lang="en-US" sz="2400"/>
              <a:t> very proud of me now. </a:t>
            </a:r>
          </a:p>
        </p:txBody>
      </p:sp>
      <p:sp>
        <p:nvSpPr>
          <p:cNvPr id="24582" name="Line 6"/>
          <p:cNvSpPr>
            <a:spLocks noChangeShapeType="1"/>
          </p:cNvSpPr>
          <p:nvPr/>
        </p:nvSpPr>
        <p:spPr bwMode="auto">
          <a:xfrm>
            <a:off x="2700338" y="2060575"/>
            <a:ext cx="0" cy="360363"/>
          </a:xfrm>
          <a:prstGeom prst="line">
            <a:avLst/>
          </a:prstGeom>
          <a:noFill/>
          <a:ln w="9525">
            <a:solidFill>
              <a:schemeClr val="tx1"/>
            </a:solidFill>
            <a:round/>
            <a:headEnd/>
            <a:tailEnd type="triangle" w="med" len="med"/>
          </a:ln>
          <a:effectLst/>
        </p:spPr>
        <p:txBody>
          <a:bodyPr/>
          <a:lstStyle/>
          <a:p>
            <a:endParaRPr lang="en-US"/>
          </a:p>
        </p:txBody>
      </p:sp>
      <p:sp>
        <p:nvSpPr>
          <p:cNvPr id="24583" name="Text Box 7"/>
          <p:cNvSpPr txBox="1">
            <a:spLocks noChangeArrowheads="1"/>
          </p:cNvSpPr>
          <p:nvPr/>
        </p:nvSpPr>
        <p:spPr bwMode="auto">
          <a:xfrm>
            <a:off x="1527175" y="2414588"/>
            <a:ext cx="1949450" cy="396875"/>
          </a:xfrm>
          <a:prstGeom prst="rect">
            <a:avLst/>
          </a:prstGeom>
          <a:noFill/>
          <a:ln w="9525">
            <a:noFill/>
            <a:miter lim="800000"/>
            <a:headEnd/>
            <a:tailEnd/>
          </a:ln>
          <a:effectLst/>
        </p:spPr>
        <p:txBody>
          <a:bodyPr wrap="none">
            <a:spAutoFit/>
          </a:bodyPr>
          <a:lstStyle/>
          <a:p>
            <a:r>
              <a:rPr lang="es-ES" sz="2000" b="1">
                <a:solidFill>
                  <a:srgbClr val="050113"/>
                </a:solidFill>
              </a:rPr>
              <a:t>PAST SIMPLE </a:t>
            </a:r>
          </a:p>
        </p:txBody>
      </p:sp>
      <p:sp>
        <p:nvSpPr>
          <p:cNvPr id="24584" name="Line 8"/>
          <p:cNvSpPr>
            <a:spLocks noChangeShapeType="1"/>
          </p:cNvSpPr>
          <p:nvPr/>
        </p:nvSpPr>
        <p:spPr bwMode="auto">
          <a:xfrm>
            <a:off x="5219700" y="2060575"/>
            <a:ext cx="0" cy="360363"/>
          </a:xfrm>
          <a:prstGeom prst="line">
            <a:avLst/>
          </a:prstGeom>
          <a:noFill/>
          <a:ln w="9525">
            <a:solidFill>
              <a:schemeClr val="tx1"/>
            </a:solidFill>
            <a:round/>
            <a:headEnd/>
            <a:tailEnd type="triangle" w="med" len="med"/>
          </a:ln>
          <a:effectLst/>
        </p:spPr>
        <p:txBody>
          <a:bodyPr/>
          <a:lstStyle/>
          <a:p>
            <a:endParaRPr lang="en-US"/>
          </a:p>
        </p:txBody>
      </p:sp>
      <p:sp>
        <p:nvSpPr>
          <p:cNvPr id="24585" name="Text Box 9"/>
          <p:cNvSpPr txBox="1">
            <a:spLocks noChangeArrowheads="1"/>
          </p:cNvSpPr>
          <p:nvPr/>
        </p:nvSpPr>
        <p:spPr bwMode="auto">
          <a:xfrm>
            <a:off x="4624388" y="2414588"/>
            <a:ext cx="2800350" cy="396875"/>
          </a:xfrm>
          <a:prstGeom prst="rect">
            <a:avLst/>
          </a:prstGeom>
          <a:noFill/>
          <a:ln w="9525">
            <a:noFill/>
            <a:miter lim="800000"/>
            <a:headEnd/>
            <a:tailEnd/>
          </a:ln>
          <a:effectLst/>
        </p:spPr>
        <p:txBody>
          <a:bodyPr wrap="none">
            <a:spAutoFit/>
          </a:bodyPr>
          <a:lstStyle/>
          <a:p>
            <a:r>
              <a:rPr lang="es-ES" sz="2000" b="1">
                <a:solidFill>
                  <a:srgbClr val="FF0000"/>
                </a:solidFill>
              </a:rPr>
              <a:t>WOULD + INFINITIVE </a:t>
            </a:r>
          </a:p>
        </p:txBody>
      </p:sp>
      <p:sp>
        <p:nvSpPr>
          <p:cNvPr id="24586" name="Text Box 10"/>
          <p:cNvSpPr txBox="1">
            <a:spLocks noChangeArrowheads="1"/>
          </p:cNvSpPr>
          <p:nvPr/>
        </p:nvSpPr>
        <p:spPr bwMode="auto">
          <a:xfrm>
            <a:off x="250825" y="2924175"/>
            <a:ext cx="8516938" cy="1016000"/>
          </a:xfrm>
          <a:prstGeom prst="rect">
            <a:avLst/>
          </a:prstGeom>
          <a:solidFill>
            <a:schemeClr val="folHlink"/>
          </a:solidFill>
          <a:ln w="9525">
            <a:solidFill>
              <a:schemeClr val="folHlink"/>
            </a:solidFill>
            <a:miter lim="800000"/>
            <a:headEnd/>
            <a:tailEnd/>
          </a:ln>
          <a:effectLst/>
        </p:spPr>
        <p:txBody>
          <a:bodyPr>
            <a:spAutoFit/>
          </a:bodyPr>
          <a:lstStyle/>
          <a:p>
            <a:r>
              <a:rPr lang="en-US" sz="2000" b="1" u="sng">
                <a:solidFill>
                  <a:srgbClr val="050113"/>
                </a:solidFill>
              </a:rPr>
              <a:t>USE:</a:t>
            </a:r>
            <a:r>
              <a:rPr lang="en-US" sz="2000">
                <a:solidFill>
                  <a:srgbClr val="050113"/>
                </a:solidFill>
              </a:rPr>
              <a:t> To talk about a present situation which is impossible, a hypothetical situation. The situation cannot be fulfilled because my parents are not alive.</a:t>
            </a:r>
            <a:r>
              <a:rPr lang="en-US">
                <a:solidFill>
                  <a:srgbClr val="050113"/>
                </a:solidFill>
              </a:rPr>
              <a:t> </a:t>
            </a:r>
          </a:p>
        </p:txBody>
      </p:sp>
      <p:sp>
        <p:nvSpPr>
          <p:cNvPr id="24587" name="Text Box 11"/>
          <p:cNvSpPr txBox="1">
            <a:spLocks noChangeArrowheads="1"/>
          </p:cNvSpPr>
          <p:nvPr/>
        </p:nvSpPr>
        <p:spPr bwMode="auto">
          <a:xfrm>
            <a:off x="447675" y="4189413"/>
            <a:ext cx="7716838" cy="519112"/>
          </a:xfrm>
          <a:prstGeom prst="rect">
            <a:avLst/>
          </a:prstGeom>
          <a:noFill/>
          <a:ln w="9525">
            <a:noFill/>
            <a:miter lim="800000"/>
            <a:headEnd/>
            <a:tailEnd/>
          </a:ln>
          <a:effectLst/>
        </p:spPr>
        <p:txBody>
          <a:bodyPr wrap="none">
            <a:spAutoFit/>
          </a:bodyPr>
          <a:lstStyle/>
          <a:p>
            <a:r>
              <a:rPr lang="en-US" sz="2800"/>
              <a:t>If she </a:t>
            </a:r>
            <a:r>
              <a:rPr lang="en-US" sz="2800" b="1">
                <a:solidFill>
                  <a:srgbClr val="050113"/>
                </a:solidFill>
              </a:rPr>
              <a:t>changed</a:t>
            </a:r>
            <a:r>
              <a:rPr lang="en-US" sz="2800"/>
              <a:t> her job, she'd</a:t>
            </a:r>
            <a:r>
              <a:rPr lang="en-US" sz="2800" b="1">
                <a:solidFill>
                  <a:srgbClr val="FF0000"/>
                </a:solidFill>
              </a:rPr>
              <a:t> be</a:t>
            </a:r>
            <a:r>
              <a:rPr lang="en-US" sz="2800"/>
              <a:t> much happier.</a:t>
            </a:r>
          </a:p>
        </p:txBody>
      </p:sp>
      <p:sp>
        <p:nvSpPr>
          <p:cNvPr id="24588" name="Text Box 12"/>
          <p:cNvSpPr txBox="1">
            <a:spLocks noChangeArrowheads="1"/>
          </p:cNvSpPr>
          <p:nvPr/>
        </p:nvSpPr>
        <p:spPr bwMode="auto">
          <a:xfrm>
            <a:off x="376238" y="5084763"/>
            <a:ext cx="8443912" cy="1006475"/>
          </a:xfrm>
          <a:prstGeom prst="rect">
            <a:avLst/>
          </a:prstGeom>
          <a:solidFill>
            <a:schemeClr val="tx2"/>
          </a:solidFill>
          <a:ln w="9525">
            <a:noFill/>
            <a:miter lim="800000"/>
            <a:headEnd/>
            <a:tailEnd/>
          </a:ln>
          <a:effectLst/>
        </p:spPr>
        <p:txBody>
          <a:bodyPr>
            <a:spAutoFit/>
          </a:bodyPr>
          <a:lstStyle/>
          <a:p>
            <a:r>
              <a:rPr lang="en-US" sz="2000" b="1" u="sng">
                <a:solidFill>
                  <a:srgbClr val="050113"/>
                </a:solidFill>
              </a:rPr>
              <a:t>USE</a:t>
            </a:r>
            <a:r>
              <a:rPr lang="en-US" sz="2000">
                <a:solidFill>
                  <a:srgbClr val="050113"/>
                </a:solidFill>
              </a:rPr>
              <a:t>: To talk about a future event which is unlikely to happen. The speaker doesn`t expect her to change her job. That is, it is unlikely that the condition will be fulfilled. </a:t>
            </a:r>
          </a:p>
        </p:txBody>
      </p:sp>
      <p:sp>
        <p:nvSpPr>
          <p:cNvPr id="24589" name="Text Box 13"/>
          <p:cNvSpPr txBox="1">
            <a:spLocks noChangeArrowheads="1"/>
          </p:cNvSpPr>
          <p:nvPr/>
        </p:nvSpPr>
        <p:spPr bwMode="auto">
          <a:xfrm>
            <a:off x="2176463" y="949325"/>
            <a:ext cx="4532312" cy="519113"/>
          </a:xfrm>
          <a:prstGeom prst="rect">
            <a:avLst/>
          </a:prstGeom>
          <a:noFill/>
          <a:ln w="9525">
            <a:noFill/>
            <a:miter lim="800000"/>
            <a:headEnd/>
            <a:tailEnd/>
          </a:ln>
          <a:effectLst/>
        </p:spPr>
        <p:txBody>
          <a:bodyPr wrap="none">
            <a:spAutoFit/>
          </a:bodyPr>
          <a:lstStyle/>
          <a:p>
            <a:r>
              <a:rPr lang="en-US" sz="2800" b="1"/>
              <a:t>What would happen if…?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circle(in)">
                                      <p:cBhvr>
                                        <p:cTn id="7" dur="2000"/>
                                        <p:tgtEl>
                                          <p:spTgt spid="2457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4589"/>
                                        </p:tgtEl>
                                        <p:attrNameLst>
                                          <p:attrName>style.visibility</p:attrName>
                                        </p:attrNameLst>
                                      </p:cBhvr>
                                      <p:to>
                                        <p:strVal val="visible"/>
                                      </p:to>
                                    </p:set>
                                    <p:animEffect transition="in" filter="checkerboard(across)">
                                      <p:cBhvr>
                                        <p:cTn id="12" dur="500"/>
                                        <p:tgtEl>
                                          <p:spTgt spid="24589"/>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4581"/>
                                        </p:tgtEl>
                                        <p:attrNameLst>
                                          <p:attrName>style.visibility</p:attrName>
                                        </p:attrNameLst>
                                      </p:cBhvr>
                                      <p:to>
                                        <p:strVal val="visible"/>
                                      </p:to>
                                    </p:set>
                                    <p:animEffect transition="in" filter="checkerboard(across)">
                                      <p:cBhvr>
                                        <p:cTn id="17" dur="500"/>
                                        <p:tgtEl>
                                          <p:spTgt spid="2458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4582"/>
                                        </p:tgtEl>
                                        <p:attrNameLst>
                                          <p:attrName>style.visibility</p:attrName>
                                        </p:attrNameLst>
                                      </p:cBhvr>
                                      <p:to>
                                        <p:strVal val="visible"/>
                                      </p:to>
                                    </p:set>
                                    <p:animEffect transition="in" filter="blinds(horizontal)">
                                      <p:cBhvr>
                                        <p:cTn id="22" dur="500"/>
                                        <p:tgtEl>
                                          <p:spTgt spid="24582"/>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4583"/>
                                        </p:tgtEl>
                                        <p:attrNameLst>
                                          <p:attrName>style.visibility</p:attrName>
                                        </p:attrNameLst>
                                      </p:cBhvr>
                                      <p:to>
                                        <p:strVal val="visible"/>
                                      </p:to>
                                    </p:set>
                                    <p:anim calcmode="lin" valueType="num">
                                      <p:cBhvr additive="base">
                                        <p:cTn id="27" dur="500" fill="hold"/>
                                        <p:tgtEl>
                                          <p:spTgt spid="24583"/>
                                        </p:tgtEl>
                                        <p:attrNameLst>
                                          <p:attrName>ppt_x</p:attrName>
                                        </p:attrNameLst>
                                      </p:cBhvr>
                                      <p:tavLst>
                                        <p:tav tm="0">
                                          <p:val>
                                            <p:strVal val="#ppt_x"/>
                                          </p:val>
                                        </p:tav>
                                        <p:tav tm="100000">
                                          <p:val>
                                            <p:strVal val="#ppt_x"/>
                                          </p:val>
                                        </p:tav>
                                      </p:tavLst>
                                    </p:anim>
                                    <p:anim calcmode="lin" valueType="num">
                                      <p:cBhvr additive="base">
                                        <p:cTn id="28" dur="500" fill="hold"/>
                                        <p:tgtEl>
                                          <p:spTgt spid="2458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24584"/>
                                        </p:tgtEl>
                                        <p:attrNameLst>
                                          <p:attrName>style.visibility</p:attrName>
                                        </p:attrNameLst>
                                      </p:cBhvr>
                                      <p:to>
                                        <p:strVal val="visible"/>
                                      </p:to>
                                    </p:set>
                                    <p:animEffect transition="in" filter="randombar(horizontal)">
                                      <p:cBhvr>
                                        <p:cTn id="33" dur="500"/>
                                        <p:tgtEl>
                                          <p:spTgt spid="24584"/>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24585"/>
                                        </p:tgtEl>
                                        <p:attrNameLst>
                                          <p:attrName>style.visibility</p:attrName>
                                        </p:attrNameLst>
                                      </p:cBhvr>
                                      <p:to>
                                        <p:strVal val="visible"/>
                                      </p:to>
                                    </p:set>
                                    <p:animEffect transition="in" filter="blinds(horizontal)">
                                      <p:cBhvr>
                                        <p:cTn id="38" dur="500"/>
                                        <p:tgtEl>
                                          <p:spTgt spid="24585"/>
                                        </p:tgtEl>
                                      </p:cBhvr>
                                    </p:animEffect>
                                  </p:childTnLst>
                                </p:cTn>
                              </p:par>
                            </p:childTnLst>
                          </p:cTn>
                        </p:par>
                      </p:childTnLst>
                    </p:cTn>
                  </p:par>
                  <p:par>
                    <p:cTn id="39" fill="hold">
                      <p:stCondLst>
                        <p:cond delay="indefinite"/>
                      </p:stCondLst>
                      <p:childTnLst>
                        <p:par>
                          <p:cTn id="40" fill="hold">
                            <p:stCondLst>
                              <p:cond delay="0"/>
                            </p:stCondLst>
                            <p:childTnLst>
                              <p:par>
                                <p:cTn id="41" presetID="8" presetClass="entr" presetSubtype="16" fill="hold" grpId="0" nodeType="clickEffect">
                                  <p:stCondLst>
                                    <p:cond delay="0"/>
                                  </p:stCondLst>
                                  <p:childTnLst>
                                    <p:set>
                                      <p:cBhvr>
                                        <p:cTn id="42" dur="1" fill="hold">
                                          <p:stCondLst>
                                            <p:cond delay="0"/>
                                          </p:stCondLst>
                                        </p:cTn>
                                        <p:tgtEl>
                                          <p:spTgt spid="24586"/>
                                        </p:tgtEl>
                                        <p:attrNameLst>
                                          <p:attrName>style.visibility</p:attrName>
                                        </p:attrNameLst>
                                      </p:cBhvr>
                                      <p:to>
                                        <p:strVal val="visible"/>
                                      </p:to>
                                    </p:set>
                                    <p:animEffect transition="in" filter="diamond(in)">
                                      <p:cBhvr>
                                        <p:cTn id="43" dur="2000"/>
                                        <p:tgtEl>
                                          <p:spTgt spid="24586"/>
                                        </p:tgtEl>
                                      </p:cBhvr>
                                    </p:animEffect>
                                  </p:childTnLst>
                                </p:cTn>
                              </p:par>
                            </p:childTnLst>
                          </p:cTn>
                        </p:par>
                      </p:childTnLst>
                    </p:cTn>
                  </p:par>
                  <p:par>
                    <p:cTn id="44" fill="hold">
                      <p:stCondLst>
                        <p:cond delay="indefinite"/>
                      </p:stCondLst>
                      <p:childTnLst>
                        <p:par>
                          <p:cTn id="45" fill="hold">
                            <p:stCondLst>
                              <p:cond delay="0"/>
                            </p:stCondLst>
                            <p:childTnLst>
                              <p:par>
                                <p:cTn id="46" presetID="11" presetClass="entr" presetSubtype="0" fill="hold" nodeType="clickEffect">
                                  <p:stCondLst>
                                    <p:cond delay="0"/>
                                  </p:stCondLst>
                                  <p:childTnLst>
                                    <p:set>
                                      <p:cBhvr>
                                        <p:cTn id="47" dur="1000">
                                          <p:stCondLst>
                                            <p:cond delay="0"/>
                                          </p:stCondLst>
                                        </p:cTn>
                                        <p:tgtEl>
                                          <p:spTgt spid="24587">
                                            <p:txEl>
                                              <p:pRg st="0" end="0"/>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4588"/>
                                        </p:tgtEl>
                                        <p:attrNameLst>
                                          <p:attrName>style.visibility</p:attrName>
                                        </p:attrNameLst>
                                      </p:cBhvr>
                                      <p:to>
                                        <p:strVal val="visible"/>
                                      </p:to>
                                    </p:set>
                                    <p:anim calcmode="lin" valueType="num">
                                      <p:cBhvr additive="base">
                                        <p:cTn id="52" dur="500" fill="hold"/>
                                        <p:tgtEl>
                                          <p:spTgt spid="24588"/>
                                        </p:tgtEl>
                                        <p:attrNameLst>
                                          <p:attrName>ppt_x</p:attrName>
                                        </p:attrNameLst>
                                      </p:cBhvr>
                                      <p:tavLst>
                                        <p:tav tm="0">
                                          <p:val>
                                            <p:strVal val="#ppt_x"/>
                                          </p:val>
                                        </p:tav>
                                        <p:tav tm="100000">
                                          <p:val>
                                            <p:strVal val="#ppt_x"/>
                                          </p:val>
                                        </p:tav>
                                      </p:tavLst>
                                    </p:anim>
                                    <p:anim calcmode="lin" valueType="num">
                                      <p:cBhvr additive="base">
                                        <p:cTn id="53" dur="500" fill="hold"/>
                                        <p:tgtEl>
                                          <p:spTgt spid="245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81" grpId="0"/>
      <p:bldP spid="24582" grpId="0" animBg="1"/>
      <p:bldP spid="24583" grpId="0"/>
      <p:bldP spid="24584" grpId="0" animBg="1"/>
      <p:bldP spid="24585" grpId="0"/>
      <p:bldP spid="24586" grpId="0" animBg="1"/>
      <p:bldP spid="24588" grpId="0" animBg="1"/>
      <p:bldP spid="2458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lstStyle/>
          <a:p>
            <a:r>
              <a:rPr lang="es-ES"/>
              <a:t>Third Conditional</a:t>
            </a:r>
          </a:p>
        </p:txBody>
      </p:sp>
      <p:sp>
        <p:nvSpPr>
          <p:cNvPr id="26627" name="Rectangle 3"/>
          <p:cNvSpPr>
            <a:spLocks noGrp="1" noRot="1" noChangeArrowheads="1"/>
          </p:cNvSpPr>
          <p:nvPr>
            <p:ph type="body" idx="1"/>
          </p:nvPr>
        </p:nvSpPr>
        <p:spPr>
          <a:xfrm>
            <a:off x="250825" y="1916113"/>
            <a:ext cx="8893175" cy="4191000"/>
          </a:xfrm>
        </p:spPr>
        <p:txBody>
          <a:bodyPr/>
          <a:lstStyle/>
          <a:p>
            <a:pPr>
              <a:buFont typeface="Wingdings" pitchFamily="2" charset="2"/>
              <a:buNone/>
            </a:pPr>
            <a:r>
              <a:rPr lang="es-ES" sz="2400"/>
              <a:t>If she </a:t>
            </a:r>
            <a:r>
              <a:rPr lang="es-ES" sz="2400" b="1">
                <a:solidFill>
                  <a:srgbClr val="050113"/>
                </a:solidFill>
              </a:rPr>
              <a:t>had worked</a:t>
            </a:r>
            <a:r>
              <a:rPr lang="es-ES" sz="2400"/>
              <a:t> harder, she </a:t>
            </a:r>
            <a:r>
              <a:rPr lang="es-ES" sz="2400" b="1">
                <a:solidFill>
                  <a:srgbClr val="FF0000"/>
                </a:solidFill>
              </a:rPr>
              <a:t>would have passed</a:t>
            </a:r>
            <a:r>
              <a:rPr lang="es-ES" sz="2400"/>
              <a:t> her exams. </a:t>
            </a:r>
          </a:p>
        </p:txBody>
      </p:sp>
      <p:sp>
        <p:nvSpPr>
          <p:cNvPr id="26628" name="Line 4"/>
          <p:cNvSpPr>
            <a:spLocks noChangeShapeType="1"/>
          </p:cNvSpPr>
          <p:nvPr/>
        </p:nvSpPr>
        <p:spPr bwMode="auto">
          <a:xfrm>
            <a:off x="2051050" y="2492375"/>
            <a:ext cx="0" cy="504825"/>
          </a:xfrm>
          <a:prstGeom prst="line">
            <a:avLst/>
          </a:prstGeom>
          <a:noFill/>
          <a:ln w="9525">
            <a:solidFill>
              <a:schemeClr val="tx1"/>
            </a:solidFill>
            <a:round/>
            <a:headEnd/>
            <a:tailEnd type="triangle" w="med" len="med"/>
          </a:ln>
          <a:effectLst/>
        </p:spPr>
        <p:txBody>
          <a:bodyPr/>
          <a:lstStyle/>
          <a:p>
            <a:endParaRPr lang="en-US"/>
          </a:p>
        </p:txBody>
      </p:sp>
      <p:sp>
        <p:nvSpPr>
          <p:cNvPr id="26629" name="Text Box 5"/>
          <p:cNvSpPr txBox="1">
            <a:spLocks noChangeArrowheads="1"/>
          </p:cNvSpPr>
          <p:nvPr/>
        </p:nvSpPr>
        <p:spPr bwMode="auto">
          <a:xfrm>
            <a:off x="1166813" y="3135313"/>
            <a:ext cx="2192337" cy="396875"/>
          </a:xfrm>
          <a:prstGeom prst="rect">
            <a:avLst/>
          </a:prstGeom>
          <a:noFill/>
          <a:ln w="9525">
            <a:noFill/>
            <a:miter lim="800000"/>
            <a:headEnd/>
            <a:tailEnd/>
          </a:ln>
          <a:effectLst/>
        </p:spPr>
        <p:txBody>
          <a:bodyPr wrap="none">
            <a:spAutoFit/>
          </a:bodyPr>
          <a:lstStyle/>
          <a:p>
            <a:r>
              <a:rPr lang="es-ES" sz="2000" b="1">
                <a:solidFill>
                  <a:srgbClr val="050113"/>
                </a:solidFill>
              </a:rPr>
              <a:t>PAST PERFECT</a:t>
            </a:r>
            <a:r>
              <a:rPr lang="es-ES" sz="2000" b="1"/>
              <a:t> </a:t>
            </a:r>
          </a:p>
        </p:txBody>
      </p:sp>
      <p:sp>
        <p:nvSpPr>
          <p:cNvPr id="26630" name="Line 6"/>
          <p:cNvSpPr>
            <a:spLocks noChangeShapeType="1"/>
          </p:cNvSpPr>
          <p:nvPr/>
        </p:nvSpPr>
        <p:spPr bwMode="auto">
          <a:xfrm>
            <a:off x="6156325" y="2492375"/>
            <a:ext cx="0" cy="431800"/>
          </a:xfrm>
          <a:prstGeom prst="line">
            <a:avLst/>
          </a:prstGeom>
          <a:noFill/>
          <a:ln w="9525">
            <a:solidFill>
              <a:schemeClr val="tx1"/>
            </a:solidFill>
            <a:round/>
            <a:headEnd/>
            <a:tailEnd type="triangle" w="med" len="med"/>
          </a:ln>
          <a:effectLst/>
        </p:spPr>
        <p:txBody>
          <a:bodyPr/>
          <a:lstStyle/>
          <a:p>
            <a:endParaRPr lang="en-US"/>
          </a:p>
        </p:txBody>
      </p:sp>
      <p:sp>
        <p:nvSpPr>
          <p:cNvPr id="26631" name="Text Box 7"/>
          <p:cNvSpPr txBox="1">
            <a:spLocks noChangeArrowheads="1"/>
          </p:cNvSpPr>
          <p:nvPr/>
        </p:nvSpPr>
        <p:spPr bwMode="auto">
          <a:xfrm>
            <a:off x="4356100" y="3141663"/>
            <a:ext cx="4392613" cy="396875"/>
          </a:xfrm>
          <a:prstGeom prst="rect">
            <a:avLst/>
          </a:prstGeom>
          <a:noFill/>
          <a:ln w="9525">
            <a:noFill/>
            <a:miter lim="800000"/>
            <a:headEnd/>
            <a:tailEnd/>
          </a:ln>
          <a:effectLst/>
        </p:spPr>
        <p:txBody>
          <a:bodyPr>
            <a:spAutoFit/>
          </a:bodyPr>
          <a:lstStyle/>
          <a:p>
            <a:r>
              <a:rPr lang="es-ES" sz="2000" b="1">
                <a:solidFill>
                  <a:srgbClr val="FF0000"/>
                </a:solidFill>
              </a:rPr>
              <a:t>WOULD + PERFECT INFINITIVE</a:t>
            </a:r>
            <a:r>
              <a:rPr lang="es-ES" sz="2000"/>
              <a:t> </a:t>
            </a:r>
          </a:p>
        </p:txBody>
      </p:sp>
      <p:sp>
        <p:nvSpPr>
          <p:cNvPr id="26632" name="Text Box 8"/>
          <p:cNvSpPr txBox="1">
            <a:spLocks noChangeArrowheads="1"/>
          </p:cNvSpPr>
          <p:nvPr/>
        </p:nvSpPr>
        <p:spPr bwMode="auto">
          <a:xfrm>
            <a:off x="376238" y="3952875"/>
            <a:ext cx="8372475" cy="1917700"/>
          </a:xfrm>
          <a:prstGeom prst="rect">
            <a:avLst/>
          </a:prstGeom>
          <a:solidFill>
            <a:schemeClr val="tx1"/>
          </a:solidFill>
          <a:ln w="9525">
            <a:noFill/>
            <a:miter lim="800000"/>
            <a:headEnd/>
            <a:tailEnd/>
          </a:ln>
          <a:effectLst/>
        </p:spPr>
        <p:txBody>
          <a:bodyPr>
            <a:spAutoFit/>
          </a:bodyPr>
          <a:lstStyle/>
          <a:p>
            <a:r>
              <a:rPr lang="es-ES" sz="2400" b="1">
                <a:solidFill>
                  <a:srgbClr val="050113"/>
                </a:solidFill>
                <a:effectLst>
                  <a:outerShdw blurRad="38100" dist="38100" dir="2700000" algn="tl">
                    <a:srgbClr val="C0C0C0"/>
                  </a:outerShdw>
                </a:effectLst>
              </a:rPr>
              <a:t>USE</a:t>
            </a:r>
            <a:r>
              <a:rPr lang="es-ES" sz="2400" b="1">
                <a:solidFill>
                  <a:srgbClr val="050113"/>
                </a:solidFill>
              </a:rPr>
              <a:t>: To talk about something that might have happened in the past, but didn`t. She didn`t work hard enough and, consequently, she didn`t pass her exams. </a:t>
            </a:r>
          </a:p>
          <a:p>
            <a:r>
              <a:rPr lang="es-ES" sz="2400" b="1">
                <a:solidFill>
                  <a:srgbClr val="050113"/>
                </a:solidFill>
              </a:rPr>
              <a:t>It also expresses excuses, regrets and blame for past events. </a:t>
            </a:r>
          </a:p>
        </p:txBody>
      </p:sp>
      <p:sp>
        <p:nvSpPr>
          <p:cNvPr id="26635" name="Text Box 11"/>
          <p:cNvSpPr txBox="1">
            <a:spLocks noChangeArrowheads="1"/>
          </p:cNvSpPr>
          <p:nvPr/>
        </p:nvSpPr>
        <p:spPr bwMode="auto">
          <a:xfrm>
            <a:off x="2268538" y="1268413"/>
            <a:ext cx="5832475" cy="519112"/>
          </a:xfrm>
          <a:prstGeom prst="rect">
            <a:avLst/>
          </a:prstGeom>
          <a:noFill/>
          <a:ln w="9525">
            <a:noFill/>
            <a:miter lim="800000"/>
            <a:headEnd/>
            <a:tailEnd/>
          </a:ln>
          <a:effectLst/>
        </p:spPr>
        <p:txBody>
          <a:bodyPr>
            <a:spAutoFit/>
          </a:bodyPr>
          <a:lstStyle/>
          <a:p>
            <a:pPr algn="ctr"/>
            <a:r>
              <a:rPr lang="es-ES" sz="2800" b="1"/>
              <a:t>What would have happened if…?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randombar(horizontal)">
                                      <p:cBhvr>
                                        <p:cTn id="7" dur="500"/>
                                        <p:tgtEl>
                                          <p:spTgt spid="2662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6635"/>
                                        </p:tgtEl>
                                        <p:attrNameLst>
                                          <p:attrName>style.visibility</p:attrName>
                                        </p:attrNameLst>
                                      </p:cBhvr>
                                      <p:to>
                                        <p:strVal val="visible"/>
                                      </p:to>
                                    </p:set>
                                    <p:animEffect transition="in" filter="circle(in)">
                                      <p:cBhvr>
                                        <p:cTn id="12" dur="2000"/>
                                        <p:tgtEl>
                                          <p:spTgt spid="26635"/>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26627">
                                            <p:txEl>
                                              <p:pRg st="0" end="0"/>
                                            </p:txEl>
                                          </p:spTgt>
                                        </p:tgtEl>
                                        <p:attrNameLst>
                                          <p:attrName>style.visibility</p:attrName>
                                        </p:attrNameLst>
                                      </p:cBhvr>
                                      <p:to>
                                        <p:strVal val="visible"/>
                                      </p:to>
                                    </p:set>
                                    <p:animEffect transition="in" filter="plus(in)">
                                      <p:cBhvr>
                                        <p:cTn id="17" dur="2000"/>
                                        <p:tgtEl>
                                          <p:spTgt spid="2662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6628"/>
                                        </p:tgtEl>
                                        <p:attrNameLst>
                                          <p:attrName>style.visibility</p:attrName>
                                        </p:attrNameLst>
                                      </p:cBhvr>
                                      <p:to>
                                        <p:strVal val="visible"/>
                                      </p:to>
                                    </p:set>
                                    <p:animEffect transition="in" filter="checkerboard(across)">
                                      <p:cBhvr>
                                        <p:cTn id="22" dur="500"/>
                                        <p:tgtEl>
                                          <p:spTgt spid="2662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6629"/>
                                        </p:tgtEl>
                                        <p:attrNameLst>
                                          <p:attrName>style.visibility</p:attrName>
                                        </p:attrNameLst>
                                      </p:cBhvr>
                                      <p:to>
                                        <p:strVal val="visible"/>
                                      </p:to>
                                    </p:set>
                                    <p:anim calcmode="lin" valueType="num">
                                      <p:cBhvr additive="base">
                                        <p:cTn id="27" dur="500" fill="hold"/>
                                        <p:tgtEl>
                                          <p:spTgt spid="26629"/>
                                        </p:tgtEl>
                                        <p:attrNameLst>
                                          <p:attrName>ppt_x</p:attrName>
                                        </p:attrNameLst>
                                      </p:cBhvr>
                                      <p:tavLst>
                                        <p:tav tm="0">
                                          <p:val>
                                            <p:strVal val="#ppt_x"/>
                                          </p:val>
                                        </p:tav>
                                        <p:tav tm="100000">
                                          <p:val>
                                            <p:strVal val="#ppt_x"/>
                                          </p:val>
                                        </p:tav>
                                      </p:tavLst>
                                    </p:anim>
                                    <p:anim calcmode="lin" valueType="num">
                                      <p:cBhvr additive="base">
                                        <p:cTn id="28" dur="500" fill="hold"/>
                                        <p:tgtEl>
                                          <p:spTgt spid="2662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26630"/>
                                        </p:tgtEl>
                                        <p:attrNameLst>
                                          <p:attrName>style.visibility</p:attrName>
                                        </p:attrNameLst>
                                      </p:cBhvr>
                                      <p:to>
                                        <p:strVal val="visible"/>
                                      </p:to>
                                    </p:set>
                                    <p:animEffect transition="in" filter="checkerboard(across)">
                                      <p:cBhvr>
                                        <p:cTn id="33" dur="500"/>
                                        <p:tgtEl>
                                          <p:spTgt spid="26630"/>
                                        </p:tgtEl>
                                      </p:cBhvr>
                                    </p:animEffect>
                                  </p:childTnLst>
                                </p:cTn>
                              </p:par>
                            </p:childTnLst>
                          </p:cTn>
                        </p:par>
                      </p:childTnLst>
                    </p:cTn>
                  </p:par>
                  <p:par>
                    <p:cTn id="34" fill="hold">
                      <p:stCondLst>
                        <p:cond delay="indefinite"/>
                      </p:stCondLst>
                      <p:childTnLst>
                        <p:par>
                          <p:cTn id="35" fill="hold">
                            <p:stCondLst>
                              <p:cond delay="0"/>
                            </p:stCondLst>
                            <p:childTnLst>
                              <p:par>
                                <p:cTn id="36" presetID="11" presetClass="entr" presetSubtype="0" fill="hold" grpId="0" nodeType="clickEffect">
                                  <p:stCondLst>
                                    <p:cond delay="0"/>
                                  </p:stCondLst>
                                  <p:childTnLst>
                                    <p:set>
                                      <p:cBhvr>
                                        <p:cTn id="37" dur="1000">
                                          <p:stCondLst>
                                            <p:cond delay="0"/>
                                          </p:stCondLst>
                                        </p:cTn>
                                        <p:tgtEl>
                                          <p:spTgt spid="2663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6632"/>
                                        </p:tgtEl>
                                        <p:attrNameLst>
                                          <p:attrName>style.visibility</p:attrName>
                                        </p:attrNameLst>
                                      </p:cBhvr>
                                      <p:to>
                                        <p:strVal val="visible"/>
                                      </p:to>
                                    </p:set>
                                    <p:animEffect transition="in" filter="blinds(horizontal)">
                                      <p:cBhvr>
                                        <p:cTn id="42" dur="500"/>
                                        <p:tgtEl>
                                          <p:spTgt spid="266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animBg="1"/>
      <p:bldP spid="26629" grpId="0"/>
      <p:bldP spid="26630" grpId="0" animBg="1"/>
      <p:bldP spid="26631" grpId="0"/>
      <p:bldP spid="26632" grpId="0" animBg="1"/>
      <p:bldP spid="266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p:txBody>
          <a:bodyPr/>
          <a:lstStyle/>
          <a:p>
            <a:pPr algn="ctr"/>
            <a:r>
              <a:rPr lang="en-US"/>
              <a:t>The zero conditional (factual) </a:t>
            </a:r>
          </a:p>
        </p:txBody>
      </p:sp>
      <p:sp>
        <p:nvSpPr>
          <p:cNvPr id="48131" name="Rectangle 3"/>
          <p:cNvSpPr>
            <a:spLocks noGrp="1" noRot="1" noChangeArrowheads="1"/>
          </p:cNvSpPr>
          <p:nvPr>
            <p:ph type="body" idx="1"/>
          </p:nvPr>
        </p:nvSpPr>
        <p:spPr>
          <a:xfrm>
            <a:off x="323850" y="1700213"/>
            <a:ext cx="8521700" cy="4395787"/>
          </a:xfrm>
        </p:spPr>
        <p:txBody>
          <a:bodyPr/>
          <a:lstStyle/>
          <a:p>
            <a:pPr algn="ctr">
              <a:buFont typeface="Wingdings" pitchFamily="2" charset="2"/>
              <a:buNone/>
            </a:pPr>
            <a:r>
              <a:rPr lang="en-US" b="1"/>
              <a:t>What happens if…? </a:t>
            </a:r>
          </a:p>
          <a:p>
            <a:pPr algn="ctr">
              <a:buFont typeface="Wingdings" pitchFamily="2" charset="2"/>
              <a:buNone/>
            </a:pPr>
            <a:r>
              <a:rPr lang="en-US" b="1"/>
              <a:t>If I </a:t>
            </a:r>
            <a:r>
              <a:rPr lang="en-US" b="1">
                <a:solidFill>
                  <a:srgbClr val="050113"/>
                </a:solidFill>
              </a:rPr>
              <a:t>stay</a:t>
            </a:r>
            <a:r>
              <a:rPr lang="en-US" b="1"/>
              <a:t> out late, I always </a:t>
            </a:r>
            <a:r>
              <a:rPr lang="en-US" b="1">
                <a:solidFill>
                  <a:srgbClr val="FF0000"/>
                </a:solidFill>
              </a:rPr>
              <a:t>take</a:t>
            </a:r>
            <a:r>
              <a:rPr lang="en-US" b="1"/>
              <a:t> a taxi home. </a:t>
            </a:r>
          </a:p>
        </p:txBody>
      </p:sp>
      <p:sp>
        <p:nvSpPr>
          <p:cNvPr id="48132" name="Line 4"/>
          <p:cNvSpPr>
            <a:spLocks noChangeShapeType="1"/>
          </p:cNvSpPr>
          <p:nvPr/>
        </p:nvSpPr>
        <p:spPr bwMode="auto">
          <a:xfrm>
            <a:off x="1547813" y="2924175"/>
            <a:ext cx="0" cy="433388"/>
          </a:xfrm>
          <a:prstGeom prst="line">
            <a:avLst/>
          </a:prstGeom>
          <a:noFill/>
          <a:ln w="9525">
            <a:solidFill>
              <a:schemeClr val="tx1"/>
            </a:solidFill>
            <a:round/>
            <a:headEnd/>
            <a:tailEnd type="triangle" w="med" len="med"/>
          </a:ln>
          <a:effectLst/>
        </p:spPr>
        <p:txBody>
          <a:bodyPr/>
          <a:lstStyle/>
          <a:p>
            <a:endParaRPr lang="en-US"/>
          </a:p>
        </p:txBody>
      </p:sp>
      <p:sp>
        <p:nvSpPr>
          <p:cNvPr id="48133" name="Line 5"/>
          <p:cNvSpPr>
            <a:spLocks noChangeShapeType="1"/>
          </p:cNvSpPr>
          <p:nvPr/>
        </p:nvSpPr>
        <p:spPr bwMode="auto">
          <a:xfrm>
            <a:off x="5795963" y="2781300"/>
            <a:ext cx="0" cy="503238"/>
          </a:xfrm>
          <a:prstGeom prst="line">
            <a:avLst/>
          </a:prstGeom>
          <a:noFill/>
          <a:ln w="9525">
            <a:solidFill>
              <a:schemeClr val="tx1"/>
            </a:solidFill>
            <a:round/>
            <a:headEnd/>
            <a:tailEnd type="triangle" w="med" len="med"/>
          </a:ln>
          <a:effectLst/>
        </p:spPr>
        <p:txBody>
          <a:bodyPr/>
          <a:lstStyle/>
          <a:p>
            <a:endParaRPr lang="en-US"/>
          </a:p>
        </p:txBody>
      </p:sp>
      <p:sp>
        <p:nvSpPr>
          <p:cNvPr id="48134" name="Text Box 6"/>
          <p:cNvSpPr txBox="1">
            <a:spLocks noChangeArrowheads="1"/>
          </p:cNvSpPr>
          <p:nvPr/>
        </p:nvSpPr>
        <p:spPr bwMode="auto">
          <a:xfrm>
            <a:off x="519113" y="3279775"/>
            <a:ext cx="2473325" cy="396875"/>
          </a:xfrm>
          <a:prstGeom prst="rect">
            <a:avLst/>
          </a:prstGeom>
          <a:noFill/>
          <a:ln w="9525">
            <a:noFill/>
            <a:miter lim="800000"/>
            <a:headEnd/>
            <a:tailEnd/>
          </a:ln>
          <a:effectLst/>
        </p:spPr>
        <p:txBody>
          <a:bodyPr wrap="none">
            <a:spAutoFit/>
          </a:bodyPr>
          <a:lstStyle/>
          <a:p>
            <a:r>
              <a:rPr lang="en-US" sz="2000" b="1">
                <a:solidFill>
                  <a:srgbClr val="050113"/>
                </a:solidFill>
              </a:rPr>
              <a:t>PRESENT SIMPLE </a:t>
            </a:r>
          </a:p>
        </p:txBody>
      </p:sp>
      <p:sp>
        <p:nvSpPr>
          <p:cNvPr id="48135" name="Text Box 7"/>
          <p:cNvSpPr txBox="1">
            <a:spLocks noChangeArrowheads="1"/>
          </p:cNvSpPr>
          <p:nvPr/>
        </p:nvSpPr>
        <p:spPr bwMode="auto">
          <a:xfrm>
            <a:off x="4840288" y="3279775"/>
            <a:ext cx="2403475" cy="396875"/>
          </a:xfrm>
          <a:prstGeom prst="rect">
            <a:avLst/>
          </a:prstGeom>
          <a:noFill/>
          <a:ln w="9525">
            <a:noFill/>
            <a:miter lim="800000"/>
            <a:headEnd/>
            <a:tailEnd/>
          </a:ln>
          <a:effectLst/>
        </p:spPr>
        <p:txBody>
          <a:bodyPr wrap="none">
            <a:spAutoFit/>
          </a:bodyPr>
          <a:lstStyle/>
          <a:p>
            <a:r>
              <a:rPr lang="en-US" sz="2000" b="1">
                <a:solidFill>
                  <a:srgbClr val="FF0000"/>
                </a:solidFill>
              </a:rPr>
              <a:t>PRESENT SIMPLE</a:t>
            </a:r>
          </a:p>
        </p:txBody>
      </p:sp>
      <p:sp>
        <p:nvSpPr>
          <p:cNvPr id="48136" name="Text Box 8"/>
          <p:cNvSpPr txBox="1">
            <a:spLocks noChangeArrowheads="1"/>
          </p:cNvSpPr>
          <p:nvPr/>
        </p:nvSpPr>
        <p:spPr bwMode="auto">
          <a:xfrm>
            <a:off x="231775" y="3808413"/>
            <a:ext cx="8443913" cy="1006475"/>
          </a:xfrm>
          <a:prstGeom prst="rect">
            <a:avLst/>
          </a:prstGeom>
          <a:solidFill>
            <a:schemeClr val="tx2"/>
          </a:solidFill>
          <a:ln w="9525">
            <a:noFill/>
            <a:miter lim="800000"/>
            <a:headEnd/>
            <a:tailEnd/>
          </a:ln>
          <a:effectLst/>
        </p:spPr>
        <p:txBody>
          <a:bodyPr>
            <a:spAutoFit/>
          </a:bodyPr>
          <a:lstStyle/>
          <a:p>
            <a:r>
              <a:rPr lang="en-US" sz="2000" b="1" u="sng">
                <a:solidFill>
                  <a:srgbClr val="050113"/>
                </a:solidFill>
              </a:rPr>
              <a:t>USE:</a:t>
            </a:r>
            <a:r>
              <a:rPr lang="en-US" sz="2000" b="1">
                <a:solidFill>
                  <a:srgbClr val="050113"/>
                </a:solidFill>
              </a:rPr>
              <a:t> To describe something that is generally true. The use of </a:t>
            </a:r>
            <a:r>
              <a:rPr lang="en-US" sz="2000" b="1" i="1" u="sng">
                <a:solidFill>
                  <a:srgbClr val="050113"/>
                </a:solidFill>
              </a:rPr>
              <a:t>if </a:t>
            </a:r>
            <a:r>
              <a:rPr lang="en-US" sz="2000" b="1">
                <a:solidFill>
                  <a:srgbClr val="050113"/>
                </a:solidFill>
              </a:rPr>
              <a:t>here is very similar to </a:t>
            </a:r>
            <a:r>
              <a:rPr lang="en-US" sz="2000" b="1" i="1" u="sng">
                <a:solidFill>
                  <a:srgbClr val="050113"/>
                </a:solidFill>
              </a:rPr>
              <a:t>when.  </a:t>
            </a:r>
            <a:r>
              <a:rPr lang="en-US" sz="2000" b="1">
                <a:solidFill>
                  <a:srgbClr val="050113"/>
                </a:solidFill>
              </a:rPr>
              <a:t>For presenting habits, general truths, rules, typical patterns, correlations. </a:t>
            </a:r>
            <a:endParaRPr lang="en-US" sz="2000" b="1" i="1" u="sng">
              <a:solidFill>
                <a:srgbClr val="050113"/>
              </a:solidFill>
            </a:endParaRPr>
          </a:p>
        </p:txBody>
      </p:sp>
      <p:sp>
        <p:nvSpPr>
          <p:cNvPr id="48137" name="Text Box 9"/>
          <p:cNvSpPr txBox="1">
            <a:spLocks noChangeArrowheads="1"/>
          </p:cNvSpPr>
          <p:nvPr/>
        </p:nvSpPr>
        <p:spPr bwMode="auto">
          <a:xfrm>
            <a:off x="250825" y="5006975"/>
            <a:ext cx="8424863" cy="822325"/>
          </a:xfrm>
          <a:prstGeom prst="rect">
            <a:avLst/>
          </a:prstGeom>
          <a:noFill/>
          <a:ln w="9525">
            <a:noFill/>
            <a:miter lim="800000"/>
            <a:headEnd/>
            <a:tailEnd/>
          </a:ln>
          <a:effectLst/>
        </p:spPr>
        <p:txBody>
          <a:bodyPr>
            <a:spAutoFit/>
          </a:bodyPr>
          <a:lstStyle/>
          <a:p>
            <a:pPr algn="ctr"/>
            <a:r>
              <a:rPr lang="en-US" sz="2400" b="1"/>
              <a:t>We can also use the past simple in the two clauses. </a:t>
            </a:r>
          </a:p>
          <a:p>
            <a:pPr algn="ctr"/>
            <a:endParaRPr lang="en-US" sz="2400" b="1"/>
          </a:p>
        </p:txBody>
      </p:sp>
      <p:sp>
        <p:nvSpPr>
          <p:cNvPr id="48138" name="Text Box 10"/>
          <p:cNvSpPr txBox="1">
            <a:spLocks noChangeArrowheads="1"/>
          </p:cNvSpPr>
          <p:nvPr/>
        </p:nvSpPr>
        <p:spPr bwMode="auto">
          <a:xfrm>
            <a:off x="231775" y="5435600"/>
            <a:ext cx="8702675" cy="579438"/>
          </a:xfrm>
          <a:prstGeom prst="rect">
            <a:avLst/>
          </a:prstGeom>
          <a:noFill/>
          <a:ln w="9525">
            <a:noFill/>
            <a:miter lim="800000"/>
            <a:headEnd/>
            <a:tailEnd/>
          </a:ln>
          <a:effectLst/>
        </p:spPr>
        <p:txBody>
          <a:bodyPr wrap="none">
            <a:spAutoFit/>
          </a:bodyPr>
          <a:lstStyle/>
          <a:p>
            <a:r>
              <a:rPr lang="en-US" sz="3200" b="1"/>
              <a:t>If I </a:t>
            </a:r>
            <a:r>
              <a:rPr lang="en-US" sz="3200" b="1">
                <a:solidFill>
                  <a:srgbClr val="050113"/>
                </a:solidFill>
              </a:rPr>
              <a:t>stayed </a:t>
            </a:r>
            <a:r>
              <a:rPr lang="en-US" sz="3200" b="1"/>
              <a:t>out late, I always </a:t>
            </a:r>
            <a:r>
              <a:rPr lang="en-US" sz="3200" b="1">
                <a:solidFill>
                  <a:srgbClr val="FF0000"/>
                </a:solidFill>
              </a:rPr>
              <a:t>got </a:t>
            </a:r>
            <a:r>
              <a:rPr lang="en-US" sz="3200" b="1"/>
              <a:t>a taxi home.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48130"/>
                                        </p:tgtEl>
                                        <p:attrNameLst>
                                          <p:attrName>style.visibility</p:attrName>
                                        </p:attrNameLst>
                                      </p:cBhvr>
                                      <p:to>
                                        <p:strVal val="visible"/>
                                      </p:to>
                                    </p:set>
                                    <p:anim calcmode="lin" valueType="num">
                                      <p:cBhvr additive="base">
                                        <p:cTn id="7" dur="5000" fill="hold"/>
                                        <p:tgtEl>
                                          <p:spTgt spid="48130"/>
                                        </p:tgtEl>
                                        <p:attrNameLst>
                                          <p:attrName>ppt_x</p:attrName>
                                        </p:attrNameLst>
                                      </p:cBhvr>
                                      <p:tavLst>
                                        <p:tav tm="0">
                                          <p:val>
                                            <p:strVal val="#ppt_x"/>
                                          </p:val>
                                        </p:tav>
                                        <p:tav tm="100000">
                                          <p:val>
                                            <p:strVal val="#ppt_x"/>
                                          </p:val>
                                        </p:tav>
                                      </p:tavLst>
                                    </p:anim>
                                    <p:anim calcmode="lin" valueType="num">
                                      <p:cBhvr additive="base">
                                        <p:cTn id="8" dur="5000" fill="hold"/>
                                        <p:tgtEl>
                                          <p:spTgt spid="481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nodeType="clickEffect">
                                  <p:stCondLst>
                                    <p:cond delay="0"/>
                                  </p:stCondLst>
                                  <p:childTnLst>
                                    <p:set>
                                      <p:cBhvr>
                                        <p:cTn id="12" dur="1" fill="hold">
                                          <p:stCondLst>
                                            <p:cond delay="0"/>
                                          </p:stCondLst>
                                        </p:cTn>
                                        <p:tgtEl>
                                          <p:spTgt spid="48131">
                                            <p:txEl>
                                              <p:pRg st="0" end="0"/>
                                            </p:txEl>
                                          </p:spTgt>
                                        </p:tgtEl>
                                        <p:attrNameLst>
                                          <p:attrName>style.visibility</p:attrName>
                                        </p:attrNameLst>
                                      </p:cBhvr>
                                      <p:to>
                                        <p:strVal val="visible"/>
                                      </p:to>
                                    </p:set>
                                    <p:animEffect transition="in" filter="strips(downLeft)">
                                      <p:cBhvr>
                                        <p:cTn id="13" dur="500"/>
                                        <p:tgtEl>
                                          <p:spTgt spid="4813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1" presetClass="entr" presetSubtype="0" fill="hold" nodeType="clickEffect">
                                  <p:stCondLst>
                                    <p:cond delay="0"/>
                                  </p:stCondLst>
                                  <p:childTnLst>
                                    <p:set>
                                      <p:cBhvr>
                                        <p:cTn id="17" dur="1000">
                                          <p:stCondLst>
                                            <p:cond delay="0"/>
                                          </p:stCondLst>
                                        </p:cTn>
                                        <p:tgtEl>
                                          <p:spTgt spid="48131">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8132"/>
                                        </p:tgtEl>
                                        <p:attrNameLst>
                                          <p:attrName>style.visibility</p:attrName>
                                        </p:attrNameLst>
                                      </p:cBhvr>
                                      <p:to>
                                        <p:strVal val="visible"/>
                                      </p:to>
                                    </p:set>
                                    <p:animEffect transition="in" filter="blinds(horizontal)">
                                      <p:cBhvr>
                                        <p:cTn id="22" dur="500"/>
                                        <p:tgtEl>
                                          <p:spTgt spid="48132"/>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grpId="0" nodeType="clickEffect">
                                  <p:stCondLst>
                                    <p:cond delay="0"/>
                                  </p:stCondLst>
                                  <p:childTnLst>
                                    <p:set>
                                      <p:cBhvr>
                                        <p:cTn id="26" dur="1" fill="hold">
                                          <p:stCondLst>
                                            <p:cond delay="0"/>
                                          </p:stCondLst>
                                        </p:cTn>
                                        <p:tgtEl>
                                          <p:spTgt spid="48134"/>
                                        </p:tgtEl>
                                        <p:attrNameLst>
                                          <p:attrName>style.visibility</p:attrName>
                                        </p:attrNameLst>
                                      </p:cBhvr>
                                      <p:to>
                                        <p:strVal val="visible"/>
                                      </p:to>
                                    </p:set>
                                    <p:animEffect transition="in" filter="plus(in)">
                                      <p:cBhvr>
                                        <p:cTn id="27" dur="2000"/>
                                        <p:tgtEl>
                                          <p:spTgt spid="48134"/>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48133"/>
                                        </p:tgtEl>
                                        <p:attrNameLst>
                                          <p:attrName>style.visibility</p:attrName>
                                        </p:attrNameLst>
                                      </p:cBhvr>
                                      <p:to>
                                        <p:strVal val="visible"/>
                                      </p:to>
                                    </p:set>
                                    <p:animEffect transition="in" filter="diamond(in)">
                                      <p:cBhvr>
                                        <p:cTn id="32" dur="2000"/>
                                        <p:tgtEl>
                                          <p:spTgt spid="48133"/>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48135"/>
                                        </p:tgtEl>
                                        <p:attrNameLst>
                                          <p:attrName>style.visibility</p:attrName>
                                        </p:attrNameLst>
                                      </p:cBhvr>
                                      <p:to>
                                        <p:strVal val="visible"/>
                                      </p:to>
                                    </p:set>
                                    <p:animEffect transition="in" filter="strips(downLeft)">
                                      <p:cBhvr>
                                        <p:cTn id="37" dur="500"/>
                                        <p:tgtEl>
                                          <p:spTgt spid="48135"/>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48136"/>
                                        </p:tgtEl>
                                        <p:attrNameLst>
                                          <p:attrName>style.visibility</p:attrName>
                                        </p:attrNameLst>
                                      </p:cBhvr>
                                      <p:to>
                                        <p:strVal val="visible"/>
                                      </p:to>
                                    </p:set>
                                    <p:animEffect transition="in" filter="diamond(in)">
                                      <p:cBhvr>
                                        <p:cTn id="42" dur="2000"/>
                                        <p:tgtEl>
                                          <p:spTgt spid="48136"/>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grpId="0" nodeType="clickEffect">
                                  <p:stCondLst>
                                    <p:cond delay="0"/>
                                  </p:stCondLst>
                                  <p:childTnLst>
                                    <p:set>
                                      <p:cBhvr>
                                        <p:cTn id="46" dur="1" fill="hold">
                                          <p:stCondLst>
                                            <p:cond delay="0"/>
                                          </p:stCondLst>
                                        </p:cTn>
                                        <p:tgtEl>
                                          <p:spTgt spid="48137"/>
                                        </p:tgtEl>
                                        <p:attrNameLst>
                                          <p:attrName>style.visibility</p:attrName>
                                        </p:attrNameLst>
                                      </p:cBhvr>
                                      <p:to>
                                        <p:strVal val="visible"/>
                                      </p:to>
                                    </p:set>
                                    <p:animEffect transition="in" filter="strips(downLeft)">
                                      <p:cBhvr>
                                        <p:cTn id="47" dur="500"/>
                                        <p:tgtEl>
                                          <p:spTgt spid="48137"/>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4" fill="hold" grpId="0" nodeType="clickEffect">
                                  <p:stCondLst>
                                    <p:cond delay="0"/>
                                  </p:stCondLst>
                                  <p:childTnLst>
                                    <p:set>
                                      <p:cBhvr>
                                        <p:cTn id="51" dur="1" fill="hold">
                                          <p:stCondLst>
                                            <p:cond delay="0"/>
                                          </p:stCondLst>
                                        </p:cTn>
                                        <p:tgtEl>
                                          <p:spTgt spid="48138"/>
                                        </p:tgtEl>
                                        <p:attrNameLst>
                                          <p:attrName>style.visibility</p:attrName>
                                        </p:attrNameLst>
                                      </p:cBhvr>
                                      <p:to>
                                        <p:strVal val="visible"/>
                                      </p:to>
                                    </p:set>
                                    <p:animEffect transition="in" filter="wheel(4)">
                                      <p:cBhvr>
                                        <p:cTn id="52" dur="2000"/>
                                        <p:tgtEl>
                                          <p:spTgt spid="4813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48131">
                                            <p:txEl>
                                              <p:pRg st="1" end="1"/>
                                            </p:txEl>
                                          </p:spTgt>
                                        </p:tgtEl>
                                        <p:attrNameLst>
                                          <p:attrName>style.visibility</p:attrName>
                                        </p:attrNameLst>
                                      </p:cBhvr>
                                      <p:to>
                                        <p:strVal val="visible"/>
                                      </p:to>
                                    </p:set>
                                    <p:animEffect transition="in" filter="blinds(horizontal)">
                                      <p:cBhvr>
                                        <p:cTn id="57" dur="500"/>
                                        <p:tgtEl>
                                          <p:spTgt spid="481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P spid="48132" grpId="0" animBg="1"/>
      <p:bldP spid="48133" grpId="0" animBg="1"/>
      <p:bldP spid="48134" grpId="0"/>
      <p:bldP spid="48135" grpId="0"/>
      <p:bldP spid="48136" grpId="0" animBg="1"/>
      <p:bldP spid="48137" grpId="0"/>
      <p:bldP spid="481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Remember !!</a:t>
            </a:r>
          </a:p>
        </p:txBody>
      </p:sp>
      <p:sp>
        <p:nvSpPr>
          <p:cNvPr id="20483" name="Rectangle 3"/>
          <p:cNvSpPr>
            <a:spLocks noGrp="1" noChangeArrowheads="1"/>
          </p:cNvSpPr>
          <p:nvPr>
            <p:ph type="body" idx="1"/>
          </p:nvPr>
        </p:nvSpPr>
        <p:spPr/>
        <p:txBody>
          <a:bodyPr/>
          <a:lstStyle/>
          <a:p>
            <a:pPr>
              <a:buFontTx/>
              <a:buNone/>
            </a:pPr>
            <a:r>
              <a:rPr lang="en-US" dirty="0"/>
              <a:t>  The four words that </a:t>
            </a:r>
            <a:r>
              <a:rPr lang="en-US" b="1" dirty="0"/>
              <a:t>NEVER</a:t>
            </a:r>
            <a:r>
              <a:rPr lang="en-US" dirty="0"/>
              <a:t> (well, </a:t>
            </a:r>
            <a:r>
              <a:rPr lang="en-US" b="1" i="1" dirty="0"/>
              <a:t>almost </a:t>
            </a:r>
            <a:r>
              <a:rPr lang="en-US" dirty="0"/>
              <a:t>never) appear in the </a:t>
            </a:r>
            <a:r>
              <a:rPr lang="en-US" b="1" dirty="0">
                <a:solidFill>
                  <a:srgbClr val="FF0000"/>
                </a:solidFill>
              </a:rPr>
              <a:t>IF</a:t>
            </a:r>
            <a:r>
              <a:rPr lang="en-US" dirty="0"/>
              <a:t> clause are:</a:t>
            </a:r>
          </a:p>
          <a:p>
            <a:pPr>
              <a:buFontTx/>
              <a:buNone/>
            </a:pPr>
            <a:endParaRPr lang="en-US" dirty="0"/>
          </a:p>
          <a:p>
            <a:pPr lvl="1">
              <a:buFontTx/>
              <a:buNone/>
            </a:pPr>
            <a:r>
              <a:rPr lang="en-US" sz="3200" b="1" dirty="0"/>
              <a:t>  </a:t>
            </a:r>
            <a:r>
              <a:rPr lang="en-US" sz="4000" b="1" dirty="0"/>
              <a:t>will, won’t, would, wouldn’t</a:t>
            </a:r>
          </a:p>
          <a:p>
            <a:pPr>
              <a:buFontTx/>
              <a:buNone/>
            </a:pPr>
            <a:endParaRPr lang="en-US" sz="4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a:xfrm>
            <a:off x="457200" y="244475"/>
            <a:ext cx="8385175" cy="952500"/>
          </a:xfrm>
        </p:spPr>
        <p:txBody>
          <a:bodyPr/>
          <a:lstStyle/>
          <a:p>
            <a:pPr algn="ctr"/>
            <a:r>
              <a:rPr lang="es-ES" sz="4000"/>
              <a:t> </a:t>
            </a:r>
            <a:r>
              <a:rPr lang="en-US" sz="4000"/>
              <a:t>Conditional Sentences: Variations in tenses</a:t>
            </a:r>
          </a:p>
        </p:txBody>
      </p:sp>
      <p:sp>
        <p:nvSpPr>
          <p:cNvPr id="28675" name="Rectangle 3"/>
          <p:cNvSpPr>
            <a:spLocks noGrp="1" noRot="1" noChangeArrowheads="1"/>
          </p:cNvSpPr>
          <p:nvPr>
            <p:ph type="body" idx="1"/>
          </p:nvPr>
        </p:nvSpPr>
        <p:spPr>
          <a:xfrm>
            <a:off x="971550" y="1628775"/>
            <a:ext cx="7874000" cy="4464050"/>
          </a:xfrm>
        </p:spPr>
        <p:txBody>
          <a:bodyPr/>
          <a:lstStyle/>
          <a:p>
            <a:pPr>
              <a:lnSpc>
                <a:spcPct val="90000"/>
              </a:lnSpc>
              <a:buFont typeface="Wingdings" pitchFamily="2" charset="2"/>
              <a:buNone/>
            </a:pPr>
            <a:r>
              <a:rPr lang="en-US" sz="2800" b="1"/>
              <a:t>First Conditional</a:t>
            </a:r>
            <a:r>
              <a:rPr lang="en-US" sz="2800"/>
              <a:t>: </a:t>
            </a:r>
            <a:r>
              <a:rPr lang="en-US" sz="2000"/>
              <a:t>The if clause is usually in the present simple. However, we can also use: </a:t>
            </a:r>
          </a:p>
          <a:p>
            <a:pPr>
              <a:lnSpc>
                <a:spcPct val="90000"/>
              </a:lnSpc>
              <a:buFont typeface="Wingdings" pitchFamily="2" charset="2"/>
              <a:buChar char="Ø"/>
            </a:pPr>
            <a:r>
              <a:rPr lang="en-US" sz="2800" b="1" u="sng"/>
              <a:t>Present continuous</a:t>
            </a:r>
            <a:r>
              <a:rPr lang="en-US" sz="2800" b="1"/>
              <a:t>:</a:t>
            </a:r>
            <a:r>
              <a:rPr lang="en-US" sz="2800"/>
              <a:t> </a:t>
            </a:r>
          </a:p>
          <a:p>
            <a:pPr>
              <a:lnSpc>
                <a:spcPct val="90000"/>
              </a:lnSpc>
              <a:buFont typeface="Wingdings" pitchFamily="2" charset="2"/>
              <a:buNone/>
            </a:pPr>
            <a:r>
              <a:rPr lang="en-US" sz="2000"/>
              <a:t>If he's still </a:t>
            </a:r>
            <a:r>
              <a:rPr lang="en-US" sz="2000" b="1"/>
              <a:t>waiting </a:t>
            </a:r>
            <a:r>
              <a:rPr lang="en-US" sz="2000"/>
              <a:t>for you, he'll be very angry. </a:t>
            </a:r>
          </a:p>
          <a:p>
            <a:pPr>
              <a:lnSpc>
                <a:spcPct val="90000"/>
              </a:lnSpc>
              <a:buFont typeface="Wingdings" pitchFamily="2" charset="2"/>
              <a:buChar char="Ø"/>
            </a:pPr>
            <a:r>
              <a:rPr lang="en-US" sz="2800" b="1" u="sng"/>
              <a:t>Present perfect simple:</a:t>
            </a:r>
          </a:p>
          <a:p>
            <a:pPr>
              <a:lnSpc>
                <a:spcPct val="90000"/>
              </a:lnSpc>
              <a:buFont typeface="Wingdings" pitchFamily="2" charset="2"/>
              <a:buNone/>
            </a:pPr>
            <a:r>
              <a:rPr lang="en-US" sz="2000"/>
              <a:t>If Rob's </a:t>
            </a:r>
            <a:r>
              <a:rPr lang="en-US" sz="2000" b="1"/>
              <a:t>received </a:t>
            </a:r>
            <a:r>
              <a:rPr lang="en-US" sz="2000"/>
              <a:t>your letter, he'll phone you. </a:t>
            </a:r>
          </a:p>
          <a:p>
            <a:pPr>
              <a:lnSpc>
                <a:spcPct val="90000"/>
              </a:lnSpc>
              <a:buFont typeface="Wingdings" pitchFamily="2" charset="2"/>
              <a:buChar char="Ø"/>
            </a:pPr>
            <a:r>
              <a:rPr lang="en-US" sz="2800"/>
              <a:t> </a:t>
            </a:r>
            <a:r>
              <a:rPr lang="en-US" sz="2800" b="1" u="sng"/>
              <a:t>Present perfect continuous</a:t>
            </a:r>
            <a:r>
              <a:rPr lang="en-US" sz="2800" b="1"/>
              <a:t>: </a:t>
            </a:r>
          </a:p>
          <a:p>
            <a:pPr>
              <a:lnSpc>
                <a:spcPct val="90000"/>
              </a:lnSpc>
              <a:buFont typeface="Wingdings" pitchFamily="2" charset="2"/>
              <a:buNone/>
            </a:pPr>
            <a:r>
              <a:rPr lang="en-US" sz="2000"/>
              <a:t>If it's </a:t>
            </a:r>
            <a:r>
              <a:rPr lang="en-US" sz="2000" b="1"/>
              <a:t>been raining</a:t>
            </a:r>
            <a:r>
              <a:rPr lang="en-US" sz="2000"/>
              <a:t> all night, you'll have to wear boots. </a:t>
            </a:r>
          </a:p>
          <a:p>
            <a:pPr>
              <a:lnSpc>
                <a:spcPct val="90000"/>
              </a:lnSpc>
              <a:buFont typeface="Wingdings" pitchFamily="2" charset="2"/>
              <a:buChar char="Ø"/>
            </a:pPr>
            <a:r>
              <a:rPr lang="en-US" sz="2800"/>
              <a:t> </a:t>
            </a:r>
            <a:r>
              <a:rPr lang="en-US" sz="2800" b="1" u="sng"/>
              <a:t>Can:</a:t>
            </a:r>
            <a:r>
              <a:rPr lang="en-US" sz="2800"/>
              <a:t> </a:t>
            </a:r>
            <a:r>
              <a:rPr lang="en-US" sz="2000"/>
              <a:t>If I </a:t>
            </a:r>
            <a:r>
              <a:rPr lang="en-US" sz="2000" b="1"/>
              <a:t>can finish</a:t>
            </a:r>
            <a:r>
              <a:rPr lang="en-US" sz="2000"/>
              <a:t> work early, I'll help you. </a:t>
            </a:r>
          </a:p>
          <a:p>
            <a:pPr>
              <a:lnSpc>
                <a:spcPct val="90000"/>
              </a:lnSpc>
              <a:buFont typeface="Wingdings" pitchFamily="2" charset="2"/>
              <a:buChar char="Ø"/>
            </a:pPr>
            <a:r>
              <a:rPr lang="en-US" sz="2800"/>
              <a:t> </a:t>
            </a:r>
            <a:r>
              <a:rPr lang="en-US" sz="2800" b="1" u="sng"/>
              <a:t>Should</a:t>
            </a:r>
            <a:r>
              <a:rPr lang="en-US" sz="2800" u="sng"/>
              <a:t>:</a:t>
            </a:r>
            <a:r>
              <a:rPr lang="en-US" sz="2800" b="1"/>
              <a:t> </a:t>
            </a:r>
            <a:r>
              <a:rPr lang="en-US" sz="2400"/>
              <a:t>If I </a:t>
            </a:r>
            <a:r>
              <a:rPr lang="en-US" sz="2400" b="1"/>
              <a:t>should see</a:t>
            </a:r>
            <a:r>
              <a:rPr lang="en-US" sz="2400"/>
              <a:t> him, I'll tell him the news. </a:t>
            </a:r>
          </a:p>
          <a:p>
            <a:pPr>
              <a:lnSpc>
                <a:spcPct val="90000"/>
              </a:lnSpc>
              <a:buFont typeface="Wingdings" pitchFamily="2" charset="2"/>
              <a:buNone/>
            </a:pPr>
            <a:endParaRPr lang="en-US" sz="2400"/>
          </a:p>
          <a:p>
            <a:pPr>
              <a:lnSpc>
                <a:spcPct val="90000"/>
              </a:lnSpc>
              <a:buFont typeface="Wingdings" pitchFamily="2" charset="2"/>
              <a:buNone/>
            </a:pPr>
            <a:endParaRPr lang="es-ES" sz="2400"/>
          </a:p>
          <a:p>
            <a:pPr>
              <a:lnSpc>
                <a:spcPct val="90000"/>
              </a:lnSpc>
              <a:buFont typeface="Wingdings" pitchFamily="2" charset="2"/>
              <a:buNone/>
            </a:pPr>
            <a:endParaRPr lang="es-ES" sz="2800"/>
          </a:p>
          <a:p>
            <a:pPr>
              <a:lnSpc>
                <a:spcPct val="90000"/>
              </a:lnSpc>
              <a:buFont typeface="Wingdings" pitchFamily="2" charset="2"/>
              <a:buChar char="Ø"/>
            </a:pPr>
            <a:endParaRPr lang="es-ES" sz="2800"/>
          </a:p>
          <a:p>
            <a:pPr>
              <a:lnSpc>
                <a:spcPct val="90000"/>
              </a:lnSpc>
              <a:buFont typeface="Wingdings" pitchFamily="2" charset="2"/>
              <a:buChar char="Ø"/>
            </a:pPr>
            <a:endParaRPr lang="es-ES" sz="2800"/>
          </a:p>
          <a:p>
            <a:pPr>
              <a:lnSpc>
                <a:spcPct val="90000"/>
              </a:lnSpc>
              <a:buFont typeface="Wingdings" pitchFamily="2" charset="2"/>
              <a:buNone/>
            </a:pPr>
            <a:endParaRPr lang="es-ES" sz="2000"/>
          </a:p>
          <a:p>
            <a:pPr>
              <a:lnSpc>
                <a:spcPct val="90000"/>
              </a:lnSpc>
              <a:buFont typeface="Wingdings" pitchFamily="2" charset="2"/>
              <a:buNone/>
            </a:pPr>
            <a:endParaRPr lang="es-ES" sz="2000"/>
          </a:p>
          <a:p>
            <a:pPr>
              <a:lnSpc>
                <a:spcPct val="90000"/>
              </a:lnSpc>
              <a:buFont typeface="Wingdings" pitchFamily="2" charset="2"/>
              <a:buNone/>
            </a:pPr>
            <a:endParaRPr lang="es-E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ppt_x"/>
                                          </p:val>
                                        </p:tav>
                                        <p:tav tm="100000">
                                          <p:val>
                                            <p:strVal val="#ppt_x"/>
                                          </p:val>
                                        </p:tav>
                                      </p:tavLst>
                                    </p:anim>
                                    <p:anim calcmode="lin" valueType="num">
                                      <p:cBhvr additive="base">
                                        <p:cTn id="8" dur="500" fill="hold"/>
                                        <p:tgtEl>
                                          <p:spTgt spid="286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Effect transition="in" filter="diamond(in)">
                                      <p:cBhvr>
                                        <p:cTn id="13" dur="2000"/>
                                        <p:tgtEl>
                                          <p:spTgt spid="2867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nodeType="clickEffect">
                                  <p:stCondLst>
                                    <p:cond delay="0"/>
                                  </p:stCondLst>
                                  <p:childTnLst>
                                    <p:set>
                                      <p:cBhvr>
                                        <p:cTn id="17" dur="1" fill="hold">
                                          <p:stCondLst>
                                            <p:cond delay="0"/>
                                          </p:stCondLst>
                                        </p:cTn>
                                        <p:tgtEl>
                                          <p:spTgt spid="28675">
                                            <p:txEl>
                                              <p:pRg st="1" end="1"/>
                                            </p:txEl>
                                          </p:spTgt>
                                        </p:tgtEl>
                                        <p:attrNameLst>
                                          <p:attrName>style.visibility</p:attrName>
                                        </p:attrNameLst>
                                      </p:cBhvr>
                                      <p:to>
                                        <p:strVal val="visible"/>
                                      </p:to>
                                    </p:set>
                                    <p:animEffect transition="in" filter="wedge">
                                      <p:cBhvr>
                                        <p:cTn id="18" dur="2000"/>
                                        <p:tgtEl>
                                          <p:spTgt spid="2867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8675">
                                            <p:txEl>
                                              <p:pRg st="2" end="2"/>
                                            </p:txEl>
                                          </p:spTgt>
                                        </p:tgtEl>
                                        <p:attrNameLst>
                                          <p:attrName>style.visibility</p:attrName>
                                        </p:attrNameLst>
                                      </p:cBhvr>
                                      <p:to>
                                        <p:strVal val="visible"/>
                                      </p:to>
                                    </p:set>
                                    <p:anim calcmode="lin" valueType="num">
                                      <p:cBhvr additive="base">
                                        <p:cTn id="23" dur="500" fill="hold"/>
                                        <p:tgtEl>
                                          <p:spTgt spid="28675">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86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6" fill="hold" nodeType="clickEffect">
                                  <p:stCondLst>
                                    <p:cond delay="0"/>
                                  </p:stCondLst>
                                  <p:childTnLst>
                                    <p:set>
                                      <p:cBhvr>
                                        <p:cTn id="28" dur="1" fill="hold">
                                          <p:stCondLst>
                                            <p:cond delay="0"/>
                                          </p:stCondLst>
                                        </p:cTn>
                                        <p:tgtEl>
                                          <p:spTgt spid="28675">
                                            <p:txEl>
                                              <p:pRg st="3" end="3"/>
                                            </p:txEl>
                                          </p:spTgt>
                                        </p:tgtEl>
                                        <p:attrNameLst>
                                          <p:attrName>style.visibility</p:attrName>
                                        </p:attrNameLst>
                                      </p:cBhvr>
                                      <p:to>
                                        <p:strVal val="visible"/>
                                      </p:to>
                                    </p:set>
                                    <p:animEffect transition="in" filter="barn(inHorizontal)">
                                      <p:cBhvr>
                                        <p:cTn id="29" dur="500"/>
                                        <p:tgtEl>
                                          <p:spTgt spid="2867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28675">
                                            <p:txEl>
                                              <p:pRg st="4" end="4"/>
                                            </p:txEl>
                                          </p:spTgt>
                                        </p:tgtEl>
                                        <p:attrNameLst>
                                          <p:attrName>style.visibility</p:attrName>
                                        </p:attrNameLst>
                                      </p:cBhvr>
                                      <p:to>
                                        <p:strVal val="visible"/>
                                      </p:to>
                                    </p:set>
                                    <p:animEffect transition="in" filter="dissolve">
                                      <p:cBhvr>
                                        <p:cTn id="34" dur="500"/>
                                        <p:tgtEl>
                                          <p:spTgt spid="2867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4" fill="hold" nodeType="clickEffect">
                                  <p:stCondLst>
                                    <p:cond delay="0"/>
                                  </p:stCondLst>
                                  <p:childTnLst>
                                    <p:set>
                                      <p:cBhvr>
                                        <p:cTn id="38" dur="1" fill="hold">
                                          <p:stCondLst>
                                            <p:cond delay="0"/>
                                          </p:stCondLst>
                                        </p:cTn>
                                        <p:tgtEl>
                                          <p:spTgt spid="28675">
                                            <p:txEl>
                                              <p:pRg st="5" end="5"/>
                                            </p:txEl>
                                          </p:spTgt>
                                        </p:tgtEl>
                                        <p:attrNameLst>
                                          <p:attrName>style.visibility</p:attrName>
                                        </p:attrNameLst>
                                      </p:cBhvr>
                                      <p:to>
                                        <p:strVal val="visible"/>
                                      </p:to>
                                    </p:set>
                                    <p:animEffect transition="in" filter="wheel(4)">
                                      <p:cBhvr>
                                        <p:cTn id="39" dur="2000"/>
                                        <p:tgtEl>
                                          <p:spTgt spid="28675">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8" presetClass="entr" presetSubtype="16" fill="hold" nodeType="clickEffect">
                                  <p:stCondLst>
                                    <p:cond delay="0"/>
                                  </p:stCondLst>
                                  <p:childTnLst>
                                    <p:set>
                                      <p:cBhvr>
                                        <p:cTn id="43" dur="1" fill="hold">
                                          <p:stCondLst>
                                            <p:cond delay="0"/>
                                          </p:stCondLst>
                                        </p:cTn>
                                        <p:tgtEl>
                                          <p:spTgt spid="28675">
                                            <p:txEl>
                                              <p:pRg st="6" end="6"/>
                                            </p:txEl>
                                          </p:spTgt>
                                        </p:tgtEl>
                                        <p:attrNameLst>
                                          <p:attrName>style.visibility</p:attrName>
                                        </p:attrNameLst>
                                      </p:cBhvr>
                                      <p:to>
                                        <p:strVal val="visible"/>
                                      </p:to>
                                    </p:set>
                                    <p:animEffect transition="in" filter="diamond(in)">
                                      <p:cBhvr>
                                        <p:cTn id="44" dur="2000"/>
                                        <p:tgtEl>
                                          <p:spTgt spid="2867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6" fill="hold" nodeType="clickEffect">
                                  <p:stCondLst>
                                    <p:cond delay="0"/>
                                  </p:stCondLst>
                                  <p:childTnLst>
                                    <p:set>
                                      <p:cBhvr>
                                        <p:cTn id="48" dur="1" fill="hold">
                                          <p:stCondLst>
                                            <p:cond delay="0"/>
                                          </p:stCondLst>
                                        </p:cTn>
                                        <p:tgtEl>
                                          <p:spTgt spid="28675">
                                            <p:txEl>
                                              <p:pRg st="7" end="7"/>
                                            </p:txEl>
                                          </p:spTgt>
                                        </p:tgtEl>
                                        <p:attrNameLst>
                                          <p:attrName>style.visibility</p:attrName>
                                        </p:attrNameLst>
                                      </p:cBhvr>
                                      <p:to>
                                        <p:strVal val="visible"/>
                                      </p:to>
                                    </p:set>
                                    <p:animEffect transition="in" filter="barn(inHorizontal)">
                                      <p:cBhvr>
                                        <p:cTn id="49" dur="500"/>
                                        <p:tgtEl>
                                          <p:spTgt spid="28675">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 presetClass="entr" presetSubtype="10" fill="hold" nodeType="clickEffect">
                                  <p:stCondLst>
                                    <p:cond delay="0"/>
                                  </p:stCondLst>
                                  <p:childTnLst>
                                    <p:set>
                                      <p:cBhvr>
                                        <p:cTn id="53" dur="1" fill="hold">
                                          <p:stCondLst>
                                            <p:cond delay="0"/>
                                          </p:stCondLst>
                                        </p:cTn>
                                        <p:tgtEl>
                                          <p:spTgt spid="28675">
                                            <p:txEl>
                                              <p:pRg st="8" end="8"/>
                                            </p:txEl>
                                          </p:spTgt>
                                        </p:tgtEl>
                                        <p:attrNameLst>
                                          <p:attrName>style.visibility</p:attrName>
                                        </p:attrNameLst>
                                      </p:cBhvr>
                                      <p:to>
                                        <p:strVal val="visible"/>
                                      </p:to>
                                    </p:set>
                                    <p:animEffect transition="in" filter="checkerboard(across)">
                                      <p:cBhvr>
                                        <p:cTn id="54" dur="500"/>
                                        <p:tgtEl>
                                          <p:spTgt spid="2867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Rot="1" noChangeArrowheads="1"/>
          </p:cNvSpPr>
          <p:nvPr>
            <p:ph type="body" idx="1"/>
          </p:nvPr>
        </p:nvSpPr>
        <p:spPr>
          <a:xfrm>
            <a:off x="395288" y="404813"/>
            <a:ext cx="8450262" cy="5545137"/>
          </a:xfrm>
        </p:spPr>
        <p:txBody>
          <a:bodyPr/>
          <a:lstStyle/>
          <a:p>
            <a:pPr>
              <a:lnSpc>
                <a:spcPct val="90000"/>
              </a:lnSpc>
              <a:buFont typeface="Wingdings" pitchFamily="2" charset="2"/>
              <a:buNone/>
            </a:pPr>
            <a:r>
              <a:rPr lang="en-US" sz="2800"/>
              <a:t>The main clause usually has the verb </a:t>
            </a:r>
            <a:r>
              <a:rPr lang="en-US" sz="2800" b="1"/>
              <a:t>will / shall. </a:t>
            </a:r>
            <a:r>
              <a:rPr lang="en-US" sz="2800"/>
              <a:t>But we can also use: </a:t>
            </a:r>
          </a:p>
          <a:p>
            <a:pPr>
              <a:lnSpc>
                <a:spcPct val="90000"/>
              </a:lnSpc>
              <a:buFont typeface="Wingdings" pitchFamily="2" charset="2"/>
              <a:buChar char="Ø"/>
            </a:pPr>
            <a:r>
              <a:rPr lang="en-US" sz="2800"/>
              <a:t> </a:t>
            </a:r>
            <a:r>
              <a:rPr lang="en-US" sz="2800" b="1" u="sng"/>
              <a:t>Going to:</a:t>
            </a:r>
          </a:p>
          <a:p>
            <a:pPr>
              <a:lnSpc>
                <a:spcPct val="90000"/>
              </a:lnSpc>
              <a:buFont typeface="Wingdings" pitchFamily="2" charset="2"/>
              <a:buNone/>
            </a:pPr>
            <a:r>
              <a:rPr lang="en-US" sz="2000"/>
              <a:t>If Helen passes her exams, I'm </a:t>
            </a:r>
            <a:r>
              <a:rPr lang="en-US" sz="2000" b="1"/>
              <a:t>going</a:t>
            </a:r>
            <a:r>
              <a:rPr lang="en-US" sz="2000"/>
              <a:t> to buy her a present. </a:t>
            </a:r>
          </a:p>
          <a:p>
            <a:pPr>
              <a:lnSpc>
                <a:spcPct val="90000"/>
              </a:lnSpc>
              <a:buFont typeface="Wingdings" pitchFamily="2" charset="2"/>
              <a:buChar char="Ø"/>
            </a:pPr>
            <a:r>
              <a:rPr lang="en-US" sz="2800"/>
              <a:t> </a:t>
            </a:r>
            <a:r>
              <a:rPr lang="en-US" sz="2800" b="1" u="sng"/>
              <a:t>Future continuous: </a:t>
            </a:r>
          </a:p>
          <a:p>
            <a:pPr>
              <a:lnSpc>
                <a:spcPct val="90000"/>
              </a:lnSpc>
              <a:buFont typeface="Wingdings" pitchFamily="2" charset="2"/>
              <a:buNone/>
            </a:pPr>
            <a:r>
              <a:rPr lang="en-US" sz="2000"/>
              <a:t>If we book this holiday, we</a:t>
            </a:r>
            <a:r>
              <a:rPr lang="en-US" sz="2000" b="1"/>
              <a:t>'ll</a:t>
            </a:r>
            <a:r>
              <a:rPr lang="en-US" sz="2000"/>
              <a:t> </a:t>
            </a:r>
            <a:r>
              <a:rPr lang="en-US" sz="2000" b="1"/>
              <a:t>be lying</a:t>
            </a:r>
            <a:r>
              <a:rPr lang="en-US" sz="2000"/>
              <a:t> on the beach in two weeks` time. </a:t>
            </a:r>
          </a:p>
          <a:p>
            <a:pPr>
              <a:lnSpc>
                <a:spcPct val="90000"/>
              </a:lnSpc>
              <a:buFont typeface="Wingdings" pitchFamily="2" charset="2"/>
              <a:buChar char="Ø"/>
            </a:pPr>
            <a:r>
              <a:rPr lang="en-US" sz="2800"/>
              <a:t> </a:t>
            </a:r>
            <a:r>
              <a:rPr lang="en-US" sz="2800" b="1" u="sng"/>
              <a:t>Future perfect</a:t>
            </a:r>
            <a:r>
              <a:rPr lang="en-US" sz="2800"/>
              <a:t>: </a:t>
            </a:r>
          </a:p>
          <a:p>
            <a:pPr>
              <a:lnSpc>
                <a:spcPct val="90000"/>
              </a:lnSpc>
              <a:buFont typeface="Wingdings" pitchFamily="2" charset="2"/>
              <a:buNone/>
            </a:pPr>
            <a:r>
              <a:rPr lang="en-US" sz="2000"/>
              <a:t>If they win the next match, they'</a:t>
            </a:r>
            <a:r>
              <a:rPr lang="en-US" sz="2000" b="1"/>
              <a:t>ll have won</a:t>
            </a:r>
            <a:r>
              <a:rPr lang="en-US" sz="2000"/>
              <a:t> every match in the season. </a:t>
            </a:r>
          </a:p>
          <a:p>
            <a:pPr>
              <a:lnSpc>
                <a:spcPct val="90000"/>
              </a:lnSpc>
              <a:buFont typeface="Wingdings" pitchFamily="2" charset="2"/>
              <a:buChar char="Ø"/>
            </a:pPr>
            <a:r>
              <a:rPr lang="en-US" sz="2800"/>
              <a:t> </a:t>
            </a:r>
            <a:r>
              <a:rPr lang="en-US" sz="2800" b="1" u="sng"/>
              <a:t>Imperative: </a:t>
            </a:r>
          </a:p>
          <a:p>
            <a:pPr>
              <a:lnSpc>
                <a:spcPct val="90000"/>
              </a:lnSpc>
              <a:buFont typeface="Wingdings" pitchFamily="2" charset="2"/>
              <a:buNone/>
            </a:pPr>
            <a:r>
              <a:rPr lang="en-US" sz="2000"/>
              <a:t>If you need me, </a:t>
            </a:r>
            <a:r>
              <a:rPr lang="en-US" sz="2000" b="1"/>
              <a:t>call me.</a:t>
            </a:r>
            <a:r>
              <a:rPr lang="en-US" sz="2000"/>
              <a:t> </a:t>
            </a:r>
          </a:p>
          <a:p>
            <a:pPr>
              <a:lnSpc>
                <a:spcPct val="90000"/>
              </a:lnSpc>
              <a:buFont typeface="Wingdings" pitchFamily="2" charset="2"/>
              <a:buChar char="Ø"/>
            </a:pPr>
            <a:r>
              <a:rPr lang="en-US" sz="2800"/>
              <a:t> </a:t>
            </a:r>
            <a:r>
              <a:rPr lang="en-US" sz="2800" b="1" u="sng"/>
              <a:t>Can / could, may / might, should / ought to, must </a:t>
            </a:r>
          </a:p>
          <a:p>
            <a:pPr>
              <a:lnSpc>
                <a:spcPct val="90000"/>
              </a:lnSpc>
              <a:buFont typeface="Wingdings" pitchFamily="2" charset="2"/>
              <a:buNone/>
            </a:pPr>
            <a:r>
              <a:rPr lang="en-US" sz="2400"/>
              <a:t>If you don't eat your dinner, you </a:t>
            </a:r>
            <a:r>
              <a:rPr lang="en-US" sz="2400" b="1"/>
              <a:t>can't </a:t>
            </a:r>
            <a:r>
              <a:rPr lang="en-US" sz="2400"/>
              <a:t>have an ice cream. </a:t>
            </a:r>
          </a:p>
          <a:p>
            <a:pPr>
              <a:lnSpc>
                <a:spcPct val="90000"/>
              </a:lnSpc>
              <a:buFont typeface="Wingdings" pitchFamily="2" charset="2"/>
              <a:buNone/>
            </a:pPr>
            <a:endParaRPr lang="en-US" sz="2000"/>
          </a:p>
          <a:p>
            <a:pPr>
              <a:lnSpc>
                <a:spcPct val="90000"/>
              </a:lnSpc>
              <a:buFont typeface="Wingdings" pitchFamily="2" charset="2"/>
              <a:buNone/>
            </a:pPr>
            <a:endParaRPr lang="en-US" sz="2000"/>
          </a:p>
          <a:p>
            <a:pPr>
              <a:lnSpc>
                <a:spcPct val="90000"/>
              </a:lnSpc>
              <a:buFont typeface="Wingdings" pitchFamily="2" charset="2"/>
              <a:buNone/>
            </a:pPr>
            <a:endParaRPr lang="en-US" sz="2000"/>
          </a:p>
          <a:p>
            <a:pPr>
              <a:lnSpc>
                <a:spcPct val="90000"/>
              </a:lnSpc>
              <a:buFont typeface="Wingdings" pitchFamily="2" charset="2"/>
              <a:buNone/>
            </a:pPr>
            <a:endParaRPr lang="en-US" sz="2800"/>
          </a:p>
          <a:p>
            <a:pPr>
              <a:lnSpc>
                <a:spcPct val="90000"/>
              </a:lnSpc>
              <a:buFont typeface="Wingdings" pitchFamily="2" charset="2"/>
              <a:buNone/>
            </a:pPr>
            <a:endParaRPr lang="es-ES" sz="2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29699">
                                            <p:txEl>
                                              <p:pRg st="0" end="0"/>
                                            </p:txEl>
                                          </p:spTgt>
                                        </p:tgtEl>
                                        <p:attrNameLst>
                                          <p:attrName>style.visibility</p:attrName>
                                        </p:attrNameLst>
                                      </p:cBhvr>
                                      <p:to>
                                        <p:strVal val="visible"/>
                                      </p:to>
                                    </p:set>
                                    <p:animEffect transition="in" filter="checkerboard(across)">
                                      <p:cBhvr>
                                        <p:cTn id="13" dur="500"/>
                                        <p:tgtEl>
                                          <p:spTgt spid="2969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29699">
                                            <p:txEl>
                                              <p:pRg st="0" end="0"/>
                                            </p:txEl>
                                          </p:spTgt>
                                        </p:tgtEl>
                                        <p:attrNameLst>
                                          <p:attrName>style.visibility</p:attrName>
                                        </p:attrNameLst>
                                      </p:cBhvr>
                                      <p:to>
                                        <p:strVal val="visible"/>
                                      </p:to>
                                    </p:set>
                                    <p:animEffect transition="in" filter="dissolve">
                                      <p:cBhvr>
                                        <p:cTn id="18" dur="500"/>
                                        <p:tgtEl>
                                          <p:spTgt spid="2969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9699">
                                            <p:txEl>
                                              <p:pRg st="1" end="1"/>
                                            </p:txEl>
                                          </p:spTgt>
                                        </p:tgtEl>
                                        <p:attrNameLst>
                                          <p:attrName>style.visibility</p:attrName>
                                        </p:attrNameLst>
                                      </p:cBhvr>
                                      <p:to>
                                        <p:strVal val="visible"/>
                                      </p:to>
                                    </p:set>
                                    <p:anim calcmode="lin" valueType="num">
                                      <p:cBhvr additive="base">
                                        <p:cTn id="23" dur="5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96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29699">
                                            <p:txEl>
                                              <p:pRg st="2" end="2"/>
                                            </p:txEl>
                                          </p:spTgt>
                                        </p:tgtEl>
                                        <p:attrNameLst>
                                          <p:attrName>style.visibility</p:attrName>
                                        </p:attrNameLst>
                                      </p:cBhvr>
                                      <p:to>
                                        <p:strVal val="visible"/>
                                      </p:to>
                                    </p:set>
                                    <p:animEffect transition="in" filter="dissolve">
                                      <p:cBhvr>
                                        <p:cTn id="29" dur="500"/>
                                        <p:tgtEl>
                                          <p:spTgt spid="29699">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9699">
                                            <p:txEl>
                                              <p:pRg st="3" end="3"/>
                                            </p:txEl>
                                          </p:spTgt>
                                        </p:tgtEl>
                                        <p:attrNameLst>
                                          <p:attrName>style.visibility</p:attrName>
                                        </p:attrNameLst>
                                      </p:cBhvr>
                                      <p:to>
                                        <p:strVal val="visible"/>
                                      </p:to>
                                    </p:set>
                                    <p:anim calcmode="lin" valueType="num">
                                      <p:cBhvr additive="base">
                                        <p:cTn id="34" dur="500" fill="hold"/>
                                        <p:tgtEl>
                                          <p:spTgt spid="29699">
                                            <p:txEl>
                                              <p:pRg st="3" end="3"/>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96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29699">
                                            <p:txEl>
                                              <p:pRg st="4" end="4"/>
                                            </p:txEl>
                                          </p:spTgt>
                                        </p:tgtEl>
                                        <p:attrNameLst>
                                          <p:attrName>style.visibility</p:attrName>
                                        </p:attrNameLst>
                                      </p:cBhvr>
                                      <p:to>
                                        <p:strVal val="visible"/>
                                      </p:to>
                                    </p:set>
                                    <p:animEffect transition="in" filter="blinds(horizontal)">
                                      <p:cBhvr>
                                        <p:cTn id="40" dur="500"/>
                                        <p:tgtEl>
                                          <p:spTgt spid="29699">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9699">
                                            <p:txEl>
                                              <p:pRg st="5" end="5"/>
                                            </p:txEl>
                                          </p:spTgt>
                                        </p:tgtEl>
                                        <p:attrNameLst>
                                          <p:attrName>style.visibility</p:attrName>
                                        </p:attrNameLst>
                                      </p:cBhvr>
                                      <p:to>
                                        <p:strVal val="visible"/>
                                      </p:to>
                                    </p:set>
                                    <p:anim calcmode="lin" valueType="num">
                                      <p:cBhvr additive="base">
                                        <p:cTn id="45" dur="500" fill="hold"/>
                                        <p:tgtEl>
                                          <p:spTgt spid="29699">
                                            <p:txEl>
                                              <p:pRg st="5" end="5"/>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969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8" presetClass="entr" presetSubtype="16" fill="hold" nodeType="clickEffect">
                                  <p:stCondLst>
                                    <p:cond delay="0"/>
                                  </p:stCondLst>
                                  <p:childTnLst>
                                    <p:set>
                                      <p:cBhvr>
                                        <p:cTn id="50" dur="1" fill="hold">
                                          <p:stCondLst>
                                            <p:cond delay="0"/>
                                          </p:stCondLst>
                                        </p:cTn>
                                        <p:tgtEl>
                                          <p:spTgt spid="29699">
                                            <p:txEl>
                                              <p:pRg st="6" end="6"/>
                                            </p:txEl>
                                          </p:spTgt>
                                        </p:tgtEl>
                                        <p:attrNameLst>
                                          <p:attrName>style.visibility</p:attrName>
                                        </p:attrNameLst>
                                      </p:cBhvr>
                                      <p:to>
                                        <p:strVal val="visible"/>
                                      </p:to>
                                    </p:set>
                                    <p:animEffect transition="in" filter="diamond(in)">
                                      <p:cBhvr>
                                        <p:cTn id="51" dur="2000"/>
                                        <p:tgtEl>
                                          <p:spTgt spid="2969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29699">
                                            <p:txEl>
                                              <p:pRg st="7" end="7"/>
                                            </p:txEl>
                                          </p:spTgt>
                                        </p:tgtEl>
                                        <p:attrNameLst>
                                          <p:attrName>style.visibility</p:attrName>
                                        </p:attrNameLst>
                                      </p:cBhvr>
                                      <p:to>
                                        <p:strVal val="visible"/>
                                      </p:to>
                                    </p:set>
                                    <p:anim calcmode="lin" valueType="num">
                                      <p:cBhvr additive="base">
                                        <p:cTn id="56" dur="500" fill="hold"/>
                                        <p:tgtEl>
                                          <p:spTgt spid="29699">
                                            <p:txEl>
                                              <p:pRg st="7" end="7"/>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2969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8" presetClass="entr" presetSubtype="16" fill="hold" nodeType="clickEffect">
                                  <p:stCondLst>
                                    <p:cond delay="0"/>
                                  </p:stCondLst>
                                  <p:childTnLst>
                                    <p:set>
                                      <p:cBhvr>
                                        <p:cTn id="61" dur="1" fill="hold">
                                          <p:stCondLst>
                                            <p:cond delay="0"/>
                                          </p:stCondLst>
                                        </p:cTn>
                                        <p:tgtEl>
                                          <p:spTgt spid="29699">
                                            <p:txEl>
                                              <p:pRg st="8" end="8"/>
                                            </p:txEl>
                                          </p:spTgt>
                                        </p:tgtEl>
                                        <p:attrNameLst>
                                          <p:attrName>style.visibility</p:attrName>
                                        </p:attrNameLst>
                                      </p:cBhvr>
                                      <p:to>
                                        <p:strVal val="visible"/>
                                      </p:to>
                                    </p:set>
                                    <p:animEffect transition="in" filter="diamond(in)">
                                      <p:cBhvr>
                                        <p:cTn id="62" dur="2000"/>
                                        <p:tgtEl>
                                          <p:spTgt spid="29699">
                                            <p:txEl>
                                              <p:pRg st="8" end="8"/>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9699">
                                            <p:txEl>
                                              <p:pRg st="9" end="9"/>
                                            </p:txEl>
                                          </p:spTgt>
                                        </p:tgtEl>
                                        <p:attrNameLst>
                                          <p:attrName>style.visibility</p:attrName>
                                        </p:attrNameLst>
                                      </p:cBhvr>
                                      <p:to>
                                        <p:strVal val="visible"/>
                                      </p:to>
                                    </p:set>
                                    <p:anim calcmode="lin" valueType="num">
                                      <p:cBhvr additive="base">
                                        <p:cTn id="67" dur="500" fill="hold"/>
                                        <p:tgtEl>
                                          <p:spTgt spid="29699">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969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5" presetClass="entr" presetSubtype="10" fill="hold" nodeType="clickEffect">
                                  <p:stCondLst>
                                    <p:cond delay="0"/>
                                  </p:stCondLst>
                                  <p:childTnLst>
                                    <p:set>
                                      <p:cBhvr>
                                        <p:cTn id="72" dur="1" fill="hold">
                                          <p:stCondLst>
                                            <p:cond delay="0"/>
                                          </p:stCondLst>
                                        </p:cTn>
                                        <p:tgtEl>
                                          <p:spTgt spid="29699">
                                            <p:txEl>
                                              <p:pRg st="10" end="10"/>
                                            </p:txEl>
                                          </p:spTgt>
                                        </p:tgtEl>
                                        <p:attrNameLst>
                                          <p:attrName>style.visibility</p:attrName>
                                        </p:attrNameLst>
                                      </p:cBhvr>
                                      <p:to>
                                        <p:strVal val="visible"/>
                                      </p:to>
                                    </p:set>
                                    <p:animEffect transition="in" filter="checkerboard(across)">
                                      <p:cBhvr>
                                        <p:cTn id="73" dur="500"/>
                                        <p:tgtEl>
                                          <p:spTgt spid="2969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xfrm>
            <a:off x="457200" y="244475"/>
            <a:ext cx="8385175" cy="881063"/>
          </a:xfrm>
        </p:spPr>
        <p:txBody>
          <a:bodyPr/>
          <a:lstStyle/>
          <a:p>
            <a:pPr algn="ctr"/>
            <a:r>
              <a:rPr lang="en-US" sz="3600"/>
              <a:t>Tense variations in conditional 2</a:t>
            </a:r>
            <a:r>
              <a:rPr lang="es-ES" sz="4000"/>
              <a:t> </a:t>
            </a:r>
          </a:p>
        </p:txBody>
      </p:sp>
      <p:sp>
        <p:nvSpPr>
          <p:cNvPr id="32772" name="Text Box 4"/>
          <p:cNvSpPr txBox="1">
            <a:spLocks noChangeArrowheads="1"/>
          </p:cNvSpPr>
          <p:nvPr/>
        </p:nvSpPr>
        <p:spPr bwMode="auto">
          <a:xfrm>
            <a:off x="323850" y="1020763"/>
            <a:ext cx="8820150" cy="5395912"/>
          </a:xfrm>
          <a:prstGeom prst="rect">
            <a:avLst/>
          </a:prstGeom>
          <a:noFill/>
          <a:ln w="9525">
            <a:noFill/>
            <a:miter lim="800000"/>
            <a:headEnd/>
            <a:tailEnd/>
          </a:ln>
          <a:effectLst/>
        </p:spPr>
        <p:txBody>
          <a:bodyPr>
            <a:spAutoFit/>
          </a:bodyPr>
          <a:lstStyle/>
          <a:p>
            <a:r>
              <a:rPr lang="en-US" sz="2800"/>
              <a:t>The if clause usually takes the past simple. However, it is also possible to use: </a:t>
            </a:r>
          </a:p>
          <a:p>
            <a:endParaRPr lang="en-US" sz="2800"/>
          </a:p>
          <a:p>
            <a:pPr>
              <a:buFont typeface="Wingdings" pitchFamily="2" charset="2"/>
              <a:buChar char="Ø"/>
            </a:pPr>
            <a:r>
              <a:rPr lang="en-US" sz="2800"/>
              <a:t> </a:t>
            </a:r>
            <a:r>
              <a:rPr lang="en-US" sz="2800" b="1" u="sng">
                <a:effectLst>
                  <a:outerShdw blurRad="38100" dist="38100" dir="2700000" algn="tl">
                    <a:srgbClr val="000000"/>
                  </a:outerShdw>
                </a:effectLst>
              </a:rPr>
              <a:t>Past continuous: </a:t>
            </a:r>
          </a:p>
          <a:p>
            <a:pPr>
              <a:buFont typeface="Wingdings" pitchFamily="2" charset="2"/>
              <a:buNone/>
            </a:pPr>
            <a:r>
              <a:rPr lang="en-US" sz="2400" b="1">
                <a:effectLst>
                  <a:outerShdw blurRad="38100" dist="38100" dir="2700000" algn="tl">
                    <a:srgbClr val="000000"/>
                  </a:outerShdw>
                </a:effectLst>
              </a:rPr>
              <a:t>If you were coming with me, I`d give you a lift. </a:t>
            </a:r>
          </a:p>
          <a:p>
            <a:endParaRPr lang="en-US" sz="2800"/>
          </a:p>
          <a:p>
            <a:pPr>
              <a:buFont typeface="Wingdings" pitchFamily="2" charset="2"/>
              <a:buChar char="Ø"/>
            </a:pPr>
            <a:r>
              <a:rPr lang="en-US" sz="2800"/>
              <a:t> </a:t>
            </a:r>
            <a:r>
              <a:rPr lang="en-US" sz="2800" b="1" u="sng">
                <a:effectLst>
                  <a:outerShdw blurRad="38100" dist="38100" dir="2700000" algn="tl">
                    <a:srgbClr val="000000"/>
                  </a:outerShdw>
                </a:effectLst>
              </a:rPr>
              <a:t>Could </a:t>
            </a:r>
          </a:p>
          <a:p>
            <a:pPr>
              <a:buFont typeface="Wingdings" pitchFamily="2" charset="2"/>
              <a:buNone/>
            </a:pPr>
            <a:r>
              <a:rPr lang="en-US" sz="2400" b="1">
                <a:effectLst>
                  <a:outerShdw blurRad="38100" dist="38100" dir="2700000" algn="tl">
                    <a:srgbClr val="000000"/>
                  </a:outerShdw>
                </a:effectLst>
              </a:rPr>
              <a:t>If I could have the day off, I`d go with you.</a:t>
            </a:r>
            <a:r>
              <a:rPr lang="en-US" sz="2400" b="1" u="sng">
                <a:effectLst>
                  <a:outerShdw blurRad="38100" dist="38100" dir="2700000" algn="tl">
                    <a:srgbClr val="000000"/>
                  </a:outerShdw>
                </a:effectLst>
              </a:rPr>
              <a:t> </a:t>
            </a:r>
          </a:p>
          <a:p>
            <a:pPr>
              <a:buFont typeface="Wingdings" pitchFamily="2" charset="2"/>
              <a:buNone/>
            </a:pPr>
            <a:endParaRPr lang="en-US" sz="2400" b="1" u="sng">
              <a:effectLst>
                <a:outerShdw blurRad="38100" dist="38100" dir="2700000" algn="tl">
                  <a:srgbClr val="000000"/>
                </a:outerShdw>
              </a:effectLst>
            </a:endParaRPr>
          </a:p>
          <a:p>
            <a:pPr>
              <a:buFont typeface="Wingdings" pitchFamily="2" charset="2"/>
              <a:buChar char="Ø"/>
            </a:pPr>
            <a:r>
              <a:rPr lang="en-US" sz="2800" b="1" u="sng">
                <a:effectLst>
                  <a:outerShdw blurRad="38100" dist="38100" dir="2700000" algn="tl">
                    <a:srgbClr val="000000"/>
                  </a:outerShdw>
                </a:effectLst>
              </a:rPr>
              <a:t>Were / was to: </a:t>
            </a:r>
          </a:p>
          <a:p>
            <a:pPr>
              <a:buFont typeface="Wingdings" pitchFamily="2" charset="2"/>
              <a:buNone/>
            </a:pPr>
            <a:r>
              <a:rPr lang="en-US" sz="2400" b="1">
                <a:effectLst>
                  <a:outerShdw blurRad="38100" dist="38100" dir="2700000" algn="tl">
                    <a:srgbClr val="000000"/>
                  </a:outerShdw>
                </a:effectLst>
              </a:rPr>
              <a:t>If you were to ask Steve, I`m sure he would do it. </a:t>
            </a:r>
          </a:p>
          <a:p>
            <a:endParaRPr lang="en-US" sz="2800"/>
          </a:p>
          <a:p>
            <a:endParaRPr 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strips(downLeft)">
                                      <p:cBhvr>
                                        <p:cTn id="7" dur="500"/>
                                        <p:tgtEl>
                                          <p:spTgt spid="3277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2772">
                                            <p:txEl>
                                              <p:pRg st="0" end="0"/>
                                            </p:txEl>
                                          </p:spTgt>
                                        </p:tgtEl>
                                        <p:attrNameLst>
                                          <p:attrName>style.visibility</p:attrName>
                                        </p:attrNameLst>
                                      </p:cBhvr>
                                      <p:to>
                                        <p:strVal val="visible"/>
                                      </p:to>
                                    </p:set>
                                    <p:anim calcmode="lin" valueType="num">
                                      <p:cBhvr additive="base">
                                        <p:cTn id="12" dur="500" fill="hold"/>
                                        <p:tgtEl>
                                          <p:spTgt spid="3277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277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4" fill="hold" nodeType="clickEffect">
                                  <p:stCondLst>
                                    <p:cond delay="0"/>
                                  </p:stCondLst>
                                  <p:childTnLst>
                                    <p:set>
                                      <p:cBhvr>
                                        <p:cTn id="17" dur="1" fill="hold">
                                          <p:stCondLst>
                                            <p:cond delay="0"/>
                                          </p:stCondLst>
                                        </p:cTn>
                                        <p:tgtEl>
                                          <p:spTgt spid="32772">
                                            <p:txEl>
                                              <p:pRg st="2" end="2"/>
                                            </p:txEl>
                                          </p:spTgt>
                                        </p:tgtEl>
                                        <p:attrNameLst>
                                          <p:attrName>style.visibility</p:attrName>
                                        </p:attrNameLst>
                                      </p:cBhvr>
                                      <p:to>
                                        <p:strVal val="visible"/>
                                      </p:to>
                                    </p:set>
                                    <p:anim calcmode="lin" valueType="num">
                                      <p:cBhvr additive="base">
                                        <p:cTn id="18" dur="5000" fill="hold"/>
                                        <p:tgtEl>
                                          <p:spTgt spid="32772">
                                            <p:txEl>
                                              <p:pRg st="2" end="2"/>
                                            </p:txEl>
                                          </p:spTgt>
                                        </p:tgtEl>
                                        <p:attrNameLst>
                                          <p:attrName>ppt_x</p:attrName>
                                        </p:attrNameLst>
                                      </p:cBhvr>
                                      <p:tavLst>
                                        <p:tav tm="0">
                                          <p:val>
                                            <p:strVal val="#ppt_x"/>
                                          </p:val>
                                        </p:tav>
                                        <p:tav tm="100000">
                                          <p:val>
                                            <p:strVal val="#ppt_x"/>
                                          </p:val>
                                        </p:tav>
                                      </p:tavLst>
                                    </p:anim>
                                    <p:anim calcmode="lin" valueType="num">
                                      <p:cBhvr additive="base">
                                        <p:cTn id="19" dur="5000" fill="hold"/>
                                        <p:tgtEl>
                                          <p:spTgt spid="3277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32772">
                                            <p:txEl>
                                              <p:pRg st="3" end="3"/>
                                            </p:txEl>
                                          </p:spTgt>
                                        </p:tgtEl>
                                        <p:attrNameLst>
                                          <p:attrName>style.visibility</p:attrName>
                                        </p:attrNameLst>
                                      </p:cBhvr>
                                      <p:to>
                                        <p:strVal val="visible"/>
                                      </p:to>
                                    </p:set>
                                    <p:animEffect transition="in" filter="checkerboard(across)">
                                      <p:cBhvr>
                                        <p:cTn id="24" dur="500"/>
                                        <p:tgtEl>
                                          <p:spTgt spid="32772">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7" presetClass="entr" presetSubtype="4" fill="hold" nodeType="clickEffect">
                                  <p:stCondLst>
                                    <p:cond delay="0"/>
                                  </p:stCondLst>
                                  <p:childTnLst>
                                    <p:set>
                                      <p:cBhvr>
                                        <p:cTn id="28" dur="1" fill="hold">
                                          <p:stCondLst>
                                            <p:cond delay="0"/>
                                          </p:stCondLst>
                                        </p:cTn>
                                        <p:tgtEl>
                                          <p:spTgt spid="32772">
                                            <p:txEl>
                                              <p:pRg st="5" end="5"/>
                                            </p:txEl>
                                          </p:spTgt>
                                        </p:tgtEl>
                                        <p:attrNameLst>
                                          <p:attrName>style.visibility</p:attrName>
                                        </p:attrNameLst>
                                      </p:cBhvr>
                                      <p:to>
                                        <p:strVal val="visible"/>
                                      </p:to>
                                    </p:set>
                                    <p:anim calcmode="lin" valueType="num">
                                      <p:cBhvr additive="base">
                                        <p:cTn id="29" dur="5000" fill="hold"/>
                                        <p:tgtEl>
                                          <p:spTgt spid="32772">
                                            <p:txEl>
                                              <p:pRg st="5" end="5"/>
                                            </p:txEl>
                                          </p:spTgt>
                                        </p:tgtEl>
                                        <p:attrNameLst>
                                          <p:attrName>ppt_x</p:attrName>
                                        </p:attrNameLst>
                                      </p:cBhvr>
                                      <p:tavLst>
                                        <p:tav tm="0">
                                          <p:val>
                                            <p:strVal val="#ppt_x"/>
                                          </p:val>
                                        </p:tav>
                                        <p:tav tm="100000">
                                          <p:val>
                                            <p:strVal val="#ppt_x"/>
                                          </p:val>
                                        </p:tav>
                                      </p:tavLst>
                                    </p:anim>
                                    <p:anim calcmode="lin" valueType="num">
                                      <p:cBhvr additive="base">
                                        <p:cTn id="30" dur="5000" fill="hold"/>
                                        <p:tgtEl>
                                          <p:spTgt spid="3277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1" presetClass="entr" presetSubtype="0" fill="hold" nodeType="clickEffect">
                                  <p:stCondLst>
                                    <p:cond delay="0"/>
                                  </p:stCondLst>
                                  <p:childTnLst>
                                    <p:set>
                                      <p:cBhvr>
                                        <p:cTn id="34" dur="1000">
                                          <p:stCondLst>
                                            <p:cond delay="0"/>
                                          </p:stCondLst>
                                        </p:cTn>
                                        <p:tgtEl>
                                          <p:spTgt spid="32772">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7" presetClass="entr" presetSubtype="4" fill="hold" nodeType="clickEffect">
                                  <p:stCondLst>
                                    <p:cond delay="0"/>
                                  </p:stCondLst>
                                  <p:childTnLst>
                                    <p:set>
                                      <p:cBhvr>
                                        <p:cTn id="38" dur="1" fill="hold">
                                          <p:stCondLst>
                                            <p:cond delay="0"/>
                                          </p:stCondLst>
                                        </p:cTn>
                                        <p:tgtEl>
                                          <p:spTgt spid="32772">
                                            <p:txEl>
                                              <p:pRg st="8" end="8"/>
                                            </p:txEl>
                                          </p:spTgt>
                                        </p:tgtEl>
                                        <p:attrNameLst>
                                          <p:attrName>style.visibility</p:attrName>
                                        </p:attrNameLst>
                                      </p:cBhvr>
                                      <p:to>
                                        <p:strVal val="visible"/>
                                      </p:to>
                                    </p:set>
                                    <p:anim calcmode="lin" valueType="num">
                                      <p:cBhvr additive="base">
                                        <p:cTn id="39" dur="5000" fill="hold"/>
                                        <p:tgtEl>
                                          <p:spTgt spid="32772">
                                            <p:txEl>
                                              <p:pRg st="8" end="8"/>
                                            </p:txEl>
                                          </p:spTgt>
                                        </p:tgtEl>
                                        <p:attrNameLst>
                                          <p:attrName>ppt_x</p:attrName>
                                        </p:attrNameLst>
                                      </p:cBhvr>
                                      <p:tavLst>
                                        <p:tav tm="0">
                                          <p:val>
                                            <p:strVal val="#ppt_x"/>
                                          </p:val>
                                        </p:tav>
                                        <p:tav tm="100000">
                                          <p:val>
                                            <p:strVal val="#ppt_x"/>
                                          </p:val>
                                        </p:tav>
                                      </p:tavLst>
                                    </p:anim>
                                    <p:anim calcmode="lin" valueType="num">
                                      <p:cBhvr additive="base">
                                        <p:cTn id="40" dur="5000" fill="hold"/>
                                        <p:tgtEl>
                                          <p:spTgt spid="3277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32772">
                                            <p:txEl>
                                              <p:pRg st="9" end="9"/>
                                            </p:txEl>
                                          </p:spTgt>
                                        </p:tgtEl>
                                        <p:attrNameLst>
                                          <p:attrName>style.visibility</p:attrName>
                                        </p:attrNameLst>
                                      </p:cBhvr>
                                      <p:to>
                                        <p:strVal val="visible"/>
                                      </p:to>
                                    </p:set>
                                    <p:animEffect transition="in" filter="blinds(horizontal)">
                                      <p:cBhvr>
                                        <p:cTn id="45" dur="500"/>
                                        <p:tgtEl>
                                          <p:spTgt spid="3277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Rot="1" noChangeArrowheads="1"/>
          </p:cNvSpPr>
          <p:nvPr>
            <p:ph type="body" idx="1"/>
          </p:nvPr>
        </p:nvSpPr>
        <p:spPr>
          <a:xfrm>
            <a:off x="395288" y="549275"/>
            <a:ext cx="8439150" cy="5759450"/>
          </a:xfrm>
        </p:spPr>
        <p:txBody>
          <a:bodyPr/>
          <a:lstStyle/>
          <a:p>
            <a:pPr>
              <a:buFont typeface="Wingdings" pitchFamily="2" charset="2"/>
              <a:buNone/>
            </a:pPr>
            <a:r>
              <a:rPr lang="en-US"/>
              <a:t>The main clause usually has the modal would + infinitive. However, the modals </a:t>
            </a:r>
            <a:r>
              <a:rPr lang="en-US" b="1" u="sng"/>
              <a:t>could </a:t>
            </a:r>
            <a:r>
              <a:rPr lang="en-US"/>
              <a:t>and </a:t>
            </a:r>
            <a:r>
              <a:rPr lang="en-US" b="1" u="sng"/>
              <a:t>might </a:t>
            </a:r>
            <a:r>
              <a:rPr lang="en-US"/>
              <a:t>are also used and the infinitive can be in the continuous form: </a:t>
            </a:r>
          </a:p>
          <a:p>
            <a:pPr>
              <a:buFont typeface="Wingdings" pitchFamily="2" charset="2"/>
              <a:buNone/>
            </a:pPr>
            <a:endParaRPr lang="en-US"/>
          </a:p>
          <a:p>
            <a:r>
              <a:rPr lang="en-US" sz="2800"/>
              <a:t>If we had more money, we </a:t>
            </a:r>
            <a:r>
              <a:rPr lang="en-US" sz="2800" b="1" u="sng"/>
              <a:t>wouldn`t be living</a:t>
            </a:r>
            <a:r>
              <a:rPr lang="en-US" sz="2800"/>
              <a:t> here. </a:t>
            </a:r>
          </a:p>
          <a:p>
            <a:r>
              <a:rPr lang="en-US" sz="2800"/>
              <a:t>If we had more money, we </a:t>
            </a:r>
            <a:r>
              <a:rPr lang="en-US" sz="2800" b="1" u="sng"/>
              <a:t>could go</a:t>
            </a:r>
            <a:r>
              <a:rPr lang="en-US" sz="2800"/>
              <a:t> out more. </a:t>
            </a:r>
          </a:p>
          <a:p>
            <a:r>
              <a:rPr lang="en-US" sz="2800"/>
              <a:t>If you asked Tony, he </a:t>
            </a:r>
            <a:r>
              <a:rPr lang="en-US" sz="2800" b="1" u="sng"/>
              <a:t>might do</a:t>
            </a:r>
            <a:r>
              <a:rPr lang="en-US" sz="2800"/>
              <a:t> it for you. </a:t>
            </a:r>
          </a:p>
          <a:p>
            <a:endParaRPr lang="en-US" sz="2800"/>
          </a:p>
          <a:p>
            <a:pPr>
              <a:buFont typeface="Wingdings" pitchFamily="2" charset="2"/>
              <a:buNone/>
            </a:pPr>
            <a:endParaRPr lang="en-US" sz="28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a:xfrm>
            <a:off x="250825" y="244475"/>
            <a:ext cx="8591550" cy="881063"/>
          </a:xfrm>
        </p:spPr>
        <p:txBody>
          <a:bodyPr/>
          <a:lstStyle/>
          <a:p>
            <a:r>
              <a:rPr lang="en-US" sz="3600"/>
              <a:t>Tense variations in conditional 3</a:t>
            </a:r>
          </a:p>
        </p:txBody>
      </p:sp>
      <p:sp>
        <p:nvSpPr>
          <p:cNvPr id="39939" name="Rectangle 3"/>
          <p:cNvSpPr>
            <a:spLocks noGrp="1" noRot="1" noChangeArrowheads="1"/>
          </p:cNvSpPr>
          <p:nvPr>
            <p:ph type="body" idx="1"/>
          </p:nvPr>
        </p:nvSpPr>
        <p:spPr>
          <a:xfrm>
            <a:off x="0" y="1125538"/>
            <a:ext cx="9144000" cy="4970462"/>
          </a:xfrm>
        </p:spPr>
        <p:txBody>
          <a:bodyPr/>
          <a:lstStyle/>
          <a:p>
            <a:pPr>
              <a:buFont typeface="Wingdings" pitchFamily="2" charset="2"/>
              <a:buNone/>
            </a:pPr>
            <a:r>
              <a:rPr lang="en-US"/>
              <a:t>The if clause is usually in the past perfect simple. However, we can also use the </a:t>
            </a:r>
            <a:r>
              <a:rPr lang="en-US" b="1"/>
              <a:t>past perfect continuous</a:t>
            </a:r>
            <a:r>
              <a:rPr lang="en-US"/>
              <a:t> or </a:t>
            </a:r>
            <a:r>
              <a:rPr lang="en-US" b="1"/>
              <a:t>could + perfect infinitive. </a:t>
            </a:r>
          </a:p>
          <a:p>
            <a:pPr>
              <a:buFont typeface="Wingdings" pitchFamily="2" charset="2"/>
              <a:buNone/>
            </a:pPr>
            <a:endParaRPr lang="en-US" b="1"/>
          </a:p>
          <a:p>
            <a:pPr>
              <a:buFont typeface="Wingdings" pitchFamily="2" charset="2"/>
              <a:buNone/>
            </a:pPr>
            <a:r>
              <a:rPr lang="en-US" b="1"/>
              <a:t> </a:t>
            </a:r>
            <a:r>
              <a:rPr lang="en-US" sz="2800" b="1"/>
              <a:t>If he </a:t>
            </a:r>
            <a:r>
              <a:rPr lang="en-US" sz="2800" b="1" u="sng"/>
              <a:t>had been travelling</a:t>
            </a:r>
            <a:r>
              <a:rPr lang="en-US" sz="2800" b="1"/>
              <a:t> in the car, he would have been killed too. </a:t>
            </a:r>
          </a:p>
          <a:p>
            <a:pPr>
              <a:buFont typeface="Wingdings" pitchFamily="2" charset="2"/>
              <a:buNone/>
            </a:pPr>
            <a:endParaRPr lang="en-US" sz="2800" b="1"/>
          </a:p>
          <a:p>
            <a:pPr>
              <a:buFont typeface="Wingdings" pitchFamily="2" charset="2"/>
              <a:buNone/>
            </a:pPr>
            <a:r>
              <a:rPr lang="en-US" sz="2800" b="1"/>
              <a:t>If we </a:t>
            </a:r>
            <a:r>
              <a:rPr lang="en-US" sz="2800" b="1" u="sng"/>
              <a:t>could have</a:t>
            </a:r>
            <a:r>
              <a:rPr lang="en-US" sz="2800" b="1"/>
              <a:t> got a taxi, we would have come round to see you. </a:t>
            </a:r>
            <a:endParaRPr lang="en-U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diamond(in)">
                                      <p:cBhvr>
                                        <p:cTn id="7" dur="2000"/>
                                        <p:tgtEl>
                                          <p:spTgt spid="3993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9939">
                                            <p:txEl>
                                              <p:pRg st="0" end="0"/>
                                            </p:txEl>
                                          </p:spTgt>
                                        </p:tgtEl>
                                        <p:attrNameLst>
                                          <p:attrName>style.visibility</p:attrName>
                                        </p:attrNameLst>
                                      </p:cBhvr>
                                      <p:to>
                                        <p:strVal val="visible"/>
                                      </p:to>
                                    </p:set>
                                    <p:animEffect transition="in" filter="strips(downLeft)">
                                      <p:cBhvr>
                                        <p:cTn id="12" dur="500"/>
                                        <p:tgtEl>
                                          <p:spTgt spid="399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 to="" calcmode="lin" valueType="num">
                                      <p:cBhvr>
                                        <p:cTn id="17" dur="1" fill="hold"/>
                                        <p:tgtEl>
                                          <p:spTgt spid="39939">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9939">
                                            <p:txEl>
                                              <p:pRg st="4" end="4"/>
                                            </p:txEl>
                                          </p:spTgt>
                                        </p:tgtEl>
                                        <p:attrNameLst>
                                          <p:attrName>style.visibility</p:attrName>
                                        </p:attrNameLst>
                                      </p:cBhvr>
                                      <p:to>
                                        <p:strVal val="visible"/>
                                      </p:to>
                                    </p:set>
                                    <p:animEffect transition="in" filter="strips(downLeft)">
                                      <p:cBhvr>
                                        <p:cTn id="22" dur="500"/>
                                        <p:tgtEl>
                                          <p:spTgt spid="399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Rot="1" noChangeArrowheads="1"/>
          </p:cNvSpPr>
          <p:nvPr>
            <p:ph type="body" idx="1"/>
          </p:nvPr>
        </p:nvSpPr>
        <p:spPr>
          <a:xfrm>
            <a:off x="468313" y="476250"/>
            <a:ext cx="8377237" cy="5473700"/>
          </a:xfrm>
        </p:spPr>
        <p:txBody>
          <a:bodyPr/>
          <a:lstStyle/>
          <a:p>
            <a:pPr>
              <a:buFont typeface="Wingdings" pitchFamily="2" charset="2"/>
              <a:buNone/>
            </a:pPr>
            <a:r>
              <a:rPr lang="en-US"/>
              <a:t>The main clause usually has the modal would + perfect infinitive. However, we can also use the modals </a:t>
            </a:r>
            <a:r>
              <a:rPr lang="en-US" b="1" u="sng"/>
              <a:t>could</a:t>
            </a:r>
            <a:r>
              <a:rPr lang="en-US"/>
              <a:t> and </a:t>
            </a:r>
            <a:r>
              <a:rPr lang="en-US" b="1" u="sng"/>
              <a:t>might</a:t>
            </a:r>
            <a:r>
              <a:rPr lang="en-US"/>
              <a:t> + perfect infinitive. </a:t>
            </a:r>
          </a:p>
          <a:p>
            <a:pPr>
              <a:buFont typeface="Wingdings" pitchFamily="2" charset="2"/>
              <a:buNone/>
            </a:pPr>
            <a:endParaRPr lang="en-US"/>
          </a:p>
          <a:p>
            <a:pPr>
              <a:buFont typeface="Wingdings" pitchFamily="2" charset="2"/>
              <a:buNone/>
            </a:pPr>
            <a:r>
              <a:rPr lang="en-US"/>
              <a:t>If I had known there was no more work to do, I </a:t>
            </a:r>
            <a:r>
              <a:rPr lang="en-US" b="1" u="sng"/>
              <a:t>could have stayed</a:t>
            </a:r>
            <a:r>
              <a:rPr lang="en-US"/>
              <a:t> in bed. </a:t>
            </a:r>
          </a:p>
          <a:p>
            <a:pPr>
              <a:buFont typeface="Wingdings" pitchFamily="2" charset="2"/>
              <a:buNone/>
            </a:pPr>
            <a:endParaRPr lang="en-US"/>
          </a:p>
          <a:p>
            <a:pPr>
              <a:buFont typeface="Wingdings" pitchFamily="2" charset="2"/>
              <a:buNone/>
            </a:pPr>
            <a:r>
              <a:rPr lang="en-US"/>
              <a:t>If the ambulance had come sooner, he </a:t>
            </a:r>
            <a:r>
              <a:rPr lang="en-US" b="1" u="sng"/>
              <a:t>might have been saved. </a:t>
            </a:r>
          </a:p>
          <a:p>
            <a:pPr>
              <a:buFont typeface="Wingdings" pitchFamily="2" charset="2"/>
              <a:buNone/>
            </a:pPr>
            <a:endParaRPr lang="en-US" b="1" u="sng"/>
          </a:p>
          <a:p>
            <a:pPr>
              <a:buFont typeface="Wingdings" pitchFamily="2" charset="2"/>
              <a:buNone/>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heel(4)">
                                      <p:cBhvr>
                                        <p:cTn id="7" dur="20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1987">
                                            <p:txEl>
                                              <p:pRg st="2" end="2"/>
                                            </p:txEl>
                                          </p:spTgt>
                                        </p:tgtEl>
                                        <p:attrNameLst>
                                          <p:attrName>style.visibility</p:attrName>
                                        </p:attrNameLst>
                                      </p:cBhvr>
                                      <p:to>
                                        <p:strVal val="visible"/>
                                      </p:to>
                                    </p:set>
                                    <p:animEffect transition="in" filter="blinds(horizontal)">
                                      <p:cBhvr>
                                        <p:cTn id="12" dur="500"/>
                                        <p:tgtEl>
                                          <p:spTgt spid="4198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1987">
                                            <p:txEl>
                                              <p:pRg st="4" end="4"/>
                                            </p:txEl>
                                          </p:spTgt>
                                        </p:tgtEl>
                                        <p:attrNameLst>
                                          <p:attrName>style.visibility</p:attrName>
                                        </p:attrNameLst>
                                      </p:cBhvr>
                                      <p:to>
                                        <p:strVal val="visible"/>
                                      </p:to>
                                    </p:set>
                                    <p:animEffect transition="in" filter="strips(downLeft)">
                                      <p:cBhvr>
                                        <p:cTn id="17" dur="500"/>
                                        <p:tgtEl>
                                          <p:spTgt spid="41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98" name="Rectangle 54"/>
          <p:cNvSpPr>
            <a:spLocks noChangeArrowheads="1"/>
          </p:cNvSpPr>
          <p:nvPr/>
        </p:nvSpPr>
        <p:spPr bwMode="auto">
          <a:xfrm>
            <a:off x="271463" y="139700"/>
            <a:ext cx="8218487" cy="768350"/>
          </a:xfrm>
          <a:prstGeom prst="rect">
            <a:avLst/>
          </a:prstGeom>
          <a:noFill/>
          <a:ln w="9525">
            <a:noFill/>
            <a:miter lim="800000"/>
            <a:headEnd/>
            <a:tailEnd/>
          </a:ln>
        </p:spPr>
        <p:txBody>
          <a:bodyPr anchor="ctr"/>
          <a:lstStyle/>
          <a:p>
            <a:pPr algn="ctr"/>
            <a:r>
              <a:rPr lang="es-ES" sz="3600" b="1">
                <a:solidFill>
                  <a:schemeClr val="tx2"/>
                </a:solidFill>
                <a:effectLst>
                  <a:outerShdw blurRad="38100" dist="38100" dir="2700000" algn="tl">
                    <a:srgbClr val="000000"/>
                  </a:outerShdw>
                </a:effectLst>
                <a:latin typeface="Times New Roman" pitchFamily="18" charset="0"/>
              </a:rPr>
              <a:t>MIXED C</a:t>
            </a:r>
            <a:r>
              <a:rPr lang="es-ES" sz="3600" b="1">
                <a:solidFill>
                  <a:schemeClr val="tx2"/>
                </a:solidFill>
                <a:latin typeface="Times New Roman" pitchFamily="18" charset="0"/>
              </a:rPr>
              <a:t>ONDITIONALS</a:t>
            </a:r>
            <a:endParaRPr lang="es-ES" sz="3600" b="1">
              <a:solidFill>
                <a:schemeClr val="tx2"/>
              </a:solidFill>
              <a:effectLst>
                <a:outerShdw blurRad="38100" dist="38100" dir="2700000" algn="tl">
                  <a:srgbClr val="000000"/>
                </a:outerShdw>
              </a:effectLst>
              <a:latin typeface="Arial Black" pitchFamily="34" charset="0"/>
            </a:endParaRPr>
          </a:p>
        </p:txBody>
      </p:sp>
      <p:sp>
        <p:nvSpPr>
          <p:cNvPr id="57396" name="Rectangle 52"/>
          <p:cNvSpPr>
            <a:spLocks noChangeArrowheads="1"/>
          </p:cNvSpPr>
          <p:nvPr/>
        </p:nvSpPr>
        <p:spPr bwMode="auto">
          <a:xfrm>
            <a:off x="260350" y="908050"/>
            <a:ext cx="8002588" cy="504825"/>
          </a:xfrm>
          <a:prstGeom prst="rect">
            <a:avLst/>
          </a:prstGeom>
          <a:noFill/>
          <a:ln w="9525">
            <a:noFill/>
            <a:miter lim="800000"/>
            <a:headEnd/>
            <a:tailEnd/>
          </a:ln>
        </p:spPr>
        <p:txBody>
          <a:bodyPr/>
          <a:lstStyle/>
          <a:p>
            <a:pPr marL="342900" indent="-342900">
              <a:lnSpc>
                <a:spcPct val="90000"/>
              </a:lnSpc>
              <a:spcBef>
                <a:spcPct val="20000"/>
              </a:spcBef>
              <a:buClr>
                <a:schemeClr val="hlink"/>
              </a:buClr>
              <a:buSzPct val="60000"/>
              <a:buFont typeface="Wingdings" pitchFamily="2" charset="2"/>
              <a:buChar char="n"/>
            </a:pPr>
            <a:r>
              <a:rPr lang="es-ES" sz="2000">
                <a:solidFill>
                  <a:srgbClr val="000000"/>
                </a:solidFill>
                <a:latin typeface="Times New Roman" pitchFamily="18" charset="0"/>
              </a:rPr>
              <a:t>If-clauses can be mixed provided that they make sense within a context.</a:t>
            </a:r>
            <a:endParaRPr lang="es-ES" sz="2800">
              <a:effectLst>
                <a:outerShdw blurRad="38100" dist="38100" dir="2700000" algn="tl">
                  <a:srgbClr val="000000"/>
                </a:outerShdw>
              </a:effectLst>
            </a:endParaRPr>
          </a:p>
        </p:txBody>
      </p:sp>
      <p:graphicFrame>
        <p:nvGraphicFramePr>
          <p:cNvPr id="57459" name="Group 115"/>
          <p:cNvGraphicFramePr>
            <a:graphicFrameLocks noGrp="1"/>
          </p:cNvGraphicFramePr>
          <p:nvPr/>
        </p:nvGraphicFramePr>
        <p:xfrm>
          <a:off x="198438" y="1557338"/>
          <a:ext cx="8424862" cy="5533963"/>
        </p:xfrm>
        <a:graphic>
          <a:graphicData uri="http://schemas.openxmlformats.org/drawingml/2006/table">
            <a:tbl>
              <a:tblPr/>
              <a:tblGrid>
                <a:gridCol w="1362075"/>
                <a:gridCol w="2851150"/>
                <a:gridCol w="2759075"/>
                <a:gridCol w="1452562"/>
              </a:tblGrid>
              <a:tr h="514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000000"/>
                          </a:solidFill>
                          <a:effectLst/>
                          <a:latin typeface="Times New Roman" pitchFamily="18" charset="0"/>
                        </a:rPr>
                        <a:t>If-clause</a:t>
                      </a:r>
                      <a:endParaRPr kumimoji="0" lang="es-E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Main clause</a:t>
                      </a:r>
                      <a:endParaRPr kumimoji="0" lang="es-E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r>
              <a:tr h="1003300">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0066FF"/>
                          </a:solidFill>
                          <a:effectLst>
                            <a:outerShdw blurRad="38100" dist="38100" dir="2700000" algn="tl">
                              <a:srgbClr val="000000"/>
                            </a:outerShdw>
                          </a:effectLst>
                          <a:latin typeface="Times New Roman" pitchFamily="18" charset="0"/>
                        </a:rPr>
                        <a:t>Type 3</a:t>
                      </a:r>
                      <a:endParaRPr kumimoji="0" lang="es-ES" sz="1800" b="0" i="0" u="none" strike="noStrike" cap="none" normalizeH="0" baseline="0" smtClean="0">
                        <a:ln>
                          <a:noFill/>
                        </a:ln>
                        <a:solidFill>
                          <a:srgbClr val="0066FF"/>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CC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If she </a:t>
                      </a:r>
                      <a:r>
                        <a:rPr kumimoji="0" lang="es-ES" sz="2000" b="0" i="0" u="none" strike="noStrike" cap="none" normalizeH="0" baseline="0" smtClean="0">
                          <a:ln>
                            <a:noFill/>
                          </a:ln>
                          <a:solidFill>
                            <a:srgbClr val="0066FF"/>
                          </a:solidFill>
                          <a:effectLst>
                            <a:outerShdw blurRad="38100" dist="38100" dir="2700000" algn="tl">
                              <a:srgbClr val="000000"/>
                            </a:outerShdw>
                          </a:effectLst>
                          <a:latin typeface="Times New Roman" pitchFamily="18" charset="0"/>
                        </a:rPr>
                        <a:t>had worked</a:t>
                      </a: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 harder at university, </a:t>
                      </a:r>
                      <a:endParaRPr kumimoji="0" lang="es-E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She </a:t>
                      </a:r>
                      <a:r>
                        <a:rPr kumimoji="0" lang="es-ES" sz="2000" b="0" i="0" u="none" strike="noStrike" cap="none" normalizeH="0" baseline="0" smtClean="0">
                          <a:ln>
                            <a:noFill/>
                          </a:ln>
                          <a:solidFill>
                            <a:srgbClr val="FF0000"/>
                          </a:solidFill>
                          <a:effectLst>
                            <a:outerShdw blurRad="38100" dist="38100" dir="2700000" algn="tl">
                              <a:srgbClr val="000000"/>
                            </a:outerShdw>
                          </a:effectLst>
                          <a:latin typeface="Times New Roman" pitchFamily="18" charset="0"/>
                        </a:rPr>
                        <a:t>would have</a:t>
                      </a: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 a degree now. </a:t>
                      </a:r>
                      <a:endParaRPr kumimoji="0" lang="es-ES" sz="1400" b="0" i="0" u="none" strike="noStrike" cap="none" normalizeH="0" baseline="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FF0000"/>
                          </a:solidFill>
                          <a:effectLst>
                            <a:outerShdw blurRad="38100" dist="38100" dir="2700000" algn="tl">
                              <a:srgbClr val="000000"/>
                            </a:outerShdw>
                          </a:effectLst>
                          <a:latin typeface="Times New Roman" pitchFamily="18" charset="0"/>
                        </a:rPr>
                        <a:t>Type 2</a:t>
                      </a:r>
                      <a:endParaRPr kumimoji="0" lang="es-ES" sz="1800" b="0" i="0" u="none" strike="noStrike" cap="none" normalizeH="0" baseline="0" smtClean="0">
                        <a:ln>
                          <a:noFill/>
                        </a:ln>
                        <a:solidFill>
                          <a:srgbClr val="FF0000"/>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CC00"/>
                    </a:solidFill>
                  </a:tcPr>
                </a:tc>
              </a:tr>
              <a:tr h="720725">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(she didn`t work hard at university </a:t>
                      </a:r>
                      <a:endParaRPr kumimoji="0" lang="es-E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so she doesn`t have a degree now. )</a:t>
                      </a:r>
                      <a:endParaRPr kumimoji="0" lang="es-E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vMerge="1">
                  <a:txBody>
                    <a:bodyPr/>
                    <a:lstStyle/>
                    <a:p>
                      <a:endParaRPr lang="en-US"/>
                    </a:p>
                  </a:txBody>
                  <a:tcPr/>
                </a:tc>
              </a:tr>
              <a:tr h="720725">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FF0000"/>
                          </a:solidFill>
                          <a:effectLst>
                            <a:outerShdw blurRad="38100" dist="38100" dir="2700000" algn="tl">
                              <a:srgbClr val="000000"/>
                            </a:outerShdw>
                          </a:effectLst>
                          <a:latin typeface="Times New Roman" pitchFamily="18" charset="0"/>
                        </a:rPr>
                        <a:t>Type 2</a:t>
                      </a:r>
                      <a:endParaRPr kumimoji="0" lang="es-ES" sz="1800" b="0" i="0" u="none" strike="noStrike" cap="none" normalizeH="0" baseline="0" smtClean="0">
                        <a:ln>
                          <a:noFill/>
                        </a:ln>
                        <a:solidFill>
                          <a:srgbClr val="FF0000"/>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CC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If I </a:t>
                      </a:r>
                      <a:r>
                        <a:rPr kumimoji="0" lang="es-ES" sz="2000" b="0" i="0" u="none" strike="noStrike" cap="none" normalizeH="0" baseline="0" smtClean="0">
                          <a:ln>
                            <a:noFill/>
                          </a:ln>
                          <a:solidFill>
                            <a:srgbClr val="FF0000"/>
                          </a:solidFill>
                          <a:effectLst>
                            <a:outerShdw blurRad="38100" dist="38100" dir="2700000" algn="tl">
                              <a:srgbClr val="000000"/>
                            </a:outerShdw>
                          </a:effectLst>
                          <a:latin typeface="Times New Roman" pitchFamily="18" charset="0"/>
                        </a:rPr>
                        <a:t>were </a:t>
                      </a: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faster, </a:t>
                      </a:r>
                      <a:endParaRPr kumimoji="0" lang="es-ES" sz="1400" b="0" i="0" u="none" strike="noStrike" cap="none" normalizeH="0" baseline="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I </a:t>
                      </a:r>
                      <a:r>
                        <a:rPr kumimoji="0" lang="es-ES" sz="2000" b="0" i="0" u="none" strike="noStrike" cap="none" normalizeH="0" baseline="0" smtClean="0">
                          <a:ln>
                            <a:noFill/>
                          </a:ln>
                          <a:solidFill>
                            <a:srgbClr val="0066FF"/>
                          </a:solidFill>
                          <a:effectLst>
                            <a:outerShdw blurRad="38100" dist="38100" dir="2700000" algn="tl">
                              <a:srgbClr val="000000"/>
                            </a:outerShdw>
                          </a:effectLst>
                          <a:latin typeface="Times New Roman" pitchFamily="18" charset="0"/>
                        </a:rPr>
                        <a:t>would have</a:t>
                      </a: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 won the race.</a:t>
                      </a:r>
                      <a:endParaRPr kumimoji="0" lang="es-E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0066FF"/>
                          </a:solidFill>
                          <a:effectLst>
                            <a:outerShdw blurRad="38100" dist="38100" dir="2700000" algn="tl">
                              <a:srgbClr val="000000"/>
                            </a:outerShdw>
                          </a:effectLst>
                          <a:latin typeface="Times New Roman" pitchFamily="18" charset="0"/>
                        </a:rPr>
                        <a:t>Type 3</a:t>
                      </a:r>
                      <a:endParaRPr kumimoji="0" lang="es-ES" sz="1800" b="0" i="0" u="none" strike="noStrike" cap="none" normalizeH="0" baseline="0" smtClean="0">
                        <a:ln>
                          <a:noFill/>
                        </a:ln>
                        <a:solidFill>
                          <a:srgbClr val="0066FF"/>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CC00"/>
                    </a:solidFill>
                  </a:tcPr>
                </a:tc>
              </a:tr>
              <a:tr h="97155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8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(I´m not fast</a:t>
                      </a:r>
                      <a:endParaRPr kumimoji="0" lang="en-US" sz="18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rgbClr val="000000"/>
                          </a:solidFill>
                          <a:effectLst>
                            <a:outerShdw blurRad="38100" dist="38100" dir="2700000" algn="tl">
                              <a:srgbClr val="FFFFFF"/>
                            </a:outerShdw>
                          </a:effectLst>
                          <a:latin typeface="Arial" charset="0"/>
                        </a:rPr>
                        <a:t>so I didn´t win the race.)</a:t>
                      </a:r>
                      <a:endParaRPr kumimoji="0" lang="en-US" sz="1800" b="0" i="0" u="none" strike="noStrike" cap="none" normalizeH="0" baseline="0" smtClean="0">
                        <a:ln>
                          <a:noFill/>
                        </a:ln>
                        <a:solidFill>
                          <a:srgbClr val="000000"/>
                        </a:solidFill>
                        <a:effectLst>
                          <a:outerShdw blurRad="38100" dist="38100" dir="2700000" algn="tl">
                            <a:srgbClr val="FFFFFF"/>
                          </a:outerShdw>
                        </a:effectLst>
                        <a:latin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vMerge="1">
                  <a:txBody>
                    <a:bodyPr/>
                    <a:lstStyle/>
                    <a:p>
                      <a:endParaRPr lang="en-US"/>
                    </a:p>
                  </a:txBody>
                  <a:tcPr/>
                </a:tc>
              </a:tr>
              <a:tr h="690563">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FF0000"/>
                          </a:solidFill>
                          <a:effectLst>
                            <a:outerShdw blurRad="38100" dist="38100" dir="2700000" algn="tl">
                              <a:srgbClr val="000000"/>
                            </a:outerShdw>
                          </a:effectLst>
                          <a:latin typeface="Times New Roman" pitchFamily="18" charset="0"/>
                        </a:rPr>
                        <a:t>Type2 </a:t>
                      </a:r>
                      <a:endParaRPr kumimoji="0" lang="es-ES" sz="1400" b="0" i="0" u="none" strike="noStrike" cap="none" normalizeH="0" baseline="0" smtClean="0">
                        <a:ln>
                          <a:noFill/>
                        </a:ln>
                        <a:solidFill>
                          <a:srgbClr val="FF0000"/>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                                                                                                                                              </a:t>
                      </a:r>
                      <a:endParaRPr kumimoji="0" lang="es-E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If they </a:t>
                      </a:r>
                      <a:r>
                        <a:rPr kumimoji="0" lang="en-US" sz="2000" b="0" i="0" u="none" strike="noStrike" cap="none" normalizeH="0" baseline="0" smtClean="0">
                          <a:ln>
                            <a:noFill/>
                          </a:ln>
                          <a:solidFill>
                            <a:srgbClr val="FF0000"/>
                          </a:solidFill>
                          <a:effectLst>
                            <a:outerShdw blurRad="38100" dist="38100" dir="2700000" algn="tl">
                              <a:srgbClr val="000000"/>
                            </a:outerShdw>
                          </a:effectLst>
                          <a:latin typeface="Times New Roman" pitchFamily="18" charset="0"/>
                        </a:rPr>
                        <a:t>were studying</a:t>
                      </a:r>
                      <a:r>
                        <a:rPr kumimoji="0" lang="en-U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 all morning, </a:t>
                      </a: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they </a:t>
                      </a:r>
                      <a:r>
                        <a:rPr kumimoji="0" lang="es-ES" sz="2000" b="0" i="0" u="none" strike="noStrike" cap="none" normalizeH="0" baseline="0" smtClean="0">
                          <a:ln>
                            <a:noFill/>
                          </a:ln>
                          <a:solidFill>
                            <a:srgbClr val="660066"/>
                          </a:solidFill>
                          <a:effectLst>
                            <a:outerShdw blurRad="38100" dist="38100" dir="2700000" algn="tl">
                              <a:srgbClr val="000000"/>
                            </a:outerShdw>
                          </a:effectLst>
                          <a:latin typeface="Times New Roman" pitchFamily="18" charset="0"/>
                        </a:rPr>
                        <a:t>will be</a:t>
                      </a: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 tired now. </a:t>
                      </a:r>
                      <a:endParaRPr kumimoji="0" lang="es-ES" sz="1400" b="0" i="0" u="none" strike="noStrike" cap="none" normalizeH="0" baseline="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660066"/>
                          </a:solidFill>
                          <a:effectLst>
                            <a:outerShdw blurRad="38100" dist="38100" dir="2700000" algn="tl">
                              <a:srgbClr val="000000"/>
                            </a:outerShdw>
                          </a:effectLst>
                          <a:latin typeface="Times New Roman" pitchFamily="18" charset="0"/>
                        </a:rPr>
                        <a:t>Type 1 </a:t>
                      </a:r>
                      <a:endParaRPr kumimoji="0" lang="es-ES" sz="1400" b="0" i="0" u="none" strike="noStrike" cap="none" normalizeH="0" baseline="0" smtClean="0">
                        <a:ln>
                          <a:noFill/>
                        </a:ln>
                        <a:solidFill>
                          <a:srgbClr val="660066"/>
                        </a:solidFill>
                        <a:effectLst/>
                        <a:latin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smtClean="0">
                        <a:ln>
                          <a:noFill/>
                        </a:ln>
                        <a:solidFill>
                          <a:srgbClr val="660066"/>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r>
              <a:tr h="449263">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(they were studying</a:t>
                      </a:r>
                      <a:endParaRPr kumimoji="0" lang="es-E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rgbClr val="000000"/>
                          </a:solidFill>
                          <a:effectLst>
                            <a:outerShdw blurRad="38100" dist="38100" dir="2700000" algn="tl">
                              <a:srgbClr val="FFFFFF"/>
                            </a:outerShdw>
                          </a:effectLst>
                          <a:latin typeface="Times New Roman" pitchFamily="18" charset="0"/>
                        </a:rPr>
                        <a:t>so they are tired now.)</a:t>
                      </a:r>
                      <a:endParaRPr kumimoji="0" lang="es-E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a:noFill/>
                    </a:lnTlToBr>
                    <a:lnBlToTr>
                      <a:noFill/>
                    </a:lnBlToTr>
                    <a:solidFill>
                      <a:srgbClr val="CCCC00"/>
                    </a:solidFill>
                  </a:tcPr>
                </a:tc>
                <a:tc vMerge="1">
                  <a:txBody>
                    <a:bodyPr/>
                    <a:lstStyle/>
                    <a:p>
                      <a:endParaRPr lang="en-US"/>
                    </a:p>
                  </a:txBody>
                  <a:tcPr/>
                </a:tc>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99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99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99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a:noFill/>
                    </a:lnR>
                    <a:lnT w="12700" cap="flat" cmpd="sng" algn="ctr">
                      <a:solidFill>
                        <a:srgbClr val="FF99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7406" name="Text Box 62"/>
          <p:cNvSpPr txBox="1">
            <a:spLocks noChangeArrowheads="1"/>
          </p:cNvSpPr>
          <p:nvPr/>
        </p:nvSpPr>
        <p:spPr bwMode="auto">
          <a:xfrm>
            <a:off x="303213" y="6256338"/>
            <a:ext cx="184150" cy="366712"/>
          </a:xfrm>
          <a:prstGeom prst="rect">
            <a:avLst/>
          </a:prstGeom>
          <a:noFill/>
          <a:ln w="9525">
            <a:noFill/>
            <a:miter lim="800000"/>
            <a:headEnd/>
            <a:tailEnd/>
          </a:ln>
          <a:effectLst/>
        </p:spPr>
        <p:txBody>
          <a:bodyPr wrap="none">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573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7396">
                                            <p:txEl>
                                              <p:pRg st="0" end="0"/>
                                            </p:txEl>
                                          </p:spTgt>
                                        </p:tgtEl>
                                        <p:attrNameLst>
                                          <p:attrName>style.visibility</p:attrName>
                                        </p:attrNameLst>
                                      </p:cBhvr>
                                      <p:to>
                                        <p:strVal val="visible"/>
                                      </p:to>
                                    </p:set>
                                    <p:anim calcmode="lin" valueType="num">
                                      <p:cBhvr additive="base">
                                        <p:cTn id="11" dur="500" fill="hold"/>
                                        <p:tgtEl>
                                          <p:spTgt spid="5739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739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57459"/>
                                        </p:tgtEl>
                                        <p:attrNameLst>
                                          <p:attrName>style.visibility</p:attrName>
                                        </p:attrNameLst>
                                      </p:cBhvr>
                                      <p:to>
                                        <p:strVal val="visible"/>
                                      </p:to>
                                    </p:set>
                                    <p:anim calcmode="lin" valueType="num">
                                      <p:cBhvr>
                                        <p:cTn id="17" dur="500" fill="hold"/>
                                        <p:tgtEl>
                                          <p:spTgt spid="57459"/>
                                        </p:tgtEl>
                                        <p:attrNameLst>
                                          <p:attrName>ppt_w</p:attrName>
                                        </p:attrNameLst>
                                      </p:cBhvr>
                                      <p:tavLst>
                                        <p:tav tm="0">
                                          <p:val>
                                            <p:fltVal val="0"/>
                                          </p:val>
                                        </p:tav>
                                        <p:tav tm="100000">
                                          <p:val>
                                            <p:strVal val="#ppt_w"/>
                                          </p:val>
                                        </p:tav>
                                      </p:tavLst>
                                    </p:anim>
                                    <p:anim calcmode="lin" valueType="num">
                                      <p:cBhvr>
                                        <p:cTn id="18" dur="500" fill="hold"/>
                                        <p:tgtEl>
                                          <p:spTgt spid="57459"/>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1" nodeType="clickEffect">
                                  <p:stCondLst>
                                    <p:cond delay="0"/>
                                  </p:stCondLst>
                                  <p:iterate type="lt">
                                    <p:tmAbs val="0"/>
                                  </p:iterate>
                                  <p:childTnLst>
                                    <p:set>
                                      <p:cBhvr>
                                        <p:cTn id="22" dur="1" fill="hold">
                                          <p:stCondLst>
                                            <p:cond delay="0"/>
                                          </p:stCondLst>
                                        </p:cTn>
                                        <p:tgtEl>
                                          <p:spTgt spid="57398"/>
                                        </p:tgtEl>
                                        <p:attrNameLst>
                                          <p:attrName>style.visibility</p:attrName>
                                        </p:attrNameLst>
                                      </p:cBhvr>
                                      <p:to>
                                        <p:strVal val="visible"/>
                                      </p:to>
                                    </p:set>
                                    <p:anim to="" calcmode="lin" valueType="num">
                                      <p:cBhvr>
                                        <p:cTn id="23" dur="1" fill="hold"/>
                                        <p:tgtEl>
                                          <p:spTgt spid="5739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98" grpId="0" autoUpdateAnimBg="0"/>
      <p:bldP spid="57398" grpId="1"/>
      <p:bldP spid="57396"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5"/>
          <p:cNvSpPr txBox="1">
            <a:spLocks noChangeArrowheads="1"/>
          </p:cNvSpPr>
          <p:nvPr/>
        </p:nvSpPr>
        <p:spPr bwMode="auto">
          <a:xfrm>
            <a:off x="661988" y="179388"/>
            <a:ext cx="7366000" cy="579437"/>
          </a:xfrm>
          <a:prstGeom prst="rect">
            <a:avLst/>
          </a:prstGeom>
          <a:noFill/>
          <a:ln w="9525">
            <a:noFill/>
            <a:miter lim="800000"/>
            <a:headEnd/>
            <a:tailEnd/>
          </a:ln>
          <a:effectLst/>
        </p:spPr>
        <p:txBody>
          <a:bodyPr>
            <a:spAutoFit/>
          </a:bodyPr>
          <a:lstStyle/>
          <a:p>
            <a:pPr algn="ctr"/>
            <a:r>
              <a:rPr lang="en-US" sz="3200" b="1"/>
              <a:t>Words other than </a:t>
            </a:r>
            <a:r>
              <a:rPr lang="en-US" sz="3200" b="1" i="1"/>
              <a:t>if </a:t>
            </a:r>
          </a:p>
        </p:txBody>
      </p:sp>
      <p:sp>
        <p:nvSpPr>
          <p:cNvPr id="50184" name="Rectangle 8"/>
          <p:cNvSpPr>
            <a:spLocks noChangeArrowheads="1"/>
          </p:cNvSpPr>
          <p:nvPr/>
        </p:nvSpPr>
        <p:spPr bwMode="auto">
          <a:xfrm>
            <a:off x="395288" y="1633538"/>
            <a:ext cx="7181850" cy="366712"/>
          </a:xfrm>
          <a:prstGeom prst="rect">
            <a:avLst/>
          </a:prstGeom>
          <a:noFill/>
          <a:ln w="9525">
            <a:noFill/>
            <a:miter lim="800000"/>
            <a:headEnd/>
            <a:tailEnd/>
          </a:ln>
          <a:effectLst/>
        </p:spPr>
        <p:txBody>
          <a:bodyPr anchor="ctr">
            <a:spAutoFit/>
          </a:bodyPr>
          <a:lstStyle/>
          <a:p>
            <a:pPr algn="ctr" eaLnBrk="0" hangingPunct="0"/>
            <a:endParaRPr lang="en-US"/>
          </a:p>
        </p:txBody>
      </p:sp>
      <p:graphicFrame>
        <p:nvGraphicFramePr>
          <p:cNvPr id="50271" name="Group 95"/>
          <p:cNvGraphicFramePr>
            <a:graphicFrameLocks noGrp="1"/>
          </p:cNvGraphicFramePr>
          <p:nvPr>
            <p:ph/>
          </p:nvPr>
        </p:nvGraphicFramePr>
        <p:xfrm>
          <a:off x="0" y="981075"/>
          <a:ext cx="9144000" cy="5638800"/>
        </p:xfrm>
        <a:graphic>
          <a:graphicData uri="http://schemas.openxmlformats.org/drawingml/2006/table">
            <a:tbl>
              <a:tblPr/>
              <a:tblGrid>
                <a:gridCol w="2444750"/>
                <a:gridCol w="6699250"/>
              </a:tblGrid>
              <a:tr h="5111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Unless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I won`t go out unless he comes too.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11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Even if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Even if it rains, we`ll go to the match.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27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If only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rPr>
                        <a:t>If only I had money, I would go out more.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11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As/so long as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rPr>
                        <a:t>You can use the car as long as you take care of it.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82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On condition (that)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rPr>
                        <a:t>I`ll lend you the car on condition that you take care of it.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11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Provided / providing (that)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rPr>
                        <a:t>I`ll lend you the car provided that you take care of it</a:t>
                      </a: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11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Assuming (that)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rPr>
                        <a:t>Assuming that you take care of the car, I`ll lend it to you.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181"/>
                                        </p:tgtEl>
                                        <p:attrNameLst>
                                          <p:attrName>style.visibility</p:attrName>
                                        </p:attrNameLst>
                                      </p:cBhvr>
                                      <p:to>
                                        <p:strVal val="visible"/>
                                      </p:to>
                                    </p:set>
                                    <p:animEffect transition="in" filter="blinds(horizontal)">
                                      <p:cBhvr>
                                        <p:cTn id="7" dur="500"/>
                                        <p:tgtEl>
                                          <p:spTgt spid="5018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50271"/>
                                        </p:tgtEl>
                                        <p:attrNameLst>
                                          <p:attrName>style.visibility</p:attrName>
                                        </p:attrNameLst>
                                      </p:cBhvr>
                                      <p:to>
                                        <p:strVal val="visible"/>
                                      </p:to>
                                    </p:set>
                                    <p:animEffect transition="in" filter="wheel(4)">
                                      <p:cBhvr>
                                        <p:cTn id="12" dur="2000"/>
                                        <p:tgtEl>
                                          <p:spTgt spid="50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63" name="Group 39"/>
          <p:cNvGraphicFramePr>
            <a:graphicFrameLocks noGrp="1"/>
          </p:cNvGraphicFramePr>
          <p:nvPr/>
        </p:nvGraphicFramePr>
        <p:xfrm>
          <a:off x="684213" y="1397000"/>
          <a:ext cx="8208962" cy="4098925"/>
        </p:xfrm>
        <a:graphic>
          <a:graphicData uri="http://schemas.openxmlformats.org/drawingml/2006/table">
            <a:tbl>
              <a:tblPr/>
              <a:tblGrid>
                <a:gridCol w="3141662"/>
                <a:gridCol w="5067300"/>
              </a:tblGrid>
              <a:tr h="13541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Suppose / supposing (that)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Suppose you had a lot of money, would you give up work?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557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What if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What if you had a lot of money, would you give up work?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541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Imagine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Imagine you had a lot of money, would you give up work?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2257" name="Text Box 33"/>
          <p:cNvSpPr txBox="1">
            <a:spLocks noChangeArrowheads="1"/>
          </p:cNvSpPr>
          <p:nvPr/>
        </p:nvSpPr>
        <p:spPr bwMode="auto">
          <a:xfrm>
            <a:off x="684213" y="0"/>
            <a:ext cx="3003550" cy="579438"/>
          </a:xfrm>
          <a:prstGeom prst="rect">
            <a:avLst/>
          </a:prstGeom>
          <a:noFill/>
          <a:ln w="9525">
            <a:noFill/>
            <a:miter lim="800000"/>
            <a:headEnd/>
            <a:tailEnd/>
          </a:ln>
          <a:effectLst/>
        </p:spPr>
        <p:txBody>
          <a:bodyPr wrap="none">
            <a:spAutoFit/>
          </a:bodyPr>
          <a:lstStyle/>
          <a:p>
            <a:r>
              <a:rPr lang="en-US" sz="3200"/>
              <a:t>In questions….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257"/>
                                        </p:tgtEl>
                                        <p:attrNameLst>
                                          <p:attrName>style.visibility</p:attrName>
                                        </p:attrNameLst>
                                      </p:cBhvr>
                                      <p:to>
                                        <p:strVal val="visible"/>
                                      </p:to>
                                    </p:set>
                                    <p:animEffect transition="in" filter="blinds(horizontal)">
                                      <p:cBhvr>
                                        <p:cTn id="7" dur="500"/>
                                        <p:tgtEl>
                                          <p:spTgt spid="5225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52263"/>
                                        </p:tgtEl>
                                        <p:attrNameLst>
                                          <p:attrName>style.visibility</p:attrName>
                                        </p:attrNameLst>
                                      </p:cBhvr>
                                      <p:to>
                                        <p:strVal val="visible"/>
                                      </p:to>
                                    </p:set>
                                    <p:animEffect transition="in" filter="wheel(4)">
                                      <p:cBhvr>
                                        <p:cTn id="12" dur="2000"/>
                                        <p:tgtEl>
                                          <p:spTgt spid="52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92" name="Text Box 20"/>
          <p:cNvSpPr txBox="1">
            <a:spLocks noChangeArrowheads="1"/>
          </p:cNvSpPr>
          <p:nvPr/>
        </p:nvSpPr>
        <p:spPr bwMode="auto">
          <a:xfrm>
            <a:off x="684213" y="0"/>
            <a:ext cx="7488237" cy="641350"/>
          </a:xfrm>
          <a:prstGeom prst="rect">
            <a:avLst/>
          </a:prstGeom>
          <a:noFill/>
          <a:ln w="9525">
            <a:noFill/>
            <a:miter lim="800000"/>
            <a:headEnd/>
            <a:tailEnd/>
          </a:ln>
          <a:effectLst/>
        </p:spPr>
        <p:txBody>
          <a:bodyPr>
            <a:spAutoFit/>
          </a:bodyPr>
          <a:lstStyle/>
          <a:p>
            <a:pPr algn="ctr"/>
            <a:r>
              <a:rPr lang="en-US" sz="3600" b="1"/>
              <a:t>IMPLIED CONDITIONALS </a:t>
            </a:r>
          </a:p>
        </p:txBody>
      </p:sp>
      <p:sp>
        <p:nvSpPr>
          <p:cNvPr id="54294" name="Rectangle 22"/>
          <p:cNvSpPr>
            <a:spLocks noChangeArrowheads="1"/>
          </p:cNvSpPr>
          <p:nvPr/>
        </p:nvSpPr>
        <p:spPr bwMode="auto">
          <a:xfrm>
            <a:off x="539750" y="1087438"/>
            <a:ext cx="8208963" cy="5456237"/>
          </a:xfrm>
          <a:prstGeom prst="rect">
            <a:avLst/>
          </a:prstGeom>
          <a:noFill/>
          <a:ln w="9525">
            <a:noFill/>
            <a:miter lim="800000"/>
            <a:headEnd/>
            <a:tailEnd/>
          </a:ln>
          <a:effectLst/>
        </p:spPr>
        <p:txBody>
          <a:bodyPr anchor="ctr">
            <a:spAutoFit/>
          </a:bodyPr>
          <a:lstStyle/>
          <a:p>
            <a:pPr algn="ctr"/>
            <a:r>
              <a:rPr lang="en-US" sz="2800"/>
              <a:t>Conditions are not always expressed in the form of conditional clauses, particularly in spoken English. They can be expressed in another way or they may be evident from the context. The rules for the verb usage are still followed in the result clause (main clause).</a:t>
            </a:r>
          </a:p>
          <a:p>
            <a:pPr algn="ctr"/>
            <a:endParaRPr lang="es-ES" sz="2800"/>
          </a:p>
          <a:p>
            <a:pPr algn="ctr"/>
            <a:r>
              <a:rPr lang="en-US" sz="2400"/>
              <a:t>He committed the crime, otherwise he wouldn’t have been arrested. (implied conditional)</a:t>
            </a:r>
          </a:p>
          <a:p>
            <a:pPr algn="ctr"/>
            <a:r>
              <a:rPr lang="en-US" sz="2000"/>
              <a:t>If he hadn’t committed the crime, he wouldn’t have been arrested.</a:t>
            </a:r>
          </a:p>
          <a:p>
            <a:pPr algn="ctr"/>
            <a:endParaRPr lang="es-ES" sz="2000"/>
          </a:p>
          <a:p>
            <a:pPr algn="ctr"/>
            <a:r>
              <a:rPr lang="en-US" sz="2400"/>
              <a:t>I would have stayed longer, but he didn’t ask me to. (implied conditional)</a:t>
            </a:r>
            <a:endParaRPr lang="es-ES" sz="2400"/>
          </a:p>
          <a:p>
            <a:pPr algn="ctr"/>
            <a:r>
              <a:rPr lang="en-US" sz="2000"/>
              <a:t>I would have stayed longer if he had asked me 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54292"/>
                                        </p:tgtEl>
                                        <p:attrNameLst>
                                          <p:attrName>style.visibility</p:attrName>
                                        </p:attrNameLst>
                                      </p:cBhvr>
                                      <p:to>
                                        <p:strVal val="visible"/>
                                      </p:to>
                                    </p:set>
                                    <p:animEffect transition="in" filter="strips(downLeft)">
                                      <p:cBhvr>
                                        <p:cTn id="7" dur="500"/>
                                        <p:tgtEl>
                                          <p:spTgt spid="5429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4294">
                                            <p:txEl>
                                              <p:pRg st="0" end="0"/>
                                            </p:txEl>
                                          </p:spTgt>
                                        </p:tgtEl>
                                        <p:attrNameLst>
                                          <p:attrName>style.visibility</p:attrName>
                                        </p:attrNameLst>
                                      </p:cBhvr>
                                      <p:to>
                                        <p:strVal val="visible"/>
                                      </p:to>
                                    </p:set>
                                    <p:animEffect transition="in" filter="diamond(in)">
                                      <p:cBhvr>
                                        <p:cTn id="12" dur="2000"/>
                                        <p:tgtEl>
                                          <p:spTgt spid="5429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54294">
                                            <p:txEl>
                                              <p:pRg st="2" end="2"/>
                                            </p:txEl>
                                          </p:spTgt>
                                        </p:tgtEl>
                                        <p:attrNameLst>
                                          <p:attrName>style.visibility</p:attrName>
                                        </p:attrNameLst>
                                      </p:cBhvr>
                                      <p:to>
                                        <p:strVal val="visible"/>
                                      </p:to>
                                    </p:set>
                                    <p:animEffect transition="in" filter="plus(in)">
                                      <p:cBhvr>
                                        <p:cTn id="17" dur="2000"/>
                                        <p:tgtEl>
                                          <p:spTgt spid="5429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54294">
                                            <p:txEl>
                                              <p:pRg st="3" end="3"/>
                                            </p:txEl>
                                          </p:spTgt>
                                        </p:tgtEl>
                                        <p:attrNameLst>
                                          <p:attrName>style.visibility</p:attrName>
                                        </p:attrNameLst>
                                      </p:cBhvr>
                                      <p:to>
                                        <p:strVal val="visible"/>
                                      </p:to>
                                    </p:set>
                                    <p:animEffect transition="in" filter="wheel(4)">
                                      <p:cBhvr>
                                        <p:cTn id="22" dur="2000"/>
                                        <p:tgtEl>
                                          <p:spTgt spid="5429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54294">
                                            <p:txEl>
                                              <p:pRg st="5" end="5"/>
                                            </p:txEl>
                                          </p:spTgt>
                                        </p:tgtEl>
                                        <p:attrNameLst>
                                          <p:attrName>style.visibility</p:attrName>
                                        </p:attrNameLst>
                                      </p:cBhvr>
                                      <p:to>
                                        <p:strVal val="visible"/>
                                      </p:to>
                                    </p:set>
                                    <p:animEffect transition="in" filter="diamond(in)">
                                      <p:cBhvr>
                                        <p:cTn id="27" dur="2000"/>
                                        <p:tgtEl>
                                          <p:spTgt spid="5429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4" fill="hold" nodeType="clickEffect">
                                  <p:stCondLst>
                                    <p:cond delay="0"/>
                                  </p:stCondLst>
                                  <p:childTnLst>
                                    <p:set>
                                      <p:cBhvr>
                                        <p:cTn id="31" dur="1" fill="hold">
                                          <p:stCondLst>
                                            <p:cond delay="0"/>
                                          </p:stCondLst>
                                        </p:cTn>
                                        <p:tgtEl>
                                          <p:spTgt spid="54294">
                                            <p:txEl>
                                              <p:pRg st="6" end="6"/>
                                            </p:txEl>
                                          </p:spTgt>
                                        </p:tgtEl>
                                        <p:attrNameLst>
                                          <p:attrName>style.visibility</p:attrName>
                                        </p:attrNameLst>
                                      </p:cBhvr>
                                      <p:to>
                                        <p:strVal val="visible"/>
                                      </p:to>
                                    </p:set>
                                    <p:animEffect transition="in" filter="wheel(4)">
                                      <p:cBhvr>
                                        <p:cTn id="32" dur="2000"/>
                                        <p:tgtEl>
                                          <p:spTgt spid="5429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9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a:xfrm>
            <a:off x="457200" y="0"/>
            <a:ext cx="8385175" cy="1676400"/>
          </a:xfrm>
        </p:spPr>
        <p:txBody>
          <a:bodyPr/>
          <a:lstStyle/>
          <a:p>
            <a:pPr algn="ctr"/>
            <a:r>
              <a:rPr lang="en-US"/>
              <a:t>Inversion </a:t>
            </a:r>
          </a:p>
        </p:txBody>
      </p:sp>
      <p:sp>
        <p:nvSpPr>
          <p:cNvPr id="62467" name="Rectangle 3"/>
          <p:cNvSpPr>
            <a:spLocks noGrp="1" noRot="1" noChangeArrowheads="1"/>
          </p:cNvSpPr>
          <p:nvPr>
            <p:ph type="body" idx="1"/>
          </p:nvPr>
        </p:nvSpPr>
        <p:spPr>
          <a:xfrm>
            <a:off x="838200" y="1196975"/>
            <a:ext cx="8007350" cy="4899025"/>
          </a:xfrm>
        </p:spPr>
        <p:txBody>
          <a:bodyPr/>
          <a:lstStyle/>
          <a:p>
            <a:pPr>
              <a:lnSpc>
                <a:spcPct val="90000"/>
              </a:lnSpc>
            </a:pPr>
            <a:r>
              <a:rPr lang="en-US" sz="2800"/>
              <a:t>If the first verb in a conditional </a:t>
            </a:r>
            <a:r>
              <a:rPr lang="en-US" sz="2800" i="1"/>
              <a:t>if clause</a:t>
            </a:r>
            <a:r>
              <a:rPr lang="en-US" sz="2800"/>
              <a:t> is </a:t>
            </a:r>
            <a:r>
              <a:rPr lang="en-US" sz="2800" b="1" u="sng"/>
              <a:t>should, were</a:t>
            </a:r>
            <a:r>
              <a:rPr lang="en-US" sz="2800"/>
              <a:t> or </a:t>
            </a:r>
            <a:r>
              <a:rPr lang="en-US" sz="2800" b="1" u="sng"/>
              <a:t>had, </a:t>
            </a:r>
            <a:r>
              <a:rPr lang="en-US" sz="2800"/>
              <a:t>we can leave out </a:t>
            </a:r>
            <a:r>
              <a:rPr lang="en-US" sz="2800" b="1" u="sng"/>
              <a:t>if </a:t>
            </a:r>
            <a:r>
              <a:rPr lang="en-US" sz="2800"/>
              <a:t>and put the verb at the start of the clause. We do this particularly in formal or literary English. </a:t>
            </a:r>
          </a:p>
          <a:p>
            <a:pPr>
              <a:lnSpc>
                <a:spcPct val="90000"/>
              </a:lnSpc>
              <a:buFont typeface="Wingdings" pitchFamily="2" charset="2"/>
              <a:buChar char="v"/>
            </a:pPr>
            <a:r>
              <a:rPr lang="en-US" b="1" u="sng"/>
              <a:t> </a:t>
            </a:r>
            <a:r>
              <a:rPr lang="en-US" sz="2400" b="1" u="sng"/>
              <a:t>Should </a:t>
            </a:r>
            <a:r>
              <a:rPr lang="en-US" sz="2400" b="1"/>
              <a:t>any of this cost you anything, send me the bill (If any of this should…) </a:t>
            </a:r>
          </a:p>
          <a:p>
            <a:pPr>
              <a:lnSpc>
                <a:spcPct val="90000"/>
              </a:lnSpc>
              <a:buFont typeface="Wingdings" pitchFamily="2" charset="2"/>
              <a:buNone/>
            </a:pPr>
            <a:endParaRPr lang="en-US" sz="2400" b="1"/>
          </a:p>
          <a:p>
            <a:pPr>
              <a:lnSpc>
                <a:spcPct val="90000"/>
              </a:lnSpc>
              <a:buFont typeface="Wingdings" pitchFamily="2" charset="2"/>
              <a:buChar char="v"/>
            </a:pPr>
            <a:r>
              <a:rPr lang="en-US" sz="2400" b="1"/>
              <a:t> It would be embarrassing </a:t>
            </a:r>
            <a:r>
              <a:rPr lang="en-US" sz="2400" b="1" u="sng"/>
              <a:t>were</a:t>
            </a:r>
            <a:r>
              <a:rPr lang="en-US" sz="2400" b="1"/>
              <a:t> she </a:t>
            </a:r>
            <a:r>
              <a:rPr lang="en-US" sz="2400" b="1" u="sng"/>
              <a:t>to find out</a:t>
            </a:r>
            <a:r>
              <a:rPr lang="en-US" sz="2400" b="1"/>
              <a:t> the truth. (… if she were to find out…) </a:t>
            </a:r>
          </a:p>
          <a:p>
            <a:pPr>
              <a:lnSpc>
                <a:spcPct val="90000"/>
              </a:lnSpc>
              <a:buFont typeface="Wingdings" pitchFamily="2" charset="2"/>
              <a:buChar char="v"/>
            </a:pPr>
            <a:endParaRPr lang="en-US" sz="2400" b="1"/>
          </a:p>
          <a:p>
            <a:pPr>
              <a:lnSpc>
                <a:spcPct val="90000"/>
              </a:lnSpc>
              <a:buFont typeface="Wingdings" pitchFamily="2" charset="2"/>
              <a:buChar char="v"/>
            </a:pPr>
            <a:r>
              <a:rPr lang="en-US" sz="2400" b="1" u="sng"/>
              <a:t>Had</a:t>
            </a:r>
            <a:r>
              <a:rPr lang="en-US" sz="2400" b="1"/>
              <a:t> they </a:t>
            </a:r>
            <a:r>
              <a:rPr lang="en-US" sz="2400" b="1" u="sng"/>
              <a:t>not rushed</a:t>
            </a:r>
            <a:r>
              <a:rPr lang="en-US" sz="2400" b="1"/>
              <a:t> to hospital, Dan would have died. (If they hadn`t rushed…) </a:t>
            </a:r>
          </a:p>
          <a:p>
            <a:pPr>
              <a:lnSpc>
                <a:spcPct val="90000"/>
              </a:lnSpc>
              <a:buFont typeface="Wingdings" pitchFamily="2" charset="2"/>
              <a:buChar char="v"/>
            </a:pPr>
            <a:endParaRPr lang="en-U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2466"/>
                                        </p:tgtEl>
                                        <p:attrNameLst>
                                          <p:attrName>style.visibility</p:attrName>
                                        </p:attrNameLst>
                                      </p:cBhvr>
                                      <p:to>
                                        <p:strVal val="visible"/>
                                      </p:to>
                                    </p:set>
                                    <p:animEffect transition="in" filter="strips(downLeft)">
                                      <p:cBhvr>
                                        <p:cTn id="7" dur="500"/>
                                        <p:tgtEl>
                                          <p:spTgt spid="6246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62467">
                                            <p:txEl>
                                              <p:pRg st="0" end="0"/>
                                            </p:txEl>
                                          </p:spTgt>
                                        </p:tgtEl>
                                        <p:attrNameLst>
                                          <p:attrName>style.visibility</p:attrName>
                                        </p:attrNameLst>
                                      </p:cBhvr>
                                      <p:to>
                                        <p:strVal val="visible"/>
                                      </p:to>
                                    </p:set>
                                    <p:animEffect transition="in" filter="wheel(4)">
                                      <p:cBhvr>
                                        <p:cTn id="12" dur="2000"/>
                                        <p:tgtEl>
                                          <p:spTgt spid="6246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2467">
                                            <p:txEl>
                                              <p:pRg st="1" end="1"/>
                                            </p:txEl>
                                          </p:spTgt>
                                        </p:tgtEl>
                                        <p:attrNameLst>
                                          <p:attrName>style.visibility</p:attrName>
                                        </p:attrNameLst>
                                      </p:cBhvr>
                                      <p:to>
                                        <p:strVal val="visible"/>
                                      </p:to>
                                    </p:set>
                                    <p:animEffect transition="in" filter="blinds(horizontal)">
                                      <p:cBhvr>
                                        <p:cTn id="17" dur="500"/>
                                        <p:tgtEl>
                                          <p:spTgt spid="6246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62467">
                                            <p:txEl>
                                              <p:pRg st="3" end="3"/>
                                            </p:txEl>
                                          </p:spTgt>
                                        </p:tgtEl>
                                        <p:attrNameLst>
                                          <p:attrName>style.visibility</p:attrName>
                                        </p:attrNameLst>
                                      </p:cBhvr>
                                      <p:to>
                                        <p:strVal val="visible"/>
                                      </p:to>
                                    </p:set>
                                    <p:anim to="" calcmode="lin" valueType="num">
                                      <p:cBhvr>
                                        <p:cTn id="22" dur="1" fill="hold"/>
                                        <p:tgtEl>
                                          <p:spTgt spid="62467">
                                            <p:txEl>
                                              <p:pRg st="3" end="3"/>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62467">
                                            <p:txEl>
                                              <p:pRg st="5" end="5"/>
                                            </p:txEl>
                                          </p:spTgt>
                                        </p:tgtEl>
                                        <p:attrNameLst>
                                          <p:attrName>style.visibility</p:attrName>
                                        </p:attrNameLst>
                                      </p:cBhvr>
                                      <p:to>
                                        <p:strVal val="visible"/>
                                      </p:to>
                                    </p:set>
                                    <p:anim to="" calcmode="lin" valueType="num">
                                      <p:cBhvr>
                                        <p:cTn id="27" dur="1" fill="hold"/>
                                        <p:tgtEl>
                                          <p:spTgt spid="62467">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Rot="1" noChangeArrowheads="1"/>
          </p:cNvSpPr>
          <p:nvPr>
            <p:ph type="body" idx="1"/>
          </p:nvPr>
        </p:nvSpPr>
        <p:spPr>
          <a:xfrm>
            <a:off x="395288" y="404813"/>
            <a:ext cx="8450262" cy="5691187"/>
          </a:xfrm>
        </p:spPr>
        <p:txBody>
          <a:bodyPr/>
          <a:lstStyle/>
          <a:p>
            <a:pPr>
              <a:lnSpc>
                <a:spcPct val="80000"/>
              </a:lnSpc>
              <a:buFont typeface="Wingdings" pitchFamily="2" charset="2"/>
              <a:buChar char="q"/>
            </a:pPr>
            <a:r>
              <a:rPr lang="en-US" sz="2800"/>
              <a:t>We use </a:t>
            </a:r>
            <a:r>
              <a:rPr lang="en-US" sz="2800" b="1" u="sng"/>
              <a:t>if it was / were not for + noun</a:t>
            </a:r>
            <a:r>
              <a:rPr lang="en-US" sz="2800"/>
              <a:t> to say that one situation is dependent on another situation. </a:t>
            </a:r>
          </a:p>
          <a:p>
            <a:pPr>
              <a:lnSpc>
                <a:spcPct val="80000"/>
              </a:lnSpc>
            </a:pPr>
            <a:endParaRPr lang="en-US" sz="2800"/>
          </a:p>
          <a:p>
            <a:pPr>
              <a:lnSpc>
                <a:spcPct val="80000"/>
              </a:lnSpc>
              <a:buFont typeface="Wingdings" pitchFamily="2" charset="2"/>
              <a:buChar char="v"/>
            </a:pPr>
            <a:r>
              <a:rPr lang="en-US" sz="2800" b="1" u="sng"/>
              <a:t> </a:t>
            </a:r>
            <a:r>
              <a:rPr lang="en-US" sz="2400" b="1" u="sng"/>
              <a:t>If it</a:t>
            </a:r>
            <a:r>
              <a:rPr lang="en-US" sz="2400" u="sng"/>
              <a:t> </a:t>
            </a:r>
            <a:r>
              <a:rPr lang="en-US" sz="2400" b="1" u="sng"/>
              <a:t>wasn`t / weren`t for the fireman</a:t>
            </a:r>
            <a:r>
              <a:rPr lang="en-US" sz="2400"/>
              <a:t>, my dog would have died in the fire. </a:t>
            </a:r>
          </a:p>
          <a:p>
            <a:pPr>
              <a:lnSpc>
                <a:spcPct val="80000"/>
              </a:lnSpc>
              <a:buFont typeface="Wingdings" pitchFamily="2" charset="2"/>
              <a:buChar char="v"/>
            </a:pPr>
            <a:r>
              <a:rPr lang="en-US" sz="2400"/>
              <a:t> </a:t>
            </a:r>
            <a:r>
              <a:rPr lang="en-US" sz="2400" b="1" u="sng"/>
              <a:t>If it hadn`t been for my parents</a:t>
            </a:r>
            <a:r>
              <a:rPr lang="en-US" sz="2400"/>
              <a:t>, I wouldn`t have gone to university. </a:t>
            </a:r>
          </a:p>
          <a:p>
            <a:pPr>
              <a:lnSpc>
                <a:spcPct val="80000"/>
              </a:lnSpc>
              <a:buFont typeface="Wingdings" pitchFamily="2" charset="2"/>
              <a:buNone/>
            </a:pPr>
            <a:endParaRPr lang="en-US" sz="2800"/>
          </a:p>
          <a:p>
            <a:pPr>
              <a:lnSpc>
                <a:spcPct val="80000"/>
              </a:lnSpc>
              <a:buFont typeface="Wingdings" pitchFamily="2" charset="2"/>
              <a:buChar char="q"/>
            </a:pPr>
            <a:r>
              <a:rPr lang="en-US" sz="2800"/>
              <a:t>We also use </a:t>
            </a:r>
            <a:r>
              <a:rPr lang="en-US" sz="2800" b="1" u="sng"/>
              <a:t>but for + noun</a:t>
            </a:r>
            <a:r>
              <a:rPr lang="en-US" sz="2800"/>
              <a:t> with a similar meaning:</a:t>
            </a:r>
          </a:p>
          <a:p>
            <a:pPr>
              <a:lnSpc>
                <a:spcPct val="80000"/>
              </a:lnSpc>
              <a:buFont typeface="Wingdings" pitchFamily="2" charset="2"/>
              <a:buNone/>
            </a:pPr>
            <a:r>
              <a:rPr lang="en-US" sz="2800"/>
              <a:t> </a:t>
            </a:r>
          </a:p>
          <a:p>
            <a:pPr>
              <a:lnSpc>
                <a:spcPct val="80000"/>
              </a:lnSpc>
              <a:buFont typeface="Wingdings" pitchFamily="2" charset="2"/>
              <a:buChar char="v"/>
            </a:pPr>
            <a:r>
              <a:rPr lang="en-US" sz="2800"/>
              <a:t> </a:t>
            </a:r>
            <a:r>
              <a:rPr lang="en-US" sz="2800" b="1"/>
              <a:t>But for Jim`s support</a:t>
            </a:r>
            <a:r>
              <a:rPr lang="en-US" sz="2800"/>
              <a:t>, I wouldn`t have got the job.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diamond(in)">
                                      <p:cBhvr>
                                        <p:cTn id="7" dur="2000"/>
                                        <p:tgtEl>
                                          <p:spTgt spid="645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4515">
                                            <p:txEl>
                                              <p:pRg st="2" end="2"/>
                                            </p:txEl>
                                          </p:spTgt>
                                        </p:tgtEl>
                                        <p:attrNameLst>
                                          <p:attrName>style.visibility</p:attrName>
                                        </p:attrNameLst>
                                      </p:cBhvr>
                                      <p:to>
                                        <p:strVal val="visible"/>
                                      </p:to>
                                    </p:set>
                                    <p:animEffect transition="in" filter="wipe(down)">
                                      <p:cBhvr>
                                        <p:cTn id="12" dur="500"/>
                                        <p:tgtEl>
                                          <p:spTgt spid="645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64515">
                                            <p:txEl>
                                              <p:pRg st="3" end="3"/>
                                            </p:txEl>
                                          </p:spTgt>
                                        </p:tgtEl>
                                        <p:attrNameLst>
                                          <p:attrName>style.visibility</p:attrName>
                                        </p:attrNameLst>
                                      </p:cBhvr>
                                      <p:to>
                                        <p:strVal val="visible"/>
                                      </p:to>
                                    </p:set>
                                    <p:anim to="" calcmode="lin" valueType="num">
                                      <p:cBhvr>
                                        <p:cTn id="17" dur="1" fill="hold"/>
                                        <p:tgtEl>
                                          <p:spTgt spid="64515">
                                            <p:txEl>
                                              <p:pRg st="3" end="3"/>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64515">
                                            <p:txEl>
                                              <p:pRg st="5" end="5"/>
                                            </p:txEl>
                                          </p:spTgt>
                                        </p:tgtEl>
                                        <p:attrNameLst>
                                          <p:attrName>style.visibility</p:attrName>
                                        </p:attrNameLst>
                                      </p:cBhvr>
                                      <p:to>
                                        <p:strVal val="visible"/>
                                      </p:to>
                                    </p:set>
                                    <p:animEffect transition="in" filter="diamond(in)">
                                      <p:cBhvr>
                                        <p:cTn id="22" dur="2000"/>
                                        <p:tgtEl>
                                          <p:spTgt spid="64515">
                                            <p:txEl>
                                              <p:pRg st="5" end="5"/>
                                            </p:txEl>
                                          </p:spTgt>
                                        </p:tgtEl>
                                      </p:cBhvr>
                                    </p:animEffect>
                                  </p:childTnLst>
                                </p:cTn>
                              </p:par>
                              <p:par>
                                <p:cTn id="23" presetID="8" presetClass="entr" presetSubtype="16" fill="hold" nodeType="withEffect">
                                  <p:stCondLst>
                                    <p:cond delay="0"/>
                                  </p:stCondLst>
                                  <p:childTnLst>
                                    <p:set>
                                      <p:cBhvr>
                                        <p:cTn id="24" dur="1" fill="hold">
                                          <p:stCondLst>
                                            <p:cond delay="0"/>
                                          </p:stCondLst>
                                        </p:cTn>
                                        <p:tgtEl>
                                          <p:spTgt spid="64515">
                                            <p:txEl>
                                              <p:pRg st="6" end="6"/>
                                            </p:txEl>
                                          </p:spTgt>
                                        </p:tgtEl>
                                        <p:attrNameLst>
                                          <p:attrName>style.visibility</p:attrName>
                                        </p:attrNameLst>
                                      </p:cBhvr>
                                      <p:to>
                                        <p:strVal val="visible"/>
                                      </p:to>
                                    </p:set>
                                    <p:animEffect transition="in" filter="diamond(in)">
                                      <p:cBhvr>
                                        <p:cTn id="25" dur="2000"/>
                                        <p:tgtEl>
                                          <p:spTgt spid="64515">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12" fill="hold" nodeType="clickEffect">
                                  <p:stCondLst>
                                    <p:cond delay="0"/>
                                  </p:stCondLst>
                                  <p:childTnLst>
                                    <p:set>
                                      <p:cBhvr>
                                        <p:cTn id="29" dur="1" fill="hold">
                                          <p:stCondLst>
                                            <p:cond delay="0"/>
                                          </p:stCondLst>
                                        </p:cTn>
                                        <p:tgtEl>
                                          <p:spTgt spid="64515">
                                            <p:txEl>
                                              <p:pRg st="7" end="7"/>
                                            </p:txEl>
                                          </p:spTgt>
                                        </p:tgtEl>
                                        <p:attrNameLst>
                                          <p:attrName>style.visibility</p:attrName>
                                        </p:attrNameLst>
                                      </p:cBhvr>
                                      <p:to>
                                        <p:strVal val="visible"/>
                                      </p:to>
                                    </p:set>
                                    <p:animEffect transition="in" filter="strips(downLeft)">
                                      <p:cBhvr>
                                        <p:cTn id="30" dur="500"/>
                                        <p:tgtEl>
                                          <p:spTgt spid="645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Rot="1" noChangeArrowheads="1"/>
          </p:cNvSpPr>
          <p:nvPr>
            <p:ph type="body" idx="1"/>
          </p:nvPr>
        </p:nvSpPr>
        <p:spPr>
          <a:xfrm>
            <a:off x="323850" y="333375"/>
            <a:ext cx="8521700" cy="5762625"/>
          </a:xfrm>
        </p:spPr>
        <p:txBody>
          <a:bodyPr/>
          <a:lstStyle/>
          <a:p>
            <a:r>
              <a:rPr lang="en-US"/>
              <a:t>In real conditional sentence, we use </a:t>
            </a:r>
          </a:p>
          <a:p>
            <a:pPr>
              <a:buFont typeface="Wingdings" pitchFamily="2" charset="2"/>
              <a:buNone/>
            </a:pPr>
            <a:r>
              <a:rPr lang="en-US"/>
              <a:t>If… happen to, </a:t>
            </a:r>
          </a:p>
          <a:p>
            <a:pPr>
              <a:buFont typeface="Wingdings" pitchFamily="2" charset="2"/>
              <a:buNone/>
            </a:pPr>
            <a:r>
              <a:rPr lang="en-US"/>
              <a:t>If … should, </a:t>
            </a:r>
          </a:p>
          <a:p>
            <a:pPr>
              <a:buFont typeface="Wingdings" pitchFamily="2" charset="2"/>
              <a:buNone/>
            </a:pPr>
            <a:r>
              <a:rPr lang="en-US"/>
              <a:t>If … should happen to</a:t>
            </a:r>
          </a:p>
          <a:p>
            <a:pPr>
              <a:buFont typeface="Wingdings" pitchFamily="2" charset="2"/>
              <a:buNone/>
            </a:pPr>
            <a:r>
              <a:rPr lang="en-US"/>
              <a:t>to talk about something that may be possible but is not very likely: </a:t>
            </a:r>
          </a:p>
          <a:p>
            <a:pPr>
              <a:buFont typeface="Wingdings" pitchFamily="2" charset="2"/>
              <a:buChar char="ü"/>
            </a:pPr>
            <a:r>
              <a:rPr lang="en-US"/>
              <a:t> </a:t>
            </a:r>
            <a:r>
              <a:rPr lang="en-US" sz="2800"/>
              <a:t>If you happen to be in our area, drop in and see us. </a:t>
            </a:r>
          </a:p>
          <a:p>
            <a:pPr>
              <a:buFont typeface="Wingdings" pitchFamily="2" charset="2"/>
              <a:buChar char="ü"/>
            </a:pPr>
            <a:r>
              <a:rPr lang="en-US" sz="2800"/>
              <a:t>If you should be in our area, …</a:t>
            </a:r>
          </a:p>
          <a:p>
            <a:pPr>
              <a:buFont typeface="Wingdings" pitchFamily="2" charset="2"/>
              <a:buChar char="ü"/>
            </a:pPr>
            <a:r>
              <a:rPr lang="en-US" sz="2800"/>
              <a:t> If you should happen to be in our area,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Effect transition="in" filter="strips(downLeft)">
                                      <p:cBhvr>
                                        <p:cTn id="7" dur="500"/>
                                        <p:tgtEl>
                                          <p:spTgt spid="66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6563">
                                            <p:txEl>
                                              <p:pRg st="1" end="1"/>
                                            </p:txEl>
                                          </p:spTgt>
                                        </p:tgtEl>
                                        <p:attrNameLst>
                                          <p:attrName>style.visibility</p:attrName>
                                        </p:attrNameLst>
                                      </p:cBhvr>
                                      <p:to>
                                        <p:strVal val="visible"/>
                                      </p:to>
                                    </p:set>
                                    <p:animEffect transition="in" filter="blinds(horizontal)">
                                      <p:cBhvr>
                                        <p:cTn id="12" dur="500"/>
                                        <p:tgtEl>
                                          <p:spTgt spid="66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6563">
                                            <p:txEl>
                                              <p:pRg st="2" end="2"/>
                                            </p:txEl>
                                          </p:spTgt>
                                        </p:tgtEl>
                                        <p:attrNameLst>
                                          <p:attrName>style.visibility</p:attrName>
                                        </p:attrNameLst>
                                      </p:cBhvr>
                                      <p:to>
                                        <p:strVal val="visible"/>
                                      </p:to>
                                    </p:set>
                                    <p:animEffect transition="in" filter="blinds(horizontal)">
                                      <p:cBhvr>
                                        <p:cTn id="17" dur="500"/>
                                        <p:tgtEl>
                                          <p:spTgt spid="66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6563">
                                            <p:txEl>
                                              <p:pRg st="3" end="3"/>
                                            </p:txEl>
                                          </p:spTgt>
                                        </p:tgtEl>
                                        <p:attrNameLst>
                                          <p:attrName>style.visibility</p:attrName>
                                        </p:attrNameLst>
                                      </p:cBhvr>
                                      <p:to>
                                        <p:strVal val="visible"/>
                                      </p:to>
                                    </p:set>
                                    <p:animEffect transition="in" filter="blinds(horizontal)">
                                      <p:cBhvr>
                                        <p:cTn id="22" dur="500"/>
                                        <p:tgtEl>
                                          <p:spTgt spid="66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66563">
                                            <p:txEl>
                                              <p:pRg st="4" end="4"/>
                                            </p:txEl>
                                          </p:spTgt>
                                        </p:tgtEl>
                                        <p:attrNameLst>
                                          <p:attrName>style.visibility</p:attrName>
                                        </p:attrNameLst>
                                      </p:cBhvr>
                                      <p:to>
                                        <p:strVal val="visible"/>
                                      </p:to>
                                    </p:set>
                                    <p:anim to="" calcmode="lin" valueType="num">
                                      <p:cBhvr>
                                        <p:cTn id="27" dur="1" fill="hold"/>
                                        <p:tgtEl>
                                          <p:spTgt spid="66563">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66563">
                                            <p:txEl>
                                              <p:pRg st="5" end="5"/>
                                            </p:txEl>
                                          </p:spTgt>
                                        </p:tgtEl>
                                        <p:attrNameLst>
                                          <p:attrName>style.visibility</p:attrName>
                                        </p:attrNameLst>
                                      </p:cBhvr>
                                      <p:to>
                                        <p:strVal val="visible"/>
                                      </p:to>
                                    </p:set>
                                    <p:anim to="" calcmode="lin" valueType="num">
                                      <p:cBhvr>
                                        <p:cTn id="32" dur="1" fill="hold"/>
                                        <p:tgtEl>
                                          <p:spTgt spid="66563">
                                            <p:txEl>
                                              <p:pRg st="5" end="5"/>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66563">
                                            <p:txEl>
                                              <p:pRg st="6" end="6"/>
                                            </p:txEl>
                                          </p:spTgt>
                                        </p:tgtEl>
                                        <p:attrNameLst>
                                          <p:attrName>style.visibility</p:attrName>
                                        </p:attrNameLst>
                                      </p:cBhvr>
                                      <p:to>
                                        <p:strVal val="visible"/>
                                      </p:to>
                                    </p:set>
                                    <p:anim to="" calcmode="lin" valueType="num">
                                      <p:cBhvr>
                                        <p:cTn id="37" dur="1" fill="hold"/>
                                        <p:tgtEl>
                                          <p:spTgt spid="66563">
                                            <p:txEl>
                                              <p:pRg st="6" end="6"/>
                                            </p:txEl>
                                          </p:spTgt>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nodeType="clickEffect">
                                  <p:stCondLst>
                                    <p:cond delay="0"/>
                                  </p:stCondLst>
                                  <p:childTnLst>
                                    <p:set>
                                      <p:cBhvr>
                                        <p:cTn id="41" dur="1" fill="hold">
                                          <p:stCondLst>
                                            <p:cond delay="0"/>
                                          </p:stCondLst>
                                        </p:cTn>
                                        <p:tgtEl>
                                          <p:spTgt spid="66563">
                                            <p:txEl>
                                              <p:pRg st="7" end="7"/>
                                            </p:txEl>
                                          </p:spTgt>
                                        </p:tgtEl>
                                        <p:attrNameLst>
                                          <p:attrName>style.visibility</p:attrName>
                                        </p:attrNameLst>
                                      </p:cBhvr>
                                      <p:to>
                                        <p:strVal val="visible"/>
                                      </p:to>
                                    </p:set>
                                    <p:anim to="" calcmode="lin" valueType="num">
                                      <p:cBhvr>
                                        <p:cTn id="42" dur="1" fill="hold"/>
                                        <p:tgtEl>
                                          <p:spTgt spid="66563">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p:txBody>
          <a:bodyPr/>
          <a:lstStyle/>
          <a:p>
            <a:pPr algn="ctr"/>
            <a:r>
              <a:rPr lang="en-US"/>
              <a:t>Polite requests </a:t>
            </a:r>
          </a:p>
        </p:txBody>
      </p:sp>
      <p:sp>
        <p:nvSpPr>
          <p:cNvPr id="68611" name="Rectangle 3"/>
          <p:cNvSpPr>
            <a:spLocks noGrp="1" noRot="1" noChangeArrowheads="1"/>
          </p:cNvSpPr>
          <p:nvPr>
            <p:ph type="body" idx="1"/>
          </p:nvPr>
        </p:nvSpPr>
        <p:spPr>
          <a:xfrm>
            <a:off x="250825" y="1905000"/>
            <a:ext cx="8893175" cy="4191000"/>
          </a:xfrm>
        </p:spPr>
        <p:txBody>
          <a:bodyPr/>
          <a:lstStyle/>
          <a:p>
            <a:pPr>
              <a:buFont typeface="Wingdings" pitchFamily="2" charset="2"/>
              <a:buChar char="q"/>
            </a:pPr>
            <a:r>
              <a:rPr lang="en-US"/>
              <a:t>We can use </a:t>
            </a:r>
            <a:r>
              <a:rPr lang="en-US" b="1" u="sng"/>
              <a:t>if… will</a:t>
            </a:r>
            <a:r>
              <a:rPr lang="en-US"/>
              <a:t> in requests:</a:t>
            </a:r>
          </a:p>
          <a:p>
            <a:pPr>
              <a:buFontTx/>
              <a:buChar char="o"/>
            </a:pPr>
            <a:r>
              <a:rPr lang="en-US" sz="2800" b="1" u="sng"/>
              <a:t>If you will take</a:t>
            </a:r>
            <a:r>
              <a:rPr lang="en-US" sz="2800"/>
              <a:t> your seats, ladies and gentlemen, we can begin the meeting. </a:t>
            </a:r>
          </a:p>
          <a:p>
            <a:pPr>
              <a:buFontTx/>
              <a:buChar char="o"/>
            </a:pPr>
            <a:endParaRPr lang="en-US" sz="2800"/>
          </a:p>
          <a:p>
            <a:pPr>
              <a:buFont typeface="Wingdings" pitchFamily="2" charset="2"/>
              <a:buChar char="q"/>
            </a:pPr>
            <a:r>
              <a:rPr lang="en-US"/>
              <a:t> if you want to make a request more polite, you can use </a:t>
            </a:r>
            <a:r>
              <a:rPr lang="en-US" b="1" u="sng"/>
              <a:t>if…would: </a:t>
            </a:r>
          </a:p>
          <a:p>
            <a:pPr>
              <a:buFontTx/>
              <a:buChar char="o"/>
            </a:pPr>
            <a:r>
              <a:rPr lang="en-US" sz="2800" b="1" u="sng"/>
              <a:t> If you would take </a:t>
            </a:r>
            <a:r>
              <a:rPr lang="en-US" sz="2800"/>
              <a:t>your seats, …</a:t>
            </a:r>
          </a:p>
          <a:p>
            <a:pPr>
              <a:buFontTx/>
              <a:buChar char="o"/>
            </a:pPr>
            <a:endParaRPr lang="en-US" sz="2800"/>
          </a:p>
          <a:p>
            <a:pPr>
              <a:buFontTx/>
              <a:buNone/>
            </a:pPr>
            <a:endParaRPr 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8610"/>
                                        </p:tgtEl>
                                        <p:attrNameLst>
                                          <p:attrName>style.visibility</p:attrName>
                                        </p:attrNameLst>
                                      </p:cBhvr>
                                      <p:to>
                                        <p:strVal val="visible"/>
                                      </p:to>
                                    </p:set>
                                    <p:animEffect transition="in" filter="wheel(4)">
                                      <p:cBhvr>
                                        <p:cTn id="7" dur="2000"/>
                                        <p:tgtEl>
                                          <p:spTgt spid="6861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68611">
                                            <p:txEl>
                                              <p:pRg st="0" end="0"/>
                                            </p:txEl>
                                          </p:spTgt>
                                        </p:tgtEl>
                                        <p:attrNameLst>
                                          <p:attrName>style.visibility</p:attrName>
                                        </p:attrNameLst>
                                      </p:cBhvr>
                                      <p:to>
                                        <p:strVal val="visible"/>
                                      </p:to>
                                    </p:set>
                                    <p:animEffect transition="in" filter="strips(downLeft)">
                                      <p:cBhvr>
                                        <p:cTn id="12" dur="500"/>
                                        <p:tgtEl>
                                          <p:spTgt spid="686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68611">
                                            <p:txEl>
                                              <p:pRg st="1" end="1"/>
                                            </p:txEl>
                                          </p:spTgt>
                                        </p:tgtEl>
                                        <p:attrNameLst>
                                          <p:attrName>style.visibility</p:attrName>
                                        </p:attrNameLst>
                                      </p:cBhvr>
                                      <p:to>
                                        <p:strVal val="visible"/>
                                      </p:to>
                                    </p:set>
                                    <p:animEffect transition="in" filter="diamond(in)">
                                      <p:cBhvr>
                                        <p:cTn id="17" dur="2000"/>
                                        <p:tgtEl>
                                          <p:spTgt spid="686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68611">
                                            <p:txEl>
                                              <p:pRg st="3" end="3"/>
                                            </p:txEl>
                                          </p:spTgt>
                                        </p:tgtEl>
                                        <p:attrNameLst>
                                          <p:attrName>style.visibility</p:attrName>
                                        </p:attrNameLst>
                                      </p:cBhvr>
                                      <p:to>
                                        <p:strVal val="visible"/>
                                      </p:to>
                                    </p:set>
                                    <p:animEffect transition="in" filter="diamond(in)">
                                      <p:cBhvr>
                                        <p:cTn id="22" dur="2000"/>
                                        <p:tgtEl>
                                          <p:spTgt spid="686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68611">
                                            <p:txEl>
                                              <p:pRg st="4" end="4"/>
                                            </p:txEl>
                                          </p:spTgt>
                                        </p:tgtEl>
                                        <p:attrNameLst>
                                          <p:attrName>style.visibility</p:attrName>
                                        </p:attrNameLst>
                                      </p:cBhvr>
                                      <p:to>
                                        <p:strVal val="visible"/>
                                      </p:to>
                                    </p:set>
                                    <p:animEffect transition="in" filter="diamond(in)">
                                      <p:cBhvr>
                                        <p:cTn id="27" dur="2000"/>
                                        <p:tgtEl>
                                          <p:spTgt spid="68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p:bldLst>
  </p:timing>
</p:sld>
</file>

<file path=ppt/theme/theme1.xml><?xml version="1.0" encoding="utf-8"?>
<a:theme xmlns:a="http://schemas.openxmlformats.org/drawingml/2006/main" name="Capas de cristal">
  <a:themeElements>
    <a:clrScheme name="Capas de cristal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fontScheme name="Capas de crist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pas de cristal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Capas de cristal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Capas de cristal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Capas de cristal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Capas de cristal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Capas de cristal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Capas de cristal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Capas de cristal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Competition</Template>
  <TotalTime>548</TotalTime>
  <Words>1598</Words>
  <Application>Microsoft Office PowerPoint</Application>
  <PresentationFormat>On-screen Show (4:3)</PresentationFormat>
  <Paragraphs>195</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Arial Black</vt:lpstr>
      <vt:lpstr>Times New Roman</vt:lpstr>
      <vt:lpstr>Wingdings</vt:lpstr>
      <vt:lpstr>Cooper Black</vt:lpstr>
      <vt:lpstr>Capas de cristal</vt:lpstr>
      <vt:lpstr>CONDITIONAL SENTENCES </vt:lpstr>
      <vt:lpstr>3 MAIN TYPES:  </vt:lpstr>
      <vt:lpstr>First Conditional  </vt:lpstr>
      <vt:lpstr>Second Conditional (Hypothetical)</vt:lpstr>
      <vt:lpstr>Third Conditional</vt:lpstr>
      <vt:lpstr>The zero conditional (factual) </vt:lpstr>
      <vt:lpstr>Remember !!</vt:lpstr>
      <vt:lpstr> Conditional Sentences: Variations in tenses</vt:lpstr>
      <vt:lpstr>Slide 9</vt:lpstr>
      <vt:lpstr>Tense variations in conditional 2 </vt:lpstr>
      <vt:lpstr>Slide 11</vt:lpstr>
      <vt:lpstr>Tense variations in conditional 3</vt:lpstr>
      <vt:lpstr>Slide 13</vt:lpstr>
      <vt:lpstr>Slide 14</vt:lpstr>
      <vt:lpstr>Slide 15</vt:lpstr>
      <vt:lpstr>Slide 16</vt:lpstr>
      <vt:lpstr>Slide 17</vt:lpstr>
      <vt:lpstr>Inversion </vt:lpstr>
      <vt:lpstr>Slide 19</vt:lpstr>
      <vt:lpstr>Slide 20</vt:lpstr>
      <vt:lpstr>Polite requests </vt:lpstr>
    </vt:vector>
  </TitlesOfParts>
  <Company>Anyway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CONDITIONAL SENTENCES</dc:title>
  <dc:creator>Diego Aragones</dc:creator>
  <cp:lastModifiedBy>FreeUser</cp:lastModifiedBy>
  <cp:revision>91</cp:revision>
  <dcterms:created xsi:type="dcterms:W3CDTF">2009-06-10T19:48:05Z</dcterms:created>
  <dcterms:modified xsi:type="dcterms:W3CDTF">2012-12-02T16:33:05Z</dcterms:modified>
</cp:coreProperties>
</file>