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7" r:id="rId4"/>
    <p:sldId id="260" r:id="rId5"/>
    <p:sldId id="259" r:id="rId6"/>
    <p:sldId id="261" r:id="rId7"/>
    <p:sldId id="262" r:id="rId8"/>
    <p:sldId id="264" r:id="rId9"/>
    <p:sldId id="263" r:id="rId10"/>
    <p:sldId id="265"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40" autoAdjust="0"/>
    <p:restoredTop sz="94660"/>
  </p:normalViewPr>
  <p:slideViewPr>
    <p:cSldViewPr>
      <p:cViewPr varScale="1">
        <p:scale>
          <a:sx n="67" d="100"/>
          <a:sy n="67" d="100"/>
        </p:scale>
        <p:origin x="-64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0C5670-8789-465D-A977-A7E068114F5E}"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F07963E-6899-4D9E-939F-CD19FB4260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0C5670-8789-465D-A977-A7E068114F5E}"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70C5670-8789-465D-A977-A7E068114F5E}" type="datetimeFigureOut">
              <a:rPr lang="en-US" smtClean="0"/>
              <a:pPr/>
              <a:t>4/3/2013</a:t>
            </a:fld>
            <a:endParaRPr lang="en-US"/>
          </a:p>
        </p:txBody>
      </p:sp>
      <p:sp>
        <p:nvSpPr>
          <p:cNvPr id="8" name="Slide Number Placeholder 7"/>
          <p:cNvSpPr>
            <a:spLocks noGrp="1"/>
          </p:cNvSpPr>
          <p:nvPr>
            <p:ph type="sldNum" sz="quarter" idx="11"/>
          </p:nvPr>
        </p:nvSpPr>
        <p:spPr/>
        <p:txBody>
          <a:bodyPr/>
          <a:lstStyle/>
          <a:p>
            <a:fld id="{7F07963E-6899-4D9E-939F-CD19FB4260E1}"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0C5670-8789-465D-A977-A7E068114F5E}" type="datetimeFigureOut">
              <a:rPr lang="en-US" smtClean="0"/>
              <a:pPr/>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0C5670-8789-465D-A977-A7E068114F5E}" type="datetimeFigureOut">
              <a:rPr lang="en-US" smtClean="0"/>
              <a:pPr/>
              <a:t>4/3/2013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0C5670-8789-465D-A977-A7E068114F5E}" type="datetimeFigureOut">
              <a:rPr lang="en-US" smtClean="0"/>
              <a:pPr/>
              <a:t>4/3/2013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0C5670-8789-465D-A977-A7E068114F5E}" type="datetimeFigureOut">
              <a:rPr lang="en-US" smtClean="0"/>
              <a:pPr/>
              <a:t>4/3/2013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0C5670-8789-465D-A977-A7E068114F5E}" type="datetimeFigureOut">
              <a:rPr lang="en-US" smtClean="0"/>
              <a:pPr/>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7963E-6899-4D9E-939F-CD19FB4260E1}"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0C5670-8789-465D-A977-A7E068114F5E}" type="datetimeFigureOut">
              <a:rPr lang="en-US" smtClean="0"/>
              <a:pPr/>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7F07963E-6899-4D9E-939F-CD19FB4260E1}"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570C5670-8789-465D-A977-A7E068114F5E}" type="datetimeFigureOut">
              <a:rPr lang="en-US" smtClean="0"/>
              <a:pPr/>
              <a:t>4/3/2013</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7F07963E-6899-4D9E-939F-CD19FB4260E1}" type="slidenum">
              <a:rPr lang="en-US" smtClean="0"/>
              <a:pPr/>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85860"/>
            <a:ext cx="7772400" cy="3357586"/>
          </a:xfrm>
        </p:spPr>
        <p:txBody>
          <a:bodyPr/>
          <a:lstStyle/>
          <a:p>
            <a:pPr algn="ctr"/>
            <a:r>
              <a:rPr lang="ar-SA" b="1" dirty="0" smtClean="0">
                <a:cs typeface="Kufi Extended Outline" pitchFamily="82" charset="-78"/>
              </a:rPr>
              <a:t>لغة النمذجة </a:t>
            </a:r>
            <a:r>
              <a:rPr lang="en-US" b="1" dirty="0" smtClean="0">
                <a:cs typeface="Kufi Extended Outline" pitchFamily="82" charset="-78"/>
              </a:rPr>
              <a:t>      </a:t>
            </a:r>
            <a:r>
              <a:rPr lang="ar-SA" b="1" dirty="0" smtClean="0">
                <a:cs typeface="Kufi Extended Outline" pitchFamily="82" charset="-78"/>
              </a:rPr>
              <a:t>الموحدة</a:t>
            </a:r>
            <a:endParaRPr lang="en-US" sz="3200" b="1" dirty="0">
              <a:cs typeface="Kufi Extended Outline" pitchFamily="82" charset="-78"/>
            </a:endParaRPr>
          </a:p>
        </p:txBody>
      </p:sp>
      <p:sp>
        <p:nvSpPr>
          <p:cNvPr id="4" name="Subtitle 3"/>
          <p:cNvSpPr>
            <a:spLocks noGrp="1"/>
          </p:cNvSpPr>
          <p:nvPr>
            <p:ph type="subTitle" idx="1"/>
          </p:nvPr>
        </p:nvSpPr>
        <p:spPr>
          <a:xfrm>
            <a:off x="2143108" y="928686"/>
            <a:ext cx="5286412" cy="500050"/>
          </a:xfrm>
        </p:spPr>
        <p:txBody>
          <a:bodyPr>
            <a:normAutofit lnSpcReduction="10000"/>
          </a:bodyPr>
          <a:lstStyle/>
          <a:p>
            <a:pPr algn="ctr"/>
            <a:r>
              <a:rPr lang="ar-SA" sz="2800" dirty="0" smtClean="0">
                <a:solidFill>
                  <a:schemeClr val="tx1"/>
                </a:solidFill>
              </a:rPr>
              <a:t>المحاضرة السابعة</a:t>
            </a:r>
            <a:endParaRPr lang="en-US" sz="2800" dirty="0">
              <a:solidFill>
                <a:schemeClr val="tx1"/>
              </a:solidFill>
            </a:endParaRPr>
          </a:p>
        </p:txBody>
      </p:sp>
      <p:sp>
        <p:nvSpPr>
          <p:cNvPr id="5" name="مستطيل 4"/>
          <p:cNvSpPr/>
          <p:nvPr/>
        </p:nvSpPr>
        <p:spPr>
          <a:xfrm>
            <a:off x="3286116" y="4416990"/>
            <a:ext cx="1705229" cy="646331"/>
          </a:xfrm>
          <a:prstGeom prst="rect">
            <a:avLst/>
          </a:prstGeom>
        </p:spPr>
        <p:txBody>
          <a:bodyPr wrap="square">
            <a:spAutoFit/>
          </a:bodyPr>
          <a:lstStyle/>
          <a:p>
            <a:r>
              <a:rPr lang="en-US" sz="3600" b="1" dirty="0" smtClean="0">
                <a:cs typeface="Kufi Extended Outline" pitchFamily="82" charset="-78"/>
              </a:rPr>
              <a:t>(UML)</a:t>
            </a:r>
            <a:endParaRPr lang="ar-S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0"/>
            <a:ext cx="6781800" cy="5324535"/>
          </a:xfrm>
          <a:prstGeom prst="rect">
            <a:avLst/>
          </a:prstGeom>
          <a:noFill/>
        </p:spPr>
        <p:txBody>
          <a:bodyPr wrap="square" rtlCol="0">
            <a:spAutoFit/>
          </a:bodyPr>
          <a:lstStyle/>
          <a:p>
            <a:pPr algn="r" rtl="1">
              <a:buFont typeface="Arial" pitchFamily="34" charset="0"/>
              <a:buChar char="•"/>
            </a:pPr>
            <a:r>
              <a:rPr lang="en-US" sz="2800" b="1" dirty="0" smtClean="0">
                <a:solidFill>
                  <a:schemeClr val="bg2">
                    <a:lumMod val="75000"/>
                  </a:schemeClr>
                </a:solidFill>
              </a:rPr>
              <a:t> </a:t>
            </a:r>
            <a:r>
              <a:rPr lang="ar-SA" sz="2800" b="1" dirty="0" smtClean="0">
                <a:solidFill>
                  <a:schemeClr val="bg2">
                    <a:lumMod val="75000"/>
                  </a:schemeClr>
                </a:solidFill>
              </a:rPr>
              <a:t>لغة </a:t>
            </a:r>
            <a:r>
              <a:rPr lang="en-US" sz="2800" b="1" dirty="0" smtClean="0">
                <a:solidFill>
                  <a:schemeClr val="bg2">
                    <a:lumMod val="75000"/>
                  </a:schemeClr>
                </a:solidFill>
              </a:rPr>
              <a:t>(UML)</a:t>
            </a:r>
            <a:r>
              <a:rPr lang="ar-SA" sz="2800" b="1" dirty="0" smtClean="0">
                <a:solidFill>
                  <a:schemeClr val="bg2">
                    <a:lumMod val="75000"/>
                  </a:schemeClr>
                </a:solidFill>
              </a:rPr>
              <a:t> :</a:t>
            </a:r>
            <a:r>
              <a:rPr lang="en-US" dirty="0"/>
              <a:t/>
            </a:r>
            <a:br>
              <a:rPr lang="en-US" dirty="0"/>
            </a:br>
            <a:r>
              <a:rPr lang="ar-SA" sz="2000" dirty="0"/>
              <a:t>هي اختصار إلى</a:t>
            </a:r>
            <a:r>
              <a:rPr lang="en-US" sz="2000" dirty="0"/>
              <a:t>. (Unified Modeling Language) </a:t>
            </a:r>
          </a:p>
          <a:p>
            <a:pPr algn="r" rtl="1"/>
            <a:r>
              <a:rPr lang="ar-SA" sz="2000" dirty="0"/>
              <a:t>باللغة العربية تسمى (لغة النمذجة </a:t>
            </a:r>
            <a:r>
              <a:rPr lang="ar-SA" sz="2000" dirty="0" err="1"/>
              <a:t>الموحده</a:t>
            </a:r>
            <a:r>
              <a:rPr lang="ar-SA" sz="2000" dirty="0" smtClean="0"/>
              <a:t>).</a:t>
            </a:r>
          </a:p>
          <a:p>
            <a:pPr algn="r" rtl="1"/>
            <a:endParaRPr lang="ar-SA" dirty="0"/>
          </a:p>
          <a:p>
            <a:pPr algn="r" rtl="1"/>
            <a:endParaRPr lang="en-US" sz="2800" dirty="0">
              <a:solidFill>
                <a:schemeClr val="bg2">
                  <a:lumMod val="75000"/>
                </a:schemeClr>
              </a:solidFill>
            </a:endParaRPr>
          </a:p>
          <a:p>
            <a:pPr algn="r" rtl="1">
              <a:buFont typeface="Arial" pitchFamily="34" charset="0"/>
              <a:buChar char="•"/>
            </a:pPr>
            <a:r>
              <a:rPr lang="en-US" sz="2800" b="1" dirty="0" smtClean="0">
                <a:solidFill>
                  <a:schemeClr val="bg2">
                    <a:lumMod val="75000"/>
                  </a:schemeClr>
                </a:solidFill>
              </a:rPr>
              <a:t> </a:t>
            </a:r>
            <a:r>
              <a:rPr lang="ar-SA" sz="2800" b="1" dirty="0" smtClean="0">
                <a:solidFill>
                  <a:schemeClr val="bg2">
                    <a:lumMod val="75000"/>
                  </a:schemeClr>
                </a:solidFill>
              </a:rPr>
              <a:t>استخدام </a:t>
            </a:r>
            <a:r>
              <a:rPr lang="ar-SA" sz="2800" b="1" dirty="0">
                <a:solidFill>
                  <a:schemeClr val="bg2">
                    <a:lumMod val="75000"/>
                  </a:schemeClr>
                </a:solidFill>
              </a:rPr>
              <a:t>لغة </a:t>
            </a:r>
            <a:r>
              <a:rPr lang="en-US" sz="2800" b="1" dirty="0" smtClean="0">
                <a:solidFill>
                  <a:schemeClr val="bg2">
                    <a:lumMod val="75000"/>
                  </a:schemeClr>
                </a:solidFill>
              </a:rPr>
              <a:t>(UML)</a:t>
            </a:r>
            <a:r>
              <a:rPr lang="ar-SA" sz="2800" b="1" dirty="0" smtClean="0">
                <a:solidFill>
                  <a:schemeClr val="bg2">
                    <a:lumMod val="75000"/>
                  </a:schemeClr>
                </a:solidFill>
              </a:rPr>
              <a:t> : </a:t>
            </a:r>
            <a:r>
              <a:rPr lang="en-US" dirty="0"/>
              <a:t/>
            </a:r>
            <a:br>
              <a:rPr lang="en-US" dirty="0"/>
            </a:br>
            <a:r>
              <a:rPr lang="ar-SA" dirty="0"/>
              <a:t>في عمل التخطيط لمشاريع البرمجة قبل البدا في عمل المشروع البرمجي عملياً</a:t>
            </a:r>
            <a:r>
              <a:rPr lang="ar-SA" dirty="0" smtClean="0"/>
              <a:t>.</a:t>
            </a:r>
          </a:p>
          <a:p>
            <a:pPr algn="r" rtl="1"/>
            <a:endParaRPr lang="ar-SA" dirty="0"/>
          </a:p>
          <a:p>
            <a:pPr algn="r" rtl="1"/>
            <a:endParaRPr lang="ar-SA" dirty="0" smtClean="0"/>
          </a:p>
          <a:p>
            <a:pPr algn="r" rtl="1"/>
            <a:endParaRPr lang="en-US" dirty="0">
              <a:solidFill>
                <a:schemeClr val="bg2">
                  <a:lumMod val="75000"/>
                </a:schemeClr>
              </a:solidFill>
            </a:endParaRPr>
          </a:p>
          <a:p>
            <a:pPr algn="r" rtl="1">
              <a:buFont typeface="Arial" pitchFamily="34" charset="0"/>
              <a:buChar char="•"/>
            </a:pPr>
            <a:r>
              <a:rPr lang="en-US" sz="2800" b="1" dirty="0" smtClean="0">
                <a:solidFill>
                  <a:schemeClr val="bg2">
                    <a:lumMod val="75000"/>
                  </a:schemeClr>
                </a:solidFill>
              </a:rPr>
              <a:t> </a:t>
            </a:r>
            <a:r>
              <a:rPr lang="ar-SA" sz="2800" b="1" dirty="0" smtClean="0">
                <a:solidFill>
                  <a:schemeClr val="bg2">
                    <a:lumMod val="75000"/>
                  </a:schemeClr>
                </a:solidFill>
              </a:rPr>
              <a:t>مكونات </a:t>
            </a:r>
            <a:r>
              <a:rPr lang="ar-SA" sz="2800" b="1" dirty="0">
                <a:solidFill>
                  <a:schemeClr val="bg2">
                    <a:lumMod val="75000"/>
                  </a:schemeClr>
                </a:solidFill>
              </a:rPr>
              <a:t>لغة </a:t>
            </a:r>
            <a:r>
              <a:rPr lang="en-US" sz="2800" b="1" dirty="0" smtClean="0">
                <a:solidFill>
                  <a:schemeClr val="bg2">
                    <a:lumMod val="75000"/>
                  </a:schemeClr>
                </a:solidFill>
              </a:rPr>
              <a:t>(UML)</a:t>
            </a:r>
            <a:r>
              <a:rPr lang="ar-SA" sz="2800" b="1" dirty="0" smtClean="0">
                <a:solidFill>
                  <a:schemeClr val="bg2">
                    <a:lumMod val="75000"/>
                  </a:schemeClr>
                </a:solidFill>
              </a:rPr>
              <a:t> :</a:t>
            </a:r>
            <a:endParaRPr lang="en-US" sz="2800" b="1" dirty="0">
              <a:solidFill>
                <a:schemeClr val="bg2">
                  <a:lumMod val="75000"/>
                </a:schemeClr>
              </a:solidFill>
            </a:endParaRPr>
          </a:p>
          <a:p>
            <a:pPr marL="342900" lvl="0" indent="-342900" algn="r" rtl="1">
              <a:buFont typeface="+mj-lt"/>
              <a:buAutoNum type="arabicPeriod"/>
            </a:pPr>
            <a:r>
              <a:rPr lang="ar-SA" sz="2000" dirty="0"/>
              <a:t>أشكال هندسية </a:t>
            </a:r>
            <a:r>
              <a:rPr lang="ar-SA" sz="2000" dirty="0" smtClean="0"/>
              <a:t>.</a:t>
            </a:r>
            <a:endParaRPr lang="en-US" sz="2000" dirty="0"/>
          </a:p>
          <a:p>
            <a:pPr marL="342900" lvl="0" indent="-342900" algn="r" rtl="1">
              <a:buFont typeface="+mj-lt"/>
              <a:buAutoNum type="arabicPeriod"/>
            </a:pPr>
            <a:r>
              <a:rPr lang="ar-SA" sz="2000" dirty="0"/>
              <a:t>رموز مثل (مربع , مستطيل , خط مستقيم , أسهم , سداسي ) </a:t>
            </a:r>
            <a:r>
              <a:rPr lang="ar-SA" sz="2000" dirty="0" smtClean="0"/>
              <a:t>.</a:t>
            </a:r>
            <a:endParaRPr lang="en-US" sz="2000" dirty="0"/>
          </a:p>
          <a:p>
            <a:pPr algn="r" rtl="1"/>
            <a:r>
              <a:rPr lang="en-US" sz="2000" dirty="0"/>
              <a:t> </a:t>
            </a:r>
          </a:p>
          <a:p>
            <a:pPr algn="r" rtl="1"/>
            <a:r>
              <a:rPr lang="ar-SA" sz="2000" dirty="0"/>
              <a:t>ملاحظة :- كل رمز من  الرموز يرمز إلى شيء في المشروع البرمجي.</a:t>
            </a:r>
            <a:endParaRPr lang="en-US" sz="2000" dirty="0"/>
          </a:p>
          <a:p>
            <a:pPr algn="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524000"/>
            <a:ext cx="6858000" cy="2769989"/>
          </a:xfrm>
          <a:prstGeom prst="rect">
            <a:avLst/>
          </a:prstGeom>
          <a:noFill/>
        </p:spPr>
        <p:txBody>
          <a:bodyPr wrap="square" rtlCol="0">
            <a:spAutoFit/>
          </a:bodyPr>
          <a:lstStyle/>
          <a:p>
            <a:pPr algn="r" rtl="1">
              <a:buFont typeface="Arial" pitchFamily="34" charset="0"/>
              <a:buChar char="•"/>
            </a:pPr>
            <a:r>
              <a:rPr lang="ar-SA" sz="2800" b="1" dirty="0" smtClean="0">
                <a:solidFill>
                  <a:schemeClr val="bg2">
                    <a:lumMod val="75000"/>
                  </a:schemeClr>
                </a:solidFill>
              </a:rPr>
              <a:t> ابرز </a:t>
            </a:r>
            <a:r>
              <a:rPr lang="ar-SA" sz="2800" b="1" dirty="0">
                <a:solidFill>
                  <a:schemeClr val="bg2">
                    <a:lumMod val="75000"/>
                  </a:schemeClr>
                </a:solidFill>
              </a:rPr>
              <a:t>سمات </a:t>
            </a:r>
            <a:r>
              <a:rPr lang="ar-SA" sz="2800" b="1" dirty="0" smtClean="0">
                <a:solidFill>
                  <a:schemeClr val="bg2">
                    <a:lumMod val="75000"/>
                  </a:schemeClr>
                </a:solidFill>
              </a:rPr>
              <a:t>لغة </a:t>
            </a:r>
            <a:r>
              <a:rPr lang="en-US" sz="2800" b="1" dirty="0" smtClean="0">
                <a:solidFill>
                  <a:schemeClr val="bg2">
                    <a:lumMod val="75000"/>
                  </a:schemeClr>
                </a:solidFill>
              </a:rPr>
              <a:t>(UML)</a:t>
            </a:r>
            <a:r>
              <a:rPr lang="ar-SA" sz="2800" b="1" dirty="0" smtClean="0">
                <a:solidFill>
                  <a:schemeClr val="bg2">
                    <a:lumMod val="75000"/>
                  </a:schemeClr>
                </a:solidFill>
              </a:rPr>
              <a:t> :</a:t>
            </a:r>
          </a:p>
          <a:p>
            <a:pPr algn="r" rtl="1"/>
            <a:endParaRPr lang="en-US" sz="2800" dirty="0"/>
          </a:p>
          <a:p>
            <a:pPr marL="457200" lvl="0" indent="-457200" algn="r" rtl="1">
              <a:buFont typeface="+mj-lt"/>
              <a:buAutoNum type="arabicPeriod"/>
            </a:pPr>
            <a:r>
              <a:rPr lang="ar-SA" sz="2000" dirty="0"/>
              <a:t>لا ترتبط لغة النمذجة الموحدة بمنهجية أو طرق إنتاج البرمجيات </a:t>
            </a:r>
            <a:r>
              <a:rPr lang="ar-SA" sz="2000" dirty="0" smtClean="0"/>
              <a:t>.</a:t>
            </a:r>
          </a:p>
          <a:p>
            <a:pPr lvl="0" algn="r" rtl="1"/>
            <a:endParaRPr lang="en-US" sz="2000" dirty="0"/>
          </a:p>
          <a:p>
            <a:pPr marL="457200" lvl="0" indent="-457200" algn="r" rtl="1"/>
            <a:r>
              <a:rPr lang="ar-SA" sz="2000" dirty="0" smtClean="0"/>
              <a:t>2.    تقدم </a:t>
            </a:r>
            <a:r>
              <a:rPr lang="ar-SA" sz="2000" dirty="0"/>
              <a:t>لغة النمذجة الموحدة مجموعة من أفضل خبرات الممارسات </a:t>
            </a:r>
            <a:r>
              <a:rPr lang="ar-SA" sz="2000" dirty="0" smtClean="0"/>
              <a:t>الهندسية .</a:t>
            </a:r>
          </a:p>
          <a:p>
            <a:pPr lvl="0" algn="r" rtl="1"/>
            <a:r>
              <a:rPr lang="ar-SA" sz="2000" dirty="0" smtClean="0"/>
              <a:t> </a:t>
            </a:r>
            <a:endParaRPr lang="en-US" sz="2000" dirty="0"/>
          </a:p>
          <a:p>
            <a:pPr lvl="0" algn="r" rtl="1"/>
            <a:r>
              <a:rPr lang="ar-SA" sz="2000" dirty="0" smtClean="0"/>
              <a:t>3.    ليست </a:t>
            </a:r>
            <a:r>
              <a:rPr lang="ar-SA" sz="2000" dirty="0"/>
              <a:t>لغة النمذجة الموحدة منهجية لبناء أو تصميم البرمجيات وتطويرها.</a:t>
            </a:r>
            <a:endParaRPr lang="en-US" sz="2000" dirty="0"/>
          </a:p>
          <a:p>
            <a:pPr algn="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solidFill>
                  <a:schemeClr val="accent1">
                    <a:lumMod val="75000"/>
                  </a:schemeClr>
                </a:solidFill>
              </a:rPr>
              <a:t> من أربع طبقات أساسية</a:t>
            </a:r>
            <a:r>
              <a:rPr lang="en-US" dirty="0" smtClean="0">
                <a:solidFill>
                  <a:schemeClr val="accent1">
                    <a:lumMod val="75000"/>
                  </a:schemeClr>
                </a:solidFill>
              </a:rPr>
              <a:t>UML </a:t>
            </a:r>
            <a:r>
              <a:rPr lang="ar-SA" dirty="0" smtClean="0">
                <a:solidFill>
                  <a:schemeClr val="accent1">
                    <a:lumMod val="75000"/>
                  </a:schemeClr>
                </a:solidFill>
              </a:rPr>
              <a:t> تتألف لغة النمذجة الموحدة</a:t>
            </a:r>
            <a:r>
              <a:rPr lang="en-US" dirty="0" smtClean="0"/>
              <a:t> </a:t>
            </a:r>
            <a:endParaRPr lang="en-US" dirty="0"/>
          </a:p>
        </p:txBody>
      </p:sp>
      <p:sp>
        <p:nvSpPr>
          <p:cNvPr id="3" name="TextBox 2"/>
          <p:cNvSpPr txBox="1"/>
          <p:nvPr/>
        </p:nvSpPr>
        <p:spPr>
          <a:xfrm>
            <a:off x="762000" y="1447800"/>
            <a:ext cx="7924800" cy="4832092"/>
          </a:xfrm>
          <a:prstGeom prst="rect">
            <a:avLst/>
          </a:prstGeom>
          <a:noFill/>
        </p:spPr>
        <p:txBody>
          <a:bodyPr wrap="square" rtlCol="0">
            <a:spAutoFit/>
          </a:bodyPr>
          <a:lstStyle/>
          <a:p>
            <a:pPr marL="457200" lvl="0" indent="-457200" algn="r" rtl="1">
              <a:buFont typeface="+mj-lt"/>
              <a:buAutoNum type="arabicPeriod"/>
            </a:pPr>
            <a:r>
              <a:rPr lang="ar-SA" sz="2800" b="1" dirty="0">
                <a:solidFill>
                  <a:schemeClr val="tx2">
                    <a:lumMod val="60000"/>
                    <a:lumOff val="40000"/>
                  </a:schemeClr>
                </a:solidFill>
              </a:rPr>
              <a:t>طبقة كائنات المستخدم  </a:t>
            </a:r>
            <a:r>
              <a:rPr lang="en-US" sz="2800" b="1" dirty="0">
                <a:solidFill>
                  <a:schemeClr val="tx2">
                    <a:lumMod val="60000"/>
                    <a:lumOff val="40000"/>
                  </a:schemeClr>
                </a:solidFill>
              </a:rPr>
              <a:t>User Objects Layer</a:t>
            </a:r>
          </a:p>
          <a:p>
            <a:pPr algn="r" rtl="1"/>
            <a:r>
              <a:rPr lang="ar-SA" sz="2000" dirty="0"/>
              <a:t>  </a:t>
            </a:r>
            <a:endParaRPr lang="en-US" sz="2000" dirty="0"/>
          </a:p>
          <a:p>
            <a:pPr algn="r" rtl="1"/>
            <a:r>
              <a:rPr lang="ar-SA" sz="2000" dirty="0"/>
              <a:t>هي الطبقة السطحية العامة التي يستخدمها الذين يتعاملون مع لغة النمذجة الموحدة،</a:t>
            </a:r>
            <a:endParaRPr lang="en-US" sz="2000" dirty="0"/>
          </a:p>
          <a:p>
            <a:pPr algn="r" rtl="1"/>
            <a:r>
              <a:rPr lang="ar-SA" sz="2000" dirty="0"/>
              <a:t> وتتألف من تسعة مخططات رئيسية بالإضافة إلى كائنات وأدوات مساعدة</a:t>
            </a:r>
            <a:endParaRPr lang="en-US" sz="2000" dirty="0"/>
          </a:p>
          <a:p>
            <a:pPr algn="r" rtl="1"/>
            <a:r>
              <a:rPr lang="ar-SA" sz="2000" dirty="0"/>
              <a:t> وهى الطبقة الأكثر وضوحاً وتوصيفاً، المستخدم هنا المقصود هو مستخدم اللغة وليس المستخدم النهائي للبرمجية أو المنتج البرمجي </a:t>
            </a:r>
            <a:r>
              <a:rPr lang="ar-SA" sz="2000" dirty="0" smtClean="0"/>
              <a:t>.</a:t>
            </a:r>
          </a:p>
          <a:p>
            <a:pPr algn="r" rtl="1"/>
            <a:endParaRPr lang="en-US" sz="2000" dirty="0"/>
          </a:p>
          <a:p>
            <a:pPr algn="r" rtl="1"/>
            <a:r>
              <a:rPr lang="ar-SA" sz="2000" dirty="0">
                <a:solidFill>
                  <a:schemeClr val="bg2">
                    <a:lumMod val="75000"/>
                  </a:schemeClr>
                </a:solidFill>
              </a:rPr>
              <a:t> تشمل الطبقة الأولى المخططات التسعة </a:t>
            </a:r>
            <a:r>
              <a:rPr lang="ar-SA" sz="2000" dirty="0" smtClean="0">
                <a:solidFill>
                  <a:schemeClr val="bg2">
                    <a:lumMod val="75000"/>
                  </a:schemeClr>
                </a:solidFill>
              </a:rPr>
              <a:t>التالية :</a:t>
            </a:r>
          </a:p>
          <a:p>
            <a:pPr algn="r" rtl="1"/>
            <a:endParaRPr lang="en-US" sz="2000" dirty="0"/>
          </a:p>
          <a:p>
            <a:pPr lvl="0" algn="r" rtl="1"/>
            <a:r>
              <a:rPr lang="ar-SA" sz="2000" dirty="0" smtClean="0"/>
              <a:t>       * مخطط </a:t>
            </a:r>
            <a:r>
              <a:rPr lang="ar-SA" sz="2000" dirty="0"/>
              <a:t>حالات لاستخدام</a:t>
            </a:r>
            <a:r>
              <a:rPr lang="ar-SA" sz="2000" dirty="0" smtClean="0"/>
              <a:t>.     </a:t>
            </a:r>
          </a:p>
          <a:p>
            <a:pPr lvl="0" algn="r" rtl="1"/>
            <a:r>
              <a:rPr lang="ar-SA" sz="2000" dirty="0" smtClean="0"/>
              <a:t>* مخطط الفئة.              * مخطط </a:t>
            </a:r>
            <a:r>
              <a:rPr lang="ar-SA" sz="2000" dirty="0"/>
              <a:t>الكائن</a:t>
            </a:r>
            <a:r>
              <a:rPr lang="ar-SA" sz="2000" dirty="0" smtClean="0"/>
              <a:t>. </a:t>
            </a:r>
          </a:p>
          <a:p>
            <a:pPr lvl="0" algn="r" rtl="1"/>
            <a:r>
              <a:rPr lang="ar-SA" sz="2000" dirty="0" smtClean="0"/>
              <a:t>* مخطط النشاط.           * مخطط </a:t>
            </a:r>
            <a:r>
              <a:rPr lang="ar-SA" sz="2000" dirty="0"/>
              <a:t>التعاون</a:t>
            </a:r>
            <a:r>
              <a:rPr lang="ar-SA" sz="2000" dirty="0" smtClean="0"/>
              <a:t>.</a:t>
            </a:r>
          </a:p>
          <a:p>
            <a:pPr lvl="0" algn="r" rtl="1"/>
            <a:r>
              <a:rPr lang="ar-SA" sz="2000" dirty="0" smtClean="0"/>
              <a:t>* مخطط الحالة.            * مخطط </a:t>
            </a:r>
            <a:r>
              <a:rPr lang="ar-SA" sz="2000" dirty="0"/>
              <a:t>التتابع </a:t>
            </a:r>
            <a:r>
              <a:rPr lang="ar-SA" sz="2000" dirty="0" smtClean="0"/>
              <a:t>.</a:t>
            </a:r>
          </a:p>
          <a:p>
            <a:pPr lvl="0" algn="r" rtl="1"/>
            <a:r>
              <a:rPr lang="ar-SA" sz="2000" dirty="0" smtClean="0"/>
              <a:t>* مخطط المكونات .       * مخطط </a:t>
            </a:r>
            <a:r>
              <a:rPr lang="ar-SA" sz="2000" dirty="0"/>
              <a:t>التوزيع.</a:t>
            </a:r>
            <a:endParaRPr lang="en-US" sz="2000" dirty="0"/>
          </a:p>
          <a:p>
            <a:pPr algn="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848600" cy="5570756"/>
          </a:xfrm>
          <a:prstGeom prst="rect">
            <a:avLst/>
          </a:prstGeom>
          <a:noFill/>
        </p:spPr>
        <p:txBody>
          <a:bodyPr wrap="square" rtlCol="0">
            <a:spAutoFit/>
          </a:bodyPr>
          <a:lstStyle/>
          <a:p>
            <a:pPr lvl="0" algn="r" rtl="1"/>
            <a:r>
              <a:rPr lang="ar-SA" sz="2800" b="1" dirty="0" smtClean="0">
                <a:solidFill>
                  <a:schemeClr val="bg2">
                    <a:lumMod val="75000"/>
                  </a:schemeClr>
                </a:solidFill>
              </a:rPr>
              <a:t>2. الطبقة </a:t>
            </a:r>
            <a:r>
              <a:rPr lang="ar-SA" sz="2800" b="1" dirty="0">
                <a:solidFill>
                  <a:schemeClr val="bg2">
                    <a:lumMod val="75000"/>
                  </a:schemeClr>
                </a:solidFill>
              </a:rPr>
              <a:t>الثانية </a:t>
            </a:r>
            <a:r>
              <a:rPr lang="en-US" sz="2800" b="1" dirty="0" smtClean="0">
                <a:solidFill>
                  <a:schemeClr val="bg2">
                    <a:lumMod val="75000"/>
                  </a:schemeClr>
                </a:solidFill>
              </a:rPr>
              <a:t>:</a:t>
            </a:r>
            <a:r>
              <a:rPr lang="ar-SA" sz="2800" b="1" dirty="0" smtClean="0">
                <a:solidFill>
                  <a:schemeClr val="bg2">
                    <a:lumMod val="75000"/>
                  </a:schemeClr>
                </a:solidFill>
              </a:rPr>
              <a:t>تسمى </a:t>
            </a:r>
            <a:r>
              <a:rPr lang="ar-SA" sz="2800" b="1" dirty="0">
                <a:solidFill>
                  <a:schemeClr val="bg2">
                    <a:lumMod val="75000"/>
                  </a:schemeClr>
                </a:solidFill>
              </a:rPr>
              <a:t>طبقة </a:t>
            </a:r>
            <a:r>
              <a:rPr lang="ar-SA" sz="2800" b="1" dirty="0" smtClean="0">
                <a:solidFill>
                  <a:schemeClr val="bg2">
                    <a:lumMod val="75000"/>
                  </a:schemeClr>
                </a:solidFill>
              </a:rPr>
              <a:t>النموذج  </a:t>
            </a:r>
            <a:r>
              <a:rPr lang="en-US" sz="2800" b="1" dirty="0">
                <a:solidFill>
                  <a:schemeClr val="bg2">
                    <a:lumMod val="75000"/>
                  </a:schemeClr>
                </a:solidFill>
              </a:rPr>
              <a:t>Model Layer</a:t>
            </a:r>
          </a:p>
          <a:p>
            <a:pPr algn="r" rtl="1"/>
            <a:r>
              <a:rPr lang="ar-SA" dirty="0"/>
              <a:t> </a:t>
            </a:r>
            <a:endParaRPr lang="ar-SA" dirty="0" smtClean="0"/>
          </a:p>
          <a:p>
            <a:pPr algn="r" rtl="1"/>
            <a:r>
              <a:rPr lang="ar-SA" sz="2000" dirty="0" smtClean="0"/>
              <a:t>وتكون </a:t>
            </a:r>
            <a:r>
              <a:rPr lang="ar-SA" sz="2000" dirty="0" err="1"/>
              <a:t>فى</a:t>
            </a:r>
            <a:r>
              <a:rPr lang="ar-SA" sz="2000" dirty="0"/>
              <a:t> المرحل الأولى من التحليل حيث تحتوى على مفاهيم موضوع التحليل كفهم النظام ويستخدم هذه الطبقة محلل النظام أثناء عمله قبل نضج فكرة النظام أو وضوحه بتوصيف أقل من طبقة المستخدم الأولى.</a:t>
            </a:r>
            <a:endParaRPr lang="en-US" sz="2000" dirty="0"/>
          </a:p>
          <a:p>
            <a:pPr algn="r" rtl="1"/>
            <a:r>
              <a:rPr lang="ar-SA" dirty="0"/>
              <a:t> </a:t>
            </a:r>
            <a:endParaRPr lang="en-US" dirty="0"/>
          </a:p>
          <a:p>
            <a:pPr algn="r" rtl="1"/>
            <a:r>
              <a:rPr lang="ar-SA" dirty="0"/>
              <a:t> </a:t>
            </a:r>
            <a:endParaRPr lang="en-US" b="1" dirty="0"/>
          </a:p>
          <a:p>
            <a:pPr lvl="0" algn="r" rtl="1"/>
            <a:r>
              <a:rPr lang="ar-SA" sz="2400" b="1" dirty="0" smtClean="0">
                <a:solidFill>
                  <a:schemeClr val="bg2">
                    <a:lumMod val="75000"/>
                  </a:schemeClr>
                </a:solidFill>
              </a:rPr>
              <a:t>3</a:t>
            </a:r>
            <a:r>
              <a:rPr lang="ar-SA" b="1" dirty="0" smtClean="0">
                <a:solidFill>
                  <a:schemeClr val="bg2">
                    <a:lumMod val="75000"/>
                  </a:schemeClr>
                </a:solidFill>
              </a:rPr>
              <a:t>. </a:t>
            </a:r>
            <a:r>
              <a:rPr lang="ar-SA" sz="2800" b="1" dirty="0" smtClean="0">
                <a:solidFill>
                  <a:schemeClr val="bg2">
                    <a:lumMod val="75000"/>
                  </a:schemeClr>
                </a:solidFill>
              </a:rPr>
              <a:t>الطبقة </a:t>
            </a:r>
            <a:r>
              <a:rPr lang="ar-SA" sz="2800" b="1" dirty="0">
                <a:solidFill>
                  <a:schemeClr val="bg2">
                    <a:lumMod val="75000"/>
                  </a:schemeClr>
                </a:solidFill>
              </a:rPr>
              <a:t>الثالثة: طبقة ما وراء النموذج </a:t>
            </a:r>
            <a:r>
              <a:rPr lang="en-US" sz="2800" b="1" dirty="0">
                <a:solidFill>
                  <a:schemeClr val="bg2">
                    <a:lumMod val="75000"/>
                  </a:schemeClr>
                </a:solidFill>
              </a:rPr>
              <a:t>Meta Model Layer</a:t>
            </a:r>
          </a:p>
          <a:p>
            <a:pPr algn="r" rtl="1"/>
            <a:r>
              <a:rPr lang="ar-SA" dirty="0"/>
              <a:t> </a:t>
            </a:r>
            <a:endParaRPr lang="en-US" dirty="0"/>
          </a:p>
          <a:p>
            <a:pPr algn="r" rtl="1"/>
            <a:r>
              <a:rPr lang="ar-SA" dirty="0"/>
              <a:t> </a:t>
            </a:r>
            <a:r>
              <a:rPr lang="ar-SA" sz="2000" dirty="0" smtClean="0"/>
              <a:t>وتعنى </a:t>
            </a:r>
            <a:r>
              <a:rPr lang="ar-SA" sz="2000" dirty="0"/>
              <a:t>هذه الطبقة بالمفاهيم المتعلقة بلغة النمذجة الموحدة كمفهوم الصنف والظاهرة ونوع البيانات والتجريد والأنماط وغيرها من مفاهيم اللغة، وهى طبقة تصف ما يجرى </a:t>
            </a:r>
            <a:r>
              <a:rPr lang="ar-SA" sz="2000" dirty="0" err="1"/>
              <a:t>فى</a:t>
            </a:r>
            <a:r>
              <a:rPr lang="ar-SA" sz="2000" dirty="0"/>
              <a:t> النموذج وتتألف من ثلاث حزم رئيسية </a:t>
            </a:r>
            <a:r>
              <a:rPr lang="ar-SA" sz="2000" dirty="0" err="1"/>
              <a:t>هى</a:t>
            </a:r>
            <a:r>
              <a:rPr lang="ar-SA" sz="2000" dirty="0" smtClean="0"/>
              <a:t>:</a:t>
            </a:r>
          </a:p>
          <a:p>
            <a:pPr algn="r" rtl="1"/>
            <a:endParaRPr lang="en-US" sz="2000" dirty="0"/>
          </a:p>
          <a:p>
            <a:pPr lvl="0" algn="r" rtl="1"/>
            <a:r>
              <a:rPr lang="ar-SA" sz="2000" dirty="0" smtClean="0"/>
              <a:t>* حزمة </a:t>
            </a:r>
            <a:r>
              <a:rPr lang="ar-SA" sz="2000" dirty="0"/>
              <a:t>الأساس .</a:t>
            </a:r>
            <a:endParaRPr lang="en-US" sz="2000" dirty="0"/>
          </a:p>
          <a:p>
            <a:pPr lvl="0" algn="r" rtl="1"/>
            <a:r>
              <a:rPr lang="ar-SA" sz="2000" dirty="0" smtClean="0"/>
              <a:t>* حزمة </a:t>
            </a:r>
            <a:r>
              <a:rPr lang="ar-SA" sz="2000" dirty="0"/>
              <a:t>العناصر السلوكية.</a:t>
            </a:r>
            <a:endParaRPr lang="en-US" sz="2000" dirty="0"/>
          </a:p>
          <a:p>
            <a:pPr algn="r"/>
            <a:r>
              <a:rPr lang="ar-SA" sz="2000" dirty="0" smtClean="0"/>
              <a:t>* حزمة </a:t>
            </a:r>
            <a:r>
              <a:rPr lang="ar-SA" sz="2000" dirty="0"/>
              <a:t>إدارة النموذج</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066800"/>
            <a:ext cx="8229600" cy="2492990"/>
          </a:xfrm>
          <a:prstGeom prst="rect">
            <a:avLst/>
          </a:prstGeom>
          <a:noFill/>
        </p:spPr>
        <p:txBody>
          <a:bodyPr wrap="square" rtlCol="0">
            <a:spAutoFit/>
          </a:bodyPr>
          <a:lstStyle/>
          <a:p>
            <a:pPr lvl="0" algn="ctr" rtl="1"/>
            <a:r>
              <a:rPr lang="ar-SA" sz="2800" b="1" dirty="0" smtClean="0">
                <a:solidFill>
                  <a:schemeClr val="bg2">
                    <a:lumMod val="75000"/>
                  </a:schemeClr>
                </a:solidFill>
              </a:rPr>
              <a:t>4. الطبقة الرابعة : </a:t>
            </a:r>
            <a:r>
              <a:rPr lang="ar-SA" sz="2800" b="1" dirty="0">
                <a:solidFill>
                  <a:schemeClr val="bg2">
                    <a:lumMod val="75000"/>
                  </a:schemeClr>
                </a:solidFill>
              </a:rPr>
              <a:t>طبقة ما وراء ما وراء النموذج </a:t>
            </a:r>
            <a:endParaRPr lang="ar-SA" sz="2800" b="1" dirty="0" smtClean="0">
              <a:solidFill>
                <a:schemeClr val="bg2">
                  <a:lumMod val="75000"/>
                </a:schemeClr>
              </a:solidFill>
            </a:endParaRPr>
          </a:p>
          <a:p>
            <a:pPr lvl="0" algn="ctr" rtl="1"/>
            <a:r>
              <a:rPr lang="ar-SA" sz="2800" b="1" dirty="0" smtClean="0">
                <a:solidFill>
                  <a:schemeClr val="bg2">
                    <a:lumMod val="75000"/>
                  </a:schemeClr>
                </a:solidFill>
              </a:rPr>
              <a:t>(</a:t>
            </a:r>
            <a:r>
              <a:rPr lang="en-US" sz="2800" b="1" dirty="0" smtClean="0">
                <a:solidFill>
                  <a:schemeClr val="bg2">
                    <a:lumMod val="75000"/>
                  </a:schemeClr>
                </a:solidFill>
              </a:rPr>
              <a:t>Meta </a:t>
            </a:r>
            <a:r>
              <a:rPr lang="en-US" sz="2800" b="1" dirty="0" err="1" smtClean="0">
                <a:solidFill>
                  <a:schemeClr val="bg2">
                    <a:lumMod val="75000"/>
                  </a:schemeClr>
                </a:solidFill>
              </a:rPr>
              <a:t>meta</a:t>
            </a:r>
            <a:r>
              <a:rPr lang="en-US" sz="2800" b="1" dirty="0" smtClean="0">
                <a:solidFill>
                  <a:schemeClr val="bg2">
                    <a:lumMod val="75000"/>
                  </a:schemeClr>
                </a:solidFill>
              </a:rPr>
              <a:t> model layer</a:t>
            </a:r>
            <a:r>
              <a:rPr lang="ar-SA" sz="2800" b="1" dirty="0" smtClean="0">
                <a:solidFill>
                  <a:schemeClr val="bg2">
                    <a:lumMod val="75000"/>
                  </a:schemeClr>
                </a:solidFill>
              </a:rPr>
              <a:t> )</a:t>
            </a:r>
            <a:endParaRPr lang="en-US" sz="2800" b="1" dirty="0">
              <a:solidFill>
                <a:schemeClr val="bg2">
                  <a:lumMod val="75000"/>
                </a:schemeClr>
              </a:solidFill>
            </a:endParaRPr>
          </a:p>
          <a:p>
            <a:pPr algn="r" rtl="1"/>
            <a:r>
              <a:rPr lang="ar-SA" sz="2000" b="1" dirty="0"/>
              <a:t> </a:t>
            </a:r>
            <a:endParaRPr lang="en-US" sz="2000" b="1" dirty="0"/>
          </a:p>
          <a:p>
            <a:pPr algn="ctr" rtl="1"/>
            <a:r>
              <a:rPr lang="ar-SA" sz="2000" dirty="0" smtClean="0"/>
              <a:t>طبقة </a:t>
            </a:r>
            <a:r>
              <a:rPr lang="ar-SA" sz="2000" dirty="0"/>
              <a:t>لا تهم معظم محللي النظم </a:t>
            </a:r>
            <a:endParaRPr lang="en-US" sz="2000" dirty="0"/>
          </a:p>
          <a:p>
            <a:pPr algn="ctr" rtl="1"/>
            <a:r>
              <a:rPr lang="ar-SA" sz="2000" dirty="0"/>
              <a:t> تهتم بلغة كتابة النمذجة الموحدة، وتهم مطوري أدوات لغة النمذجة الموحدة </a:t>
            </a:r>
            <a:endParaRPr lang="ar-SA" sz="2000" dirty="0" smtClean="0"/>
          </a:p>
          <a:p>
            <a:pPr algn="ctr" rtl="1"/>
            <a:r>
              <a:rPr lang="ar-SA" sz="2000" dirty="0" smtClean="0"/>
              <a:t>مثل </a:t>
            </a:r>
            <a:r>
              <a:rPr lang="ar-SA" sz="2000" dirty="0"/>
              <a:t>البرامج التي </a:t>
            </a:r>
            <a:r>
              <a:rPr lang="ar-SA" sz="2000" dirty="0" err="1"/>
              <a:t>تؤتمت</a:t>
            </a:r>
            <a:r>
              <a:rPr lang="ar-SA" sz="2000" dirty="0"/>
              <a:t> المخططات </a:t>
            </a:r>
            <a:r>
              <a:rPr lang="ar-SA" sz="2000" dirty="0" smtClean="0"/>
              <a:t>وترسمها .</a:t>
            </a:r>
            <a:endParaRPr lang="en-US" sz="2000" dirty="0"/>
          </a:p>
          <a:p>
            <a:pPr algn="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62000"/>
          </a:xfrm>
        </p:spPr>
        <p:txBody>
          <a:bodyPr>
            <a:normAutofit fontScale="90000"/>
          </a:bodyPr>
          <a:lstStyle/>
          <a:p>
            <a:r>
              <a:rPr lang="ar-SA" dirty="0" smtClean="0"/>
              <a:t/>
            </a:r>
            <a:br>
              <a:rPr lang="ar-SA" dirty="0" smtClean="0"/>
            </a:br>
            <a:r>
              <a:rPr lang="ar-SA" dirty="0" smtClean="0"/>
              <a:t>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chemeClr val="accent1">
                    <a:lumMod val="75000"/>
                  </a:schemeClr>
                </a:solidFill>
              </a:rPr>
              <a:t>UML diagrams </a:t>
            </a:r>
            <a:r>
              <a:rPr lang="ar-SA" dirty="0" smtClean="0">
                <a:solidFill>
                  <a:schemeClr val="accent1">
                    <a:lumMod val="75000"/>
                  </a:schemeClr>
                </a:solidFill>
              </a:rPr>
              <a:t>مخططات لغة النمذجة الموحدة </a:t>
            </a:r>
            <a:r>
              <a:rPr lang="en-US" dirty="0" smtClean="0">
                <a:solidFill>
                  <a:schemeClr val="accent1">
                    <a:lumMod val="75000"/>
                  </a:schemeClr>
                </a:solidFill>
              </a:rPr>
              <a:t> </a:t>
            </a:r>
            <a:endParaRPr lang="en-US" dirty="0">
              <a:solidFill>
                <a:schemeClr val="accent1">
                  <a:lumMod val="75000"/>
                </a:schemeClr>
              </a:solidFill>
            </a:endParaRPr>
          </a:p>
        </p:txBody>
      </p:sp>
      <p:sp>
        <p:nvSpPr>
          <p:cNvPr id="3" name="TextBox 2"/>
          <p:cNvSpPr txBox="1"/>
          <p:nvPr/>
        </p:nvSpPr>
        <p:spPr>
          <a:xfrm>
            <a:off x="685800" y="1981200"/>
            <a:ext cx="7391400" cy="3724096"/>
          </a:xfrm>
          <a:prstGeom prst="rect">
            <a:avLst/>
          </a:prstGeom>
          <a:noFill/>
        </p:spPr>
        <p:txBody>
          <a:bodyPr wrap="square" rtlCol="0">
            <a:spAutoFit/>
          </a:bodyPr>
          <a:lstStyle/>
          <a:p>
            <a:pPr marL="514350" lvl="0" indent="-514350" algn="r" rtl="1">
              <a:buFont typeface="+mj-lt"/>
              <a:buAutoNum type="arabicPeriod"/>
            </a:pPr>
            <a:r>
              <a:rPr lang="ar-SA" sz="2800" dirty="0">
                <a:solidFill>
                  <a:schemeClr val="tx2">
                    <a:lumMod val="60000"/>
                    <a:lumOff val="40000"/>
                  </a:schemeClr>
                </a:solidFill>
              </a:rPr>
              <a:t>مخطط حالة الاستخدام </a:t>
            </a:r>
            <a:r>
              <a:rPr lang="en-US" sz="2800" dirty="0">
                <a:solidFill>
                  <a:schemeClr val="tx2">
                    <a:lumMod val="60000"/>
                    <a:lumOff val="40000"/>
                  </a:schemeClr>
                </a:solidFill>
              </a:rPr>
              <a:t>(</a:t>
            </a:r>
            <a:r>
              <a:rPr lang="en-US" sz="2800" dirty="0" smtClean="0">
                <a:solidFill>
                  <a:schemeClr val="tx2">
                    <a:lumMod val="60000"/>
                    <a:lumOff val="40000"/>
                  </a:schemeClr>
                </a:solidFill>
              </a:rPr>
              <a:t>Use </a:t>
            </a:r>
            <a:r>
              <a:rPr lang="en-US" sz="2800" dirty="0">
                <a:solidFill>
                  <a:schemeClr val="tx2">
                    <a:lumMod val="60000"/>
                    <a:lumOff val="40000"/>
                  </a:schemeClr>
                </a:solidFill>
              </a:rPr>
              <a:t>Case </a:t>
            </a:r>
            <a:r>
              <a:rPr lang="en-US" sz="2800" dirty="0" smtClean="0">
                <a:solidFill>
                  <a:schemeClr val="tx2">
                    <a:lumMod val="60000"/>
                    <a:lumOff val="40000"/>
                  </a:schemeClr>
                </a:solidFill>
              </a:rPr>
              <a:t>Diagram)</a:t>
            </a:r>
            <a:r>
              <a:rPr lang="ar-SA" sz="2800" dirty="0" smtClean="0">
                <a:solidFill>
                  <a:schemeClr val="tx2">
                    <a:lumMod val="60000"/>
                    <a:lumOff val="40000"/>
                  </a:schemeClr>
                </a:solidFill>
              </a:rPr>
              <a:t> </a:t>
            </a:r>
            <a:r>
              <a:rPr lang="en-US" sz="2800" dirty="0" smtClean="0">
                <a:solidFill>
                  <a:schemeClr val="tx2">
                    <a:lumMod val="60000"/>
                    <a:lumOff val="40000"/>
                  </a:schemeClr>
                </a:solidFill>
              </a:rPr>
              <a:t>:</a:t>
            </a:r>
            <a:endParaRPr lang="en-US" sz="2800" dirty="0">
              <a:solidFill>
                <a:schemeClr val="tx2">
                  <a:lumMod val="60000"/>
                  <a:lumOff val="40000"/>
                </a:schemeClr>
              </a:solidFill>
            </a:endParaRPr>
          </a:p>
          <a:p>
            <a:pPr algn="r" rtl="1"/>
            <a:r>
              <a:rPr lang="ar-SA" sz="2000" dirty="0"/>
              <a:t>يعرض العلاقة بين الجهات الفاعلة </a:t>
            </a:r>
            <a:r>
              <a:rPr lang="ar-SA" sz="2000" dirty="0" smtClean="0"/>
              <a:t>(</a:t>
            </a:r>
            <a:r>
              <a:rPr lang="en-US" sz="2000" dirty="0" smtClean="0"/>
              <a:t>actors</a:t>
            </a:r>
            <a:r>
              <a:rPr lang="ar-SA" sz="2000" dirty="0" smtClean="0"/>
              <a:t>) </a:t>
            </a:r>
            <a:r>
              <a:rPr lang="ar-SA" sz="2000" dirty="0"/>
              <a:t>وحالات </a:t>
            </a:r>
            <a:r>
              <a:rPr lang="ar-SA" sz="2000" dirty="0" smtClean="0"/>
              <a:t>الاستخدام(</a:t>
            </a:r>
            <a:r>
              <a:rPr lang="en-US" sz="2000" dirty="0" smtClean="0"/>
              <a:t>use cases</a:t>
            </a:r>
            <a:r>
              <a:rPr lang="ar-SA" sz="2000" dirty="0" smtClean="0"/>
              <a:t>).</a:t>
            </a:r>
            <a:endParaRPr lang="en-US" sz="2000" dirty="0" smtClean="0"/>
          </a:p>
          <a:p>
            <a:pPr algn="r" rtl="1"/>
            <a:endParaRPr lang="en-US" sz="2000" dirty="0" smtClean="0"/>
          </a:p>
          <a:p>
            <a:pPr algn="r" rtl="1"/>
            <a:endParaRPr lang="en-US" sz="2000" dirty="0"/>
          </a:p>
          <a:p>
            <a:pPr marL="514350" lvl="0" indent="-514350" algn="r" rtl="1"/>
            <a:r>
              <a:rPr lang="ar-SA" sz="2800" dirty="0" smtClean="0">
                <a:solidFill>
                  <a:schemeClr val="tx2">
                    <a:lumMod val="60000"/>
                    <a:lumOff val="40000"/>
                  </a:schemeClr>
                </a:solidFill>
              </a:rPr>
              <a:t>2.   مخطط الفئة</a:t>
            </a:r>
            <a:r>
              <a:rPr lang="en-US" sz="2800" dirty="0" smtClean="0">
                <a:solidFill>
                  <a:schemeClr val="tx2">
                    <a:lumMod val="60000"/>
                    <a:lumOff val="40000"/>
                  </a:schemeClr>
                </a:solidFill>
              </a:rPr>
              <a:t>   :(Class Diagram) </a:t>
            </a:r>
            <a:endParaRPr lang="en-US" sz="2800" dirty="0">
              <a:solidFill>
                <a:schemeClr val="tx2">
                  <a:lumMod val="60000"/>
                  <a:lumOff val="40000"/>
                </a:schemeClr>
              </a:solidFill>
            </a:endParaRPr>
          </a:p>
          <a:p>
            <a:pPr algn="r" rtl="1"/>
            <a:r>
              <a:rPr lang="ar-SA" sz="2000" dirty="0"/>
              <a:t> نماذج هيكل الفئة </a:t>
            </a:r>
            <a:r>
              <a:rPr lang="en-US" sz="2000" dirty="0"/>
              <a:t>(</a:t>
            </a:r>
            <a:r>
              <a:rPr lang="en-US" sz="2000" dirty="0" smtClean="0"/>
              <a:t>class structure)</a:t>
            </a:r>
            <a:r>
              <a:rPr lang="ar-SA" sz="2000" dirty="0" smtClean="0"/>
              <a:t>ومحتوياتها </a:t>
            </a:r>
            <a:r>
              <a:rPr lang="ar-SA" sz="2000" dirty="0"/>
              <a:t>تستخدم عناصر التصميم </a:t>
            </a:r>
            <a:r>
              <a:rPr lang="ar-SA" sz="2000" dirty="0" smtClean="0"/>
              <a:t>مثل</a:t>
            </a:r>
          </a:p>
          <a:p>
            <a:pPr algn="r" rtl="1"/>
            <a:r>
              <a:rPr lang="ar-SA" sz="2000" dirty="0" smtClean="0"/>
              <a:t> الفئات</a:t>
            </a:r>
            <a:r>
              <a:rPr lang="en-US" sz="2000" dirty="0" smtClean="0"/>
              <a:t>)</a:t>
            </a:r>
            <a:r>
              <a:rPr lang="ar-SA" sz="2000" dirty="0" smtClean="0"/>
              <a:t> </a:t>
            </a:r>
            <a:r>
              <a:rPr lang="en-US" sz="2000" dirty="0"/>
              <a:t>(</a:t>
            </a:r>
            <a:r>
              <a:rPr lang="en-US" sz="2000" dirty="0" smtClean="0"/>
              <a:t>classes</a:t>
            </a:r>
            <a:r>
              <a:rPr lang="ar-SA" sz="2000" dirty="0" smtClean="0"/>
              <a:t>، </a:t>
            </a:r>
            <a:r>
              <a:rPr lang="ar-SA" sz="2000" dirty="0"/>
              <a:t>والحزم والكائنات </a:t>
            </a:r>
            <a:r>
              <a:rPr lang="en-US" sz="2000" dirty="0"/>
              <a:t>(</a:t>
            </a:r>
            <a:r>
              <a:rPr lang="en-US" sz="2000" dirty="0" smtClean="0"/>
              <a:t>objects)</a:t>
            </a:r>
            <a:r>
              <a:rPr lang="ar-SA" sz="2000" dirty="0" smtClean="0"/>
              <a:t>. </a:t>
            </a:r>
          </a:p>
          <a:p>
            <a:pPr algn="r" rtl="1"/>
            <a:endParaRPr lang="en-US" sz="2000" dirty="0" smtClean="0"/>
          </a:p>
          <a:p>
            <a:pPr algn="r" rtl="1"/>
            <a:r>
              <a:rPr lang="ar-SA" sz="2000" dirty="0" smtClean="0"/>
              <a:t>ويعرض </a:t>
            </a:r>
            <a:r>
              <a:rPr lang="ar-SA" sz="2000" dirty="0"/>
              <a:t>أيضا علاقات مثل </a:t>
            </a:r>
            <a:r>
              <a:rPr lang="ar-SA" sz="2000" dirty="0" smtClean="0"/>
              <a:t>الاحتواء</a:t>
            </a:r>
            <a:r>
              <a:rPr lang="en-US" sz="2000" dirty="0"/>
              <a:t>)</a:t>
            </a:r>
            <a:r>
              <a:rPr lang="ar-SA" sz="2000" dirty="0" smtClean="0"/>
              <a:t> </a:t>
            </a:r>
            <a:r>
              <a:rPr lang="en-US" sz="2000" dirty="0" smtClean="0"/>
              <a:t>(containment</a:t>
            </a:r>
            <a:r>
              <a:rPr lang="ar-SA" sz="2000" dirty="0" smtClean="0"/>
              <a:t> </a:t>
            </a:r>
            <a:r>
              <a:rPr lang="ar-SA" sz="2000" dirty="0"/>
              <a:t>، </a:t>
            </a:r>
            <a:r>
              <a:rPr lang="ar-SA" sz="2000" dirty="0" smtClean="0"/>
              <a:t>التوريث( </a:t>
            </a:r>
            <a:r>
              <a:rPr lang="en-US" sz="2000" dirty="0" smtClean="0"/>
              <a:t>(inheritance</a:t>
            </a:r>
            <a:r>
              <a:rPr lang="ar-SA" sz="2000" dirty="0" smtClean="0"/>
              <a:t> </a:t>
            </a:r>
            <a:r>
              <a:rPr lang="ar-SA" sz="2000" dirty="0"/>
              <a:t>، </a:t>
            </a:r>
            <a:r>
              <a:rPr lang="ar-SA" sz="2000" dirty="0" err="1"/>
              <a:t>و</a:t>
            </a:r>
            <a:r>
              <a:rPr lang="ar-SA" sz="2000" dirty="0"/>
              <a:t> التجميع </a:t>
            </a:r>
            <a:r>
              <a:rPr lang="ar-SA" sz="2000" dirty="0" smtClean="0"/>
              <a:t>( </a:t>
            </a:r>
            <a:r>
              <a:rPr lang="en-US" sz="2000" dirty="0" smtClean="0"/>
              <a:t>associations</a:t>
            </a:r>
            <a:r>
              <a:rPr lang="ar-SA" sz="2000" dirty="0" smtClean="0"/>
              <a:t>) </a:t>
            </a:r>
            <a:r>
              <a:rPr lang="ar-SA" sz="2000" dirty="0"/>
              <a:t>وغيرها.</a:t>
            </a:r>
            <a:endParaRPr lang="en-US" sz="2000" dirty="0"/>
          </a:p>
          <a:p>
            <a:pPr algn="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143000"/>
            <a:ext cx="7391400" cy="3570208"/>
          </a:xfrm>
          <a:prstGeom prst="rect">
            <a:avLst/>
          </a:prstGeom>
          <a:noFill/>
        </p:spPr>
        <p:txBody>
          <a:bodyPr wrap="square" rtlCol="0">
            <a:spAutoFit/>
          </a:bodyPr>
          <a:lstStyle/>
          <a:p>
            <a:pPr lvl="0" algn="r" rtl="1"/>
            <a:r>
              <a:rPr lang="ar-SA" sz="2800" b="1" dirty="0" smtClean="0">
                <a:solidFill>
                  <a:schemeClr val="bg2">
                    <a:lumMod val="75000"/>
                  </a:schemeClr>
                </a:solidFill>
              </a:rPr>
              <a:t>3.   مخطط </a:t>
            </a:r>
            <a:r>
              <a:rPr lang="ar-SA" sz="2800" b="1" dirty="0">
                <a:solidFill>
                  <a:schemeClr val="bg2">
                    <a:lumMod val="75000"/>
                  </a:schemeClr>
                </a:solidFill>
              </a:rPr>
              <a:t>التفاعل </a:t>
            </a:r>
            <a:r>
              <a:rPr lang="ar-SA" sz="2800" b="1" dirty="0" smtClean="0">
                <a:solidFill>
                  <a:schemeClr val="bg2">
                    <a:lumMod val="75000"/>
                  </a:schemeClr>
                </a:solidFill>
              </a:rPr>
              <a:t>(</a:t>
            </a:r>
            <a:r>
              <a:rPr lang="en-US" sz="2800" b="1" dirty="0" smtClean="0">
                <a:solidFill>
                  <a:schemeClr val="bg2">
                    <a:lumMod val="75000"/>
                  </a:schemeClr>
                </a:solidFill>
              </a:rPr>
              <a:t>Interaction Diagrams</a:t>
            </a:r>
            <a:r>
              <a:rPr lang="ar-SA" sz="2800" b="1" dirty="0" smtClean="0">
                <a:solidFill>
                  <a:schemeClr val="bg2">
                    <a:lumMod val="75000"/>
                  </a:schemeClr>
                </a:solidFill>
              </a:rPr>
              <a:t>):</a:t>
            </a:r>
          </a:p>
          <a:p>
            <a:pPr lvl="0" algn="r" rtl="1"/>
            <a:endParaRPr lang="en-US" sz="2000" dirty="0"/>
          </a:p>
          <a:p>
            <a:pPr lvl="0" algn="r" rtl="1">
              <a:buFont typeface="Arial" pitchFamily="34" charset="0"/>
              <a:buChar char="•"/>
            </a:pPr>
            <a:r>
              <a:rPr lang="ar-SA" sz="2000" b="1" dirty="0" smtClean="0"/>
              <a:t> مخطط </a:t>
            </a:r>
            <a:r>
              <a:rPr lang="ar-SA" sz="2000" b="1" dirty="0"/>
              <a:t>التسلسل </a:t>
            </a:r>
            <a:r>
              <a:rPr lang="ar-SA" sz="2000" b="1" dirty="0" smtClean="0"/>
              <a:t>( </a:t>
            </a:r>
            <a:r>
              <a:rPr lang="en-US" sz="2000" b="1" dirty="0" smtClean="0"/>
              <a:t>Sequence Diagram</a:t>
            </a:r>
            <a:r>
              <a:rPr lang="ar-SA" sz="2000" b="1" dirty="0" smtClean="0"/>
              <a:t>) </a:t>
            </a:r>
          </a:p>
          <a:p>
            <a:pPr lvl="0" algn="r" rtl="1"/>
            <a:r>
              <a:rPr lang="ar-SA" sz="2000" dirty="0" smtClean="0"/>
              <a:t> </a:t>
            </a:r>
            <a:r>
              <a:rPr lang="ar-SA" sz="2000" dirty="0"/>
              <a:t>يعرض التسلسل الزمني للكائنات </a:t>
            </a:r>
            <a:r>
              <a:rPr lang="ar-SA" sz="2000" dirty="0" smtClean="0"/>
              <a:t>(</a:t>
            </a:r>
            <a:r>
              <a:rPr lang="en-US" sz="2000" dirty="0" smtClean="0"/>
              <a:t>objects</a:t>
            </a:r>
            <a:r>
              <a:rPr lang="ar-SA" sz="2000" dirty="0" smtClean="0"/>
              <a:t>) </a:t>
            </a:r>
            <a:r>
              <a:rPr lang="ar-SA" sz="2000" dirty="0"/>
              <a:t>المشاركة في التفاعل </a:t>
            </a:r>
            <a:r>
              <a:rPr lang="ar-SA" sz="2000" dirty="0" smtClean="0"/>
              <a:t>(</a:t>
            </a:r>
            <a:r>
              <a:rPr lang="en-US" sz="2000" dirty="0" smtClean="0"/>
              <a:t>interaction</a:t>
            </a:r>
            <a:r>
              <a:rPr lang="ar-SA" sz="2000" dirty="0" smtClean="0"/>
              <a:t>). </a:t>
            </a:r>
          </a:p>
          <a:p>
            <a:pPr lvl="0" algn="r" rtl="1"/>
            <a:r>
              <a:rPr lang="ar-SA" sz="2000" dirty="0" smtClean="0"/>
              <a:t>و </a:t>
            </a:r>
            <a:r>
              <a:rPr lang="ar-SA" sz="2000" dirty="0"/>
              <a:t>هذا يتألف من البعد العمودي </a:t>
            </a:r>
            <a:r>
              <a:rPr lang="ar-SA" sz="2000" dirty="0" smtClean="0"/>
              <a:t>(الوقت) </a:t>
            </a:r>
            <a:r>
              <a:rPr lang="ar-SA" sz="2000" dirty="0"/>
              <a:t>والبعد الأفقي </a:t>
            </a:r>
            <a:r>
              <a:rPr lang="ar-SA" sz="2000" dirty="0" smtClean="0"/>
              <a:t>(الكائنات </a:t>
            </a:r>
            <a:r>
              <a:rPr lang="ar-SA" sz="2000" dirty="0"/>
              <a:t>المختلفة — </a:t>
            </a:r>
            <a:r>
              <a:rPr lang="en-US" sz="2000" dirty="0"/>
              <a:t>different </a:t>
            </a:r>
            <a:r>
              <a:rPr lang="en-US" sz="2000" dirty="0" smtClean="0"/>
              <a:t>objects</a:t>
            </a:r>
            <a:r>
              <a:rPr lang="ar-SA" sz="2000" dirty="0" smtClean="0"/>
              <a:t>) .</a:t>
            </a:r>
          </a:p>
          <a:p>
            <a:pPr lvl="0" algn="r" rtl="1"/>
            <a:endParaRPr lang="en-US" sz="2000" dirty="0"/>
          </a:p>
          <a:p>
            <a:pPr lvl="0" algn="r" rtl="1">
              <a:buFont typeface="Arial" pitchFamily="34" charset="0"/>
              <a:buChar char="•"/>
            </a:pPr>
            <a:r>
              <a:rPr lang="ar-SA" sz="2000" b="1" dirty="0" smtClean="0"/>
              <a:t> مخطط </a:t>
            </a:r>
            <a:r>
              <a:rPr lang="ar-SA" sz="2000" b="1" dirty="0"/>
              <a:t>التعاون </a:t>
            </a:r>
            <a:r>
              <a:rPr lang="ar-SA" sz="2000" b="1" dirty="0" smtClean="0"/>
              <a:t>( </a:t>
            </a:r>
            <a:r>
              <a:rPr lang="en-US" sz="2000" b="1" dirty="0" err="1" smtClean="0"/>
              <a:t>CollaborationDiagram</a:t>
            </a:r>
            <a:r>
              <a:rPr lang="ar-SA" sz="2000" b="1" dirty="0" smtClean="0"/>
              <a:t>)</a:t>
            </a:r>
          </a:p>
          <a:p>
            <a:pPr lvl="0" algn="r" rtl="1"/>
            <a:r>
              <a:rPr lang="ar-SA" sz="2000" dirty="0" smtClean="0"/>
              <a:t> </a:t>
            </a:r>
            <a:r>
              <a:rPr lang="ar-SA" sz="2000" dirty="0"/>
              <a:t>يعرض التفاعل المنظم حول الكائنات “</a:t>
            </a:r>
            <a:r>
              <a:rPr lang="en-US" sz="2000" dirty="0"/>
              <a:t>objects</a:t>
            </a:r>
            <a:r>
              <a:rPr lang="ar-SA" sz="2000" dirty="0"/>
              <a:t>” وعلاقاتها مع بعضها البعض. تستخدم الأرقام لإظهار تسلسل الرسائل.</a:t>
            </a:r>
            <a:endParaRPr lang="en-US" sz="2000" dirty="0"/>
          </a:p>
          <a:p>
            <a:pPr algn="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14400"/>
            <a:ext cx="7696200" cy="4247317"/>
          </a:xfrm>
          <a:prstGeom prst="rect">
            <a:avLst/>
          </a:prstGeom>
          <a:noFill/>
        </p:spPr>
        <p:txBody>
          <a:bodyPr wrap="square" rtlCol="0">
            <a:spAutoFit/>
          </a:bodyPr>
          <a:lstStyle/>
          <a:p>
            <a:pPr lvl="0" algn="r" rtl="1"/>
            <a:r>
              <a:rPr lang="ar-SA" sz="2800" b="1" dirty="0" smtClean="0">
                <a:solidFill>
                  <a:schemeClr val="tx2">
                    <a:lumMod val="60000"/>
                    <a:lumOff val="40000"/>
                  </a:schemeClr>
                </a:solidFill>
              </a:rPr>
              <a:t>4 .   مخطط </a:t>
            </a:r>
            <a:r>
              <a:rPr lang="ar-SA" sz="2800" b="1" dirty="0">
                <a:solidFill>
                  <a:schemeClr val="tx2">
                    <a:lumMod val="60000"/>
                    <a:lumOff val="40000"/>
                  </a:schemeClr>
                </a:solidFill>
              </a:rPr>
              <a:t>الحالة </a:t>
            </a:r>
            <a:r>
              <a:rPr lang="ar-SA" sz="2800" b="1" dirty="0" smtClean="0">
                <a:solidFill>
                  <a:schemeClr val="tx2">
                    <a:lumMod val="60000"/>
                    <a:lumOff val="40000"/>
                  </a:schemeClr>
                </a:solidFill>
              </a:rPr>
              <a:t>( </a:t>
            </a:r>
            <a:r>
              <a:rPr lang="en-US" sz="2800" b="1" dirty="0" smtClean="0">
                <a:solidFill>
                  <a:schemeClr val="tx2">
                    <a:lumMod val="60000"/>
                    <a:lumOff val="40000"/>
                  </a:schemeClr>
                </a:solidFill>
              </a:rPr>
              <a:t>State Diagram</a:t>
            </a:r>
            <a:r>
              <a:rPr lang="ar-SA" sz="2800" b="1" dirty="0" smtClean="0">
                <a:solidFill>
                  <a:schemeClr val="tx2">
                    <a:lumMod val="60000"/>
                    <a:lumOff val="40000"/>
                  </a:schemeClr>
                </a:solidFill>
              </a:rPr>
              <a:t>)</a:t>
            </a:r>
            <a:r>
              <a:rPr lang="ar-SA" sz="2800" b="1" dirty="0">
                <a:solidFill>
                  <a:schemeClr val="tx2">
                    <a:lumMod val="60000"/>
                    <a:lumOff val="40000"/>
                  </a:schemeClr>
                </a:solidFill>
              </a:rPr>
              <a:t> </a:t>
            </a:r>
            <a:r>
              <a:rPr lang="ar-SA" sz="2800" b="1" dirty="0" smtClean="0">
                <a:solidFill>
                  <a:schemeClr val="tx2">
                    <a:lumMod val="60000"/>
                    <a:lumOff val="40000"/>
                  </a:schemeClr>
                </a:solidFill>
              </a:rPr>
              <a:t>:</a:t>
            </a:r>
          </a:p>
          <a:p>
            <a:pPr lvl="0" algn="r" rtl="1"/>
            <a:endParaRPr lang="en-US" sz="2000" dirty="0"/>
          </a:p>
          <a:p>
            <a:pPr algn="r" rtl="1"/>
            <a:r>
              <a:rPr lang="ar-SA" sz="2000" dirty="0"/>
              <a:t>يعرض تسلسل الحالات التي يمر من خلالها كائن التفاعل </a:t>
            </a:r>
            <a:r>
              <a:rPr lang="ar-SA" sz="2000" dirty="0" smtClean="0"/>
              <a:t>(</a:t>
            </a:r>
            <a:r>
              <a:rPr lang="en-US" sz="2000" dirty="0" smtClean="0"/>
              <a:t>object </a:t>
            </a:r>
            <a:r>
              <a:rPr lang="en-US" sz="2000" dirty="0"/>
              <a:t>of an </a:t>
            </a:r>
            <a:r>
              <a:rPr lang="en-US" sz="2000" dirty="0" smtClean="0"/>
              <a:t>interaction</a:t>
            </a:r>
            <a:r>
              <a:rPr lang="ar-SA" sz="2000" dirty="0" smtClean="0"/>
              <a:t>) </a:t>
            </a:r>
          </a:p>
          <a:p>
            <a:pPr algn="r" rtl="1"/>
            <a:r>
              <a:rPr lang="ar-SA" sz="2000" dirty="0" smtClean="0"/>
              <a:t>في </a:t>
            </a:r>
            <a:r>
              <a:rPr lang="ar-SA" sz="2000" dirty="0"/>
              <a:t>حياته في عملية الاستجابة لمحفزات وردت سابقا ، جنبا إلى جنب مع ردودها والإجراءات</a:t>
            </a:r>
            <a:r>
              <a:rPr lang="ar-SA" sz="2000" dirty="0" smtClean="0"/>
              <a:t>.</a:t>
            </a:r>
          </a:p>
          <a:p>
            <a:pPr algn="r" rtl="1"/>
            <a:endParaRPr lang="en-US" sz="2800" dirty="0"/>
          </a:p>
          <a:p>
            <a:pPr marL="514350" lvl="0" indent="-514350" algn="r" rtl="1">
              <a:buAutoNum type="arabicPeriod" startAt="5"/>
            </a:pPr>
            <a:r>
              <a:rPr lang="ar-SA" sz="2800" b="1" dirty="0" smtClean="0">
                <a:solidFill>
                  <a:schemeClr val="tx2">
                    <a:lumMod val="60000"/>
                    <a:lumOff val="40000"/>
                  </a:schemeClr>
                </a:solidFill>
              </a:rPr>
              <a:t>مخطط </a:t>
            </a:r>
            <a:r>
              <a:rPr lang="ar-SA" sz="2800" b="1" dirty="0">
                <a:solidFill>
                  <a:schemeClr val="tx2">
                    <a:lumMod val="60000"/>
                    <a:lumOff val="40000"/>
                  </a:schemeClr>
                </a:solidFill>
              </a:rPr>
              <a:t>النشاطات </a:t>
            </a:r>
            <a:r>
              <a:rPr lang="ar-SA" sz="2800" b="1" dirty="0" smtClean="0">
                <a:solidFill>
                  <a:schemeClr val="tx2">
                    <a:lumMod val="60000"/>
                    <a:lumOff val="40000"/>
                  </a:schemeClr>
                </a:solidFill>
              </a:rPr>
              <a:t>( </a:t>
            </a:r>
            <a:r>
              <a:rPr lang="en-US" sz="2800" b="1" dirty="0" smtClean="0">
                <a:solidFill>
                  <a:schemeClr val="tx2">
                    <a:lumMod val="60000"/>
                    <a:lumOff val="40000"/>
                  </a:schemeClr>
                </a:solidFill>
              </a:rPr>
              <a:t>Activity Diagram</a:t>
            </a:r>
            <a:r>
              <a:rPr lang="ar-SA" sz="2800" b="1" dirty="0" smtClean="0">
                <a:solidFill>
                  <a:schemeClr val="tx2">
                    <a:lumMod val="60000"/>
                    <a:lumOff val="40000"/>
                  </a:schemeClr>
                </a:solidFill>
              </a:rPr>
              <a:t>):</a:t>
            </a:r>
          </a:p>
          <a:p>
            <a:pPr marL="514350" lvl="0" indent="-514350" algn="r" rtl="1"/>
            <a:endParaRPr lang="en-US" sz="2800" dirty="0"/>
          </a:p>
          <a:p>
            <a:pPr algn="r" rtl="1"/>
            <a:r>
              <a:rPr lang="ar-SA" dirty="0"/>
              <a:t> </a:t>
            </a:r>
            <a:r>
              <a:rPr lang="ar-SA" sz="2000" dirty="0"/>
              <a:t>يعرض المخططات المميزة لمخطط الحالة </a:t>
            </a:r>
            <a:r>
              <a:rPr lang="ar-SA" sz="2000" dirty="0" smtClean="0"/>
              <a:t>( </a:t>
            </a:r>
            <a:r>
              <a:rPr lang="en-US" sz="2000" dirty="0" smtClean="0"/>
              <a:t>state diagram</a:t>
            </a:r>
            <a:r>
              <a:rPr lang="ar-SA" sz="2000" dirty="0" smtClean="0"/>
              <a:t>) </a:t>
            </a:r>
            <a:r>
              <a:rPr lang="ar-SA" sz="2000" dirty="0"/>
              <a:t>، بحيث </a:t>
            </a:r>
            <a:r>
              <a:rPr lang="ar-SA" sz="2000" dirty="0" err="1"/>
              <a:t>ان</a:t>
            </a:r>
            <a:r>
              <a:rPr lang="ar-SA" sz="2000" dirty="0"/>
              <a:t> معظم الحالات هي حالات العمل </a:t>
            </a:r>
            <a:r>
              <a:rPr lang="ar-SA" sz="2000" dirty="0" smtClean="0"/>
              <a:t>( </a:t>
            </a:r>
            <a:r>
              <a:rPr lang="en-US" sz="2000" dirty="0" smtClean="0"/>
              <a:t>action states</a:t>
            </a:r>
            <a:r>
              <a:rPr lang="ar-SA" sz="2000" dirty="0" smtClean="0"/>
              <a:t>) </a:t>
            </a:r>
            <a:r>
              <a:rPr lang="ar-SA" sz="2000" dirty="0"/>
              <a:t>ومعظم الانتقالات يتم تشغيلها بواسطة </a:t>
            </a:r>
            <a:r>
              <a:rPr lang="ar-SA" sz="2000" dirty="0" smtClean="0"/>
              <a:t>إنهاء </a:t>
            </a:r>
            <a:r>
              <a:rPr lang="ar-SA" sz="2000" dirty="0"/>
              <a:t>الإجراءات في مصدر الحالات. هذا المخطط يركز على التدفقات المدفوعة من المعالجات الداخلية </a:t>
            </a:r>
            <a:r>
              <a:rPr lang="ar-SA" sz="2000" dirty="0" smtClean="0"/>
              <a:t>(</a:t>
            </a:r>
            <a:r>
              <a:rPr lang="en-US" sz="2000" dirty="0" smtClean="0"/>
              <a:t>internal processing</a:t>
            </a:r>
            <a:r>
              <a:rPr lang="ar-SA" sz="2000" dirty="0" smtClean="0"/>
              <a:t>).</a:t>
            </a:r>
            <a:endParaRPr lang="en-US" sz="2000" dirty="0"/>
          </a:p>
          <a:p>
            <a:pPr algn="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066800"/>
            <a:ext cx="7315200" cy="3262432"/>
          </a:xfrm>
          <a:prstGeom prst="rect">
            <a:avLst/>
          </a:prstGeom>
          <a:noFill/>
        </p:spPr>
        <p:txBody>
          <a:bodyPr wrap="square" rtlCol="0">
            <a:spAutoFit/>
          </a:bodyPr>
          <a:lstStyle/>
          <a:p>
            <a:pPr lvl="0" algn="r" rtl="1"/>
            <a:r>
              <a:rPr lang="ar-SA" sz="2800" b="1" dirty="0" smtClean="0">
                <a:solidFill>
                  <a:schemeClr val="tx2">
                    <a:lumMod val="60000"/>
                    <a:lumOff val="40000"/>
                  </a:schemeClr>
                </a:solidFill>
              </a:rPr>
              <a:t>6.   المخططات </a:t>
            </a:r>
            <a:r>
              <a:rPr lang="ar-SA" sz="2800" b="1" dirty="0">
                <a:solidFill>
                  <a:schemeClr val="tx2">
                    <a:lumMod val="60000"/>
                    <a:lumOff val="40000"/>
                  </a:schemeClr>
                </a:solidFill>
              </a:rPr>
              <a:t>المادية </a:t>
            </a:r>
            <a:r>
              <a:rPr lang="ar-SA" sz="2800" b="1" dirty="0" smtClean="0">
                <a:solidFill>
                  <a:schemeClr val="tx2">
                    <a:lumMod val="60000"/>
                    <a:lumOff val="40000"/>
                  </a:schemeClr>
                </a:solidFill>
              </a:rPr>
              <a:t>( </a:t>
            </a:r>
            <a:r>
              <a:rPr lang="en-US" sz="2800" b="1" dirty="0" smtClean="0">
                <a:solidFill>
                  <a:schemeClr val="tx2">
                    <a:lumMod val="60000"/>
                    <a:lumOff val="40000"/>
                  </a:schemeClr>
                </a:solidFill>
              </a:rPr>
              <a:t>Physical Diagrams</a:t>
            </a:r>
            <a:r>
              <a:rPr lang="ar-SA" sz="2800" b="1" dirty="0" smtClean="0">
                <a:solidFill>
                  <a:schemeClr val="tx2">
                    <a:lumMod val="60000"/>
                    <a:lumOff val="40000"/>
                  </a:schemeClr>
                </a:solidFill>
              </a:rPr>
              <a:t>) : </a:t>
            </a:r>
          </a:p>
          <a:p>
            <a:pPr lvl="0" algn="r" rtl="1"/>
            <a:endParaRPr lang="en-US" sz="2000" dirty="0" smtClean="0"/>
          </a:p>
          <a:p>
            <a:pPr lvl="0" algn="r" rtl="1"/>
            <a:endParaRPr lang="en-US" sz="2000" dirty="0"/>
          </a:p>
          <a:p>
            <a:pPr lvl="0" algn="r" rtl="1">
              <a:buFont typeface="Arial" pitchFamily="34" charset="0"/>
              <a:buChar char="•"/>
            </a:pPr>
            <a:r>
              <a:rPr lang="ar-SA" sz="2000" b="1" dirty="0" smtClean="0"/>
              <a:t> مخطط </a:t>
            </a:r>
            <a:r>
              <a:rPr lang="ar-SA" sz="2000" b="1" dirty="0"/>
              <a:t>المركب </a:t>
            </a:r>
            <a:r>
              <a:rPr lang="ar-SA" sz="2000" b="1" dirty="0" smtClean="0"/>
              <a:t>( </a:t>
            </a:r>
            <a:r>
              <a:rPr lang="en-US" sz="2000" b="1" dirty="0" smtClean="0"/>
              <a:t>Component Diagram</a:t>
            </a:r>
            <a:r>
              <a:rPr lang="ar-SA" sz="2000" b="1" dirty="0" smtClean="0"/>
              <a:t>) </a:t>
            </a:r>
          </a:p>
          <a:p>
            <a:pPr lvl="0" algn="r" rtl="1"/>
            <a:r>
              <a:rPr lang="ar-SA" sz="2000" dirty="0" smtClean="0"/>
              <a:t> </a:t>
            </a:r>
            <a:r>
              <a:rPr lang="ar-SA" sz="2000" dirty="0"/>
              <a:t>يعرض المستوى المرتفع لهيكل حزمة الشفرة نفسها </a:t>
            </a:r>
            <a:r>
              <a:rPr lang="ar-SA" sz="2000" dirty="0" smtClean="0"/>
              <a:t>( </a:t>
            </a:r>
            <a:r>
              <a:rPr lang="en-US" sz="2000" dirty="0" err="1"/>
              <a:t>packagedstructure</a:t>
            </a:r>
            <a:r>
              <a:rPr lang="en-US" sz="2000" dirty="0"/>
              <a:t> </a:t>
            </a:r>
            <a:r>
              <a:rPr lang="en-US" sz="2000" dirty="0" err="1"/>
              <a:t>ofthe</a:t>
            </a:r>
            <a:r>
              <a:rPr lang="en-US" sz="2000" dirty="0"/>
              <a:t> </a:t>
            </a:r>
            <a:r>
              <a:rPr lang="en-US" sz="2000" dirty="0" smtClean="0"/>
              <a:t>code</a:t>
            </a:r>
            <a:r>
              <a:rPr lang="ar-SA" sz="2000" dirty="0" smtClean="0"/>
              <a:t>). </a:t>
            </a:r>
            <a:r>
              <a:rPr lang="ar-SA" sz="2000" dirty="0"/>
              <a:t>بالاعتماد على المركبات </a:t>
            </a:r>
            <a:r>
              <a:rPr lang="ar-SA" sz="2000" dirty="0" smtClean="0"/>
              <a:t>(</a:t>
            </a:r>
            <a:r>
              <a:rPr lang="en-US" sz="2000" dirty="0" smtClean="0"/>
              <a:t>components</a:t>
            </a:r>
            <a:r>
              <a:rPr lang="ar-SA" sz="2000" dirty="0" smtClean="0"/>
              <a:t>) </a:t>
            </a:r>
            <a:r>
              <a:rPr lang="ar-SA" sz="2000" dirty="0"/>
              <a:t>التي ظهرت ، بما في ذلك مركبات شفرة المصدر </a:t>
            </a:r>
            <a:r>
              <a:rPr lang="ar-SA" sz="2000" dirty="0" smtClean="0"/>
              <a:t>(</a:t>
            </a:r>
            <a:r>
              <a:rPr lang="en-US" sz="2000" dirty="0" err="1" smtClean="0"/>
              <a:t>sourcecode</a:t>
            </a:r>
            <a:r>
              <a:rPr lang="en-US" sz="2000" dirty="0" smtClean="0"/>
              <a:t> components</a:t>
            </a:r>
            <a:r>
              <a:rPr lang="ar-SA" sz="2000" dirty="0" smtClean="0"/>
              <a:t>) </a:t>
            </a:r>
            <a:r>
              <a:rPr lang="ar-SA" sz="2000" dirty="0"/>
              <a:t>والمكونات البرمجية الثنائية </a:t>
            </a:r>
            <a:r>
              <a:rPr lang="ar-SA" sz="2000" dirty="0" smtClean="0"/>
              <a:t>(</a:t>
            </a:r>
            <a:r>
              <a:rPr lang="en-US" sz="2000" dirty="0" smtClean="0"/>
              <a:t>binary </a:t>
            </a:r>
            <a:r>
              <a:rPr lang="en-US" sz="2000" dirty="0"/>
              <a:t>code </a:t>
            </a:r>
            <a:r>
              <a:rPr lang="en-US" sz="2000" dirty="0" smtClean="0"/>
              <a:t>components</a:t>
            </a:r>
            <a:r>
              <a:rPr lang="ar-SA" sz="2000" dirty="0" smtClean="0"/>
              <a:t>) </a:t>
            </a:r>
            <a:r>
              <a:rPr lang="ar-SA" sz="2000" dirty="0"/>
              <a:t>، والمكونات القابلة للتنفيذ </a:t>
            </a:r>
            <a:r>
              <a:rPr lang="ar-SA" sz="2000" dirty="0" smtClean="0"/>
              <a:t>( </a:t>
            </a:r>
            <a:r>
              <a:rPr lang="en-US" sz="2000" dirty="0" smtClean="0"/>
              <a:t>executable components</a:t>
            </a:r>
            <a:r>
              <a:rPr lang="ar-SA" sz="2000" dirty="0" smtClean="0"/>
              <a:t>).</a:t>
            </a:r>
          </a:p>
          <a:p>
            <a:pPr lvl="0" algn="r" rtl="1"/>
            <a:endParaRPr lang="en-US" sz="2000" dirty="0"/>
          </a:p>
          <a:p>
            <a:pPr algn="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295400"/>
            <a:ext cx="6128331" cy="2616101"/>
          </a:xfrm>
          <a:prstGeom prst="rect">
            <a:avLst/>
          </a:prstGeom>
          <a:noFill/>
        </p:spPr>
        <p:txBody>
          <a:bodyPr wrap="square" rtlCol="0">
            <a:spAutoFit/>
          </a:bodyPr>
          <a:lstStyle/>
          <a:p>
            <a:pPr lvl="0" algn="r" rtl="1">
              <a:buFont typeface="Arial" pitchFamily="34" charset="0"/>
              <a:buChar char="•"/>
            </a:pPr>
            <a:r>
              <a:rPr lang="ar-SA" sz="2400" b="1" dirty="0" smtClean="0"/>
              <a:t> تخطيط النشر (</a:t>
            </a:r>
            <a:r>
              <a:rPr lang="en-US" sz="2400" b="1" dirty="0" smtClean="0"/>
              <a:t>Deployment</a:t>
            </a:r>
            <a:r>
              <a:rPr lang="ar-SA" sz="2400" b="1" dirty="0" smtClean="0"/>
              <a:t> </a:t>
            </a:r>
            <a:r>
              <a:rPr lang="en-US" sz="2400" b="1" dirty="0" smtClean="0"/>
              <a:t>Diagram</a:t>
            </a:r>
            <a:r>
              <a:rPr lang="ar-SA" sz="2400" b="1" dirty="0" smtClean="0"/>
              <a:t>)</a:t>
            </a:r>
            <a:endParaRPr lang="en-US" sz="2400" b="1" dirty="0" smtClean="0"/>
          </a:p>
          <a:p>
            <a:pPr lvl="0" algn="r" rtl="1"/>
            <a:endParaRPr lang="ar-SA" sz="2000" b="1" dirty="0" smtClean="0"/>
          </a:p>
          <a:p>
            <a:pPr lvl="0" algn="r" rtl="1"/>
            <a:r>
              <a:rPr lang="ar-SA" sz="2000" dirty="0" smtClean="0"/>
              <a:t> يعرض التكوين ( </a:t>
            </a:r>
            <a:r>
              <a:rPr lang="en-US" sz="2000" dirty="0" smtClean="0"/>
              <a:t>configuration</a:t>
            </a:r>
            <a:r>
              <a:rPr lang="ar-SA" sz="2000" dirty="0" smtClean="0"/>
              <a:t>) لعناصر التجهيز وقت التشغيل (</a:t>
            </a:r>
            <a:r>
              <a:rPr lang="en-US" sz="2000" dirty="0" smtClean="0"/>
              <a:t>run-time processing</a:t>
            </a:r>
            <a:r>
              <a:rPr lang="ar-SA" sz="2000" dirty="0" smtClean="0"/>
              <a:t>) ومكونات البرامج ( </a:t>
            </a:r>
            <a:r>
              <a:rPr lang="en-US" sz="2000" dirty="0" smtClean="0"/>
              <a:t>software components</a:t>
            </a:r>
            <a:r>
              <a:rPr lang="ar-SA" sz="2000" dirty="0" smtClean="0"/>
              <a:t>) ، والعمليات (</a:t>
            </a:r>
            <a:r>
              <a:rPr lang="en-US" sz="2000" dirty="0" smtClean="0"/>
              <a:t>processes</a:t>
            </a:r>
            <a:r>
              <a:rPr lang="ar-SA" sz="2000" dirty="0" smtClean="0"/>
              <a:t>)، والكائنات ( </a:t>
            </a:r>
            <a:r>
              <a:rPr lang="en-US" sz="2000" dirty="0" smtClean="0"/>
              <a:t>objects</a:t>
            </a:r>
            <a:r>
              <a:rPr lang="ar-SA" sz="2000" dirty="0" smtClean="0"/>
              <a:t>) التي تعمل فيها. حالات مكونات البرامج (</a:t>
            </a:r>
            <a:r>
              <a:rPr lang="en-US" sz="2000" dirty="0" smtClean="0"/>
              <a:t>Software component instances</a:t>
            </a:r>
            <a:r>
              <a:rPr lang="ar-SA" sz="2000" dirty="0" smtClean="0"/>
              <a:t>) تقدم مظاهر وقت التشغيل لوحدات التعليمات البرمجية ( </a:t>
            </a:r>
            <a:r>
              <a:rPr lang="en-US" sz="2000" dirty="0" err="1" smtClean="0"/>
              <a:t>codeunits</a:t>
            </a:r>
            <a:r>
              <a:rPr lang="ar-SA" sz="2000" dirty="0" smtClean="0"/>
              <a:t>).</a:t>
            </a:r>
            <a:endParaRPr lang="en-US"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101</TotalTime>
  <Words>593</Words>
  <Application>Microsoft Office PowerPoint</Application>
  <PresentationFormat>عرض على الشاشة (3:4)‏</PresentationFormat>
  <Paragraphs>89</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Essential</vt:lpstr>
      <vt:lpstr>لغة النمذجة       الموحدة</vt:lpstr>
      <vt:lpstr>الشريحة 2</vt:lpstr>
      <vt:lpstr>الشريحة 3</vt:lpstr>
      <vt:lpstr> من أربع طبقات أساسيةUML  تتألف لغة النمذجة الموحدة </vt:lpstr>
      <vt:lpstr>الشريحة 5</vt:lpstr>
      <vt:lpstr>الشريحة 6</vt:lpstr>
      <vt:lpstr>                          UML diagrams مخططات لغة النمذجة الموحدة  </vt:lpstr>
      <vt:lpstr>الشريحة 8</vt:lpstr>
      <vt:lpstr>الشريحة 9</vt:lpstr>
      <vt:lpstr>الشريحة 10</vt:lpstr>
      <vt:lpstr>الشريحة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لغة النمذجة الموحدة  (UML)</dc:title>
  <dc:creator>Computer Circuit</dc:creator>
  <cp:lastModifiedBy>Mahmoud</cp:lastModifiedBy>
  <cp:revision>15</cp:revision>
  <dcterms:created xsi:type="dcterms:W3CDTF">2012-10-05T07:48:45Z</dcterms:created>
  <dcterms:modified xsi:type="dcterms:W3CDTF">2013-04-03T07:16:12Z</dcterms:modified>
</cp:coreProperties>
</file>