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FC420-3343-4DB0-A1E8-C0601510F0C2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FE345-C682-4180-BA25-D472D5ABB3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70E06-4D70-4798-9504-1955F59E0DB3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7C6E-6273-4ABC-9F51-2B7C715F2F3C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DC8B3-054A-4EFD-94E4-E9ED97ED825C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346F-B219-4C17-AA57-5D8C65394FD5}" type="datetime1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1CB0-45C1-4FEB-98FD-5FE16120E17C}" type="datetime1">
              <a:rPr lang="en-US" smtClean="0"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BCAE-0C9F-436E-85DF-CEC91C48E488}" type="datetime1">
              <a:rPr lang="en-US" smtClean="0"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68872-B8BD-48EC-B9DF-C70CE25669A5}" type="datetime1">
              <a:rPr lang="en-US" smtClean="0"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AAA0D-1E64-4123-885C-628B87BEB3E7}" type="datetime1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843E8-8DF1-461D-81CA-3726CA8D04E9}" type="datetime1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F08E-20F4-474C-860D-2D1545B2DCB8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02D0-005D-48C6-A5F7-BFFAEE0F57D2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CABB5-E766-49AD-9BCE-FE5F342FEE07}" type="datetime1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00F97-7449-4369-B858-2CAED3D1F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flowerclipart.com/flower_clipart_images/lotus_flowers_on_a_vine_0515-1004-1906-3821_SMU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flowerclipart.com/flower_clipart_images/lotus_flowers_on_a_vine_0515-1004-1906-3821_SMU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flowerclipart.com/flower_clipart_images/lotus_flowers_on_a_vine_0515-1004-1906-3821_SMU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flowerclipart.com/flower_clipart_images/lotus_flowers_on_a_vine_0515-1004-1906-3821_SMU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flowerclipart.com/flower_clipart_images/lotus_flowers_on_a_vine_0515-1004-1906-3821_SMU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flowerclipart.com/flower_clipart_images/lotus_flowers_on_a_vine_0515-1004-1906-3821_SMU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1543050" cy="6858000"/>
            <a:chOff x="0" y="0"/>
            <a:chExt cx="1543050" cy="6858000"/>
          </a:xfrm>
        </p:grpSpPr>
        <p:pic>
          <p:nvPicPr>
            <p:cNvPr id="4" name="Picture 3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124200"/>
              <a:ext cx="154305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543050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76400" y="533400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LANGUAGE AND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REGIONAL VARIATION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1543050" cy="6858000"/>
            <a:chOff x="0" y="0"/>
            <a:chExt cx="1543050" cy="6858000"/>
          </a:xfrm>
        </p:grpSpPr>
        <p:pic>
          <p:nvPicPr>
            <p:cNvPr id="4" name="Picture 3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124200"/>
              <a:ext cx="154305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543050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600200" y="457200"/>
            <a:ext cx="75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Social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dialect: </a:t>
            </a:r>
            <a:r>
              <a:rPr lang="en-US" dirty="0" smtClean="0">
                <a:latin typeface="Comic Sans MS" pitchFamily="66" charset="0"/>
              </a:rPr>
              <a:t>a variety of a language </a:t>
            </a:r>
            <a:r>
              <a:rPr lang="en-US" dirty="0" smtClean="0">
                <a:latin typeface="Comic Sans MS" pitchFamily="66" charset="0"/>
              </a:rPr>
              <a:t>with features </a:t>
            </a:r>
            <a:r>
              <a:rPr lang="en-US" dirty="0" smtClean="0">
                <a:latin typeface="Comic Sans MS" pitchFamily="66" charset="0"/>
              </a:rPr>
              <a:t>that differ according to the </a:t>
            </a:r>
            <a:r>
              <a:rPr lang="en-US" dirty="0" smtClean="0">
                <a:latin typeface="Comic Sans MS" pitchFamily="66" charset="0"/>
              </a:rPr>
              <a:t>social status </a:t>
            </a:r>
            <a:r>
              <a:rPr lang="en-US" dirty="0" smtClean="0">
                <a:latin typeface="Comic Sans MS" pitchFamily="66" charset="0"/>
              </a:rPr>
              <a:t>(e.g. middle class or working class) of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the speaker</a:t>
            </a:r>
            <a:endParaRPr lang="ar-SA" dirty="0"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00200" y="1371600"/>
            <a:ext cx="7543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Comic Sans MS" pitchFamily="66" charset="0"/>
              </a:rPr>
              <a:t>The </a:t>
            </a:r>
            <a:r>
              <a:rPr lang="en-US" dirty="0" smtClean="0">
                <a:latin typeface="Comic Sans MS" pitchFamily="66" charset="0"/>
              </a:rPr>
              <a:t>two main </a:t>
            </a:r>
            <a:r>
              <a:rPr lang="en-US" dirty="0" smtClean="0">
                <a:latin typeface="Comic Sans MS" pitchFamily="66" charset="0"/>
              </a:rPr>
              <a:t>groups are generally identified as “middle class,” those who have more years </a:t>
            </a:r>
            <a:r>
              <a:rPr lang="en-US" dirty="0" smtClean="0">
                <a:latin typeface="Comic Sans MS" pitchFamily="66" charset="0"/>
              </a:rPr>
              <a:t>of education </a:t>
            </a:r>
            <a:r>
              <a:rPr lang="en-US" dirty="0" smtClean="0">
                <a:latin typeface="Comic Sans MS" pitchFamily="66" charset="0"/>
              </a:rPr>
              <a:t>and perform non-manual work, and “working class,” those who have </a:t>
            </a:r>
            <a:r>
              <a:rPr lang="en-US" dirty="0" smtClean="0">
                <a:latin typeface="Comic Sans MS" pitchFamily="66" charset="0"/>
              </a:rPr>
              <a:t>fewer years </a:t>
            </a:r>
            <a:r>
              <a:rPr lang="en-US" dirty="0" smtClean="0">
                <a:latin typeface="Comic Sans MS" pitchFamily="66" charset="0"/>
              </a:rPr>
              <a:t>of education and perform manual work of some kind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</a:t>
            </a:r>
            <a:endParaRPr lang="en-US" dirty="0" smtClean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“Working-class </a:t>
            </a:r>
            <a:r>
              <a:rPr lang="en-US" dirty="0" smtClean="0">
                <a:latin typeface="Comic Sans MS" pitchFamily="66" charset="0"/>
              </a:rPr>
              <a:t>speech,” </a:t>
            </a:r>
            <a:r>
              <a:rPr lang="en-US" dirty="0" smtClean="0">
                <a:latin typeface="Comic Sans MS" pitchFamily="66" charset="0"/>
              </a:rPr>
              <a:t>- a </a:t>
            </a:r>
            <a:r>
              <a:rPr lang="en-US" dirty="0" smtClean="0">
                <a:latin typeface="Comic Sans MS" pitchFamily="66" charset="0"/>
              </a:rPr>
              <a:t>social dialect. The terms “upper” </a:t>
            </a:r>
            <a:r>
              <a:rPr lang="en-US" dirty="0" smtClean="0">
                <a:latin typeface="Comic Sans MS" pitchFamily="66" charset="0"/>
              </a:rPr>
              <a:t>and “</a:t>
            </a:r>
            <a:r>
              <a:rPr lang="en-US" dirty="0" smtClean="0">
                <a:latin typeface="Comic Sans MS" pitchFamily="66" charset="0"/>
              </a:rPr>
              <a:t>lower” are used to further subdivide the groups, mainly on an economic basis</a:t>
            </a:r>
            <a:r>
              <a:rPr lang="en-US" dirty="0" smtClean="0">
                <a:latin typeface="Comic Sans MS" pitchFamily="66" charset="0"/>
              </a:rPr>
              <a:t>, making </a:t>
            </a:r>
            <a:r>
              <a:rPr lang="en-US" dirty="0" smtClean="0">
                <a:latin typeface="Comic Sans MS" pitchFamily="66" charset="0"/>
              </a:rPr>
              <a:t>“upper-middle-class speech” another type of social dialect or </a:t>
            </a:r>
            <a:r>
              <a:rPr lang="en-US" dirty="0" err="1" smtClean="0">
                <a:latin typeface="Comic Sans MS" pitchFamily="66" charset="0"/>
              </a:rPr>
              <a:t>sociolect</a:t>
            </a:r>
            <a:r>
              <a:rPr lang="en-US" dirty="0" smtClean="0">
                <a:latin typeface="Comic Sans MS" pitchFamily="66" charset="0"/>
              </a:rPr>
              <a:t>.</a:t>
            </a:r>
            <a:endParaRPr lang="ar-SA" dirty="0"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0" y="3657600"/>
            <a:ext cx="45720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n-US" sz="1200" dirty="0" smtClean="0">
                <a:solidFill>
                  <a:srgbClr val="FF0000"/>
                </a:solidFill>
                <a:latin typeface="Comic Sans MS" pitchFamily="66" charset="0"/>
              </a:rPr>
              <a:t>- a </a:t>
            </a:r>
            <a:r>
              <a:rPr lang="en-US" sz="1200" dirty="0" smtClean="0">
                <a:solidFill>
                  <a:srgbClr val="FF0000"/>
                </a:solidFill>
                <a:latin typeface="Comic Sans MS" pitchFamily="66" charset="0"/>
              </a:rPr>
              <a:t>variety of a </a:t>
            </a:r>
            <a:r>
              <a:rPr lang="en-US" sz="1200" dirty="0" smtClean="0">
                <a:solidFill>
                  <a:srgbClr val="FF0000"/>
                </a:solidFill>
                <a:latin typeface="Comic Sans MS" pitchFamily="66" charset="0"/>
              </a:rPr>
              <a:t>language that </a:t>
            </a:r>
            <a:r>
              <a:rPr lang="en-US" sz="1200" dirty="0" smtClean="0">
                <a:solidFill>
                  <a:srgbClr val="FF0000"/>
                </a:solidFill>
                <a:latin typeface="Comic Sans MS" pitchFamily="66" charset="0"/>
              </a:rPr>
              <a:t>is strongly associated with one </a:t>
            </a:r>
            <a:r>
              <a:rPr lang="en-US" sz="1200" dirty="0" smtClean="0">
                <a:solidFill>
                  <a:srgbClr val="FF0000"/>
                </a:solidFill>
                <a:latin typeface="Comic Sans MS" pitchFamily="66" charset="0"/>
              </a:rPr>
              <a:t>social group </a:t>
            </a:r>
            <a:r>
              <a:rPr lang="en-US" sz="1200" dirty="0" smtClean="0">
                <a:solidFill>
                  <a:srgbClr val="FF0000"/>
                </a:solidFill>
                <a:latin typeface="Comic Sans MS" pitchFamily="66" charset="0"/>
              </a:rPr>
              <a:t>(e.g. working-class speech)</a:t>
            </a:r>
            <a:endParaRPr lang="ar-SA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47800" y="42672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Comic Sans MS" pitchFamily="66" charset="0"/>
              </a:rPr>
              <a:t>Characteristic </a:t>
            </a:r>
            <a:r>
              <a:rPr lang="en-US" dirty="0" smtClean="0">
                <a:latin typeface="Comic Sans MS" pitchFamily="66" charset="0"/>
              </a:rPr>
              <a:t>of </a:t>
            </a:r>
            <a:r>
              <a:rPr lang="en-US" dirty="0" smtClean="0">
                <a:latin typeface="Comic Sans MS" pitchFamily="66" charset="0"/>
              </a:rPr>
              <a:t>a social </a:t>
            </a:r>
            <a:r>
              <a:rPr lang="en-US" dirty="0" smtClean="0">
                <a:latin typeface="Comic Sans MS" pitchFamily="66" charset="0"/>
              </a:rPr>
              <a:t>dialect,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the social variable </a:t>
            </a:r>
            <a:r>
              <a:rPr lang="en-US" dirty="0" smtClean="0">
                <a:latin typeface="Comic Sans MS" pitchFamily="66" charset="0"/>
              </a:rPr>
              <a:t>and the pronunciation or word </a:t>
            </a:r>
            <a:r>
              <a:rPr lang="en-US" dirty="0" smtClean="0">
                <a:latin typeface="Comic Sans MS" pitchFamily="66" charset="0"/>
              </a:rPr>
              <a:t> the </a:t>
            </a:r>
            <a:r>
              <a:rPr lang="en-US" b="1" dirty="0" smtClean="0">
                <a:solidFill>
                  <a:srgbClr val="00B050"/>
                </a:solidFill>
                <a:latin typeface="Comic Sans MS" pitchFamily="66" charset="0"/>
              </a:rPr>
              <a:t>linguistic </a:t>
            </a:r>
            <a:r>
              <a:rPr lang="en-US" b="1" dirty="0" smtClean="0">
                <a:solidFill>
                  <a:srgbClr val="00B050"/>
                </a:solidFill>
                <a:latin typeface="Comic Sans MS" pitchFamily="66" charset="0"/>
              </a:rPr>
              <a:t>variable.</a:t>
            </a:r>
            <a:endParaRPr lang="ar-SA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47800" y="5105400"/>
            <a:ext cx="7696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“prestige” </a:t>
            </a:r>
            <a:r>
              <a:rPr lang="en-US" dirty="0" smtClean="0">
                <a:latin typeface="Comic Sans MS" pitchFamily="66" charset="0"/>
              </a:rPr>
              <a:t>form as a way </a:t>
            </a:r>
            <a:r>
              <a:rPr lang="en-US" dirty="0" smtClean="0">
                <a:latin typeface="Comic Sans MS" pitchFamily="66" charset="0"/>
              </a:rPr>
              <a:t>of explaining </a:t>
            </a:r>
            <a:r>
              <a:rPr lang="en-US" dirty="0" smtClean="0">
                <a:latin typeface="Comic Sans MS" pitchFamily="66" charset="0"/>
              </a:rPr>
              <a:t>the direction in which certain individuals change their </a:t>
            </a:r>
            <a:r>
              <a:rPr lang="en-US" dirty="0" smtClean="0">
                <a:latin typeface="Comic Sans MS" pitchFamily="66" charset="0"/>
              </a:rPr>
              <a:t>speech</a:t>
            </a:r>
            <a:endParaRPr lang="en-US" dirty="0" smtClean="0"/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overt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prestige</a:t>
            </a:r>
            <a:r>
              <a:rPr lang="en-US" dirty="0" smtClean="0">
                <a:latin typeface="Comic Sans MS" pitchFamily="66" charset="0"/>
              </a:rPr>
              <a:t>: the status of a speech style </a:t>
            </a:r>
            <a:r>
              <a:rPr lang="en-US" dirty="0" smtClean="0">
                <a:latin typeface="Comic Sans MS" pitchFamily="66" charset="0"/>
              </a:rPr>
              <a:t>or feature </a:t>
            </a:r>
            <a:r>
              <a:rPr lang="en-US" dirty="0" smtClean="0">
                <a:latin typeface="Comic Sans MS" pitchFamily="66" charset="0"/>
              </a:rPr>
              <a:t>as having positive value, but which </a:t>
            </a:r>
            <a:r>
              <a:rPr lang="en-US" dirty="0" smtClean="0">
                <a:latin typeface="Comic Sans MS" pitchFamily="66" charset="0"/>
              </a:rPr>
              <a:t>is “</a:t>
            </a:r>
            <a:r>
              <a:rPr lang="en-US" dirty="0" smtClean="0">
                <a:latin typeface="Comic Sans MS" pitchFamily="66" charset="0"/>
              </a:rPr>
              <a:t>hidden” or not valued similarly among </a:t>
            </a:r>
            <a:r>
              <a:rPr lang="en-US" dirty="0" smtClean="0">
                <a:latin typeface="Comic Sans MS" pitchFamily="66" charset="0"/>
              </a:rPr>
              <a:t>the </a:t>
            </a:r>
            <a:r>
              <a:rPr lang="en-US" dirty="0" smtClean="0">
                <a:latin typeface="Comic Sans MS" pitchFamily="66" charset="0"/>
              </a:rPr>
              <a:t>larger community, in contrast to </a:t>
            </a:r>
            <a:r>
              <a:rPr lang="en-US" dirty="0" smtClean="0">
                <a:latin typeface="Comic Sans MS" pitchFamily="66" charset="0"/>
              </a:rPr>
              <a:t>overt prestige</a:t>
            </a:r>
            <a:endParaRPr lang="ar-SA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1543050" cy="6858000"/>
            <a:chOff x="0" y="0"/>
            <a:chExt cx="1543050" cy="6858000"/>
          </a:xfrm>
        </p:grpSpPr>
        <p:pic>
          <p:nvPicPr>
            <p:cNvPr id="4" name="Picture 3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124200"/>
              <a:ext cx="154305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543050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Prof.Roseline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447800" y="0"/>
            <a:ext cx="2720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Speech Accommodation</a:t>
            </a:r>
            <a:endParaRPr lang="ar-SA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0" y="457200"/>
            <a:ext cx="7620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Comic Sans MS" pitchFamily="66" charset="0"/>
              </a:rPr>
              <a:t>Variation </a:t>
            </a:r>
            <a:r>
              <a:rPr lang="en-US" dirty="0" smtClean="0">
                <a:latin typeface="Comic Sans MS" pitchFamily="66" charset="0"/>
              </a:rPr>
              <a:t>in speech style, we can see that it is not only </a:t>
            </a:r>
            <a:r>
              <a:rPr lang="en-US" dirty="0" smtClean="0">
                <a:latin typeface="Comic Sans MS" pitchFamily="66" charset="0"/>
              </a:rPr>
              <a:t>a function </a:t>
            </a:r>
            <a:r>
              <a:rPr lang="en-US" dirty="0" smtClean="0">
                <a:latin typeface="Comic Sans MS" pitchFamily="66" charset="0"/>
              </a:rPr>
              <a:t>of speakers’ social class and attention to speech, but it is also influenced </a:t>
            </a:r>
            <a:r>
              <a:rPr lang="en-US" dirty="0" smtClean="0">
                <a:latin typeface="Comic Sans MS" pitchFamily="66" charset="0"/>
              </a:rPr>
              <a:t>by their </a:t>
            </a:r>
            <a:r>
              <a:rPr lang="en-US" dirty="0" smtClean="0">
                <a:latin typeface="Comic Sans MS" pitchFamily="66" charset="0"/>
              </a:rPr>
              <a:t>perception of their listeners. </a:t>
            </a:r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This </a:t>
            </a:r>
            <a:r>
              <a:rPr lang="en-US" dirty="0" smtClean="0">
                <a:latin typeface="Comic Sans MS" pitchFamily="66" charset="0"/>
              </a:rPr>
              <a:t>type of variation is sometimes described </a:t>
            </a:r>
            <a:r>
              <a:rPr lang="en-US" dirty="0" smtClean="0">
                <a:latin typeface="Comic Sans MS" pitchFamily="66" charset="0"/>
              </a:rPr>
              <a:t>in terms </a:t>
            </a:r>
            <a:r>
              <a:rPr lang="en-US" dirty="0" smtClean="0">
                <a:latin typeface="Comic Sans MS" pitchFamily="66" charset="0"/>
              </a:rPr>
              <a:t>of “audience design,” but is more generally known as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speech accommodation</a:t>
            </a:r>
            <a:r>
              <a:rPr lang="en-US" dirty="0" smtClean="0">
                <a:latin typeface="Comic Sans MS" pitchFamily="66" charset="0"/>
              </a:rPr>
              <a:t>, defined </a:t>
            </a:r>
            <a:r>
              <a:rPr lang="en-US" dirty="0" smtClean="0">
                <a:latin typeface="Comic Sans MS" pitchFamily="66" charset="0"/>
              </a:rPr>
              <a:t>as our ability to modify our speech style toward or away from the </a:t>
            </a:r>
            <a:r>
              <a:rPr lang="en-US" dirty="0" smtClean="0">
                <a:latin typeface="Comic Sans MS" pitchFamily="66" charset="0"/>
              </a:rPr>
              <a:t>perceived style </a:t>
            </a:r>
            <a:r>
              <a:rPr lang="en-US" dirty="0" smtClean="0">
                <a:latin typeface="Comic Sans MS" pitchFamily="66" charset="0"/>
              </a:rPr>
              <a:t>of the person(s) we’re talking to</a:t>
            </a:r>
            <a:r>
              <a:rPr lang="en-US" dirty="0" smtClean="0">
                <a:latin typeface="Comic Sans MS" pitchFamily="66" charset="0"/>
              </a:rPr>
              <a:t>.</a:t>
            </a: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We can adopt a speech style that attempts to reduce social distance, described </a:t>
            </a:r>
            <a:r>
              <a:rPr lang="en-US" dirty="0" smtClean="0">
                <a:latin typeface="Comic Sans MS" pitchFamily="66" charset="0"/>
              </a:rPr>
              <a:t>as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convergence</a:t>
            </a:r>
            <a:r>
              <a:rPr lang="en-US" dirty="0" smtClean="0">
                <a:latin typeface="Comic Sans MS" pitchFamily="66" charset="0"/>
              </a:rPr>
              <a:t>, and use forms that are similar to those used by the </a:t>
            </a:r>
            <a:r>
              <a:rPr lang="en-US" dirty="0" smtClean="0">
                <a:latin typeface="Comic Sans MS" pitchFamily="66" charset="0"/>
              </a:rPr>
              <a:t>person we’re </a:t>
            </a:r>
            <a:r>
              <a:rPr lang="en-US" dirty="0" smtClean="0">
                <a:latin typeface="Comic Sans MS" pitchFamily="66" charset="0"/>
              </a:rPr>
              <a:t>talking to.</a:t>
            </a:r>
            <a:endParaRPr lang="ar-SA" dirty="0">
              <a:latin typeface="Comic Sans MS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38800" y="1524000"/>
            <a:ext cx="3505200" cy="5770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050" dirty="0" smtClean="0">
                <a:latin typeface="Comic Sans MS" pitchFamily="66" charset="0"/>
              </a:rPr>
              <a:t>M</a:t>
            </a:r>
            <a:r>
              <a:rPr lang="en-US" sz="1050" dirty="0" smtClean="0">
                <a:latin typeface="Comic Sans MS" pitchFamily="66" charset="0"/>
              </a:rPr>
              <a:t>odifying speech style </a:t>
            </a:r>
            <a:r>
              <a:rPr lang="en-US" sz="1050" dirty="0" smtClean="0">
                <a:latin typeface="Comic Sans MS" pitchFamily="66" charset="0"/>
              </a:rPr>
              <a:t>toward (convergence) or away </a:t>
            </a:r>
            <a:r>
              <a:rPr lang="en-US" sz="1050" dirty="0" smtClean="0">
                <a:latin typeface="Comic Sans MS" pitchFamily="66" charset="0"/>
              </a:rPr>
              <a:t>from (</a:t>
            </a:r>
            <a:r>
              <a:rPr lang="en-US" sz="1050" dirty="0" smtClean="0">
                <a:latin typeface="Comic Sans MS" pitchFamily="66" charset="0"/>
              </a:rPr>
              <a:t>divergence) the perceived style of </a:t>
            </a:r>
            <a:r>
              <a:rPr lang="en-US" sz="1050" dirty="0" smtClean="0">
                <a:latin typeface="Comic Sans MS" pitchFamily="66" charset="0"/>
              </a:rPr>
              <a:t>the  person </a:t>
            </a:r>
            <a:r>
              <a:rPr lang="en-US" sz="1050" dirty="0" smtClean="0">
                <a:latin typeface="Comic Sans MS" pitchFamily="66" charset="0"/>
              </a:rPr>
              <a:t>being talked to</a:t>
            </a:r>
            <a:endParaRPr lang="ar-SA" sz="1050" dirty="0">
              <a:latin typeface="Comic Sans MS" pitchFamily="66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6200000" flipV="1">
            <a:off x="7505700" y="2247900"/>
            <a:ext cx="381000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600200" y="4419600"/>
            <a:ext cx="36576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000" dirty="0" smtClean="0">
                <a:latin typeface="Comic Sans MS" pitchFamily="66" charset="0"/>
              </a:rPr>
              <a:t>Adopting </a:t>
            </a:r>
            <a:r>
              <a:rPr lang="en-US" sz="1000" dirty="0" smtClean="0">
                <a:latin typeface="Comic Sans MS" pitchFamily="66" charset="0"/>
              </a:rPr>
              <a:t>a speech style </a:t>
            </a:r>
            <a:r>
              <a:rPr lang="en-US" sz="1000" dirty="0" smtClean="0">
                <a:latin typeface="Comic Sans MS" pitchFamily="66" charset="0"/>
              </a:rPr>
              <a:t>that attempts </a:t>
            </a:r>
            <a:r>
              <a:rPr lang="en-US" sz="1000" dirty="0" smtClean="0">
                <a:latin typeface="Comic Sans MS" pitchFamily="66" charset="0"/>
              </a:rPr>
              <a:t>to reduce social distance by </a:t>
            </a:r>
            <a:r>
              <a:rPr lang="en-US" sz="1000" dirty="0" smtClean="0">
                <a:latin typeface="Comic Sans MS" pitchFamily="66" charset="0"/>
              </a:rPr>
              <a:t>using forms </a:t>
            </a:r>
            <a:r>
              <a:rPr lang="en-US" sz="1000" dirty="0" smtClean="0">
                <a:latin typeface="Comic Sans MS" pitchFamily="66" charset="0"/>
              </a:rPr>
              <a:t>that are similar to those used by </a:t>
            </a:r>
            <a:r>
              <a:rPr lang="en-US" sz="1000" dirty="0" smtClean="0">
                <a:latin typeface="Comic Sans MS" pitchFamily="66" charset="0"/>
              </a:rPr>
              <a:t>the person </a:t>
            </a:r>
            <a:r>
              <a:rPr lang="en-US" sz="1000" dirty="0" smtClean="0">
                <a:latin typeface="Comic Sans MS" pitchFamily="66" charset="0"/>
              </a:rPr>
              <a:t>being talked to, as a type of </a:t>
            </a:r>
            <a:r>
              <a:rPr lang="en-US" sz="1000" dirty="0" smtClean="0">
                <a:latin typeface="Comic Sans MS" pitchFamily="66" charset="0"/>
              </a:rPr>
              <a:t>speech accommodation</a:t>
            </a:r>
            <a:r>
              <a:rPr lang="en-US" sz="1000" dirty="0" smtClean="0">
                <a:latin typeface="Comic Sans MS" pitchFamily="66" charset="0"/>
              </a:rPr>
              <a:t>, in contrast to divergence</a:t>
            </a:r>
            <a:endParaRPr lang="ar-SA" sz="1000" dirty="0">
              <a:latin typeface="Comic Sans MS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6200000" flipH="1">
            <a:off x="3429000" y="4114800"/>
            <a:ext cx="4572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334000" y="4419600"/>
            <a:ext cx="381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latin typeface="Comic Sans MS" pitchFamily="66" charset="0"/>
              </a:rPr>
              <a:t>when a speech style is used to emphasize social distance between speakers</a:t>
            </a:r>
            <a:r>
              <a:rPr lang="en-US" sz="1400" dirty="0" smtClean="0">
                <a:latin typeface="Comic Sans MS" pitchFamily="66" charset="0"/>
              </a:rPr>
              <a:t>, the </a:t>
            </a:r>
            <a:r>
              <a:rPr lang="en-US" sz="1400" dirty="0" smtClean="0">
                <a:latin typeface="Comic Sans MS" pitchFamily="66" charset="0"/>
              </a:rPr>
              <a:t>process is called </a:t>
            </a:r>
            <a:r>
              <a:rPr lang="en-US" sz="1400" dirty="0" smtClean="0">
                <a:solidFill>
                  <a:srgbClr val="FF0000"/>
                </a:solidFill>
                <a:latin typeface="Comic Sans MS" pitchFamily="66" charset="0"/>
              </a:rPr>
              <a:t>divergence.</a:t>
            </a:r>
            <a:r>
              <a:rPr lang="en-US" sz="1400" dirty="0" smtClean="0">
                <a:latin typeface="Comic Sans MS" pitchFamily="66" charset="0"/>
              </a:rPr>
              <a:t> We can make our speech style diverge </a:t>
            </a:r>
            <a:r>
              <a:rPr lang="en-US" sz="1400" dirty="0" smtClean="0">
                <a:latin typeface="Comic Sans MS" pitchFamily="66" charset="0"/>
              </a:rPr>
              <a:t>from another’s </a:t>
            </a:r>
            <a:r>
              <a:rPr lang="en-US" sz="1400" dirty="0" smtClean="0">
                <a:latin typeface="Comic Sans MS" pitchFamily="66" charset="0"/>
              </a:rPr>
              <a:t>by using forms that are distinctly different. </a:t>
            </a:r>
            <a:endParaRPr lang="ar-SA" sz="1400" dirty="0">
              <a:latin typeface="Comic Sans MS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181600" y="5715000"/>
            <a:ext cx="396240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100" dirty="0" smtClean="0">
                <a:latin typeface="Comic Sans MS" pitchFamily="66" charset="0"/>
              </a:rPr>
              <a:t>Adopting </a:t>
            </a:r>
            <a:r>
              <a:rPr lang="en-US" sz="1100" dirty="0" smtClean="0">
                <a:latin typeface="Comic Sans MS" pitchFamily="66" charset="0"/>
              </a:rPr>
              <a:t>a speech style </a:t>
            </a:r>
            <a:r>
              <a:rPr lang="en-US" sz="1100" dirty="0" smtClean="0">
                <a:latin typeface="Comic Sans MS" pitchFamily="66" charset="0"/>
              </a:rPr>
              <a:t>that emphasizes </a:t>
            </a:r>
            <a:r>
              <a:rPr lang="en-US" sz="1100" dirty="0" smtClean="0">
                <a:latin typeface="Comic Sans MS" pitchFamily="66" charset="0"/>
              </a:rPr>
              <a:t>social distance by using </a:t>
            </a:r>
            <a:r>
              <a:rPr lang="en-US" sz="1100" dirty="0" smtClean="0">
                <a:latin typeface="Comic Sans MS" pitchFamily="66" charset="0"/>
              </a:rPr>
              <a:t>forms that </a:t>
            </a:r>
            <a:r>
              <a:rPr lang="en-US" sz="1100" dirty="0" smtClean="0">
                <a:latin typeface="Comic Sans MS" pitchFamily="66" charset="0"/>
              </a:rPr>
              <a:t>are different from those used by </a:t>
            </a:r>
            <a:r>
              <a:rPr lang="en-US" sz="1100" dirty="0" smtClean="0">
                <a:latin typeface="Comic Sans MS" pitchFamily="66" charset="0"/>
              </a:rPr>
              <a:t>the person </a:t>
            </a:r>
            <a:r>
              <a:rPr lang="en-US" sz="1100" dirty="0" smtClean="0">
                <a:latin typeface="Comic Sans MS" pitchFamily="66" charset="0"/>
              </a:rPr>
              <a:t>being talked to, as a form of </a:t>
            </a:r>
            <a:r>
              <a:rPr lang="en-US" sz="1100" dirty="0" smtClean="0">
                <a:latin typeface="Comic Sans MS" pitchFamily="66" charset="0"/>
              </a:rPr>
              <a:t>speech accommodation</a:t>
            </a:r>
            <a:r>
              <a:rPr lang="en-US" sz="1100" dirty="0" smtClean="0">
                <a:latin typeface="Comic Sans MS" pitchFamily="66" charset="0"/>
              </a:rPr>
              <a:t>, in contrast to convergence</a:t>
            </a:r>
            <a:endParaRPr lang="ar-SA" sz="1100" dirty="0">
              <a:latin typeface="Comic Sans MS" pitchFamily="66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7239000" y="5105400"/>
            <a:ext cx="685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1543050" cy="6858000"/>
            <a:chOff x="0" y="0"/>
            <a:chExt cx="1543050" cy="6858000"/>
          </a:xfrm>
        </p:grpSpPr>
        <p:pic>
          <p:nvPicPr>
            <p:cNvPr id="4" name="Picture 3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124200"/>
              <a:ext cx="154305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543050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71600" y="0"/>
            <a:ext cx="2643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REGISTER &amp; JARGON</a:t>
            </a:r>
            <a:endParaRPr lang="ar-SA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71600" y="394692"/>
            <a:ext cx="7620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latin typeface="Comic Sans MS" pitchFamily="66" charset="0"/>
              </a:rPr>
              <a:t>Another influence on speech style that is tied to social identity derives from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register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. </a:t>
            </a:r>
          </a:p>
          <a:p>
            <a:pPr algn="just"/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A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register </a:t>
            </a:r>
            <a:r>
              <a:rPr lang="en-US" sz="1600" dirty="0" smtClean="0">
                <a:latin typeface="Comic Sans MS" pitchFamily="66" charset="0"/>
              </a:rPr>
              <a:t>is a conventional way of using language that is appropriate in a </a:t>
            </a:r>
            <a:r>
              <a:rPr lang="en-US" sz="1600" dirty="0" smtClean="0">
                <a:latin typeface="Comic Sans MS" pitchFamily="66" charset="0"/>
              </a:rPr>
              <a:t>specific context</a:t>
            </a:r>
            <a:r>
              <a:rPr lang="en-US" sz="1600" dirty="0" smtClean="0">
                <a:latin typeface="Comic Sans MS" pitchFamily="66" charset="0"/>
              </a:rPr>
              <a:t>, which may be identified as situational (e.g. in church), </a:t>
            </a:r>
            <a:r>
              <a:rPr lang="en-US" sz="1600" dirty="0" smtClean="0">
                <a:latin typeface="Comic Sans MS" pitchFamily="66" charset="0"/>
              </a:rPr>
              <a:t>occupational (</a:t>
            </a:r>
            <a:r>
              <a:rPr lang="en-US" sz="1600" dirty="0" smtClean="0">
                <a:latin typeface="Comic Sans MS" pitchFamily="66" charset="0"/>
              </a:rPr>
              <a:t>e.g. among lawyers) or topical (e.g. talking about language). </a:t>
            </a:r>
            <a:endParaRPr lang="en-US" sz="1600" dirty="0" smtClean="0">
              <a:latin typeface="Comic Sans MS" pitchFamily="66" charset="0"/>
            </a:endParaRPr>
          </a:p>
          <a:p>
            <a:pPr algn="just"/>
            <a:endParaRPr lang="en-US" sz="1600" dirty="0" smtClean="0">
              <a:latin typeface="Comic Sans MS" pitchFamily="66" charset="0"/>
            </a:endParaRPr>
          </a:p>
          <a:p>
            <a:pPr algn="just"/>
            <a:r>
              <a:rPr lang="en-US" sz="1600" dirty="0" smtClean="0">
                <a:latin typeface="Comic Sans MS" pitchFamily="66" charset="0"/>
              </a:rPr>
              <a:t>One of the defining features of a register is the use of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jargon</a:t>
            </a:r>
            <a:r>
              <a:rPr lang="en-US" sz="1600" dirty="0" smtClean="0">
                <a:latin typeface="Comic Sans MS" pitchFamily="66" charset="0"/>
              </a:rPr>
              <a:t>, which is </a:t>
            </a:r>
            <a:r>
              <a:rPr lang="en-US" sz="1600" dirty="0" smtClean="0">
                <a:latin typeface="Comic Sans MS" pitchFamily="66" charset="0"/>
              </a:rPr>
              <a:t>special technical </a:t>
            </a:r>
            <a:r>
              <a:rPr lang="en-US" sz="1600" dirty="0" smtClean="0">
                <a:latin typeface="Comic Sans MS" pitchFamily="66" charset="0"/>
              </a:rPr>
              <a:t>vocabulary (e.g. plaintiff, suffix) associated with a specific area of work </a:t>
            </a:r>
            <a:r>
              <a:rPr lang="en-US" sz="1600" dirty="0" smtClean="0">
                <a:latin typeface="Comic Sans MS" pitchFamily="66" charset="0"/>
              </a:rPr>
              <a:t>or interest</a:t>
            </a:r>
            <a:r>
              <a:rPr lang="en-US" sz="1600" dirty="0" smtClean="0">
                <a:latin typeface="Comic Sans MS" pitchFamily="66" charset="0"/>
              </a:rPr>
              <a:t>. </a:t>
            </a:r>
            <a:endParaRPr lang="en-US" sz="1600" dirty="0" smtClean="0">
              <a:latin typeface="Comic Sans MS" pitchFamily="66" charset="0"/>
            </a:endParaRPr>
          </a:p>
          <a:p>
            <a:pPr algn="just"/>
            <a:endParaRPr lang="en-US" sz="1600" dirty="0" smtClean="0">
              <a:latin typeface="Comic Sans MS" pitchFamily="66" charset="0"/>
            </a:endParaRPr>
          </a:p>
          <a:p>
            <a:pPr algn="just"/>
            <a:r>
              <a:rPr lang="en-US" sz="1600" dirty="0" smtClean="0">
                <a:latin typeface="Comic Sans MS" pitchFamily="66" charset="0"/>
              </a:rPr>
              <a:t>In </a:t>
            </a:r>
            <a:r>
              <a:rPr lang="en-US" sz="1600" dirty="0" smtClean="0">
                <a:latin typeface="Comic Sans MS" pitchFamily="66" charset="0"/>
              </a:rPr>
              <a:t>social terms, jargon helps to create and maintain connections among </a:t>
            </a:r>
            <a:r>
              <a:rPr lang="en-US" sz="1600" dirty="0" smtClean="0">
                <a:latin typeface="Comic Sans MS" pitchFamily="66" charset="0"/>
              </a:rPr>
              <a:t>those who </a:t>
            </a:r>
            <a:r>
              <a:rPr lang="en-US" sz="1600" dirty="0" smtClean="0">
                <a:latin typeface="Comic Sans MS" pitchFamily="66" charset="0"/>
              </a:rPr>
              <a:t>see themselves as “insiders” in some way and to exclude “outsiders.” </a:t>
            </a:r>
            <a:r>
              <a:rPr lang="en-US" sz="1600" dirty="0" smtClean="0">
                <a:latin typeface="Comic Sans MS" pitchFamily="66" charset="0"/>
              </a:rPr>
              <a:t>This exclusive </a:t>
            </a:r>
            <a:r>
              <a:rPr lang="en-US" sz="1600" dirty="0" smtClean="0">
                <a:latin typeface="Comic Sans MS" pitchFamily="66" charset="0"/>
              </a:rPr>
              <a:t>effect of specialized jargon, as in the medical register (e.g. </a:t>
            </a:r>
            <a:r>
              <a:rPr lang="en-US" sz="1600" dirty="0" err="1" smtClean="0">
                <a:latin typeface="Comic Sans MS" pitchFamily="66" charset="0"/>
              </a:rPr>
              <a:t>Zanoxyn</a:t>
            </a:r>
            <a:r>
              <a:rPr lang="en-US" sz="1600" dirty="0" smtClean="0">
                <a:latin typeface="Comic Sans MS" pitchFamily="66" charset="0"/>
              </a:rPr>
              <a:t> is </a:t>
            </a:r>
            <a:r>
              <a:rPr lang="en-US" sz="1600" dirty="0" smtClean="0">
                <a:latin typeface="Comic Sans MS" pitchFamily="66" charset="0"/>
              </a:rPr>
              <a:t>a </a:t>
            </a:r>
            <a:r>
              <a:rPr lang="en-US" sz="1600" dirty="0" err="1" smtClean="0">
                <a:latin typeface="Comic Sans MS" pitchFamily="66" charset="0"/>
              </a:rPr>
              <a:t>nonsteroidal</a:t>
            </a:r>
            <a:r>
              <a:rPr lang="en-US" sz="1600" dirty="0" smtClean="0">
                <a:latin typeface="Comic Sans MS" pitchFamily="66" charset="0"/>
              </a:rPr>
              <a:t> </a:t>
            </a:r>
            <a:r>
              <a:rPr lang="en-US" sz="1600" dirty="0" smtClean="0">
                <a:latin typeface="Comic Sans MS" pitchFamily="66" charset="0"/>
              </a:rPr>
              <a:t>anti-inflammatory drug for arthritis, bursitis and tendonitis</a:t>
            </a:r>
            <a:r>
              <a:rPr lang="en-US" sz="1600" dirty="0" smtClean="0">
                <a:latin typeface="Comic Sans MS" pitchFamily="66" charset="0"/>
              </a:rPr>
              <a:t>),</a:t>
            </a:r>
            <a:endParaRPr lang="en-US" sz="1600" dirty="0" smtClean="0">
              <a:latin typeface="Comic Sans MS" pitchFamily="66" charset="0"/>
            </a:endParaRPr>
          </a:p>
          <a:p>
            <a:pPr algn="just"/>
            <a:r>
              <a:rPr lang="en-US" sz="1600" dirty="0" smtClean="0">
                <a:latin typeface="Comic Sans MS" pitchFamily="66" charset="0"/>
              </a:rPr>
              <a:t>often leads to </a:t>
            </a:r>
            <a:r>
              <a:rPr lang="en-US" sz="1600" dirty="0" smtClean="0">
                <a:latin typeface="Comic Sans MS" pitchFamily="66" charset="0"/>
              </a:rPr>
              <a:t>complaints about what may seem like “</a:t>
            </a:r>
            <a:r>
              <a:rPr lang="en-US" sz="1600" dirty="0" err="1" smtClean="0">
                <a:latin typeface="Comic Sans MS" pitchFamily="66" charset="0"/>
              </a:rPr>
              <a:t>jargonitis</a:t>
            </a:r>
            <a:r>
              <a:rPr lang="en-US" sz="1600" dirty="0" smtClean="0">
                <a:latin typeface="Comic Sans MS" pitchFamily="66" charset="0"/>
              </a:rPr>
              <a:t>.”</a:t>
            </a:r>
            <a:endParaRPr lang="ar-SA" sz="1600" dirty="0"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47800" y="4191000"/>
            <a:ext cx="777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Comic Sans MS" pitchFamily="66" charset="0"/>
              </a:rPr>
              <a:t>Slang</a:t>
            </a:r>
            <a:endParaRPr lang="ar-SA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47800" y="4572000"/>
            <a:ext cx="76962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latin typeface="Comic Sans MS" pitchFamily="66" charset="0"/>
              </a:rPr>
              <a:t>Jargon </a:t>
            </a:r>
            <a:r>
              <a:rPr lang="en-US" sz="1600" dirty="0" smtClean="0">
                <a:latin typeface="Comic Sans MS" pitchFamily="66" charset="0"/>
              </a:rPr>
              <a:t>is specialized vocabulary used by those inside established </a:t>
            </a:r>
            <a:r>
              <a:rPr lang="en-US" sz="1600" dirty="0" smtClean="0">
                <a:latin typeface="Comic Sans MS" pitchFamily="66" charset="0"/>
              </a:rPr>
              <a:t>social groups</a:t>
            </a:r>
            <a:r>
              <a:rPr lang="en-US" sz="1600" dirty="0" smtClean="0">
                <a:latin typeface="Comic Sans MS" pitchFamily="66" charset="0"/>
              </a:rPr>
              <a:t>, often defined by professional status (e.g. legal jargon), </a:t>
            </a:r>
            <a:r>
              <a:rPr lang="en-US" sz="1600" b="1" dirty="0" smtClean="0">
                <a:solidFill>
                  <a:srgbClr val="FFC000"/>
                </a:solidFill>
                <a:latin typeface="Comic Sans MS" pitchFamily="66" charset="0"/>
              </a:rPr>
              <a:t>slang </a:t>
            </a:r>
            <a:r>
              <a:rPr lang="en-US" sz="1600" dirty="0" smtClean="0">
                <a:latin typeface="Comic Sans MS" pitchFamily="66" charset="0"/>
              </a:rPr>
              <a:t>is more </a:t>
            </a:r>
            <a:r>
              <a:rPr lang="en-US" sz="1600" dirty="0" smtClean="0">
                <a:latin typeface="Comic Sans MS" pitchFamily="66" charset="0"/>
              </a:rPr>
              <a:t>typically used </a:t>
            </a:r>
            <a:r>
              <a:rPr lang="en-US" sz="1600" dirty="0" smtClean="0">
                <a:latin typeface="Comic Sans MS" pitchFamily="66" charset="0"/>
              </a:rPr>
              <a:t>among those who are outside established higher-status groups. </a:t>
            </a:r>
            <a:r>
              <a:rPr lang="en-US" sz="1600" dirty="0" smtClean="0">
                <a:solidFill>
                  <a:srgbClr val="FFC000"/>
                </a:solidFill>
                <a:latin typeface="Comic Sans MS" pitchFamily="66" charset="0"/>
              </a:rPr>
              <a:t>Slang,</a:t>
            </a:r>
            <a:r>
              <a:rPr lang="en-US" sz="1600" dirty="0" smtClean="0">
                <a:latin typeface="Comic Sans MS" pitchFamily="66" charset="0"/>
              </a:rPr>
              <a:t> or </a:t>
            </a:r>
            <a:r>
              <a:rPr lang="en-US" sz="1600" dirty="0" smtClean="0">
                <a:solidFill>
                  <a:srgbClr val="FFC000"/>
                </a:solidFill>
                <a:latin typeface="Comic Sans MS" pitchFamily="66" charset="0"/>
              </a:rPr>
              <a:t>“</a:t>
            </a:r>
            <a:r>
              <a:rPr lang="en-US" sz="1600" dirty="0" smtClean="0">
                <a:solidFill>
                  <a:srgbClr val="FFC000"/>
                </a:solidFill>
                <a:latin typeface="Comic Sans MS" pitchFamily="66" charset="0"/>
              </a:rPr>
              <a:t>colloquial speech</a:t>
            </a:r>
            <a:r>
              <a:rPr lang="en-US" sz="1600" dirty="0" smtClean="0">
                <a:solidFill>
                  <a:srgbClr val="FFC000"/>
                </a:solidFill>
                <a:latin typeface="Comic Sans MS" pitchFamily="66" charset="0"/>
              </a:rPr>
              <a:t>,” </a:t>
            </a:r>
            <a:r>
              <a:rPr lang="en-US" sz="1600" dirty="0" smtClean="0">
                <a:latin typeface="Comic Sans MS" pitchFamily="66" charset="0"/>
              </a:rPr>
              <a:t>describes words or phrases that are used instead of more </a:t>
            </a:r>
            <a:r>
              <a:rPr lang="en-US" sz="1600" dirty="0" smtClean="0">
                <a:latin typeface="Comic Sans MS" pitchFamily="66" charset="0"/>
              </a:rPr>
              <a:t>everyday terms </a:t>
            </a:r>
            <a:r>
              <a:rPr lang="en-US" sz="1600" dirty="0" smtClean="0">
                <a:latin typeface="Comic Sans MS" pitchFamily="66" charset="0"/>
              </a:rPr>
              <a:t>among younger speakers and other groups with special interests</a:t>
            </a:r>
            <a:r>
              <a:rPr lang="en-US" dirty="0" smtClean="0">
                <a:latin typeface="Comic Sans MS" pitchFamily="66" charset="0"/>
              </a:rPr>
              <a:t>.</a:t>
            </a:r>
            <a:endParaRPr lang="ar-SA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1543050" cy="6858000"/>
            <a:chOff x="0" y="0"/>
            <a:chExt cx="1543050" cy="6858000"/>
          </a:xfrm>
        </p:grpSpPr>
        <p:pic>
          <p:nvPicPr>
            <p:cNvPr id="4" name="Picture 3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124200"/>
              <a:ext cx="154305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543050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95400" y="0"/>
            <a:ext cx="2904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African American English</a:t>
            </a:r>
            <a:endParaRPr lang="ar-SA" dirty="0"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0" y="457200"/>
            <a:ext cx="7620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Comic Sans MS" pitchFamily="66" charset="0"/>
              </a:rPr>
              <a:t>Social variation </a:t>
            </a:r>
            <a:r>
              <a:rPr lang="en-US" dirty="0" smtClean="0">
                <a:latin typeface="Comic Sans MS" pitchFamily="66" charset="0"/>
              </a:rPr>
              <a:t>based mainly on examples from British English and what we might </a:t>
            </a:r>
            <a:r>
              <a:rPr lang="en-US" dirty="0" smtClean="0">
                <a:latin typeface="Comic Sans MS" pitchFamily="66" charset="0"/>
              </a:rPr>
              <a:t>call “</a:t>
            </a:r>
            <a:r>
              <a:rPr lang="en-US" dirty="0" smtClean="0">
                <a:latin typeface="Comic Sans MS" pitchFamily="66" charset="0"/>
              </a:rPr>
              <a:t>European” American English. Labeling one general social variety according to </a:t>
            </a:r>
            <a:r>
              <a:rPr lang="en-US" dirty="0" smtClean="0">
                <a:latin typeface="Comic Sans MS" pitchFamily="66" charset="0"/>
              </a:rPr>
              <a:t>the historical </a:t>
            </a:r>
            <a:r>
              <a:rPr lang="en-US" dirty="0" smtClean="0">
                <a:latin typeface="Comic Sans MS" pitchFamily="66" charset="0"/>
              </a:rPr>
              <a:t>origins of the speakers allows us to put it in contrast with another </a:t>
            </a:r>
            <a:r>
              <a:rPr lang="en-US" dirty="0" smtClean="0">
                <a:latin typeface="Comic Sans MS" pitchFamily="66" charset="0"/>
              </a:rPr>
              <a:t>major variety </a:t>
            </a:r>
            <a:r>
              <a:rPr lang="en-US" dirty="0" smtClean="0">
                <a:latin typeface="Comic Sans MS" pitchFamily="66" charset="0"/>
              </a:rPr>
              <a:t>called African American English (AAE). </a:t>
            </a:r>
            <a:endParaRPr lang="en-US" dirty="0" smtClean="0">
              <a:latin typeface="Comic Sans MS" pitchFamily="66" charset="0"/>
            </a:endParaRP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/>
            <a:r>
              <a:rPr lang="en-US" dirty="0" smtClean="0">
                <a:latin typeface="Comic Sans MS" pitchFamily="66" charset="0"/>
              </a:rPr>
              <a:t>Also </a:t>
            </a:r>
            <a:r>
              <a:rPr lang="en-US" dirty="0" smtClean="0">
                <a:latin typeface="Comic Sans MS" pitchFamily="66" charset="0"/>
              </a:rPr>
              <a:t>known as Black English </a:t>
            </a:r>
            <a:r>
              <a:rPr lang="en-US" dirty="0" smtClean="0">
                <a:latin typeface="Comic Sans MS" pitchFamily="66" charset="0"/>
              </a:rPr>
              <a:t>or Ebonics</a:t>
            </a:r>
            <a:r>
              <a:rPr lang="en-US" dirty="0" smtClean="0">
                <a:latin typeface="Comic Sans MS" pitchFamily="66" charset="0"/>
              </a:rPr>
              <a:t>, AAE is a variety used by many (not all) African Americans in many </a:t>
            </a:r>
            <a:r>
              <a:rPr lang="en-US" dirty="0" smtClean="0">
                <a:latin typeface="Comic Sans MS" pitchFamily="66" charset="0"/>
              </a:rPr>
              <a:t>different regions </a:t>
            </a:r>
            <a:r>
              <a:rPr lang="en-US" dirty="0" smtClean="0">
                <a:latin typeface="Comic Sans MS" pitchFamily="66" charset="0"/>
              </a:rPr>
              <a:t>of the USA. It has a number of characteristic features that, taken together, </a:t>
            </a:r>
            <a:r>
              <a:rPr lang="en-US" dirty="0" smtClean="0">
                <a:latin typeface="Comic Sans MS" pitchFamily="66" charset="0"/>
              </a:rPr>
              <a:t>form a </a:t>
            </a:r>
            <a:r>
              <a:rPr lang="en-US" dirty="0" smtClean="0">
                <a:latin typeface="Comic Sans MS" pitchFamily="66" charset="0"/>
              </a:rPr>
              <a:t>distinct set of social markers</a:t>
            </a:r>
            <a:endParaRPr lang="ar-SA" dirty="0"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47800" y="3276600"/>
            <a:ext cx="754380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Comic Sans MS" pitchFamily="66" charset="0"/>
              </a:rPr>
              <a:t>Vernacular language</a:t>
            </a:r>
          </a:p>
          <a:p>
            <a:pPr algn="just"/>
            <a:r>
              <a:rPr lang="en-US" sz="1600" dirty="0" smtClean="0">
                <a:latin typeface="Comic Sans MS" pitchFamily="66" charset="0"/>
              </a:rPr>
              <a:t>The form of AAE that has been most studied is usually described as African </a:t>
            </a:r>
            <a:r>
              <a:rPr lang="en-US" sz="1600" dirty="0" smtClean="0">
                <a:latin typeface="Comic Sans MS" pitchFamily="66" charset="0"/>
              </a:rPr>
              <a:t>American Vernacular </a:t>
            </a:r>
            <a:r>
              <a:rPr lang="en-US" sz="1600" dirty="0" smtClean="0">
                <a:latin typeface="Comic Sans MS" pitchFamily="66" charset="0"/>
              </a:rPr>
              <a:t>English (AAVE). The term “vernacular” has been used since the </a:t>
            </a:r>
            <a:r>
              <a:rPr lang="en-US" sz="1600" dirty="0" smtClean="0">
                <a:latin typeface="Comic Sans MS" pitchFamily="66" charset="0"/>
              </a:rPr>
              <a:t>Middle Ages</a:t>
            </a:r>
            <a:r>
              <a:rPr lang="en-US" sz="1600" dirty="0" smtClean="0">
                <a:latin typeface="Comic Sans MS" pitchFamily="66" charset="0"/>
              </a:rPr>
              <a:t>, first to describe local European languages (low prestige) in contrast to Latin (</a:t>
            </a:r>
            <a:r>
              <a:rPr lang="en-US" sz="1600" dirty="0" smtClean="0">
                <a:latin typeface="Comic Sans MS" pitchFamily="66" charset="0"/>
              </a:rPr>
              <a:t>high prestige</a:t>
            </a:r>
            <a:r>
              <a:rPr lang="en-US" sz="1600" dirty="0" smtClean="0">
                <a:latin typeface="Comic Sans MS" pitchFamily="66" charset="0"/>
              </a:rPr>
              <a:t>), then to characterize any non-standard spoken version of a language used </a:t>
            </a:r>
            <a:r>
              <a:rPr lang="en-US" sz="1600" dirty="0" smtClean="0">
                <a:latin typeface="Comic Sans MS" pitchFamily="66" charset="0"/>
              </a:rPr>
              <a:t>by lower </a:t>
            </a:r>
            <a:r>
              <a:rPr lang="en-US" sz="1600" dirty="0" smtClean="0">
                <a:latin typeface="Comic Sans MS" pitchFamily="66" charset="0"/>
              </a:rPr>
              <a:t>status groups. </a:t>
            </a:r>
            <a:endParaRPr lang="en-US" sz="1600" dirty="0" smtClean="0">
              <a:latin typeface="Comic Sans MS" pitchFamily="66" charset="0"/>
            </a:endParaRPr>
          </a:p>
          <a:p>
            <a:pPr algn="just"/>
            <a:endParaRPr lang="en-US" sz="1600" dirty="0" smtClean="0">
              <a:latin typeface="Comic Sans MS" pitchFamily="66" charset="0"/>
            </a:endParaRPr>
          </a:p>
          <a:p>
            <a:pPr algn="just"/>
            <a:r>
              <a:rPr lang="en-US" sz="1600" dirty="0" smtClean="0">
                <a:latin typeface="Comic Sans MS" pitchFamily="66" charset="0"/>
              </a:rPr>
              <a:t>As </a:t>
            </a:r>
            <a:r>
              <a:rPr lang="en-US" sz="1600" dirty="0" smtClean="0">
                <a:latin typeface="Comic Sans MS" pitchFamily="66" charset="0"/>
              </a:rPr>
              <a:t>the </a:t>
            </a:r>
            <a:r>
              <a:rPr lang="en-US" sz="1600" dirty="0" smtClean="0">
                <a:latin typeface="Comic Sans MS" pitchFamily="66" charset="0"/>
              </a:rPr>
              <a:t>vernacular language </a:t>
            </a:r>
            <a:r>
              <a:rPr lang="en-US" sz="1600" dirty="0" smtClean="0">
                <a:latin typeface="Comic Sans MS" pitchFamily="66" charset="0"/>
              </a:rPr>
              <a:t>of African Americans, AAVE shares a number of features with other </a:t>
            </a:r>
            <a:r>
              <a:rPr lang="en-US" sz="1600" dirty="0" smtClean="0">
                <a:latin typeface="Comic Sans MS" pitchFamily="66" charset="0"/>
              </a:rPr>
              <a:t>nonstandard varieties</a:t>
            </a:r>
            <a:r>
              <a:rPr lang="en-US" sz="1600" dirty="0" smtClean="0">
                <a:latin typeface="Comic Sans MS" pitchFamily="66" charset="0"/>
              </a:rPr>
              <a:t>, such as “Chicano English,” spoken in some Hispanic American communities</a:t>
            </a:r>
            <a:r>
              <a:rPr lang="en-US" sz="1600" dirty="0" smtClean="0">
                <a:latin typeface="Comic Sans MS" pitchFamily="66" charset="0"/>
              </a:rPr>
              <a:t>. Varieties </a:t>
            </a:r>
            <a:r>
              <a:rPr lang="en-US" sz="1600" dirty="0" smtClean="0">
                <a:latin typeface="Comic Sans MS" pitchFamily="66" charset="0"/>
              </a:rPr>
              <a:t>of what has been called “Asian American English” are also </a:t>
            </a:r>
            <a:r>
              <a:rPr lang="en-US" sz="1600" dirty="0" smtClean="0">
                <a:latin typeface="Comic Sans MS" pitchFamily="66" charset="0"/>
              </a:rPr>
              <a:t>characterized by </a:t>
            </a:r>
            <a:r>
              <a:rPr lang="en-US" sz="1600" dirty="0" smtClean="0">
                <a:latin typeface="Comic Sans MS" pitchFamily="66" charset="0"/>
              </a:rPr>
              <a:t>some of the pronunciation features described in studies of this vernacular.</a:t>
            </a:r>
            <a:endParaRPr lang="ar-SA" sz="1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1543050" cy="6858000"/>
            <a:chOff x="0" y="0"/>
            <a:chExt cx="1543050" cy="6858000"/>
          </a:xfrm>
        </p:grpSpPr>
        <p:pic>
          <p:nvPicPr>
            <p:cNvPr id="4" name="Picture 3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124200"/>
              <a:ext cx="154305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Lotus Clipart Image: Lotus Flowers on a Vine">
              <a:hlinkClick r:id="rId2"/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543050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صورة 2"/>
          <p:cNvPicPr>
            <a:picLocks noChangeAspect="1" noChangeArrowheads="1"/>
          </p:cNvPicPr>
          <p:nvPr/>
        </p:nvPicPr>
        <p:blipFill>
          <a:blip r:embed="rId4"/>
          <a:srcRect l="8922" t="20930" r="4654" b="9209"/>
          <a:stretch>
            <a:fillRect/>
          </a:stretch>
        </p:blipFill>
        <p:spPr bwMode="auto">
          <a:xfrm>
            <a:off x="7883525" y="0"/>
            <a:ext cx="126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0F97-7449-4369-B858-2CAED3D1F00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Prof.Roseline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76400" y="2819400"/>
            <a:ext cx="73152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000" b="1" dirty="0" smtClean="0">
                <a:latin typeface="Edwardian Script ITC" pitchFamily="66" charset="0"/>
              </a:rPr>
              <a:t>THANK YOU</a:t>
            </a:r>
            <a:endParaRPr lang="ar-SA" sz="6000" b="1" dirty="0">
              <a:latin typeface="Edwardian Script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944</Words>
  <Application>Microsoft Office PowerPoint</Application>
  <PresentationFormat>On-screen Show (4:3)</PresentationFormat>
  <Paragraphs>53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rnjesudas</cp:lastModifiedBy>
  <cp:revision>15</cp:revision>
  <dcterms:created xsi:type="dcterms:W3CDTF">2012-04-10T17:30:28Z</dcterms:created>
  <dcterms:modified xsi:type="dcterms:W3CDTF">2013-04-30T10:17:51Z</dcterms:modified>
</cp:coreProperties>
</file>