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09EC9-0E88-4B73-A629-06B5670977FA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10900-BC85-4F4C-9343-1B27DCDAC6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21DC-2EF3-4520-A858-0CE34EAA2291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F91EA-15CC-4751-A696-C108BB53A25E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715DC-2EA9-41B7-8024-323EF69E82E4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6DF0-4AFE-4323-8DBF-2C8CB31B0E72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4A3E-F575-4CBE-A3FF-948E6150D07C}" type="datetime1">
              <a:rPr lang="en-US" smtClean="0"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6C56-C834-4590-8C22-FE3401392750}" type="datetime1">
              <a:rPr lang="en-US" smtClean="0"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900C-8164-4ACE-BDF8-4A34F57B0432}" type="datetime1">
              <a:rPr lang="en-US" smtClean="0"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3A3C-7083-48A8-885E-50C01EB8AEDF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DCCF-1A69-4969-A4DA-66AA0E3DD19A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FDC-7A19-4856-BA7D-A1F0DBB0EC42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93532-B91B-4717-A6BD-F6A0372860CC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1E7EB-98E0-4E52-8AB7-3762F5FF218C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12D2-E911-4769-9A56-DB9A03662B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67000" y="1524000"/>
            <a:ext cx="5379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Language and Social Variation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28800" y="762000"/>
            <a:ext cx="731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STANDARD LANGUAGE: </a:t>
            </a:r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>
                <a:latin typeface="Comic Sans MS" pitchFamily="66" charset="0"/>
              </a:rPr>
              <a:t>variety of a </a:t>
            </a:r>
            <a:r>
              <a:rPr lang="en-US" dirty="0" smtClean="0">
                <a:latin typeface="Comic Sans MS" pitchFamily="66" charset="0"/>
              </a:rPr>
              <a:t>language treated </a:t>
            </a:r>
            <a:r>
              <a:rPr lang="en-US" dirty="0">
                <a:latin typeface="Comic Sans MS" pitchFamily="66" charset="0"/>
              </a:rPr>
              <a:t>as </a:t>
            </a:r>
            <a:r>
              <a:rPr lang="en-US" dirty="0" smtClean="0">
                <a:latin typeface="Comic Sans MS" pitchFamily="66" charset="0"/>
              </a:rPr>
              <a:t>the official </a:t>
            </a:r>
            <a:r>
              <a:rPr lang="en-US" dirty="0">
                <a:latin typeface="Comic Sans MS" pitchFamily="66" charset="0"/>
              </a:rPr>
              <a:t>language and used </a:t>
            </a:r>
            <a:r>
              <a:rPr lang="en-US" dirty="0" smtClean="0">
                <a:latin typeface="Comic Sans MS" pitchFamily="66" charset="0"/>
              </a:rPr>
              <a:t>in public </a:t>
            </a:r>
            <a:r>
              <a:rPr lang="en-US" dirty="0">
                <a:latin typeface="Comic Sans MS" pitchFamily="66" charset="0"/>
              </a:rPr>
              <a:t>broadcasting, publishing </a:t>
            </a:r>
            <a:r>
              <a:rPr lang="en-US" dirty="0" smtClean="0">
                <a:latin typeface="Comic Sans MS" pitchFamily="66" charset="0"/>
              </a:rPr>
              <a:t>and education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0" y="1676400"/>
            <a:ext cx="7239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This is actually an idealized variety, because it has no specific region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Comic Sans MS" pitchFamily="66" charset="0"/>
              </a:rPr>
              <a:t>It is the </a:t>
            </a:r>
            <a:r>
              <a:rPr lang="en-US" dirty="0">
                <a:latin typeface="Comic Sans MS" pitchFamily="66" charset="0"/>
              </a:rPr>
              <a:t>variety associated with administrative, commercial and educational centers</a:t>
            </a:r>
            <a:r>
              <a:rPr lang="en-US" dirty="0" smtClean="0">
                <a:latin typeface="Comic Sans MS" pitchFamily="66" charset="0"/>
              </a:rPr>
              <a:t>, regardless </a:t>
            </a:r>
            <a:r>
              <a:rPr lang="en-US" dirty="0">
                <a:latin typeface="Comic Sans MS" pitchFamily="66" charset="0"/>
              </a:rPr>
              <a:t>of region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Comic Sans MS" pitchFamily="66" charset="0"/>
              </a:rPr>
              <a:t>Standard English - found </a:t>
            </a:r>
            <a:r>
              <a:rPr lang="en-US" dirty="0">
                <a:latin typeface="Comic Sans MS" pitchFamily="66" charset="0"/>
              </a:rPr>
              <a:t>in printed English in newspapers and books, is widely used in the mass </a:t>
            </a:r>
            <a:r>
              <a:rPr lang="en-US" dirty="0" smtClean="0">
                <a:latin typeface="Comic Sans MS" pitchFamily="66" charset="0"/>
              </a:rPr>
              <a:t>media and </a:t>
            </a:r>
            <a:r>
              <a:rPr lang="en-US" dirty="0">
                <a:latin typeface="Comic Sans MS" pitchFamily="66" charset="0"/>
              </a:rPr>
              <a:t>is taught in most schools. </a:t>
            </a: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Comic Sans MS" pitchFamily="66" charset="0"/>
              </a:rPr>
              <a:t>It </a:t>
            </a:r>
            <a:r>
              <a:rPr lang="en-US" dirty="0">
                <a:latin typeface="Comic Sans MS" pitchFamily="66" charset="0"/>
              </a:rPr>
              <a:t>is the variety we normally try to teach to those </a:t>
            </a:r>
            <a:r>
              <a:rPr lang="en-US" dirty="0" smtClean="0">
                <a:latin typeface="Comic Sans MS" pitchFamily="66" charset="0"/>
              </a:rPr>
              <a:t>who want </a:t>
            </a:r>
            <a:r>
              <a:rPr lang="en-US" dirty="0">
                <a:latin typeface="Comic Sans MS" pitchFamily="66" charset="0"/>
              </a:rPr>
              <a:t>to learn English as a second or foreign language. </a:t>
            </a: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Comic Sans MS" pitchFamily="66" charset="0"/>
              </a:rPr>
              <a:t>It </a:t>
            </a:r>
            <a:r>
              <a:rPr lang="en-US" dirty="0">
                <a:latin typeface="Comic Sans MS" pitchFamily="66" charset="0"/>
              </a:rPr>
              <a:t>is clearly associated </a:t>
            </a:r>
            <a:r>
              <a:rPr lang="en-US" dirty="0" smtClean="0">
                <a:latin typeface="Comic Sans MS" pitchFamily="66" charset="0"/>
              </a:rPr>
              <a:t>with education </a:t>
            </a:r>
            <a:r>
              <a:rPr lang="en-US" dirty="0">
                <a:latin typeface="Comic Sans MS" pitchFamily="66" charset="0"/>
              </a:rPr>
              <a:t>and broadcasting in public contexts and is more easily described in terms </a:t>
            </a:r>
            <a:r>
              <a:rPr lang="en-US" dirty="0" smtClean="0">
                <a:latin typeface="Comic Sans MS" pitchFamily="66" charset="0"/>
              </a:rPr>
              <a:t>of the </a:t>
            </a:r>
            <a:r>
              <a:rPr lang="en-US" dirty="0">
                <a:latin typeface="Comic Sans MS" pitchFamily="66" charset="0"/>
              </a:rPr>
              <a:t>written language (i.e. vocabulary, spelling, grammar) than the spoken language.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0"/>
            <a:ext cx="3187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ACCENT &amp; DIALECT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5000" y="5334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Accent</a:t>
            </a:r>
            <a:r>
              <a:rPr lang="en-US" dirty="0">
                <a:latin typeface="Comic Sans MS" pitchFamily="66" charset="0"/>
              </a:rPr>
              <a:t>: aspects of pronunciation that </a:t>
            </a:r>
            <a:r>
              <a:rPr lang="en-US" dirty="0" smtClean="0">
                <a:latin typeface="Comic Sans MS" pitchFamily="66" charset="0"/>
              </a:rPr>
              <a:t>identify where </a:t>
            </a:r>
            <a:r>
              <a:rPr lang="en-US" dirty="0">
                <a:latin typeface="Comic Sans MS" pitchFamily="66" charset="0"/>
              </a:rPr>
              <a:t>a speaker is from, in contrast </a:t>
            </a:r>
            <a:r>
              <a:rPr lang="en-US" dirty="0" smtClean="0">
                <a:latin typeface="Comic Sans MS" pitchFamily="66" charset="0"/>
              </a:rPr>
              <a:t>to dialect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0" y="11430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“ACCENT” </a:t>
            </a:r>
            <a:r>
              <a:rPr lang="en-US" dirty="0" smtClean="0">
                <a:latin typeface="Comic Sans MS" pitchFamily="66" charset="0"/>
              </a:rPr>
              <a:t>is </a:t>
            </a:r>
            <a:r>
              <a:rPr lang="en-US" dirty="0">
                <a:latin typeface="Comic Sans MS" pitchFamily="66" charset="0"/>
              </a:rPr>
              <a:t>restricted to the description of aspects </a:t>
            </a:r>
            <a:r>
              <a:rPr lang="en-US" dirty="0" smtClean="0">
                <a:latin typeface="Comic Sans MS" pitchFamily="66" charset="0"/>
              </a:rPr>
              <a:t>of pronunciation </a:t>
            </a:r>
            <a:r>
              <a:rPr lang="en-US" dirty="0">
                <a:latin typeface="Comic Sans MS" pitchFamily="66" charset="0"/>
              </a:rPr>
              <a:t>that identify where an individual speaker is from, regionally or socially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05000" y="2133600"/>
            <a:ext cx="723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DIALECT</a:t>
            </a:r>
            <a:r>
              <a:rPr lang="en-US" dirty="0" smtClean="0">
                <a:latin typeface="Comic Sans MS" pitchFamily="66" charset="0"/>
              </a:rPr>
              <a:t>: </a:t>
            </a:r>
            <a:r>
              <a:rPr lang="en-US" dirty="0">
                <a:latin typeface="Comic Sans MS" pitchFamily="66" charset="0"/>
              </a:rPr>
              <a:t>aspects of the grammar, vocabulary </a:t>
            </a:r>
            <a:r>
              <a:rPr lang="en-US" dirty="0" smtClean="0">
                <a:latin typeface="Comic Sans MS" pitchFamily="66" charset="0"/>
              </a:rPr>
              <a:t>and pronunciation </a:t>
            </a:r>
            <a:r>
              <a:rPr lang="en-US" dirty="0">
                <a:latin typeface="Comic Sans MS" pitchFamily="66" charset="0"/>
              </a:rPr>
              <a:t>of a variety of a language, </a:t>
            </a:r>
            <a:r>
              <a:rPr lang="en-US" dirty="0" smtClean="0">
                <a:latin typeface="Comic Sans MS" pitchFamily="66" charset="0"/>
              </a:rPr>
              <a:t>in contrast </a:t>
            </a:r>
            <a:r>
              <a:rPr lang="en-US" dirty="0">
                <a:latin typeface="Comic Sans MS" pitchFamily="66" charset="0"/>
              </a:rPr>
              <a:t>to </a:t>
            </a:r>
            <a:r>
              <a:rPr lang="en-US" dirty="0" smtClean="0">
                <a:latin typeface="Comic Sans MS" pitchFamily="66" charset="0"/>
              </a:rPr>
              <a:t>accent -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is used to describe features of grammar </a:t>
            </a:r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and vocabulary 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as well as aspects of pronunciation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3505200"/>
            <a:ext cx="2624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DIALECTOLOGY</a:t>
            </a:r>
            <a:endParaRPr 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3886200"/>
            <a:ext cx="7315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This </a:t>
            </a:r>
            <a:r>
              <a:rPr lang="en-US" dirty="0">
                <a:latin typeface="Comic Sans MS" pitchFamily="66" charset="0"/>
              </a:rPr>
              <a:t>is one of the criteria used </a:t>
            </a:r>
            <a:r>
              <a:rPr lang="en-US" dirty="0" smtClean="0">
                <a:latin typeface="Comic Sans MS" pitchFamily="66" charset="0"/>
              </a:rPr>
              <a:t>in the </a:t>
            </a:r>
            <a:r>
              <a:rPr lang="en-US" dirty="0">
                <a:latin typeface="Comic Sans MS" pitchFamily="66" charset="0"/>
              </a:rPr>
              <a:t>study of dialects, or dialectology, to distinguish between two different dialects </a:t>
            </a:r>
            <a:r>
              <a:rPr lang="en-US" dirty="0" smtClean="0">
                <a:latin typeface="Comic Sans MS" pitchFamily="66" charset="0"/>
              </a:rPr>
              <a:t>of the </a:t>
            </a:r>
            <a:r>
              <a:rPr lang="en-US" dirty="0">
                <a:latin typeface="Comic Sans MS" pitchFamily="66" charset="0"/>
              </a:rPr>
              <a:t>same language (whose speakers can usually understand each other) and </a:t>
            </a:r>
            <a:r>
              <a:rPr lang="en-US" dirty="0" smtClean="0">
                <a:latin typeface="Comic Sans MS" pitchFamily="66" charset="0"/>
              </a:rPr>
              <a:t>two different </a:t>
            </a:r>
            <a:r>
              <a:rPr lang="en-US" dirty="0">
                <a:latin typeface="Comic Sans MS" pitchFamily="66" charset="0"/>
              </a:rPr>
              <a:t>languages (whose speakers can’t usually understand each other).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09946" y="3505200"/>
            <a:ext cx="263405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The Study of Dialects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5000" y="0"/>
            <a:ext cx="35125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dirty="0" smtClean="0">
                <a:latin typeface="Comic Sans MS" pitchFamily="66" charset="0"/>
              </a:rPr>
              <a:t>REGIONAL DIALECTS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5000" y="4572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The existence of different regional dialects is widely recognized and often the source </a:t>
            </a:r>
            <a:r>
              <a:rPr lang="en-US" dirty="0" smtClean="0">
                <a:latin typeface="Comic Sans MS" pitchFamily="66" charset="0"/>
              </a:rPr>
              <a:t>of some </a:t>
            </a:r>
            <a:r>
              <a:rPr lang="en-US" dirty="0">
                <a:latin typeface="Comic Sans MS" pitchFamily="66" charset="0"/>
              </a:rPr>
              <a:t>humor for those living in different region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8800" y="1371600"/>
            <a:ext cx="473078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ISOGLOSSES &amp; DIALECT BOUNDARIES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05000" y="18288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ISOGLOSS</a:t>
            </a:r>
            <a:r>
              <a:rPr lang="en-US" dirty="0" smtClean="0">
                <a:latin typeface="Comic Sans MS" pitchFamily="66" charset="0"/>
              </a:rPr>
              <a:t>: </a:t>
            </a:r>
            <a:r>
              <a:rPr lang="en-US" dirty="0">
                <a:latin typeface="Comic Sans MS" pitchFamily="66" charset="0"/>
              </a:rPr>
              <a:t>a line on a map separating two areas </a:t>
            </a:r>
            <a:r>
              <a:rPr lang="en-US" dirty="0" smtClean="0">
                <a:latin typeface="Comic Sans MS" pitchFamily="66" charset="0"/>
              </a:rPr>
              <a:t>in which </a:t>
            </a:r>
            <a:r>
              <a:rPr lang="en-US" dirty="0">
                <a:latin typeface="Comic Sans MS" pitchFamily="66" charset="0"/>
              </a:rPr>
              <a:t>a particular linguistic feature </a:t>
            </a:r>
            <a:r>
              <a:rPr lang="en-US" dirty="0" smtClean="0">
                <a:latin typeface="Comic Sans MS" pitchFamily="66" charset="0"/>
              </a:rPr>
              <a:t>is significantly </a:t>
            </a:r>
            <a:r>
              <a:rPr lang="en-US" dirty="0">
                <a:latin typeface="Comic Sans MS" pitchFamily="66" charset="0"/>
              </a:rPr>
              <a:t>different, used in the study </a:t>
            </a:r>
            <a:r>
              <a:rPr lang="en-US" dirty="0" smtClean="0">
                <a:latin typeface="Comic Sans MS" pitchFamily="66" charset="0"/>
              </a:rPr>
              <a:t>of dialect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5000" y="27432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Dialect Boundary</a:t>
            </a:r>
            <a:r>
              <a:rPr lang="en-US" dirty="0" smtClean="0">
                <a:latin typeface="Comic Sans MS" pitchFamily="66" charset="0"/>
              </a:rPr>
              <a:t>: </a:t>
            </a:r>
            <a:r>
              <a:rPr lang="en-US" dirty="0">
                <a:latin typeface="Comic Sans MS" pitchFamily="66" charset="0"/>
              </a:rPr>
              <a:t>a line representing a set </a:t>
            </a:r>
            <a:r>
              <a:rPr lang="en-US" dirty="0" smtClean="0">
                <a:latin typeface="Comic Sans MS" pitchFamily="66" charset="0"/>
              </a:rPr>
              <a:t>of isoglosses</a:t>
            </a:r>
            <a:r>
              <a:rPr lang="en-US" dirty="0">
                <a:latin typeface="Comic Sans MS" pitchFamily="66" charset="0"/>
              </a:rPr>
              <a:t>, used to separate one dialect </a:t>
            </a:r>
            <a:r>
              <a:rPr lang="en-US" dirty="0" smtClean="0">
                <a:latin typeface="Comic Sans MS" pitchFamily="66" charset="0"/>
              </a:rPr>
              <a:t>area from </a:t>
            </a:r>
            <a:r>
              <a:rPr lang="en-US" dirty="0">
                <a:latin typeface="Comic Sans MS" pitchFamily="66" charset="0"/>
              </a:rPr>
              <a:t>another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81200" y="3429000"/>
            <a:ext cx="3350597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THE DIALECT CONTINUUM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5000" y="38862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Dialect Continuum: </a:t>
            </a:r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>
                <a:latin typeface="Comic Sans MS" pitchFamily="66" charset="0"/>
              </a:rPr>
              <a:t>gradual merging </a:t>
            </a:r>
            <a:r>
              <a:rPr lang="en-US" dirty="0" smtClean="0">
                <a:latin typeface="Comic Sans MS" pitchFamily="66" charset="0"/>
              </a:rPr>
              <a:t>of one </a:t>
            </a:r>
            <a:r>
              <a:rPr lang="en-US" dirty="0">
                <a:latin typeface="Comic Sans MS" pitchFamily="66" charset="0"/>
              </a:rPr>
              <a:t>regional variety of a language </a:t>
            </a:r>
            <a:r>
              <a:rPr lang="en-US" dirty="0" smtClean="0">
                <a:latin typeface="Comic Sans MS" pitchFamily="66" charset="0"/>
              </a:rPr>
              <a:t>into another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05000" y="4648200"/>
            <a:ext cx="364394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BILINGUALISM &amp; DIGLOSSIA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05000" y="5257800"/>
            <a:ext cx="281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the state of having </a:t>
            </a:r>
            <a:r>
              <a:rPr lang="en-US" dirty="0" smtClean="0">
                <a:latin typeface="Comic Sans MS" pitchFamily="66" charset="0"/>
              </a:rPr>
              <a:t>two languages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24500" y="4648200"/>
            <a:ext cx="3619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situation where there is a “high” </a:t>
            </a:r>
            <a:r>
              <a:rPr lang="en-US" dirty="0" smtClean="0">
                <a:latin typeface="Comic Sans MS" pitchFamily="66" charset="0"/>
              </a:rPr>
              <a:t>or special </a:t>
            </a:r>
            <a:r>
              <a:rPr lang="en-US" dirty="0">
                <a:latin typeface="Comic Sans MS" pitchFamily="66" charset="0"/>
              </a:rPr>
              <a:t>variety of a language used in </a:t>
            </a:r>
            <a:r>
              <a:rPr lang="en-US" dirty="0" smtClean="0">
                <a:latin typeface="Comic Sans MS" pitchFamily="66" charset="0"/>
              </a:rPr>
              <a:t>formal situations </a:t>
            </a:r>
            <a:r>
              <a:rPr lang="en-US" dirty="0">
                <a:latin typeface="Comic Sans MS" pitchFamily="66" charset="0"/>
              </a:rPr>
              <a:t>(e.g. Classical Arabic), and a “low</a:t>
            </a:r>
            <a:r>
              <a:rPr lang="en-US" dirty="0" smtClean="0">
                <a:latin typeface="Comic Sans MS" pitchFamily="66" charset="0"/>
              </a:rPr>
              <a:t>” variety </a:t>
            </a:r>
            <a:r>
              <a:rPr lang="en-US" dirty="0">
                <a:latin typeface="Comic Sans MS" pitchFamily="66" charset="0"/>
              </a:rPr>
              <a:t>used locally and </a:t>
            </a:r>
            <a:r>
              <a:rPr lang="en-US" dirty="0" smtClean="0">
                <a:latin typeface="Comic Sans MS" pitchFamily="66" charset="0"/>
              </a:rPr>
              <a:t>informally (</a:t>
            </a:r>
            <a:r>
              <a:rPr lang="en-US" dirty="0">
                <a:latin typeface="Comic Sans MS" pitchFamily="66" charset="0"/>
              </a:rPr>
              <a:t>e.g. Lebanese Arabic)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0"/>
            <a:ext cx="2821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PIDGINS &amp; CREOLES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5000" y="381000"/>
            <a:ext cx="723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Papua New Guinea, a lot of official business </a:t>
            </a:r>
            <a:r>
              <a:rPr lang="en-US" dirty="0" smtClean="0">
                <a:latin typeface="Comic Sans MS" pitchFamily="66" charset="0"/>
              </a:rPr>
              <a:t>is  conducted </a:t>
            </a:r>
            <a:r>
              <a:rPr lang="en-US" dirty="0">
                <a:latin typeface="Comic Sans MS" pitchFamily="66" charset="0"/>
              </a:rPr>
              <a:t>in </a:t>
            </a:r>
            <a:r>
              <a:rPr lang="en-US" dirty="0" err="1">
                <a:latin typeface="Comic Sans MS" pitchFamily="66" charset="0"/>
              </a:rPr>
              <a:t>Tok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Pisin</a:t>
            </a:r>
            <a:r>
              <a:rPr lang="en-US" dirty="0">
                <a:latin typeface="Comic Sans MS" pitchFamily="66" charset="0"/>
              </a:rPr>
              <a:t>. This language is now used by over a million people, but </a:t>
            </a:r>
            <a:r>
              <a:rPr lang="en-US" dirty="0" smtClean="0">
                <a:latin typeface="Comic Sans MS" pitchFamily="66" charset="0"/>
              </a:rPr>
              <a:t>it began </a:t>
            </a:r>
            <a:r>
              <a:rPr lang="en-US" dirty="0">
                <a:latin typeface="Comic Sans MS" pitchFamily="66" charset="0"/>
              </a:rPr>
              <a:t>many years earlier as a kind of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“contact” </a:t>
            </a:r>
            <a:r>
              <a:rPr lang="en-US" dirty="0">
                <a:latin typeface="Comic Sans MS" pitchFamily="66" charset="0"/>
              </a:rPr>
              <a:t>language called a </a:t>
            </a:r>
            <a:r>
              <a:rPr lang="en-US" dirty="0">
                <a:solidFill>
                  <a:srgbClr val="00B050"/>
                </a:solidFill>
                <a:latin typeface="Comic Sans MS" pitchFamily="66" charset="0"/>
              </a:rPr>
              <a:t>pidgin.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05000" y="1676400"/>
            <a:ext cx="7239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B050"/>
                </a:solidFill>
                <a:latin typeface="Comic Sans MS" pitchFamily="66" charset="0"/>
              </a:rPr>
              <a:t>A pidgin </a:t>
            </a:r>
            <a:r>
              <a:rPr lang="en-US" dirty="0">
                <a:latin typeface="Comic Sans MS" pitchFamily="66" charset="0"/>
              </a:rPr>
              <a:t>is </a:t>
            </a:r>
            <a:r>
              <a:rPr lang="en-US" dirty="0" smtClean="0">
                <a:latin typeface="Comic Sans MS" pitchFamily="66" charset="0"/>
              </a:rPr>
              <a:t>a variety </a:t>
            </a:r>
            <a:r>
              <a:rPr lang="en-US" dirty="0">
                <a:latin typeface="Comic Sans MS" pitchFamily="66" charset="0"/>
              </a:rPr>
              <a:t>of a language that developed for some practical purpose, such as trading</a:t>
            </a:r>
            <a:r>
              <a:rPr lang="en-US" dirty="0" smtClean="0">
                <a:latin typeface="Comic Sans MS" pitchFamily="66" charset="0"/>
              </a:rPr>
              <a:t>, among </a:t>
            </a:r>
            <a:r>
              <a:rPr lang="en-US" dirty="0">
                <a:latin typeface="Comic Sans MS" pitchFamily="66" charset="0"/>
              </a:rPr>
              <a:t>groups of people who had a lot of contact, but who did not know each </a:t>
            </a:r>
            <a:r>
              <a:rPr lang="en-US" dirty="0" smtClean="0">
                <a:latin typeface="Comic Sans MS" pitchFamily="66" charset="0"/>
              </a:rPr>
              <a:t>other’s languages</a:t>
            </a:r>
            <a:r>
              <a:rPr lang="en-US" dirty="0">
                <a:latin typeface="Comic Sans MS" pitchFamily="66" charset="0"/>
              </a:rPr>
              <a:t>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>
                <a:latin typeface="Comic Sans MS" pitchFamily="66" charset="0"/>
              </a:rPr>
              <a:t>origin of the term </a:t>
            </a:r>
            <a:r>
              <a:rPr lang="en-US" dirty="0">
                <a:solidFill>
                  <a:srgbClr val="00B050"/>
                </a:solidFill>
                <a:latin typeface="Comic Sans MS" pitchFamily="66" charset="0"/>
              </a:rPr>
              <a:t>“pidgin</a:t>
            </a:r>
            <a:r>
              <a:rPr lang="en-US" dirty="0" smtClean="0">
                <a:solidFill>
                  <a:srgbClr val="00B050"/>
                </a:solidFill>
                <a:latin typeface="Comic Sans MS" pitchFamily="66" charset="0"/>
              </a:rPr>
              <a:t>” </a:t>
            </a:r>
            <a:r>
              <a:rPr lang="en-US" dirty="0" smtClean="0">
                <a:latin typeface="Comic Sans MS" pitchFamily="66" charset="0"/>
              </a:rPr>
              <a:t>is </a:t>
            </a:r>
            <a:r>
              <a:rPr lang="en-US" dirty="0">
                <a:latin typeface="Comic Sans MS" pitchFamily="66" charset="0"/>
              </a:rPr>
              <a:t>thought to be from a Chinese version of the English word “business.”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1295400"/>
            <a:ext cx="4648200" cy="4308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050" dirty="0" smtClean="0">
                <a:latin typeface="Comic Sans MS" pitchFamily="66" charset="0"/>
              </a:rPr>
              <a:t>A variety </a:t>
            </a:r>
            <a:r>
              <a:rPr lang="en-US" sz="1050" dirty="0">
                <a:latin typeface="Comic Sans MS" pitchFamily="66" charset="0"/>
              </a:rPr>
              <a:t>of a language that </a:t>
            </a:r>
            <a:r>
              <a:rPr lang="en-US" sz="1050" dirty="0" smtClean="0">
                <a:latin typeface="Comic Sans MS" pitchFamily="66" charset="0"/>
              </a:rPr>
              <a:t>developed for </a:t>
            </a:r>
            <a:r>
              <a:rPr lang="en-US" sz="1050" dirty="0">
                <a:latin typeface="Comic Sans MS" pitchFamily="66" charset="0"/>
              </a:rPr>
              <a:t>a practical purpose such as trade, </a:t>
            </a:r>
            <a:r>
              <a:rPr lang="en-US" sz="1050" dirty="0" smtClean="0">
                <a:latin typeface="Comic Sans MS" pitchFamily="66" charset="0"/>
              </a:rPr>
              <a:t>but which </a:t>
            </a:r>
            <a:r>
              <a:rPr lang="en-US" sz="1050" dirty="0">
                <a:latin typeface="Comic Sans MS" pitchFamily="66" charset="0"/>
              </a:rPr>
              <a:t>has no native speakers, in contrast to </a:t>
            </a:r>
            <a:r>
              <a:rPr lang="en-US" sz="1050" dirty="0" smtClean="0">
                <a:latin typeface="Comic Sans MS" pitchFamily="66" charset="0"/>
              </a:rPr>
              <a:t>a Creole</a:t>
            </a:r>
            <a:endParaRPr lang="en-US" sz="1050" dirty="0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81200" y="342900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There are several English pidgins still used today. They are characterized by </a:t>
            </a:r>
            <a:r>
              <a:rPr lang="en-US" dirty="0" smtClean="0">
                <a:latin typeface="Comic Sans MS" pitchFamily="66" charset="0"/>
              </a:rPr>
              <a:t>an absence </a:t>
            </a:r>
            <a:r>
              <a:rPr lang="en-US" dirty="0">
                <a:latin typeface="Comic Sans MS" pitchFamily="66" charset="0"/>
              </a:rPr>
              <a:t>of any complex grammatical morphology and a somewhat limited vocabulary.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81200" y="4495800"/>
            <a:ext cx="7162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Between six and twelve million people still using pidgin languages and between ten and seventeen million using descendants from pidgins called “creoles.” </a:t>
            </a: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When </a:t>
            </a:r>
            <a:r>
              <a:rPr lang="en-US" dirty="0">
                <a:latin typeface="Comic Sans MS" pitchFamily="66" charset="0"/>
              </a:rPr>
              <a:t>a pidgin develops beyond its role as a trade or </a:t>
            </a:r>
            <a:r>
              <a:rPr lang="en-US" dirty="0" smtClean="0">
                <a:latin typeface="Comic Sans MS" pitchFamily="66" charset="0"/>
              </a:rPr>
              <a:t>contact language </a:t>
            </a:r>
            <a:r>
              <a:rPr lang="en-US" dirty="0">
                <a:latin typeface="Comic Sans MS" pitchFamily="66" charset="0"/>
              </a:rPr>
              <a:t>and becomes the first language of a social community, it is described as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Creole. </a:t>
            </a:r>
            <a:endParaRPr lang="en-US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15200" y="4191000"/>
            <a:ext cx="122822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CREOLES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0"/>
            <a:ext cx="1345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CREOLES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5000" y="457200"/>
            <a:ext cx="7239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Comic Sans MS" pitchFamily="66" charset="0"/>
              </a:rPr>
              <a:t>Tok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Pisin</a:t>
            </a:r>
            <a:r>
              <a:rPr lang="en-US" dirty="0">
                <a:latin typeface="Comic Sans MS" pitchFamily="66" charset="0"/>
              </a:rPr>
              <a:t> is now a </a:t>
            </a:r>
            <a:r>
              <a:rPr lang="en-US" dirty="0" err="1">
                <a:latin typeface="Comic Sans MS" pitchFamily="66" charset="0"/>
              </a:rPr>
              <a:t>creole</a:t>
            </a:r>
            <a:r>
              <a:rPr lang="en-US" dirty="0">
                <a:latin typeface="Comic Sans MS" pitchFamily="66" charset="0"/>
              </a:rPr>
              <a:t>. Although still locally referred to as “Pidgin,” </a:t>
            </a:r>
            <a:r>
              <a:rPr lang="en-US" dirty="0" smtClean="0">
                <a:latin typeface="Comic Sans MS" pitchFamily="66" charset="0"/>
              </a:rPr>
              <a:t>the language </a:t>
            </a:r>
            <a:r>
              <a:rPr lang="en-US" dirty="0">
                <a:latin typeface="Comic Sans MS" pitchFamily="66" charset="0"/>
              </a:rPr>
              <a:t>spoken by a large number of people in Hawai’i is also a </a:t>
            </a:r>
            <a:r>
              <a:rPr lang="en-US" dirty="0" err="1">
                <a:latin typeface="Comic Sans MS" pitchFamily="66" charset="0"/>
              </a:rPr>
              <a:t>creole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dirty="0" smtClean="0">
                <a:latin typeface="Comic Sans MS" pitchFamily="66" charset="0"/>
              </a:rPr>
              <a:t>technically known </a:t>
            </a:r>
            <a:r>
              <a:rPr lang="en-US" dirty="0">
                <a:latin typeface="Comic Sans MS" pitchFamily="66" charset="0"/>
              </a:rPr>
              <a:t>as Hawai’i Creole English.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err="1">
                <a:latin typeface="Comic Sans MS" pitchFamily="66" charset="0"/>
              </a:rPr>
              <a:t>creole</a:t>
            </a:r>
            <a:r>
              <a:rPr lang="en-US" dirty="0">
                <a:latin typeface="Comic Sans MS" pitchFamily="66" charset="0"/>
              </a:rPr>
              <a:t> initially develops as the first language </a:t>
            </a:r>
            <a:r>
              <a:rPr lang="en-US" dirty="0" smtClean="0">
                <a:latin typeface="Comic Sans MS" pitchFamily="66" charset="0"/>
              </a:rPr>
              <a:t>of children </a:t>
            </a:r>
            <a:r>
              <a:rPr lang="en-US" dirty="0">
                <a:latin typeface="Comic Sans MS" pitchFamily="66" charset="0"/>
              </a:rPr>
              <a:t>growing up in a pidgin-using community and becomes more complex as </a:t>
            </a:r>
            <a:r>
              <a:rPr lang="en-US" dirty="0" smtClean="0">
                <a:latin typeface="Comic Sans MS" pitchFamily="66" charset="0"/>
              </a:rPr>
              <a:t>it serves </a:t>
            </a:r>
            <a:r>
              <a:rPr lang="en-US" dirty="0">
                <a:latin typeface="Comic Sans MS" pitchFamily="66" charset="0"/>
              </a:rPr>
              <a:t>more communicative purposes.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Unlike </a:t>
            </a:r>
            <a:r>
              <a:rPr lang="en-US" dirty="0">
                <a:latin typeface="Comic Sans MS" pitchFamily="66" charset="0"/>
              </a:rPr>
              <a:t>pidgins, creoles have large </a:t>
            </a:r>
            <a:r>
              <a:rPr lang="en-US" dirty="0" smtClean="0">
                <a:latin typeface="Comic Sans MS" pitchFamily="66" charset="0"/>
              </a:rPr>
              <a:t>numbers of </a:t>
            </a:r>
            <a:r>
              <a:rPr lang="en-US" dirty="0">
                <a:latin typeface="Comic Sans MS" pitchFamily="66" charset="0"/>
              </a:rPr>
              <a:t>native speakers and are not restricted at all in their uses.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>
                <a:latin typeface="Comic Sans MS" pitchFamily="66" charset="0"/>
              </a:rPr>
              <a:t>French </a:t>
            </a:r>
            <a:r>
              <a:rPr lang="en-US" dirty="0" smtClean="0">
                <a:latin typeface="Comic Sans MS" pitchFamily="66" charset="0"/>
              </a:rPr>
              <a:t>Creole is spoken </a:t>
            </a:r>
            <a:r>
              <a:rPr lang="en-US" dirty="0">
                <a:latin typeface="Comic Sans MS" pitchFamily="66" charset="0"/>
              </a:rPr>
              <a:t>by the majority of the population in Haiti and English creoles are used </a:t>
            </a:r>
            <a:r>
              <a:rPr lang="en-US" dirty="0" smtClean="0">
                <a:latin typeface="Comic Sans MS" pitchFamily="66" charset="0"/>
              </a:rPr>
              <a:t>in Jamaica </a:t>
            </a:r>
            <a:r>
              <a:rPr lang="en-US" dirty="0">
                <a:latin typeface="Comic Sans MS" pitchFamily="66" charset="0"/>
              </a:rPr>
              <a:t>and Sierra Leone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>
                <a:latin typeface="Comic Sans MS" pitchFamily="66" charset="0"/>
              </a:rPr>
              <a:t>The separate vocabulary elements of a pidgin can become grammatical elements in </a:t>
            </a:r>
            <a:r>
              <a:rPr lang="en-US" dirty="0" smtClean="0">
                <a:latin typeface="Comic Sans MS" pitchFamily="66" charset="0"/>
              </a:rPr>
              <a:t>a Creole. 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Prof.Roseline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828800" y="0"/>
            <a:ext cx="392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THE POST-CREOLE CONTINUUM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28800" y="394692"/>
            <a:ext cx="7315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Just </a:t>
            </a:r>
            <a:r>
              <a:rPr lang="en-US" dirty="0">
                <a:latin typeface="Comic Sans MS" pitchFamily="66" charset="0"/>
              </a:rPr>
              <a:t>as there was development from a pidgin to a </a:t>
            </a:r>
            <a:r>
              <a:rPr lang="en-US" dirty="0" err="1">
                <a:latin typeface="Comic Sans MS" pitchFamily="66" charset="0"/>
              </a:rPr>
              <a:t>creole</a:t>
            </a:r>
            <a:r>
              <a:rPr lang="en-US" dirty="0" smtClean="0">
                <a:latin typeface="Comic Sans MS" pitchFamily="66" charset="0"/>
              </a:rPr>
              <a:t>, known </a:t>
            </a:r>
            <a:r>
              <a:rPr lang="en-US" dirty="0">
                <a:latin typeface="Comic Sans MS" pitchFamily="66" charset="0"/>
              </a:rPr>
              <a:t>as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</a:rPr>
              <a:t>creolization</a:t>
            </a:r>
            <a:r>
              <a:rPr lang="en-US" dirty="0">
                <a:latin typeface="Comic Sans MS" pitchFamily="66" charset="0"/>
              </a:rPr>
              <a:t>, there is now often a retreat from the use of the </a:t>
            </a:r>
            <a:r>
              <a:rPr lang="en-US" dirty="0" smtClean="0">
                <a:latin typeface="Comic Sans MS" pitchFamily="66" charset="0"/>
              </a:rPr>
              <a:t>Creole </a:t>
            </a:r>
            <a:r>
              <a:rPr lang="en-US" dirty="0">
                <a:latin typeface="Comic Sans MS" pitchFamily="66" charset="0"/>
              </a:rPr>
              <a:t>by </a:t>
            </a:r>
            <a:r>
              <a:rPr lang="en-US" dirty="0" smtClean="0">
                <a:latin typeface="Comic Sans MS" pitchFamily="66" charset="0"/>
              </a:rPr>
              <a:t>those who </a:t>
            </a:r>
            <a:r>
              <a:rPr lang="en-US" dirty="0">
                <a:latin typeface="Comic Sans MS" pitchFamily="66" charset="0"/>
              </a:rPr>
              <a:t>have greater contact with a standard variety of the language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Where education and </a:t>
            </a:r>
            <a:r>
              <a:rPr lang="en-US" dirty="0">
                <a:latin typeface="Comic Sans MS" pitchFamily="66" charset="0"/>
              </a:rPr>
              <a:t>greater social prestige are associated with a “higher” variety (e.g. British English </a:t>
            </a:r>
            <a:r>
              <a:rPr lang="en-US" dirty="0" smtClean="0">
                <a:latin typeface="Comic Sans MS" pitchFamily="66" charset="0"/>
              </a:rPr>
              <a:t>in Jamaica</a:t>
            </a:r>
            <a:r>
              <a:rPr lang="en-US" dirty="0">
                <a:latin typeface="Comic Sans MS" pitchFamily="66" charset="0"/>
              </a:rPr>
              <a:t>), a number of speakers will tend to use fewer </a:t>
            </a:r>
            <a:r>
              <a:rPr lang="en-US" dirty="0" smtClean="0">
                <a:latin typeface="Comic Sans MS" pitchFamily="66" charset="0"/>
              </a:rPr>
              <a:t>Creole </a:t>
            </a:r>
            <a:r>
              <a:rPr lang="en-US" dirty="0">
                <a:latin typeface="Comic Sans MS" pitchFamily="66" charset="0"/>
              </a:rPr>
              <a:t>forms and structures.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This process</a:t>
            </a:r>
            <a:r>
              <a:rPr lang="en-US" dirty="0">
                <a:latin typeface="Comic Sans MS" pitchFamily="66" charset="0"/>
              </a:rPr>
              <a:t>, known as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</a:rPr>
              <a:t>decreolization</a:t>
            </a:r>
            <a:r>
              <a:rPr lang="en-US" dirty="0">
                <a:latin typeface="Comic Sans MS" pitchFamily="66" charset="0"/>
              </a:rPr>
              <a:t>, leads at one extreme to a variety that is closer to </a:t>
            </a:r>
            <a:r>
              <a:rPr lang="en-US" dirty="0" smtClean="0">
                <a:latin typeface="Comic Sans MS" pitchFamily="66" charset="0"/>
              </a:rPr>
              <a:t>the external </a:t>
            </a:r>
            <a:r>
              <a:rPr lang="en-US" dirty="0">
                <a:latin typeface="Comic Sans MS" pitchFamily="66" charset="0"/>
              </a:rPr>
              <a:t>standard model and leaves, at the other extreme, a basic variety with </a:t>
            </a:r>
            <a:r>
              <a:rPr lang="en-US" dirty="0" smtClean="0">
                <a:latin typeface="Comic Sans MS" pitchFamily="66" charset="0"/>
              </a:rPr>
              <a:t>more local Creole </a:t>
            </a:r>
            <a:r>
              <a:rPr lang="en-US" dirty="0">
                <a:latin typeface="Comic Sans MS" pitchFamily="66" charset="0"/>
              </a:rPr>
              <a:t>features.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Between </a:t>
            </a:r>
            <a:r>
              <a:rPr lang="en-US" dirty="0">
                <a:latin typeface="Comic Sans MS" pitchFamily="66" charset="0"/>
              </a:rPr>
              <a:t>these two extremes may be a range of slightly </a:t>
            </a:r>
            <a:r>
              <a:rPr lang="en-US" dirty="0" smtClean="0">
                <a:latin typeface="Comic Sans MS" pitchFamily="66" charset="0"/>
              </a:rPr>
              <a:t>different varieties</a:t>
            </a:r>
            <a:r>
              <a:rPr lang="en-US" dirty="0">
                <a:latin typeface="Comic Sans MS" pitchFamily="66" charset="0"/>
              </a:rPr>
              <a:t>, some with many and some with fewer </a:t>
            </a:r>
            <a:r>
              <a:rPr lang="en-US" dirty="0" smtClean="0">
                <a:latin typeface="Comic Sans MS" pitchFamily="66" charset="0"/>
              </a:rPr>
              <a:t>Creole </a:t>
            </a:r>
            <a:r>
              <a:rPr lang="en-US" dirty="0">
                <a:latin typeface="Comic Sans MS" pitchFamily="66" charset="0"/>
              </a:rPr>
              <a:t>features. This range of varieties</a:t>
            </a:r>
            <a:r>
              <a:rPr lang="en-US" dirty="0" smtClean="0">
                <a:latin typeface="Comic Sans MS" pitchFamily="66" charset="0"/>
              </a:rPr>
              <a:t>, evolving </a:t>
            </a:r>
            <a:r>
              <a:rPr lang="en-US" dirty="0">
                <a:latin typeface="Comic Sans MS" pitchFamily="66" charset="0"/>
              </a:rPr>
              <a:t>after (= “post”) the </a:t>
            </a:r>
            <a:r>
              <a:rPr lang="en-US" dirty="0" smtClean="0">
                <a:latin typeface="Comic Sans MS" pitchFamily="66" charset="0"/>
              </a:rPr>
              <a:t>Creole </a:t>
            </a:r>
            <a:r>
              <a:rPr lang="en-US" dirty="0">
                <a:latin typeface="Comic Sans MS" pitchFamily="66" charset="0"/>
              </a:rPr>
              <a:t>has come into existence, is called the </a:t>
            </a:r>
            <a:r>
              <a:rPr lang="en-US" dirty="0" smtClean="0">
                <a:solidFill>
                  <a:srgbClr val="00B0F0"/>
                </a:solidFill>
                <a:latin typeface="Comic Sans MS" pitchFamily="66" charset="0"/>
              </a:rPr>
              <a:t>post-</a:t>
            </a:r>
            <a:r>
              <a:rPr lang="en-US" dirty="0" err="1" smtClean="0">
                <a:solidFill>
                  <a:srgbClr val="00B0F0"/>
                </a:solidFill>
                <a:latin typeface="Comic Sans MS" pitchFamily="66" charset="0"/>
              </a:rPr>
              <a:t>creole</a:t>
            </a:r>
            <a:r>
              <a:rPr lang="en-US" dirty="0" smtClean="0">
                <a:solidFill>
                  <a:srgbClr val="00B0F0"/>
                </a:solidFill>
                <a:latin typeface="Comic Sans MS" pitchFamily="66" charset="0"/>
              </a:rPr>
              <a:t> continuum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0" y="1295401"/>
            <a:ext cx="4724400" cy="304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Comic Sans MS" pitchFamily="66" charset="0"/>
              </a:rPr>
              <a:t>The </a:t>
            </a:r>
            <a:r>
              <a:rPr lang="en-US" sz="1400" dirty="0">
                <a:latin typeface="Comic Sans MS" pitchFamily="66" charset="0"/>
              </a:rPr>
              <a:t>process of development from </a:t>
            </a:r>
            <a:r>
              <a:rPr lang="en-US" sz="1400" dirty="0" smtClean="0">
                <a:latin typeface="Comic Sans MS" pitchFamily="66" charset="0"/>
              </a:rPr>
              <a:t>a pidgin </a:t>
            </a:r>
            <a:r>
              <a:rPr lang="en-US" sz="1400" dirty="0">
                <a:latin typeface="Comic Sans MS" pitchFamily="66" charset="0"/>
              </a:rPr>
              <a:t>to a </a:t>
            </a:r>
            <a:r>
              <a:rPr lang="en-US" sz="1400" dirty="0" smtClean="0">
                <a:latin typeface="Comic Sans MS" pitchFamily="66" charset="0"/>
              </a:rPr>
              <a:t>Creole</a:t>
            </a:r>
            <a:endParaRPr lang="en-US" sz="1400" dirty="0">
              <a:latin typeface="Comic Sans MS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124200" y="8382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962400" y="2667000"/>
            <a:ext cx="3200400" cy="5770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050" dirty="0" smtClean="0">
                <a:latin typeface="Comic Sans MS" pitchFamily="66" charset="0"/>
              </a:rPr>
              <a:t>The </a:t>
            </a:r>
            <a:r>
              <a:rPr lang="en-US" sz="1050" dirty="0">
                <a:latin typeface="Comic Sans MS" pitchFamily="66" charset="0"/>
              </a:rPr>
              <a:t>process whereby a </a:t>
            </a:r>
            <a:r>
              <a:rPr lang="en-US" sz="1050" dirty="0" smtClean="0">
                <a:latin typeface="Comic Sans MS" pitchFamily="66" charset="0"/>
              </a:rPr>
              <a:t>Creole is used </a:t>
            </a:r>
            <a:r>
              <a:rPr lang="en-US" sz="1050" dirty="0">
                <a:latin typeface="Comic Sans MS" pitchFamily="66" charset="0"/>
              </a:rPr>
              <a:t>with fewer distinct </a:t>
            </a:r>
            <a:r>
              <a:rPr lang="en-US" sz="1050" dirty="0" smtClean="0">
                <a:latin typeface="Comic Sans MS" pitchFamily="66" charset="0"/>
              </a:rPr>
              <a:t>Creole </a:t>
            </a:r>
            <a:r>
              <a:rPr lang="en-US" sz="1050" dirty="0">
                <a:latin typeface="Comic Sans MS" pitchFamily="66" charset="0"/>
              </a:rPr>
              <a:t>features as </a:t>
            </a:r>
            <a:r>
              <a:rPr lang="en-US" sz="1050" dirty="0" smtClean="0">
                <a:latin typeface="Comic Sans MS" pitchFamily="66" charset="0"/>
              </a:rPr>
              <a:t>it becomes </a:t>
            </a:r>
            <a:r>
              <a:rPr lang="en-US" sz="1050" dirty="0">
                <a:latin typeface="Comic Sans MS" pitchFamily="66" charset="0"/>
              </a:rPr>
              <a:t>more like a standard variety</a:t>
            </a:r>
          </a:p>
        </p:txBody>
      </p:sp>
      <p:cxnSp>
        <p:nvCxnSpPr>
          <p:cNvPr id="19" name="Straight Arrow Connector 18"/>
          <p:cNvCxnSpPr>
            <a:endCxn id="17" idx="2"/>
          </p:cNvCxnSpPr>
          <p:nvPr/>
        </p:nvCxnSpPr>
        <p:spPr>
          <a:xfrm rot="16200000" flipV="1">
            <a:off x="5546341" y="3260341"/>
            <a:ext cx="337319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410200" y="6257836"/>
            <a:ext cx="2895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>
                <a:latin typeface="Comic Sans MS" pitchFamily="66" charset="0"/>
              </a:rPr>
              <a:t>the range of </a:t>
            </a:r>
            <a:r>
              <a:rPr lang="en-US" sz="1100" dirty="0" smtClean="0">
                <a:latin typeface="Comic Sans MS" pitchFamily="66" charset="0"/>
              </a:rPr>
              <a:t>varieties that </a:t>
            </a:r>
            <a:r>
              <a:rPr lang="en-US" sz="1100" dirty="0">
                <a:latin typeface="Comic Sans MS" pitchFamily="66" charset="0"/>
              </a:rPr>
              <a:t>evolves in communities where a </a:t>
            </a:r>
            <a:r>
              <a:rPr lang="en-US" sz="1100" dirty="0" err="1">
                <a:latin typeface="Comic Sans MS" pitchFamily="66" charset="0"/>
              </a:rPr>
              <a:t>creole</a:t>
            </a:r>
            <a:r>
              <a:rPr lang="en-US" sz="1100" dirty="0">
                <a:latin typeface="Comic Sans MS" pitchFamily="66" charset="0"/>
              </a:rPr>
              <a:t> </a:t>
            </a:r>
            <a:r>
              <a:rPr lang="en-US" sz="1100" dirty="0" smtClean="0">
                <a:latin typeface="Comic Sans MS" pitchFamily="66" charset="0"/>
              </a:rPr>
              <a:t>is spoken</a:t>
            </a:r>
            <a:r>
              <a:rPr lang="en-US" sz="1100" dirty="0">
                <a:latin typeface="Comic Sans MS" pitchFamily="66" charset="0"/>
              </a:rPr>
              <a:t>, usually as a result of </a:t>
            </a:r>
            <a:r>
              <a:rPr lang="en-US" sz="1100" dirty="0" err="1">
                <a:latin typeface="Comic Sans MS" pitchFamily="66" charset="0"/>
              </a:rPr>
              <a:t>decreolization</a:t>
            </a:r>
            <a:endParaRPr lang="en-US" sz="1100" dirty="0">
              <a:latin typeface="Comic Sans MS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6210300" y="590550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/>
          <p:cNvPicPr>
            <a:picLocks noChangeAspect="1" noChangeArrowheads="1"/>
          </p:cNvPicPr>
          <p:nvPr/>
        </p:nvPicPr>
        <p:blipFill>
          <a:blip r:embed="rId2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6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0" y="228600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" name="Picture 8" descr="Butterfly And Flowers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D2-E911-4769-9A56-DB9A03662B0C}" type="slidenum">
              <a:rPr lang="en-US" smtClean="0"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81200" y="25908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Edwardian Script ITC" pitchFamily="66" charset="0"/>
              </a:rPr>
              <a:t>THANK YOU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latin typeface="Edwardian Script ITC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995</Words>
  <Application>Microsoft Office PowerPoint</Application>
  <PresentationFormat>On-screen Show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17</cp:revision>
  <dcterms:created xsi:type="dcterms:W3CDTF">2013-04-30T12:49:03Z</dcterms:created>
  <dcterms:modified xsi:type="dcterms:W3CDTF">2013-04-30T15:22:44Z</dcterms:modified>
</cp:coreProperties>
</file>