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88" r:id="rId11"/>
    <p:sldId id="267" r:id="rId12"/>
    <p:sldId id="268" r:id="rId13"/>
    <p:sldId id="289" r:id="rId14"/>
    <p:sldId id="269" r:id="rId15"/>
    <p:sldId id="270" r:id="rId16"/>
    <p:sldId id="290" r:id="rId17"/>
    <p:sldId id="271" r:id="rId18"/>
    <p:sldId id="272" r:id="rId19"/>
    <p:sldId id="291" r:id="rId20"/>
    <p:sldId id="292" r:id="rId21"/>
    <p:sldId id="293" r:id="rId22"/>
    <p:sldId id="273" r:id="rId23"/>
    <p:sldId id="274" r:id="rId24"/>
    <p:sldId id="29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D1BD-E0FE-47CF-A515-3CA1758D684E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D2BE6-9D66-468E-8E1A-63B2245B9C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FDCC-6837-4973-8839-B287CF8C990A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AD77-D071-458E-94D2-C5F9555FB563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62A0-6C27-45B9-A048-A184BF6936FB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DADBF-717D-49AF-913C-D437B13FD931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6751-DF88-45B6-AF82-6B99B8A274D1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3A84-8657-4038-A895-8482FA9AF511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4A82-F058-49A6-AB81-AA0FE054AF40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EC341-04CD-464C-BAC3-A4E74EF4EBFC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03941-43BC-4597-931B-0553B0248D3B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88FF-C567-4438-89A6-0186720620B4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D8CE-826A-4FD2-B5DE-AFCAA53FEB6C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15F1-9D7C-4A90-BEED-455CADDE1EBA}" type="datetime1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Department of English                                              Prof. 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01CE5-F9E8-4F45-9A65-71390A21CB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upload.wikimedia.org/wikipedia/commons/2/22/Gray720.png" TargetMode="Externa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en.wikipedia.org/wiki/File:NIA_human_brain_drawing.jpg" TargetMode="Externa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://en.wikipedia.org/wiki/File:BrocasAreaSmall.png" TargetMode="Externa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371600" y="0"/>
            <a:ext cx="7010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ntroduction to Psycholinguistics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4820" name="Picture 4" descr="File:Gray720.pn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0200" y="609600"/>
            <a:ext cx="7086600" cy="569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1295400"/>
            <a:ext cx="7467600" cy="4986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smtClean="0">
                <a:latin typeface="Comic Sans MS" pitchFamily="66" charset="0"/>
              </a:rPr>
              <a:t>Psycholinguistics or psychology of language is the study of the psychological and neurobiological factors that enable humans to acquire, use, and understand language.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09800" y="0"/>
            <a:ext cx="53078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PSYCHOLINGUISTICS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3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447800" y="838200"/>
            <a:ext cx="7696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use of figurative devices in speech such as metaphor and irony is widespread and also brings variety to our speech.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Fortunately people do not use simple, active, declarative sentences all the time!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0"/>
            <a:ext cx="46826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 and Irony</a:t>
            </a:r>
            <a:endParaRPr lang="en-US" sz="3600" dirty="0" smtClean="0"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4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524000" y="533400"/>
            <a:ext cx="7620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These are very common and are typically used to express an idea which cannot be expressed as powerfully any other way.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They differ from a simile because they use the verb 'to be' rather than 'as' or 'like' and imply a very direct comparison.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 typical metaphor is: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Driving is a piece of cake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5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676400" y="762000"/>
            <a:ext cx="7239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Metaphors have three main components. These are the topic or tenor, the vehicle, and the ground.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In the example above, the tenor is driving. The vehicle is what is asserted, in this case piece of cake.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ground is the relationship between them.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Three views on metaphor which have been put forward are (these are not necessarily mutually exclusive)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14800" y="0"/>
            <a:ext cx="25394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6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91000" y="0"/>
            <a:ext cx="1244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24000" y="914400"/>
            <a:ext cx="7620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Substitution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metaphors are dispensable linguistic devices which can be replaced by a literal paraphrase;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2. Comparison 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metaphor is an implicit comparison;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3. Interaction view 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knowledge associated with terms in metaphor interacts to produce something new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7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371600" y="990600"/>
            <a:ext cx="7772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 good example of an ironic utterance 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What lovely weather!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key aspects of irony are that: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1 ) it seems to involve saying the opposite of what is really the case;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2) a particular voice tone is often adopted;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3) it usually has a victim;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4) it is usually used to criticize rather than praise.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91000" y="0"/>
            <a:ext cx="19447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IRONY</a:t>
            </a:r>
            <a:endParaRPr lang="en-US" sz="4000" dirty="0" smtClean="0"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8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457200"/>
            <a:ext cx="7620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FF0000"/>
                </a:solidFill>
                <a:latin typeface="Comic Sans MS" pitchFamily="66" charset="0"/>
              </a:rPr>
              <a:t>Pictographic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- ico</a:t>
            </a:r>
            <a:r>
              <a:rPr lang="en-US" sz="2400" dirty="0" smtClean="0">
                <a:latin typeface="Comic Sans MS" pitchFamily="66" charset="0"/>
              </a:rPr>
              <a:t>nic (not arbitrary), an idea is represented by a drawing of it. </a:t>
            </a:r>
          </a:p>
          <a:p>
            <a:pPr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FF0000"/>
                </a:solidFill>
                <a:latin typeface="Comic Sans MS" pitchFamily="66" charset="0"/>
              </a:rPr>
              <a:t>Logographic (Ideographic)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- individual characters stand for individual words, but do not represent them pictorially, e.g. Kanji.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omic Sans MS" pitchFamily="66" charset="0"/>
              </a:rPr>
              <a:t>It is not possible to tell how to pronounce a word you have not seen before. (Symbols such as £ and &amp; are examples with which you will be familiar). </a:t>
            </a:r>
          </a:p>
          <a:p>
            <a:pPr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FF0000"/>
                </a:solidFill>
                <a:latin typeface="Comic Sans MS" pitchFamily="66" charset="0"/>
              </a:rPr>
              <a:t>Syllabic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- each written character represents a syllable, e.g. Kana. 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05200" y="0"/>
            <a:ext cx="3453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omic Sans MS" pitchFamily="66" charset="0"/>
              </a:rPr>
              <a:t>WRITING SYSTEMS</a:t>
            </a:r>
            <a:r>
              <a:rPr lang="en-US" sz="2400" dirty="0" smtClean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9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0200" y="533400"/>
            <a:ext cx="7315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smtClean="0">
                <a:latin typeface="Comic Sans MS" pitchFamily="66" charset="0"/>
              </a:rPr>
              <a:t>Alphabetic</a:t>
            </a:r>
            <a:r>
              <a:rPr lang="en-US" sz="2400" dirty="0" smtClean="0">
                <a:latin typeface="Comic Sans MS" pitchFamily="66" charset="0"/>
              </a:rPr>
              <a:t> - individual characters stand for individual letters, </a:t>
            </a:r>
            <a:r>
              <a:rPr lang="en-US" sz="2400" dirty="0" err="1" smtClean="0">
                <a:latin typeface="Comic Sans MS" pitchFamily="66" charset="0"/>
              </a:rPr>
              <a:t>e.g</a:t>
            </a:r>
            <a:r>
              <a:rPr lang="en-US" sz="2400" dirty="0" smtClean="0">
                <a:latin typeface="Comic Sans MS" pitchFamily="66" charset="0"/>
              </a:rPr>
              <a:t> English. Note that dictionaries have </a:t>
            </a:r>
            <a:r>
              <a:rPr lang="en-US" sz="2400" dirty="0" err="1" smtClean="0">
                <a:latin typeface="Comic Sans MS" pitchFamily="66" charset="0"/>
              </a:rPr>
              <a:t>fossilised</a:t>
            </a:r>
            <a:r>
              <a:rPr lang="en-US" sz="2400" dirty="0" smtClean="0">
                <a:latin typeface="Comic Sans MS" pitchFamily="66" charset="0"/>
              </a:rPr>
              <a:t> spellings, but pronunciations continue to change. 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This means that it is harder to spell a word when hearing it now than it was in the 15th century. 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Most words were then written as they were pronounced. 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However, to avoid confusing repetitions of up and down strokes changes were introduced, particularly in frequent words such as </a:t>
            </a:r>
            <a:r>
              <a:rPr lang="en-US" sz="2400" i="1" dirty="0" err="1" smtClean="0">
                <a:latin typeface="Comic Sans MS" pitchFamily="66" charset="0"/>
              </a:rPr>
              <a:t>wimin</a:t>
            </a:r>
            <a:r>
              <a:rPr lang="en-US" sz="2400" dirty="0" smtClean="0">
                <a:latin typeface="Comic Sans MS" pitchFamily="66" charset="0"/>
              </a:rPr>
              <a:t>, which became </a:t>
            </a:r>
            <a:r>
              <a:rPr lang="en-US" sz="2400" i="1" dirty="0" smtClean="0">
                <a:latin typeface="Comic Sans MS" pitchFamily="66" charset="0"/>
              </a:rPr>
              <a:t>women</a:t>
            </a:r>
            <a:r>
              <a:rPr lang="en-US" sz="2400" dirty="0" smtClean="0">
                <a:latin typeface="Comic Sans MS" pitchFamily="66" charset="0"/>
              </a:rPr>
              <a:t> (Stubbs, 1980).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962400" y="0"/>
            <a:ext cx="251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rgbClr val="FF0000"/>
                </a:solidFill>
                <a:latin typeface="Comic Sans MS" pitchFamily="66" charset="0"/>
              </a:rPr>
              <a:t>Alphabetic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10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6400" y="889844"/>
            <a:ext cx="7239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omic Sans MS" pitchFamily="66" charset="0"/>
              </a:rPr>
              <a:t>The introduction of printing also led to </a:t>
            </a:r>
            <a:r>
              <a:rPr lang="en-US" sz="2400" dirty="0" err="1" smtClean="0">
                <a:latin typeface="Comic Sans MS" pitchFamily="66" charset="0"/>
              </a:rPr>
              <a:t>standardisation</a:t>
            </a:r>
            <a:r>
              <a:rPr lang="en-US" sz="2400" dirty="0" smtClean="0">
                <a:latin typeface="Comic Sans MS" pitchFamily="66" charset="0"/>
              </a:rPr>
              <a:t>. 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Many spellings were altered to reflect their Latin and Greek origins,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 e.g. </a:t>
            </a:r>
            <a:r>
              <a:rPr lang="en-US" sz="2400" i="1" dirty="0" err="1" smtClean="0">
                <a:latin typeface="Comic Sans MS" pitchFamily="66" charset="0"/>
              </a:rPr>
              <a:t>dette</a:t>
            </a:r>
            <a:r>
              <a:rPr lang="en-US" sz="2400" dirty="0" smtClean="0">
                <a:latin typeface="Comic Sans MS" pitchFamily="66" charset="0"/>
              </a:rPr>
              <a:t> became </a:t>
            </a:r>
            <a:r>
              <a:rPr lang="en-US" sz="2400" i="1" dirty="0" smtClean="0">
                <a:latin typeface="Comic Sans MS" pitchFamily="66" charset="0"/>
              </a:rPr>
              <a:t>debt</a:t>
            </a:r>
            <a:r>
              <a:rPr lang="en-US" sz="2400" dirty="0" smtClean="0">
                <a:latin typeface="Comic Sans MS" pitchFamily="66" charset="0"/>
              </a:rPr>
              <a:t> from the Latin </a:t>
            </a:r>
            <a:r>
              <a:rPr lang="en-US" sz="2400" i="1" dirty="0" err="1" smtClean="0">
                <a:latin typeface="Comic Sans MS" pitchFamily="66" charset="0"/>
              </a:rPr>
              <a:t>debitum</a:t>
            </a:r>
            <a:r>
              <a:rPr lang="en-US" sz="2400" dirty="0" smtClean="0">
                <a:latin typeface="Comic Sans MS" pitchFamily="66" charset="0"/>
              </a:rPr>
              <a:t>. Further effects of this can be seen in words </a:t>
            </a:r>
          </a:p>
          <a:p>
            <a:pPr algn="just"/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such as </a:t>
            </a:r>
            <a:r>
              <a:rPr lang="en-US" sz="2400" i="1" dirty="0" smtClean="0">
                <a:latin typeface="Comic Sans MS" pitchFamily="66" charset="0"/>
              </a:rPr>
              <a:t>knife</a:t>
            </a:r>
            <a:r>
              <a:rPr lang="en-US" sz="2400" dirty="0" smtClean="0">
                <a:latin typeface="Comic Sans MS" pitchFamily="66" charset="0"/>
              </a:rPr>
              <a:t>, which in the seventeenth century would have had the</a:t>
            </a:r>
            <a:r>
              <a:rPr lang="en-US" sz="2400" i="1" dirty="0" smtClean="0">
                <a:latin typeface="Comic Sans MS" pitchFamily="66" charset="0"/>
              </a:rPr>
              <a:t> k</a:t>
            </a:r>
            <a:r>
              <a:rPr lang="en-US" sz="2400" dirty="0" smtClean="0">
                <a:latin typeface="Comic Sans MS" pitchFamily="66" charset="0"/>
              </a:rPr>
              <a:t> pronounced.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962400" y="0"/>
            <a:ext cx="251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smtClean="0">
                <a:solidFill>
                  <a:srgbClr val="FF0000"/>
                </a:solidFill>
                <a:latin typeface="Comic Sans MS" pitchFamily="66" charset="0"/>
              </a:rPr>
              <a:t>Alphabetic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11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71600" y="3810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Acquired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 pitchFamily="66" charset="0"/>
              </a:rPr>
              <a:t>Dysgraphia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Proposes two spelling systems. One is lexically based, the other is non-lexical and uses rules. The two different forms of </a:t>
            </a:r>
            <a:r>
              <a:rPr lang="en-US" sz="2400" dirty="0" err="1" smtClean="0">
                <a:latin typeface="Comic Sans MS" pitchFamily="66" charset="0"/>
              </a:rPr>
              <a:t>dysgraphia</a:t>
            </a:r>
            <a:r>
              <a:rPr lang="en-US" sz="2400" dirty="0" smtClean="0">
                <a:latin typeface="Comic Sans MS" pitchFamily="66" charset="0"/>
              </a:rPr>
              <a:t> can be understood by reference to each of these systems. 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47800" y="26670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smtClean="0">
                <a:solidFill>
                  <a:srgbClr val="FF0000"/>
                </a:solidFill>
                <a:latin typeface="Comic Sans MS" pitchFamily="66" charset="0"/>
              </a:rPr>
              <a:t>Phonological </a:t>
            </a:r>
            <a:r>
              <a:rPr lang="en-US" sz="2400" i="1" dirty="0" err="1" smtClean="0">
                <a:solidFill>
                  <a:srgbClr val="FF0000"/>
                </a:solidFill>
                <a:latin typeface="Comic Sans MS" pitchFamily="66" charset="0"/>
              </a:rPr>
              <a:t>Dysgraphia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- spelling of real words preserved, whilst spelling of new or non-words is impaired. This implies problems with the non-lexical spelling system. </a:t>
            </a:r>
          </a:p>
          <a:p>
            <a:pPr algn="just"/>
            <a:endParaRPr lang="en-US" sz="2400" i="1" dirty="0" smtClean="0">
              <a:latin typeface="Comic Sans MS" pitchFamily="66" charset="0"/>
            </a:endParaRPr>
          </a:p>
          <a:p>
            <a:pPr algn="just"/>
            <a:r>
              <a:rPr lang="en-US" sz="2400" i="1" dirty="0" smtClean="0">
                <a:solidFill>
                  <a:srgbClr val="FF0000"/>
                </a:solidFill>
                <a:latin typeface="Comic Sans MS" pitchFamily="66" charset="0"/>
              </a:rPr>
              <a:t>Surface </a:t>
            </a:r>
            <a:r>
              <a:rPr lang="en-US" sz="2400" i="1" dirty="0" err="1" smtClean="0">
                <a:solidFill>
                  <a:srgbClr val="FF0000"/>
                </a:solidFill>
                <a:latin typeface="Comic Sans MS" pitchFamily="66" charset="0"/>
              </a:rPr>
              <a:t>Dysgraphia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- Spelling of non-words good, real words often </a:t>
            </a:r>
            <a:r>
              <a:rPr lang="en-US" sz="2400" dirty="0" err="1" smtClean="0">
                <a:latin typeface="Comic Sans MS" pitchFamily="66" charset="0"/>
              </a:rPr>
              <a:t>mispelled</a:t>
            </a:r>
            <a:r>
              <a:rPr lang="en-US" sz="2400" dirty="0" smtClean="0">
                <a:latin typeface="Comic Sans MS" pitchFamily="66" charset="0"/>
              </a:rPr>
              <a:t>, but spellings use rules (so 'search' becomes '</a:t>
            </a:r>
            <a:r>
              <a:rPr lang="en-US" sz="2400" dirty="0" err="1" smtClean="0">
                <a:latin typeface="Comic Sans MS" pitchFamily="66" charset="0"/>
              </a:rPr>
              <a:t>surch</a:t>
            </a:r>
            <a:r>
              <a:rPr lang="en-US" sz="2400" dirty="0" smtClean="0">
                <a:latin typeface="Comic Sans MS" pitchFamily="66" charset="0"/>
              </a:rPr>
              <a:t>'). This implies problems with the lexical spelling system. 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12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524000" y="533400"/>
            <a:ext cx="7620000" cy="501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David Pearson (1985) referred to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comprehension revolution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endParaRPr lang="en-US" sz="24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this he meant the movement from traditional views of reading based 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behaviourism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to visions of reading and readers based on cognitive psychology.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What follows in this section are major findings from cognitive psychology regarding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13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524000" y="0"/>
            <a:ext cx="7620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New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and old definitions of the reading process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Important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findings about reading and learning from cognitive psychology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Characteristics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of poor and successful readers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Milestones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in reading research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276225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* Characteristics of successful teaching/learning environments.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14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47800" y="533400"/>
            <a:ext cx="7696200" cy="557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What are speech and language disorders?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Speech and language disorders are inabilities of individuals to understand and/or appropriately use the speech and language systems of society.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Such disorders may range from simple sound repetitions or occasional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misarticulations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to the complete absence of the ability to use speech and language for communication.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15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371600" y="0"/>
            <a:ext cx="75438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Types of speech and language disorders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Fluency disorder - an interruption in the flow or rhythm of speech characterized by hesitations, repetitions, or prolongations of nouns, syllables, words, or phrases.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* Articulation disorder - difficulties with the way sounds are formed and strung together, usually characterized by substituting one sound for another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wabbit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for rabbit), omitting a sound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han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for hand), and distorting a sound (ship for sip).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16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600200" y="685800"/>
            <a:ext cx="7543800" cy="390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Types of speech and language disorders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* Voice disorder - characterized by inappropriate pitch (too high, too low, never changing, or interrupted by breaks); quality (harsh, hoarse, breathy, or nasal); loudness, resonance, and duration.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17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447800" y="685800"/>
            <a:ext cx="7543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Of course, language is a function of the peculiar structure of the human brain. </a:t>
            </a: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Several areas of the brain have been identified with linguistic skills, such as producing and understanding speech. </a:t>
            </a: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Furthermore, people with brain damage in specific areas have difficulties with very specific aspects of language, implying that it is a highly compartmentalized process.</a:t>
            </a: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Furthermore, human brains are functionally asymmetrical, concentrating many areas essential for speech production in one hemisphere.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6000" y="0"/>
            <a:ext cx="4953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LANGUAGE AND BRAIN</a:t>
            </a:r>
            <a:endParaRPr lang="en-US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18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6000" y="0"/>
            <a:ext cx="4953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LANGUAGE AND BRAIN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76400" y="762000"/>
            <a:ext cx="7239000" cy="335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In many animals that use sound for communication, the brain is lateralized, placing the control of sound production in one hemisphere of the brain (usually the left); this takes place quite strongly in songbirds and somewhat in monkeys, dolphins, and mice.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9459" name="Picture 3" descr="http://upload.wikimedia.org/wikipedia/commons/thumb/a/a6/NIA_human_brain_drawing.jpg/200px-NIA_human_brain_draw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114800"/>
            <a:ext cx="2590800" cy="232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19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6000" y="0"/>
            <a:ext cx="4953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LANGUAGE AND BRAIN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76400" y="762000"/>
            <a:ext cx="7239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phenomenon of lateralization is extremely strong in humans, and in the vast majority language areas are concentrated in the left hemisphere. </a:t>
            </a:r>
          </a:p>
          <a:p>
            <a:pPr marL="0" marR="0" lvl="0" indent="1905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right hemisphere controls language in only about 3% of right-handers and 19% of left-handers, and another 68% of left-handers have language circuitry in both hemispheres.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20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6000" y="0"/>
            <a:ext cx="4953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LANGUAGE AND BRAIN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76400" y="762000"/>
            <a:ext cx="7239000" cy="501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There are two major areas of the human brain that are responsible for language: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area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which is though to be partially responsible for language production (putting together sentences, using proper syntax, etc.) and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area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which is thought to be partially responsible for language processing (untangling others' sentences and analyzing them for syntax, inflection, etc.).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21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6000" y="0"/>
            <a:ext cx="4953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LANGUAGE AND BRAIN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76400" y="762000"/>
            <a:ext cx="7239000" cy="501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Other areas involved in language are those surrounding the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Sylvian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fissure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a cleavage line separating the portions of the brain that are exclusively human from those we share with other animals. </a:t>
            </a:r>
          </a:p>
          <a:p>
            <a:pPr marL="0" marR="0" lvl="0" indent="1905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In general, the areas that control language would be adjacent to one another if the human brain was laid out as a flat sheet.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22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600200" y="685800"/>
            <a:ext cx="7315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When people experience damage to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area or its surroundings, their disorder is called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aphasia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As predicted by the central role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area in language production,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aphasics produce slow, halting speech that is rarely grammatical.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19400" y="0"/>
            <a:ext cx="4169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 APHASIA</a:t>
            </a:r>
            <a:endParaRPr lang="en-US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8436" name="Picture 4" descr="Illustration of the brain’s left sid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733800"/>
            <a:ext cx="34290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23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762000"/>
            <a:ext cx="7315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905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When people experience damage to </a:t>
            </a:r>
            <a:r>
              <a:rPr lang="en-US" sz="2400" dirty="0" err="1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area, the result is a disorder called </a:t>
            </a:r>
            <a:r>
              <a:rPr lang="en-US" sz="2400" b="1" dirty="0" err="1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</a:t>
            </a:r>
            <a:r>
              <a:rPr lang="en-US" sz="2400" b="1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aphasia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which is in some ways the opposite of </a:t>
            </a:r>
            <a:r>
              <a:rPr lang="en-US" sz="2400" dirty="0" err="1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Broca's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aphasia. </a:t>
            </a: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905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905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aphasics are able to produce generally grammatical sentences, but they are often nonsensical and include invented words. </a:t>
            </a: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38400" y="0"/>
            <a:ext cx="4424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 APHASIA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24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5334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90500" algn="just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aphasics show few signs of understanding others' speech, and have difficulty naming objects; they commonly produce the names of related objects or words that sound similar to the object's name.</a:t>
            </a:r>
            <a:endParaRPr lang="en-US" sz="2400" dirty="0" smtClean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38400" y="0"/>
            <a:ext cx="4424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WERNICKE'S APHASIA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4274" name="Picture 2" descr="http://upload.wikimedia.org/wikipedia/commons/thumb/0/03/BrocasAreaSmall.png/230px-BrocasAreaSmall.pn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3124200"/>
            <a:ext cx="41910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"/>
            <a:ext cx="762000" cy="1333501"/>
          </a:xfrm>
          <a:prstGeom prst="rect">
            <a:avLst/>
          </a:prstGeom>
          <a:noFill/>
        </p:spPr>
      </p:pic>
      <p:pic>
        <p:nvPicPr>
          <p:cNvPr id="8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1600200" cy="1524000"/>
          </a:xfrm>
          <a:prstGeom prst="rect">
            <a:avLst/>
          </a:prstGeom>
          <a:noFill/>
        </p:spPr>
      </p:pic>
      <p:pic>
        <p:nvPicPr>
          <p:cNvPr id="9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981200"/>
            <a:ext cx="762000" cy="1333501"/>
          </a:xfrm>
          <a:prstGeom prst="rect">
            <a:avLst/>
          </a:prstGeom>
          <a:noFill/>
        </p:spPr>
      </p:pic>
      <p:pic>
        <p:nvPicPr>
          <p:cNvPr id="10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1600200" cy="1676400"/>
          </a:xfrm>
          <a:prstGeom prst="rect">
            <a:avLst/>
          </a:prstGeom>
          <a:noFill/>
        </p:spPr>
      </p:pic>
      <p:pic>
        <p:nvPicPr>
          <p:cNvPr id="11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762000" cy="1333501"/>
          </a:xfrm>
          <a:prstGeom prst="rect">
            <a:avLst/>
          </a:prstGeom>
          <a:noFill/>
        </p:spPr>
      </p:pic>
      <p:pic>
        <p:nvPicPr>
          <p:cNvPr id="12" name="Picture 14" descr="Animated Ros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899"/>
            <a:ext cx="1600200" cy="1676400"/>
          </a:xfrm>
          <a:prstGeom prst="rect">
            <a:avLst/>
          </a:prstGeom>
          <a:noFill/>
        </p:spPr>
      </p:pic>
      <p:pic>
        <p:nvPicPr>
          <p:cNvPr id="13" name="Picture 16" descr="Animated Ros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524499"/>
            <a:ext cx="762000" cy="1333501"/>
          </a:xfrm>
          <a:prstGeom prst="rect">
            <a:avLst/>
          </a:prstGeom>
          <a:noFill/>
        </p:spPr>
      </p:pic>
      <p:pic>
        <p:nvPicPr>
          <p:cNvPr id="14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9C01CE5-F9E8-4F45-9A65-71390A21CB57}" type="slidenum">
              <a:rPr lang="en-US" sz="2800" b="1" smtClean="0">
                <a:solidFill>
                  <a:srgbClr val="FF0000"/>
                </a:solidFill>
                <a:latin typeface="Comic Sans MS" pitchFamily="66" charset="0"/>
              </a:rPr>
              <a:pPr/>
              <a:t>25</a:t>
            </a:fld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Department of English                                              Prof.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Roseline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752600" y="2819400"/>
            <a:ext cx="70866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Comic Sans MS" pitchFamily="66" charset="0"/>
              </a:rPr>
              <a:t>THANK YOU</a:t>
            </a:r>
            <a:endParaRPr lang="en-US" sz="6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1429</Words>
  <Application>Microsoft Office PowerPoint</Application>
  <PresentationFormat>On-screen Show (4:3)</PresentationFormat>
  <Paragraphs>170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ACS</dc:creator>
  <cp:lastModifiedBy>ACS</cp:lastModifiedBy>
  <cp:revision>18</cp:revision>
  <dcterms:created xsi:type="dcterms:W3CDTF">2011-05-19T10:27:45Z</dcterms:created>
  <dcterms:modified xsi:type="dcterms:W3CDTF">2011-05-20T07:20:34Z</dcterms:modified>
</cp:coreProperties>
</file>