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2" r:id="rId6"/>
    <p:sldId id="261" r:id="rId7"/>
    <p:sldId id="272" r:id="rId8"/>
    <p:sldId id="273" r:id="rId9"/>
    <p:sldId id="260" r:id="rId10"/>
    <p:sldId id="263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72E7F7-10FC-4171-86F6-889D7B3DCE2A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1FAA0-C5BA-4CF4-BC51-A1AD1FC6BC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529A-8313-4E45-B526-5A2A7E5F3D98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51A9-7176-4EED-B89C-71D67A746E15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71F6B-3BE8-4586-99A0-F8512769E457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3613-D535-4F38-B592-6290F1F487D7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FA3B-5E0E-479C-BF72-E464343EA962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AC0D1-779E-4B61-8A5D-A7291A9CE03B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EB5F-7D10-4A14-B85A-5F96421E9000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6153-415C-4CE5-B74F-4B0C3B583CE8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CBA4-7C2E-471D-B6A3-AB0A3DB3F6EF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E6B9-9E86-4B0C-85D4-315876F3F02C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10CB-9656-47AC-964A-1D85FF8B0B34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3F455-0EF2-41CC-AF87-0DAA44CC07A7}" type="datetime1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Prof.Roseline, Department of English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B68D8-999B-4B08-8AB2-351D1CCB8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A Teacher Next To Welcome Back Written On A Chalkbo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4000500"/>
            <a:ext cx="2773363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1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8800" y="9144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Comic Sans MS" pitchFamily="66" charset="0"/>
              </a:rPr>
              <a:t>Introduction to Linguistics</a:t>
            </a:r>
            <a:endParaRPr lang="en-US" sz="4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667000" y="1676400"/>
            <a:ext cx="4724400" cy="1066800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B050"/>
                </a:solidFill>
                <a:latin typeface="Comic Sans MS" pitchFamily="66" charset="0"/>
              </a:rPr>
              <a:t>LEVEL-4</a:t>
            </a:r>
            <a:endParaRPr lang="en-US" sz="28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724400" y="5029200"/>
            <a:ext cx="4267200" cy="1219200"/>
          </a:xfrm>
          <a:prstGeom prst="round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B050"/>
                </a:solidFill>
                <a:latin typeface="Comic Sans MS" pitchFamily="66" charset="0"/>
              </a:rPr>
              <a:t>INTRODUCTORY LECTURE</a:t>
            </a:r>
          </a:p>
          <a:p>
            <a:pPr algn="ctr"/>
            <a:r>
              <a:rPr lang="en-US" sz="2800" dirty="0" smtClean="0">
                <a:solidFill>
                  <a:srgbClr val="FF0066"/>
                </a:solidFill>
                <a:latin typeface="Comic Sans MS" pitchFamily="66" charset="0"/>
              </a:rPr>
              <a:t>WEEK-1</a:t>
            </a:r>
            <a:endParaRPr lang="en-US" sz="2800" dirty="0">
              <a:solidFill>
                <a:srgbClr val="FF0066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2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828800" y="609600"/>
            <a:ext cx="3632200" cy="86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Textbook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1600200" y="1574800"/>
            <a:ext cx="6934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The Study of Languages – George Yule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5" name="Picture 8" descr="Cover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125182">
            <a:off x="3429000" y="2336800"/>
            <a:ext cx="2667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3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1676400" y="0"/>
            <a:ext cx="74676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en-US" sz="2800" dirty="0">
              <a:latin typeface="Comic Sans MS" pitchFamily="66" charset="0"/>
            </a:endParaRPr>
          </a:p>
          <a:p>
            <a:pPr algn="just"/>
            <a:r>
              <a:rPr lang="en-US" sz="2800" dirty="0">
                <a:latin typeface="Comic Sans MS" pitchFamily="66" charset="0"/>
              </a:rPr>
              <a:t>The Main Objective of this lecture is to Make the students to</a:t>
            </a:r>
          </a:p>
          <a:p>
            <a:pPr algn="just"/>
            <a:endParaRPr lang="en-US" sz="2800" dirty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800" dirty="0">
                <a:latin typeface="Comic Sans MS" pitchFamily="66" charset="0"/>
              </a:rPr>
              <a:t>Understand the importance Language</a:t>
            </a:r>
          </a:p>
          <a:p>
            <a:pPr algn="just">
              <a:buFont typeface="Wingdings" pitchFamily="2" charset="2"/>
              <a:buChar char="v"/>
            </a:pPr>
            <a:endParaRPr lang="en-US" sz="2800" dirty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800" dirty="0">
                <a:latin typeface="Comic Sans MS" pitchFamily="66" charset="0"/>
              </a:rPr>
              <a:t>Learn the properties of language</a:t>
            </a:r>
          </a:p>
          <a:p>
            <a:pPr algn="just">
              <a:buFont typeface="Wingdings" pitchFamily="2" charset="2"/>
              <a:buChar char="v"/>
            </a:pPr>
            <a:endParaRPr lang="en-US" sz="2800" dirty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800" dirty="0">
                <a:latin typeface="Comic Sans MS" pitchFamily="66" charset="0"/>
              </a:rPr>
              <a:t>enhance their communication skill</a:t>
            </a:r>
          </a:p>
          <a:p>
            <a:pPr algn="just">
              <a:buFont typeface="Wingdings" pitchFamily="2" charset="2"/>
              <a:buChar char="v"/>
            </a:pPr>
            <a:endParaRPr lang="en-US" sz="2800" dirty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800" dirty="0">
                <a:latin typeface="Comic Sans MS" pitchFamily="66" charset="0"/>
              </a:rPr>
              <a:t>develop their informative and communicative signals</a:t>
            </a:r>
          </a:p>
          <a:p>
            <a:pPr algn="just">
              <a:buFont typeface="Arial" charset="0"/>
              <a:buChar char="•"/>
            </a:pPr>
            <a:endParaRPr lang="en-US" sz="32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4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371600" y="914400"/>
            <a:ext cx="77724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Symbolic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Elements are used to represent something other than itself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Voluntary (or is it?)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Language use is under our individual control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Language is systematic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There is hierarchical structure that organizes linguistic elements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Modalities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Spoken, written, signed (sign language)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Assumed primacy of speech - it came first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295400" y="0"/>
            <a:ext cx="3314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Comic Sans MS" pitchFamily="66" charset="0"/>
              </a:rPr>
              <a:t>What is Language?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5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371600" y="1371600"/>
            <a:ext cx="7772400" cy="45354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Any means by which two (or more) individuals exchange information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Paralinguistic techniques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 not involving vocalization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Hand signals, facial expressions, body language, nods, smiles, winks, etc.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Non-linguistic communication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 that do involve vocalization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Grunts, groans, snorts, sighs, whimpers, etc.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Not all produced sounds are intended to convey messages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, so they aren’t communication</a:t>
            </a:r>
          </a:p>
          <a:p>
            <a:pPr marL="914400" marR="0" lvl="2" indent="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e.g., snoring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0"/>
            <a:ext cx="55340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What is Communication?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6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00200" y="914400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Comic Sans MS" pitchFamily="66" charset="0"/>
              </a:rPr>
              <a:t>Linguistics</a:t>
            </a:r>
            <a:r>
              <a:rPr lang="en-US" sz="2400" dirty="0" smtClean="0">
                <a:latin typeface="Comic Sans MS" pitchFamily="66" charset="0"/>
              </a:rPr>
              <a:t> is the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SCIENTIFIC </a:t>
            </a:r>
            <a:r>
              <a:rPr lang="en-US" sz="2400" dirty="0" smtClean="0">
                <a:latin typeface="Comic Sans MS" pitchFamily="66" charset="0"/>
              </a:rPr>
              <a:t>study of human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LANGUAGE</a:t>
            </a:r>
            <a:endParaRPr 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0" y="0"/>
            <a:ext cx="27126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Comic Sans MS" pitchFamily="66" charset="0"/>
              </a:rPr>
              <a:t>Linguistics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6400" y="1752600"/>
            <a:ext cx="7467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Comic Sans MS" pitchFamily="66" charset="0"/>
              </a:rPr>
              <a:t>Each human language is a complex of knowledge and abilities enabling speakers of the language to communicate with each other, to express ideas, hypotheses, emotions, desires, and all the other things that need expressing. </a:t>
            </a:r>
            <a:endParaRPr lang="en-US" sz="2400" dirty="0" smtClean="0">
              <a:latin typeface="Comic Sans MS" pitchFamily="66" charset="0"/>
            </a:endParaRPr>
          </a:p>
          <a:p>
            <a:pPr algn="just"/>
            <a:endParaRPr lang="en-US" sz="2400" dirty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Linguistics </a:t>
            </a:r>
            <a:r>
              <a:rPr lang="en-US" sz="2400" dirty="0">
                <a:latin typeface="Comic Sans MS" pitchFamily="66" charset="0"/>
              </a:rPr>
              <a:t>is the study of these knowledge systems in all their aspects: how is such a knowledge system structured, how is it acquired, how is it used in the production and comprehension of messages, how does it change over time? 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7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0" y="0"/>
            <a:ext cx="27126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Comic Sans MS" pitchFamily="66" charset="0"/>
              </a:rPr>
              <a:t>Linguistics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6400" y="990600"/>
            <a:ext cx="7467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Comic Sans MS" pitchFamily="66" charset="0"/>
              </a:rPr>
              <a:t>Linguists </a:t>
            </a:r>
            <a:r>
              <a:rPr lang="en-US" sz="2400" dirty="0">
                <a:latin typeface="Comic Sans MS" pitchFamily="66" charset="0"/>
              </a:rPr>
              <a:t>consequently are concerned with a number of particular questions about the nature of language. </a:t>
            </a:r>
            <a:endParaRPr lang="en-US" sz="2400" dirty="0" smtClean="0">
              <a:latin typeface="Comic Sans MS" pitchFamily="66" charset="0"/>
            </a:endParaRPr>
          </a:p>
          <a:p>
            <a:pPr algn="just"/>
            <a:endParaRPr lang="en-US" sz="2400" dirty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What </a:t>
            </a:r>
            <a:r>
              <a:rPr lang="en-US" sz="2400" dirty="0">
                <a:latin typeface="Comic Sans MS" pitchFamily="66" charset="0"/>
              </a:rPr>
              <a:t>properties do all human languages have in common? </a:t>
            </a:r>
            <a:endParaRPr lang="en-US" sz="2400" dirty="0" smtClean="0">
              <a:latin typeface="Comic Sans MS" pitchFamily="66" charset="0"/>
            </a:endParaRPr>
          </a:p>
          <a:p>
            <a:pPr algn="just"/>
            <a:endParaRPr lang="en-US" sz="2400" dirty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How </a:t>
            </a:r>
            <a:r>
              <a:rPr lang="en-US" sz="2400" dirty="0">
                <a:latin typeface="Comic Sans MS" pitchFamily="66" charset="0"/>
              </a:rPr>
              <a:t>do languages differ, and to what extent are the differences systematic, i.e. can we find patterns in the differences? </a:t>
            </a:r>
            <a:endParaRPr lang="en-US" sz="2400" dirty="0" smtClean="0">
              <a:latin typeface="Comic Sans MS" pitchFamily="66" charset="0"/>
            </a:endParaRPr>
          </a:p>
          <a:p>
            <a:pPr algn="just"/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8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0" y="0"/>
            <a:ext cx="27126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Comic Sans MS" pitchFamily="66" charset="0"/>
              </a:rPr>
              <a:t>Linguistics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6400" y="685800"/>
            <a:ext cx="7467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dirty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How </a:t>
            </a:r>
            <a:r>
              <a:rPr lang="en-US" sz="2400" dirty="0">
                <a:latin typeface="Comic Sans MS" pitchFamily="66" charset="0"/>
              </a:rPr>
              <a:t>do children acquire such complete knowledge of a language in such a short time? </a:t>
            </a:r>
            <a:endParaRPr lang="en-US" sz="2400" dirty="0" smtClean="0">
              <a:latin typeface="Comic Sans MS" pitchFamily="66" charset="0"/>
            </a:endParaRPr>
          </a:p>
          <a:p>
            <a:pPr algn="just"/>
            <a:endParaRPr lang="en-US" sz="2400" dirty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What </a:t>
            </a:r>
            <a:r>
              <a:rPr lang="en-US" sz="2400" dirty="0">
                <a:latin typeface="Comic Sans MS" pitchFamily="66" charset="0"/>
              </a:rPr>
              <a:t>are the ways in which languages can change over time, and are there limitations to how languages change? </a:t>
            </a:r>
            <a:endParaRPr lang="en-US" sz="2400" dirty="0" smtClean="0">
              <a:latin typeface="Comic Sans MS" pitchFamily="66" charset="0"/>
            </a:endParaRPr>
          </a:p>
          <a:p>
            <a:pPr algn="just"/>
            <a:endParaRPr lang="en-US" sz="2400" dirty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What </a:t>
            </a:r>
            <a:r>
              <a:rPr lang="en-US" sz="2400" dirty="0">
                <a:latin typeface="Comic Sans MS" pitchFamily="66" charset="0"/>
              </a:rPr>
              <a:t>is the nature of the cognitive processes that come into play when we produce and understand language</a:t>
            </a:r>
            <a:r>
              <a:rPr lang="en-US" sz="2400" dirty="0"/>
              <a:t>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9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6400" y="381000"/>
            <a:ext cx="746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Comic Sans MS" pitchFamily="66" charset="0"/>
              </a:rPr>
              <a:t>The part of linguistics that is concerned with the structure of language is divided into a number of subfields</a:t>
            </a: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752600" y="1524000"/>
            <a:ext cx="708660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Phonetics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 -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5D5C5B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 the study of speech sounds in their physical aspects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Phonology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5D5C5B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- the study of speech sounds in their cognitive aspects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Morphology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 -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5D5C5B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 the study of the formation of words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Syntax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5D5C5B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 - the study of the formation of sentences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Semantics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5D5C5B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-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5D5C5B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 the study of meaning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Pragmatics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5D5C5B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 - the study of language use</a:t>
            </a:r>
            <a:endParaRPr kumimoji="0" 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10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447800" y="152400"/>
            <a:ext cx="6705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5D5C5B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Aside from language structure, other perspectives on language are represented in specialized or interdisciplinary branches: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752600" y="990600"/>
            <a:ext cx="7391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Historical Linguistics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Sociolinguistics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Psycholinguistics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Ethnolinguistics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 (or Anthropological Linguistics)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Dialectology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Computational Linguistics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5D5C5B"/>
              </a:solidFill>
              <a:effectLst/>
              <a:latin typeface="Comic Sans MS" pitchFamily="66" charset="0"/>
              <a:ea typeface="Times New Roman" pitchFamily="18" charset="0"/>
              <a:cs typeface="Lucida Sans Unicode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Psycholinguistics and </a:t>
            </a:r>
            <a:r>
              <a:rPr lang="en-US" sz="2400" b="1" dirty="0" err="1">
                <a:solidFill>
                  <a:srgbClr val="FF0066"/>
                </a:solidFill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N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FF0066"/>
                </a:solidFill>
                <a:effectLst/>
                <a:latin typeface="Comic Sans MS" pitchFamily="66" charset="0"/>
                <a:ea typeface="Times New Roman" pitchFamily="18" charset="0"/>
                <a:cs typeface="Lucida Sans Unicode" pitchFamily="34" charset="0"/>
              </a:rPr>
              <a:t>eurolinguistics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endParaRPr kumimoji="0" lang="en-US" sz="66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11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6400" y="1676400"/>
            <a:ext cx="7467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Comic Sans MS" pitchFamily="66" charset="0"/>
              </a:rPr>
              <a:t>The main purpose of the study of Linguistics in an academic environment is the advancement of knowledge. </a:t>
            </a:r>
            <a:endParaRPr lang="en-US" sz="2400" dirty="0" smtClean="0">
              <a:latin typeface="Comic Sans MS" pitchFamily="66" charset="0"/>
            </a:endParaRPr>
          </a:p>
          <a:p>
            <a:pPr algn="just"/>
            <a:endParaRPr lang="en-US" sz="2400" dirty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However</a:t>
            </a:r>
            <a:r>
              <a:rPr lang="en-US" sz="2400" dirty="0">
                <a:latin typeface="Comic Sans MS" pitchFamily="66" charset="0"/>
              </a:rPr>
              <a:t>, because of the centrality of language in human interaction and behavior, the knowledge gained through the study of linguistics has many practical consequences and uses.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28800" y="533400"/>
            <a:ext cx="3541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The main purpose of the study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1"/>
            <a:ext cx="1752600" cy="6857999"/>
            <a:chOff x="0" y="1"/>
            <a:chExt cx="1752600" cy="6857999"/>
          </a:xfrm>
        </p:grpSpPr>
        <p:pic>
          <p:nvPicPr>
            <p:cNvPr id="5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581401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6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76400"/>
              <a:ext cx="1752600" cy="1847851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7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752600" cy="1676399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8" name="Picture 4" descr="http://t0.gstatic.com/images?q=tbn:ANd9GcRbZ4DG1AGx_bIKKjZ3d5OYjiNtVV7wcSgLNSEsO8Oc0KGx2yT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257800"/>
              <a:ext cx="1752600" cy="1600200"/>
            </a:xfrm>
            <a:prstGeom prst="rect">
              <a:avLst/>
            </a:prstGeom>
            <a:solidFill>
              <a:srgbClr val="00B050"/>
            </a:solidFill>
          </p:spPr>
        </p:pic>
      </p:grpSp>
      <p:pic>
        <p:nvPicPr>
          <p:cNvPr id="9" name="صورة 2"/>
          <p:cNvPicPr>
            <a:picLocks noChangeAspect="1" noChangeArrowheads="1"/>
          </p:cNvPicPr>
          <p:nvPr/>
        </p:nvPicPr>
        <p:blipFill>
          <a:blip r:embed="rId3"/>
          <a:srcRect l="8922" t="20930" r="4654" b="9209"/>
          <a:stretch>
            <a:fillRect/>
          </a:stretch>
        </p:blipFill>
        <p:spPr bwMode="auto">
          <a:xfrm>
            <a:off x="7693025" y="0"/>
            <a:ext cx="145097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B68D8-999B-4B08-8AB2-351D1CCB8443}" type="slidenum">
              <a: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pPr/>
              <a:t>12</a:t>
            </a:fld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81400" cy="3651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Prof.Roseline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Department of English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6400" y="2590800"/>
            <a:ext cx="701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00B050"/>
                </a:solidFill>
                <a:latin typeface="Edwardian Script ITC" pitchFamily="66" charset="0"/>
              </a:rPr>
              <a:t>THANK YOU</a:t>
            </a:r>
            <a:endParaRPr lang="en-US" sz="6600" b="1" dirty="0">
              <a:solidFill>
                <a:srgbClr val="00B050"/>
              </a:solidFill>
              <a:latin typeface="Edwardian Script ITC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610</Words>
  <Application>Microsoft Office PowerPoint</Application>
  <PresentationFormat>عرض على الشاشة (3:4)‏</PresentationFormat>
  <Paragraphs>114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AbnAlQudaih</cp:lastModifiedBy>
  <cp:revision>5</cp:revision>
  <dcterms:created xsi:type="dcterms:W3CDTF">2013-01-31T13:16:52Z</dcterms:created>
  <dcterms:modified xsi:type="dcterms:W3CDTF">2013-02-07T17:21:21Z</dcterms:modified>
</cp:coreProperties>
</file>