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73" r:id="rId4"/>
    <p:sldId id="274" r:id="rId5"/>
    <p:sldId id="258" r:id="rId6"/>
    <p:sldId id="264" r:id="rId7"/>
    <p:sldId id="279" r:id="rId8"/>
    <p:sldId id="277" r:id="rId9"/>
    <p:sldId id="280" r:id="rId10"/>
    <p:sldId id="276" r:id="rId11"/>
    <p:sldId id="275" r:id="rId12"/>
    <p:sldId id="259" r:id="rId13"/>
    <p:sldId id="260" r:id="rId14"/>
    <p:sldId id="281" r:id="rId15"/>
    <p:sldId id="265" r:id="rId16"/>
    <p:sldId id="282" r:id="rId17"/>
    <p:sldId id="266" r:id="rId18"/>
    <p:sldId id="283" r:id="rId19"/>
    <p:sldId id="267" r:id="rId20"/>
    <p:sldId id="285" r:id="rId21"/>
    <p:sldId id="284" r:id="rId22"/>
    <p:sldId id="268" r:id="rId23"/>
    <p:sldId id="26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158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6F6B52-3C03-4515-A863-82499B59F1B1}"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4189399E-75AC-4A6F-9F8D-456DF0EC5091}">
      <dgm:prSet phldrT="[Text]" custT="1"/>
      <dgm:spPr/>
      <dgm:t>
        <a:bodyPr/>
        <a:lstStyle/>
        <a:p>
          <a:r>
            <a:rPr lang="en-US" sz="3200" dirty="0" smtClean="0">
              <a:latin typeface="Comic Sans MS" pitchFamily="66" charset="0"/>
            </a:rPr>
            <a:t>Signals</a:t>
          </a:r>
          <a:endParaRPr lang="en-US" sz="3200" dirty="0">
            <a:latin typeface="Comic Sans MS" pitchFamily="66" charset="0"/>
          </a:endParaRPr>
        </a:p>
      </dgm:t>
    </dgm:pt>
    <dgm:pt modelId="{734C7D3C-B898-4CDD-8DB8-F2D2B138F2FB}" type="parTrans" cxnId="{B6485363-763E-40BC-AE5C-0624B8BC4EE4}">
      <dgm:prSet/>
      <dgm:spPr/>
      <dgm:t>
        <a:bodyPr/>
        <a:lstStyle/>
        <a:p>
          <a:endParaRPr lang="en-US"/>
        </a:p>
      </dgm:t>
    </dgm:pt>
    <dgm:pt modelId="{D35CA853-3EB0-450F-8358-0D9D82C7B6F1}" type="sibTrans" cxnId="{B6485363-763E-40BC-AE5C-0624B8BC4EE4}">
      <dgm:prSet/>
      <dgm:spPr/>
      <dgm:t>
        <a:bodyPr/>
        <a:lstStyle/>
        <a:p>
          <a:endParaRPr lang="en-US"/>
        </a:p>
      </dgm:t>
    </dgm:pt>
    <dgm:pt modelId="{31E84818-E07F-4F7F-BEC5-21ADBEA47350}">
      <dgm:prSet phldrT="[Text]" custT="1"/>
      <dgm:spPr/>
      <dgm:t>
        <a:bodyPr/>
        <a:lstStyle/>
        <a:p>
          <a:r>
            <a:rPr lang="en-US" sz="1800" dirty="0" smtClean="0">
              <a:latin typeface="Comic Sans MS" pitchFamily="66" charset="0"/>
            </a:rPr>
            <a:t>Informative signals		</a:t>
          </a:r>
          <a:endParaRPr lang="en-US" sz="1800" dirty="0">
            <a:latin typeface="Comic Sans MS" pitchFamily="66" charset="0"/>
          </a:endParaRPr>
        </a:p>
      </dgm:t>
    </dgm:pt>
    <dgm:pt modelId="{F5CAD080-BF3A-49E6-98CA-C90D2EC49154}" type="parTrans" cxnId="{4A68B2AB-82D5-4D17-AB76-1434A1572362}">
      <dgm:prSet/>
      <dgm:spPr/>
      <dgm:t>
        <a:bodyPr/>
        <a:lstStyle/>
        <a:p>
          <a:endParaRPr lang="en-US"/>
        </a:p>
      </dgm:t>
    </dgm:pt>
    <dgm:pt modelId="{A42739B3-E3DC-4D96-A38F-47144ECE28DA}" type="sibTrans" cxnId="{4A68B2AB-82D5-4D17-AB76-1434A1572362}">
      <dgm:prSet/>
      <dgm:spPr/>
      <dgm:t>
        <a:bodyPr/>
        <a:lstStyle/>
        <a:p>
          <a:endParaRPr lang="en-US"/>
        </a:p>
      </dgm:t>
    </dgm:pt>
    <dgm:pt modelId="{574DAE6A-C20E-4DBD-8120-19BC7271F820}">
      <dgm:prSet phldrT="[Text]" custT="1"/>
      <dgm:spPr/>
      <dgm:t>
        <a:bodyPr/>
        <a:lstStyle/>
        <a:p>
          <a:r>
            <a:rPr lang="en-US" sz="2400" dirty="0" smtClean="0">
              <a:latin typeface="Comic Sans MS" pitchFamily="66" charset="0"/>
            </a:rPr>
            <a:t>Unintentionally	</a:t>
          </a:r>
          <a:endParaRPr lang="en-US" sz="2400" dirty="0">
            <a:latin typeface="Comic Sans MS" pitchFamily="66" charset="0"/>
          </a:endParaRPr>
        </a:p>
      </dgm:t>
    </dgm:pt>
    <dgm:pt modelId="{98A8FB76-2938-45E4-9AE7-DDE8A2237958}" type="parTrans" cxnId="{1B7CEC89-C6EB-4EA3-841C-D7F0FB4C9971}">
      <dgm:prSet/>
      <dgm:spPr/>
      <dgm:t>
        <a:bodyPr/>
        <a:lstStyle/>
        <a:p>
          <a:endParaRPr lang="en-US"/>
        </a:p>
      </dgm:t>
    </dgm:pt>
    <dgm:pt modelId="{D7E957B0-5D20-4FB6-89E7-49F53F3290A6}" type="sibTrans" cxnId="{1B7CEC89-C6EB-4EA3-841C-D7F0FB4C9971}">
      <dgm:prSet/>
      <dgm:spPr/>
      <dgm:t>
        <a:bodyPr/>
        <a:lstStyle/>
        <a:p>
          <a:endParaRPr lang="en-US"/>
        </a:p>
      </dgm:t>
    </dgm:pt>
    <dgm:pt modelId="{29DA7D90-D089-4D7A-817A-6A2897758CF9}">
      <dgm:prSet phldrT="[Text]" custT="1"/>
      <dgm:spPr/>
      <dgm:t>
        <a:bodyPr/>
        <a:lstStyle/>
        <a:p>
          <a:r>
            <a:rPr lang="en-US" sz="1800" dirty="0" smtClean="0">
              <a:latin typeface="Comic Sans MS" pitchFamily="66" charset="0"/>
            </a:rPr>
            <a:t>Communicative Signals</a:t>
          </a:r>
          <a:endParaRPr lang="en-US" sz="1800" dirty="0">
            <a:latin typeface="Comic Sans MS" pitchFamily="66" charset="0"/>
          </a:endParaRPr>
        </a:p>
      </dgm:t>
    </dgm:pt>
    <dgm:pt modelId="{42A2BCF9-094F-4DBE-A609-9F3B3D6A3598}" type="parTrans" cxnId="{28A30D96-81F6-44D3-A837-0F5AD731C1B8}">
      <dgm:prSet/>
      <dgm:spPr/>
      <dgm:t>
        <a:bodyPr/>
        <a:lstStyle/>
        <a:p>
          <a:endParaRPr lang="en-US"/>
        </a:p>
      </dgm:t>
    </dgm:pt>
    <dgm:pt modelId="{BE1A4FCE-8DA0-4E2B-8150-D41C8788E79E}" type="sibTrans" cxnId="{28A30D96-81F6-44D3-A837-0F5AD731C1B8}">
      <dgm:prSet/>
      <dgm:spPr/>
      <dgm:t>
        <a:bodyPr/>
        <a:lstStyle/>
        <a:p>
          <a:endParaRPr lang="en-US"/>
        </a:p>
      </dgm:t>
    </dgm:pt>
    <dgm:pt modelId="{667EF2D1-D20A-4431-8020-29A287D24BD0}">
      <dgm:prSet phldrT="[Text]" custT="1"/>
      <dgm:spPr/>
      <dgm:t>
        <a:bodyPr/>
        <a:lstStyle/>
        <a:p>
          <a:r>
            <a:rPr lang="en-US" sz="2800" dirty="0" smtClean="0">
              <a:latin typeface="Comic Sans MS" pitchFamily="66" charset="0"/>
            </a:rPr>
            <a:t>Intentionally	</a:t>
          </a:r>
          <a:endParaRPr lang="en-US" sz="2800" dirty="0">
            <a:latin typeface="Comic Sans MS" pitchFamily="66" charset="0"/>
          </a:endParaRPr>
        </a:p>
      </dgm:t>
    </dgm:pt>
    <dgm:pt modelId="{7B7CCB58-5DCF-4EA9-B3DB-D8AFA29F6FD2}" type="parTrans" cxnId="{97669A79-643B-4BAF-8D92-0664BE974A02}">
      <dgm:prSet/>
      <dgm:spPr/>
      <dgm:t>
        <a:bodyPr/>
        <a:lstStyle/>
        <a:p>
          <a:endParaRPr lang="en-US"/>
        </a:p>
      </dgm:t>
    </dgm:pt>
    <dgm:pt modelId="{8A9EB5AF-5D82-4B58-B0F2-C6CD76807568}" type="sibTrans" cxnId="{97669A79-643B-4BAF-8D92-0664BE974A02}">
      <dgm:prSet/>
      <dgm:spPr/>
      <dgm:t>
        <a:bodyPr/>
        <a:lstStyle/>
        <a:p>
          <a:endParaRPr lang="en-US"/>
        </a:p>
      </dgm:t>
    </dgm:pt>
    <dgm:pt modelId="{FDF421F8-371C-4183-8669-3730FC1C384B}">
      <dgm:prSet custT="1"/>
      <dgm:spPr/>
      <dgm:t>
        <a:bodyPr/>
        <a:lstStyle/>
        <a:p>
          <a:r>
            <a:rPr lang="en-US" sz="1400" dirty="0" smtClean="0">
              <a:latin typeface="Comic Sans MS" pitchFamily="66" charset="0"/>
            </a:rPr>
            <a:t>A cold</a:t>
          </a:r>
        </a:p>
        <a:p>
          <a:r>
            <a:rPr lang="en-US" sz="1400" dirty="0" smtClean="0">
              <a:latin typeface="Comic Sans MS" pitchFamily="66" charset="0"/>
            </a:rPr>
            <a:t>Not at ease-shifting around</a:t>
          </a:r>
        </a:p>
        <a:p>
          <a:r>
            <a:rPr lang="en-US" sz="1400" dirty="0" smtClean="0">
              <a:latin typeface="Comic Sans MS" pitchFamily="66" charset="0"/>
            </a:rPr>
            <a:t>disorganized-</a:t>
          </a:r>
        </a:p>
        <a:p>
          <a:r>
            <a:rPr lang="en-US" sz="1400" dirty="0" smtClean="0">
              <a:latin typeface="Comic Sans MS" pitchFamily="66" charset="0"/>
            </a:rPr>
            <a:t>stranger</a:t>
          </a:r>
          <a:endParaRPr lang="en-US" sz="1400" dirty="0">
            <a:latin typeface="Comic Sans MS" pitchFamily="66" charset="0"/>
          </a:endParaRPr>
        </a:p>
      </dgm:t>
    </dgm:pt>
    <dgm:pt modelId="{589BD8C3-DC69-4700-BE02-9BB49D2929F7}" type="parTrans" cxnId="{3E17192B-2638-4A18-8006-786328602E7B}">
      <dgm:prSet/>
      <dgm:spPr/>
      <dgm:t>
        <a:bodyPr/>
        <a:lstStyle/>
        <a:p>
          <a:endParaRPr lang="en-US"/>
        </a:p>
      </dgm:t>
    </dgm:pt>
    <dgm:pt modelId="{6C99EF5F-5AF6-4D8B-B42F-7ABE732FA135}" type="sibTrans" cxnId="{3E17192B-2638-4A18-8006-786328602E7B}">
      <dgm:prSet/>
      <dgm:spPr/>
      <dgm:t>
        <a:bodyPr/>
        <a:lstStyle/>
        <a:p>
          <a:endParaRPr lang="en-US"/>
        </a:p>
      </dgm:t>
    </dgm:pt>
    <dgm:pt modelId="{09506077-DB6B-4878-9B5C-99E597299486}">
      <dgm:prSet custT="1"/>
      <dgm:spPr/>
      <dgm:t>
        <a:bodyPr/>
        <a:lstStyle/>
        <a:p>
          <a:r>
            <a:rPr lang="en-US" sz="1200" smtClean="0">
              <a:latin typeface="Comic Sans MS" pitchFamily="66" charset="0"/>
            </a:rPr>
            <a:t>Human </a:t>
          </a:r>
        </a:p>
        <a:p>
          <a:r>
            <a:rPr lang="en-US" sz="1200" i="1" smtClean="0">
              <a:latin typeface="Comic Sans MS" pitchFamily="66" charset="0"/>
            </a:rPr>
            <a:t>I’d like to apply for the vacant position of senior brain surgeon at the hospital</a:t>
          </a:r>
          <a:endParaRPr lang="en-US" sz="1200" dirty="0">
            <a:latin typeface="Comic Sans MS" pitchFamily="66" charset="0"/>
          </a:endParaRPr>
        </a:p>
      </dgm:t>
    </dgm:pt>
    <dgm:pt modelId="{F9CD3CA7-20B8-4FF7-B5C5-A0E74B477C3E}" type="parTrans" cxnId="{BDB8A44F-D872-4996-BE79-231FCA356116}">
      <dgm:prSet/>
      <dgm:spPr/>
      <dgm:t>
        <a:bodyPr/>
        <a:lstStyle/>
        <a:p>
          <a:endParaRPr lang="en-US"/>
        </a:p>
      </dgm:t>
    </dgm:pt>
    <dgm:pt modelId="{732550EA-2913-4E09-9946-0F5558D85CB2}" type="sibTrans" cxnId="{BDB8A44F-D872-4996-BE79-231FCA356116}">
      <dgm:prSet/>
      <dgm:spPr/>
      <dgm:t>
        <a:bodyPr/>
        <a:lstStyle/>
        <a:p>
          <a:endParaRPr lang="en-US"/>
        </a:p>
      </dgm:t>
    </dgm:pt>
    <dgm:pt modelId="{4A40D263-8865-4E5A-8657-2B25FF355B5F}">
      <dgm:prSet custT="1"/>
      <dgm:spPr/>
      <dgm:t>
        <a:bodyPr/>
        <a:lstStyle/>
        <a:p>
          <a:r>
            <a:rPr lang="en-US" sz="1600" smtClean="0">
              <a:latin typeface="Comic Sans MS" pitchFamily="66" charset="0"/>
            </a:rPr>
            <a:t>Animal</a:t>
          </a:r>
        </a:p>
        <a:p>
          <a:r>
            <a:rPr lang="en-US" sz="1600" smtClean="0">
              <a:latin typeface="Comic Sans MS" pitchFamily="66" charset="0"/>
            </a:rPr>
            <a:t>The blackbird is not normally taken to be communicating anything by having black feathers, sitting on a branch and looking down at the ground, but is considered to be sending a communicative signal with the loud squawking produced when a cat appears on the scene</a:t>
          </a:r>
          <a:endParaRPr lang="en-US" sz="1600" dirty="0"/>
        </a:p>
      </dgm:t>
    </dgm:pt>
    <dgm:pt modelId="{D7A8C6CA-C710-4827-B365-6CA5D666BB65}" type="parTrans" cxnId="{1FE5AF71-820E-402C-BABF-539C63E0F810}">
      <dgm:prSet/>
      <dgm:spPr/>
      <dgm:t>
        <a:bodyPr/>
        <a:lstStyle/>
        <a:p>
          <a:endParaRPr lang="en-US"/>
        </a:p>
      </dgm:t>
    </dgm:pt>
    <dgm:pt modelId="{FB2A6E8A-D652-4BE3-8FDD-3C8F001BE6EB}" type="sibTrans" cxnId="{1FE5AF71-820E-402C-BABF-539C63E0F810}">
      <dgm:prSet/>
      <dgm:spPr/>
      <dgm:t>
        <a:bodyPr/>
        <a:lstStyle/>
        <a:p>
          <a:endParaRPr lang="en-US"/>
        </a:p>
      </dgm:t>
    </dgm:pt>
    <dgm:pt modelId="{7125C9C6-F2B7-4D54-BCC5-1DC577FCD91F}" type="pres">
      <dgm:prSet presAssocID="{7F6F6B52-3C03-4515-A863-82499B59F1B1}" presName="hierChild1" presStyleCnt="0">
        <dgm:presLayoutVars>
          <dgm:chPref val="1"/>
          <dgm:dir/>
          <dgm:animOne val="branch"/>
          <dgm:animLvl val="lvl"/>
          <dgm:resizeHandles/>
        </dgm:presLayoutVars>
      </dgm:prSet>
      <dgm:spPr/>
      <dgm:t>
        <a:bodyPr/>
        <a:lstStyle/>
        <a:p>
          <a:endParaRPr lang="en-US"/>
        </a:p>
      </dgm:t>
    </dgm:pt>
    <dgm:pt modelId="{1D15E976-09F9-4EF8-8F3A-41A95169F246}" type="pres">
      <dgm:prSet presAssocID="{4189399E-75AC-4A6F-9F8D-456DF0EC5091}" presName="hierRoot1" presStyleCnt="0"/>
      <dgm:spPr/>
      <dgm:t>
        <a:bodyPr/>
        <a:lstStyle/>
        <a:p>
          <a:endParaRPr lang="en-US"/>
        </a:p>
      </dgm:t>
    </dgm:pt>
    <dgm:pt modelId="{0F9E3F33-00DF-42C5-923B-617D88EF6650}" type="pres">
      <dgm:prSet presAssocID="{4189399E-75AC-4A6F-9F8D-456DF0EC5091}" presName="composite" presStyleCnt="0"/>
      <dgm:spPr/>
      <dgm:t>
        <a:bodyPr/>
        <a:lstStyle/>
        <a:p>
          <a:endParaRPr lang="en-US"/>
        </a:p>
      </dgm:t>
    </dgm:pt>
    <dgm:pt modelId="{4AB45B86-66EB-4073-AE12-92BEFF5F2AEA}" type="pres">
      <dgm:prSet presAssocID="{4189399E-75AC-4A6F-9F8D-456DF0EC5091}" presName="background" presStyleLbl="node0" presStyleIdx="0" presStyleCnt="1"/>
      <dgm:spPr/>
      <dgm:t>
        <a:bodyPr/>
        <a:lstStyle/>
        <a:p>
          <a:endParaRPr lang="en-US"/>
        </a:p>
      </dgm:t>
    </dgm:pt>
    <dgm:pt modelId="{E3887BF3-18C6-49C5-97A3-C7643CBFFF19}" type="pres">
      <dgm:prSet presAssocID="{4189399E-75AC-4A6F-9F8D-456DF0EC5091}" presName="text" presStyleLbl="fgAcc0" presStyleIdx="0" presStyleCnt="1" custScaleX="389212" custScaleY="304423" custLinFactY="-59392" custLinFactNeighborX="8783" custLinFactNeighborY="-100000">
        <dgm:presLayoutVars>
          <dgm:chPref val="3"/>
        </dgm:presLayoutVars>
      </dgm:prSet>
      <dgm:spPr/>
      <dgm:t>
        <a:bodyPr/>
        <a:lstStyle/>
        <a:p>
          <a:endParaRPr lang="en-US"/>
        </a:p>
      </dgm:t>
    </dgm:pt>
    <dgm:pt modelId="{DC98BBD4-E5C6-4FB7-A9E0-91869D71CDCF}" type="pres">
      <dgm:prSet presAssocID="{4189399E-75AC-4A6F-9F8D-456DF0EC5091}" presName="hierChild2" presStyleCnt="0"/>
      <dgm:spPr/>
      <dgm:t>
        <a:bodyPr/>
        <a:lstStyle/>
        <a:p>
          <a:endParaRPr lang="en-US"/>
        </a:p>
      </dgm:t>
    </dgm:pt>
    <dgm:pt modelId="{33B3DF73-0281-4A1C-8CA6-DF131FD302E0}" type="pres">
      <dgm:prSet presAssocID="{F5CAD080-BF3A-49E6-98CA-C90D2EC49154}" presName="Name10" presStyleLbl="parChTrans1D2" presStyleIdx="0" presStyleCnt="2"/>
      <dgm:spPr/>
      <dgm:t>
        <a:bodyPr/>
        <a:lstStyle/>
        <a:p>
          <a:endParaRPr lang="en-US"/>
        </a:p>
      </dgm:t>
    </dgm:pt>
    <dgm:pt modelId="{0C9EC0D1-8BA7-4092-8E31-85D7468C3B2F}" type="pres">
      <dgm:prSet presAssocID="{31E84818-E07F-4F7F-BEC5-21ADBEA47350}" presName="hierRoot2" presStyleCnt="0"/>
      <dgm:spPr/>
      <dgm:t>
        <a:bodyPr/>
        <a:lstStyle/>
        <a:p>
          <a:endParaRPr lang="en-US"/>
        </a:p>
      </dgm:t>
    </dgm:pt>
    <dgm:pt modelId="{38FC4A1C-CE4D-40CD-8895-47BF7562602F}" type="pres">
      <dgm:prSet presAssocID="{31E84818-E07F-4F7F-BEC5-21ADBEA47350}" presName="composite2" presStyleCnt="0"/>
      <dgm:spPr/>
      <dgm:t>
        <a:bodyPr/>
        <a:lstStyle/>
        <a:p>
          <a:endParaRPr lang="en-US"/>
        </a:p>
      </dgm:t>
    </dgm:pt>
    <dgm:pt modelId="{EEBC669A-4D97-4FBB-B272-EBD852F2B4AC}" type="pres">
      <dgm:prSet presAssocID="{31E84818-E07F-4F7F-BEC5-21ADBEA47350}" presName="background2" presStyleLbl="node2" presStyleIdx="0" presStyleCnt="2"/>
      <dgm:spPr/>
      <dgm:t>
        <a:bodyPr/>
        <a:lstStyle/>
        <a:p>
          <a:endParaRPr lang="en-US"/>
        </a:p>
      </dgm:t>
    </dgm:pt>
    <dgm:pt modelId="{A6A11DC6-ECC0-4B4A-96F1-7710BA15F77C}" type="pres">
      <dgm:prSet presAssocID="{31E84818-E07F-4F7F-BEC5-21ADBEA47350}" presName="text2" presStyleLbl="fgAcc2" presStyleIdx="0" presStyleCnt="2" custScaleX="518438" custScaleY="183264">
        <dgm:presLayoutVars>
          <dgm:chPref val="3"/>
        </dgm:presLayoutVars>
      </dgm:prSet>
      <dgm:spPr/>
      <dgm:t>
        <a:bodyPr/>
        <a:lstStyle/>
        <a:p>
          <a:endParaRPr lang="en-US"/>
        </a:p>
      </dgm:t>
    </dgm:pt>
    <dgm:pt modelId="{477B1CE5-AA31-42CB-8BCE-F0EF59C64477}" type="pres">
      <dgm:prSet presAssocID="{31E84818-E07F-4F7F-BEC5-21ADBEA47350}" presName="hierChild3" presStyleCnt="0"/>
      <dgm:spPr/>
      <dgm:t>
        <a:bodyPr/>
        <a:lstStyle/>
        <a:p>
          <a:endParaRPr lang="en-US"/>
        </a:p>
      </dgm:t>
    </dgm:pt>
    <dgm:pt modelId="{CA69F3AE-E6D6-4FCC-BEA7-69BE5567D9DD}" type="pres">
      <dgm:prSet presAssocID="{98A8FB76-2938-45E4-9AE7-DDE8A2237958}" presName="Name17" presStyleLbl="parChTrans1D3" presStyleIdx="0" presStyleCnt="2"/>
      <dgm:spPr/>
      <dgm:t>
        <a:bodyPr/>
        <a:lstStyle/>
        <a:p>
          <a:endParaRPr lang="en-US"/>
        </a:p>
      </dgm:t>
    </dgm:pt>
    <dgm:pt modelId="{BB5B2A16-3883-4EC2-B613-877A89F1CB42}" type="pres">
      <dgm:prSet presAssocID="{574DAE6A-C20E-4DBD-8120-19BC7271F820}" presName="hierRoot3" presStyleCnt="0"/>
      <dgm:spPr/>
      <dgm:t>
        <a:bodyPr/>
        <a:lstStyle/>
        <a:p>
          <a:endParaRPr lang="en-US"/>
        </a:p>
      </dgm:t>
    </dgm:pt>
    <dgm:pt modelId="{05906CA1-64A2-45AF-8EC0-0374A3DE5076}" type="pres">
      <dgm:prSet presAssocID="{574DAE6A-C20E-4DBD-8120-19BC7271F820}" presName="composite3" presStyleCnt="0"/>
      <dgm:spPr/>
      <dgm:t>
        <a:bodyPr/>
        <a:lstStyle/>
        <a:p>
          <a:endParaRPr lang="en-US"/>
        </a:p>
      </dgm:t>
    </dgm:pt>
    <dgm:pt modelId="{24B4613A-2A6C-41A6-8B0C-06498D32993E}" type="pres">
      <dgm:prSet presAssocID="{574DAE6A-C20E-4DBD-8120-19BC7271F820}" presName="background3" presStyleLbl="node3" presStyleIdx="0" presStyleCnt="2"/>
      <dgm:spPr/>
      <dgm:t>
        <a:bodyPr/>
        <a:lstStyle/>
        <a:p>
          <a:endParaRPr lang="en-US"/>
        </a:p>
      </dgm:t>
    </dgm:pt>
    <dgm:pt modelId="{0BE1AC0A-BCA9-4C2B-985D-D1D2F83A9609}" type="pres">
      <dgm:prSet presAssocID="{574DAE6A-C20E-4DBD-8120-19BC7271F820}" presName="text3" presStyleLbl="fgAcc3" presStyleIdx="0" presStyleCnt="2" custScaleX="574810" custLinFactNeighborX="-12056" custLinFactNeighborY="54234">
        <dgm:presLayoutVars>
          <dgm:chPref val="3"/>
        </dgm:presLayoutVars>
      </dgm:prSet>
      <dgm:spPr/>
      <dgm:t>
        <a:bodyPr/>
        <a:lstStyle/>
        <a:p>
          <a:endParaRPr lang="en-US"/>
        </a:p>
      </dgm:t>
    </dgm:pt>
    <dgm:pt modelId="{5B5A2729-B997-4C5A-9BCB-D219CBFABDAD}" type="pres">
      <dgm:prSet presAssocID="{574DAE6A-C20E-4DBD-8120-19BC7271F820}" presName="hierChild4" presStyleCnt="0"/>
      <dgm:spPr/>
      <dgm:t>
        <a:bodyPr/>
        <a:lstStyle/>
        <a:p>
          <a:endParaRPr lang="en-US"/>
        </a:p>
      </dgm:t>
    </dgm:pt>
    <dgm:pt modelId="{F1FD77C4-CA56-43A8-8096-873D2EACB64A}" type="pres">
      <dgm:prSet presAssocID="{589BD8C3-DC69-4700-BE02-9BB49D2929F7}" presName="Name23" presStyleLbl="parChTrans1D4" presStyleIdx="0" presStyleCnt="3"/>
      <dgm:spPr/>
      <dgm:t>
        <a:bodyPr/>
        <a:lstStyle/>
        <a:p>
          <a:endParaRPr lang="en-US"/>
        </a:p>
      </dgm:t>
    </dgm:pt>
    <dgm:pt modelId="{D2CCFE81-80E0-436C-9809-D938181A9BAF}" type="pres">
      <dgm:prSet presAssocID="{FDF421F8-371C-4183-8669-3730FC1C384B}" presName="hierRoot4" presStyleCnt="0"/>
      <dgm:spPr/>
      <dgm:t>
        <a:bodyPr/>
        <a:lstStyle/>
        <a:p>
          <a:endParaRPr lang="en-US"/>
        </a:p>
      </dgm:t>
    </dgm:pt>
    <dgm:pt modelId="{780F3F28-AA7D-4872-B450-EBBD7193AB35}" type="pres">
      <dgm:prSet presAssocID="{FDF421F8-371C-4183-8669-3730FC1C384B}" presName="composite4" presStyleCnt="0"/>
      <dgm:spPr/>
      <dgm:t>
        <a:bodyPr/>
        <a:lstStyle/>
        <a:p>
          <a:endParaRPr lang="en-US"/>
        </a:p>
      </dgm:t>
    </dgm:pt>
    <dgm:pt modelId="{7BE4F0BE-0388-4E6B-88C0-5942FA76D81B}" type="pres">
      <dgm:prSet presAssocID="{FDF421F8-371C-4183-8669-3730FC1C384B}" presName="background4" presStyleLbl="node4" presStyleIdx="0" presStyleCnt="3"/>
      <dgm:spPr/>
      <dgm:t>
        <a:bodyPr/>
        <a:lstStyle/>
        <a:p>
          <a:endParaRPr lang="en-US"/>
        </a:p>
      </dgm:t>
    </dgm:pt>
    <dgm:pt modelId="{A65C6A7C-E883-4CAB-A695-8D8F0A34C268}" type="pres">
      <dgm:prSet presAssocID="{FDF421F8-371C-4183-8669-3730FC1C384B}" presName="text4" presStyleLbl="fgAcc4" presStyleIdx="0" presStyleCnt="3" custScaleX="423604" custScaleY="683967" custLinFactY="100000" custLinFactNeighborX="13556" custLinFactNeighborY="100654">
        <dgm:presLayoutVars>
          <dgm:chPref val="3"/>
        </dgm:presLayoutVars>
      </dgm:prSet>
      <dgm:spPr/>
      <dgm:t>
        <a:bodyPr/>
        <a:lstStyle/>
        <a:p>
          <a:endParaRPr lang="en-US"/>
        </a:p>
      </dgm:t>
    </dgm:pt>
    <dgm:pt modelId="{B8FCC3D4-6393-4CD1-8FA1-3C98C8D1C065}" type="pres">
      <dgm:prSet presAssocID="{FDF421F8-371C-4183-8669-3730FC1C384B}" presName="hierChild5" presStyleCnt="0"/>
      <dgm:spPr/>
      <dgm:t>
        <a:bodyPr/>
        <a:lstStyle/>
        <a:p>
          <a:endParaRPr lang="en-US"/>
        </a:p>
      </dgm:t>
    </dgm:pt>
    <dgm:pt modelId="{B8813709-DBA9-4518-AA76-10F10986E7D1}" type="pres">
      <dgm:prSet presAssocID="{42A2BCF9-094F-4DBE-A609-9F3B3D6A3598}" presName="Name10" presStyleLbl="parChTrans1D2" presStyleIdx="1" presStyleCnt="2"/>
      <dgm:spPr/>
      <dgm:t>
        <a:bodyPr/>
        <a:lstStyle/>
        <a:p>
          <a:endParaRPr lang="en-US"/>
        </a:p>
      </dgm:t>
    </dgm:pt>
    <dgm:pt modelId="{726E07DA-D53B-414D-9ED4-600A0183FF6B}" type="pres">
      <dgm:prSet presAssocID="{29DA7D90-D089-4D7A-817A-6A2897758CF9}" presName="hierRoot2" presStyleCnt="0"/>
      <dgm:spPr/>
      <dgm:t>
        <a:bodyPr/>
        <a:lstStyle/>
        <a:p>
          <a:endParaRPr lang="en-US"/>
        </a:p>
      </dgm:t>
    </dgm:pt>
    <dgm:pt modelId="{3CE5A6E6-1C8A-4BCC-9A85-D7EC667FC792}" type="pres">
      <dgm:prSet presAssocID="{29DA7D90-D089-4D7A-817A-6A2897758CF9}" presName="composite2" presStyleCnt="0"/>
      <dgm:spPr/>
      <dgm:t>
        <a:bodyPr/>
        <a:lstStyle/>
        <a:p>
          <a:endParaRPr lang="en-US"/>
        </a:p>
      </dgm:t>
    </dgm:pt>
    <dgm:pt modelId="{BDDED6C5-E364-49B3-BFB8-AE212C0C5B89}" type="pres">
      <dgm:prSet presAssocID="{29DA7D90-D089-4D7A-817A-6A2897758CF9}" presName="background2" presStyleLbl="node2" presStyleIdx="1" presStyleCnt="2"/>
      <dgm:spPr/>
      <dgm:t>
        <a:bodyPr/>
        <a:lstStyle/>
        <a:p>
          <a:endParaRPr lang="en-US"/>
        </a:p>
      </dgm:t>
    </dgm:pt>
    <dgm:pt modelId="{296B3E78-190B-439D-A1CE-1615D6ECD24B}" type="pres">
      <dgm:prSet presAssocID="{29DA7D90-D089-4D7A-817A-6A2897758CF9}" presName="text2" presStyleLbl="fgAcc2" presStyleIdx="1" presStyleCnt="2" custScaleX="739034" custScaleY="119784" custLinFactNeighborX="1175" custLinFactNeighborY="44209">
        <dgm:presLayoutVars>
          <dgm:chPref val="3"/>
        </dgm:presLayoutVars>
      </dgm:prSet>
      <dgm:spPr/>
      <dgm:t>
        <a:bodyPr/>
        <a:lstStyle/>
        <a:p>
          <a:endParaRPr lang="en-US"/>
        </a:p>
      </dgm:t>
    </dgm:pt>
    <dgm:pt modelId="{91781267-994E-4B60-9C68-20020943230B}" type="pres">
      <dgm:prSet presAssocID="{29DA7D90-D089-4D7A-817A-6A2897758CF9}" presName="hierChild3" presStyleCnt="0"/>
      <dgm:spPr/>
      <dgm:t>
        <a:bodyPr/>
        <a:lstStyle/>
        <a:p>
          <a:endParaRPr lang="en-US"/>
        </a:p>
      </dgm:t>
    </dgm:pt>
    <dgm:pt modelId="{21B45D9B-3235-4E9E-84D6-ADF4ED517723}" type="pres">
      <dgm:prSet presAssocID="{7B7CCB58-5DCF-4EA9-B3DB-D8AFA29F6FD2}" presName="Name17" presStyleLbl="parChTrans1D3" presStyleIdx="1" presStyleCnt="2"/>
      <dgm:spPr/>
      <dgm:t>
        <a:bodyPr/>
        <a:lstStyle/>
        <a:p>
          <a:endParaRPr lang="en-US"/>
        </a:p>
      </dgm:t>
    </dgm:pt>
    <dgm:pt modelId="{868AFD16-51D7-42C2-861A-580DF9E26D9C}" type="pres">
      <dgm:prSet presAssocID="{667EF2D1-D20A-4431-8020-29A287D24BD0}" presName="hierRoot3" presStyleCnt="0"/>
      <dgm:spPr/>
      <dgm:t>
        <a:bodyPr/>
        <a:lstStyle/>
        <a:p>
          <a:endParaRPr lang="en-US"/>
        </a:p>
      </dgm:t>
    </dgm:pt>
    <dgm:pt modelId="{33F98DF7-B56F-4F0A-A251-785A72051F24}" type="pres">
      <dgm:prSet presAssocID="{667EF2D1-D20A-4431-8020-29A287D24BD0}" presName="composite3" presStyleCnt="0"/>
      <dgm:spPr/>
      <dgm:t>
        <a:bodyPr/>
        <a:lstStyle/>
        <a:p>
          <a:endParaRPr lang="en-US"/>
        </a:p>
      </dgm:t>
    </dgm:pt>
    <dgm:pt modelId="{267AA6EE-762C-4A78-9C43-B3416FFD8ADE}" type="pres">
      <dgm:prSet presAssocID="{667EF2D1-D20A-4431-8020-29A287D24BD0}" presName="background3" presStyleLbl="node3" presStyleIdx="1" presStyleCnt="2"/>
      <dgm:spPr/>
      <dgm:t>
        <a:bodyPr/>
        <a:lstStyle/>
        <a:p>
          <a:endParaRPr lang="en-US"/>
        </a:p>
      </dgm:t>
    </dgm:pt>
    <dgm:pt modelId="{DF61E3A1-F249-452F-B891-5BA91CE2E858}" type="pres">
      <dgm:prSet presAssocID="{667EF2D1-D20A-4431-8020-29A287D24BD0}" presName="text3" presStyleLbl="fgAcc3" presStyleIdx="1" presStyleCnt="2" custScaleX="723078" custLinFactNeighborX="2000" custLinFactNeighborY="73109">
        <dgm:presLayoutVars>
          <dgm:chPref val="3"/>
        </dgm:presLayoutVars>
      </dgm:prSet>
      <dgm:spPr/>
      <dgm:t>
        <a:bodyPr/>
        <a:lstStyle/>
        <a:p>
          <a:endParaRPr lang="en-US"/>
        </a:p>
      </dgm:t>
    </dgm:pt>
    <dgm:pt modelId="{43D84595-275F-4170-B15F-18BB65FBAFE8}" type="pres">
      <dgm:prSet presAssocID="{667EF2D1-D20A-4431-8020-29A287D24BD0}" presName="hierChild4" presStyleCnt="0"/>
      <dgm:spPr/>
      <dgm:t>
        <a:bodyPr/>
        <a:lstStyle/>
        <a:p>
          <a:endParaRPr lang="en-US"/>
        </a:p>
      </dgm:t>
    </dgm:pt>
    <dgm:pt modelId="{2C82F412-20C6-43E5-8B53-DE0F7C5C53BE}" type="pres">
      <dgm:prSet presAssocID="{F9CD3CA7-20B8-4FF7-B5C5-A0E74B477C3E}" presName="Name23" presStyleLbl="parChTrans1D4" presStyleIdx="1" presStyleCnt="3"/>
      <dgm:spPr/>
      <dgm:t>
        <a:bodyPr/>
        <a:lstStyle/>
        <a:p>
          <a:endParaRPr lang="en-US"/>
        </a:p>
      </dgm:t>
    </dgm:pt>
    <dgm:pt modelId="{CC68BC26-299A-45C6-9565-65B65F67E4C6}" type="pres">
      <dgm:prSet presAssocID="{09506077-DB6B-4878-9B5C-99E597299486}" presName="hierRoot4" presStyleCnt="0"/>
      <dgm:spPr/>
      <dgm:t>
        <a:bodyPr/>
        <a:lstStyle/>
        <a:p>
          <a:endParaRPr lang="en-US"/>
        </a:p>
      </dgm:t>
    </dgm:pt>
    <dgm:pt modelId="{F9962EE0-8B12-4512-8C2B-D0D2B6458DEE}" type="pres">
      <dgm:prSet presAssocID="{09506077-DB6B-4878-9B5C-99E597299486}" presName="composite4" presStyleCnt="0"/>
      <dgm:spPr/>
      <dgm:t>
        <a:bodyPr/>
        <a:lstStyle/>
        <a:p>
          <a:endParaRPr lang="en-US"/>
        </a:p>
      </dgm:t>
    </dgm:pt>
    <dgm:pt modelId="{8716C8C0-92CD-47E2-B1C7-A06414875CCF}" type="pres">
      <dgm:prSet presAssocID="{09506077-DB6B-4878-9B5C-99E597299486}" presName="background4" presStyleLbl="node4" presStyleIdx="1" presStyleCnt="3"/>
      <dgm:spPr/>
      <dgm:t>
        <a:bodyPr/>
        <a:lstStyle/>
        <a:p>
          <a:endParaRPr lang="en-US"/>
        </a:p>
      </dgm:t>
    </dgm:pt>
    <dgm:pt modelId="{7E91F793-786C-43F3-94F1-92595347E70E}" type="pres">
      <dgm:prSet presAssocID="{09506077-DB6B-4878-9B5C-99E597299486}" presName="text4" presStyleLbl="fgAcc4" presStyleIdx="1" presStyleCnt="3" custScaleX="316015" custScaleY="677140" custLinFactY="89360" custLinFactNeighborX="-12235" custLinFactNeighborY="100000">
        <dgm:presLayoutVars>
          <dgm:chPref val="3"/>
        </dgm:presLayoutVars>
      </dgm:prSet>
      <dgm:spPr/>
      <dgm:t>
        <a:bodyPr/>
        <a:lstStyle/>
        <a:p>
          <a:endParaRPr lang="en-US"/>
        </a:p>
      </dgm:t>
    </dgm:pt>
    <dgm:pt modelId="{2D7727A2-1B5C-4DE2-8D81-F58A8F041A9D}" type="pres">
      <dgm:prSet presAssocID="{09506077-DB6B-4878-9B5C-99E597299486}" presName="hierChild5" presStyleCnt="0"/>
      <dgm:spPr/>
      <dgm:t>
        <a:bodyPr/>
        <a:lstStyle/>
        <a:p>
          <a:endParaRPr lang="en-US"/>
        </a:p>
      </dgm:t>
    </dgm:pt>
    <dgm:pt modelId="{C92B4AF7-44D5-477F-BE27-A3E3D2063413}" type="pres">
      <dgm:prSet presAssocID="{D7A8C6CA-C710-4827-B365-6CA5D666BB65}" presName="Name23" presStyleLbl="parChTrans1D4" presStyleIdx="2" presStyleCnt="3"/>
      <dgm:spPr/>
      <dgm:t>
        <a:bodyPr/>
        <a:lstStyle/>
        <a:p>
          <a:endParaRPr lang="en-US"/>
        </a:p>
      </dgm:t>
    </dgm:pt>
    <dgm:pt modelId="{2DB760BA-FAC3-4D63-9E19-62C2B27591E5}" type="pres">
      <dgm:prSet presAssocID="{4A40D263-8865-4E5A-8657-2B25FF355B5F}" presName="hierRoot4" presStyleCnt="0"/>
      <dgm:spPr/>
      <dgm:t>
        <a:bodyPr/>
        <a:lstStyle/>
        <a:p>
          <a:endParaRPr lang="en-US"/>
        </a:p>
      </dgm:t>
    </dgm:pt>
    <dgm:pt modelId="{F49D943D-06FE-486D-92DF-A84B1C3E71B0}" type="pres">
      <dgm:prSet presAssocID="{4A40D263-8865-4E5A-8657-2B25FF355B5F}" presName="composite4" presStyleCnt="0"/>
      <dgm:spPr/>
      <dgm:t>
        <a:bodyPr/>
        <a:lstStyle/>
        <a:p>
          <a:endParaRPr lang="en-US"/>
        </a:p>
      </dgm:t>
    </dgm:pt>
    <dgm:pt modelId="{F73DAB23-5617-4D80-B8C3-A011484AAC90}" type="pres">
      <dgm:prSet presAssocID="{4A40D263-8865-4E5A-8657-2B25FF355B5F}" presName="background4" presStyleLbl="node4" presStyleIdx="2" presStyleCnt="3"/>
      <dgm:spPr/>
      <dgm:t>
        <a:bodyPr/>
        <a:lstStyle/>
        <a:p>
          <a:endParaRPr lang="en-US"/>
        </a:p>
      </dgm:t>
    </dgm:pt>
    <dgm:pt modelId="{A9B4D17D-A589-4172-86EE-7B4AE7A4E893}" type="pres">
      <dgm:prSet presAssocID="{4A40D263-8865-4E5A-8657-2B25FF355B5F}" presName="text4" presStyleLbl="fgAcc4" presStyleIdx="2" presStyleCnt="3" custScaleX="772377" custScaleY="922380" custLinFactY="100000" custLinFactNeighborX="367" custLinFactNeighborY="154873">
        <dgm:presLayoutVars>
          <dgm:chPref val="3"/>
        </dgm:presLayoutVars>
      </dgm:prSet>
      <dgm:spPr/>
      <dgm:t>
        <a:bodyPr/>
        <a:lstStyle/>
        <a:p>
          <a:endParaRPr lang="en-US"/>
        </a:p>
      </dgm:t>
    </dgm:pt>
    <dgm:pt modelId="{EAE4DF2A-0905-4963-901E-9B760F9B1CB5}" type="pres">
      <dgm:prSet presAssocID="{4A40D263-8865-4E5A-8657-2B25FF355B5F}" presName="hierChild5" presStyleCnt="0"/>
      <dgm:spPr/>
      <dgm:t>
        <a:bodyPr/>
        <a:lstStyle/>
        <a:p>
          <a:endParaRPr lang="en-US"/>
        </a:p>
      </dgm:t>
    </dgm:pt>
  </dgm:ptLst>
  <dgm:cxnLst>
    <dgm:cxn modelId="{4A68B2AB-82D5-4D17-AB76-1434A1572362}" srcId="{4189399E-75AC-4A6F-9F8D-456DF0EC5091}" destId="{31E84818-E07F-4F7F-BEC5-21ADBEA47350}" srcOrd="0" destOrd="0" parTransId="{F5CAD080-BF3A-49E6-98CA-C90D2EC49154}" sibTransId="{A42739B3-E3DC-4D96-A38F-47144ECE28DA}"/>
    <dgm:cxn modelId="{E18AF6FD-6E67-473C-B615-5AAC9D10BF4D}" type="presOf" srcId="{7B7CCB58-5DCF-4EA9-B3DB-D8AFA29F6FD2}" destId="{21B45D9B-3235-4E9E-84D6-ADF4ED517723}" srcOrd="0" destOrd="0" presId="urn:microsoft.com/office/officeart/2005/8/layout/hierarchy1"/>
    <dgm:cxn modelId="{E862221B-35FA-426D-AC97-68C3CA463B17}" type="presOf" srcId="{F9CD3CA7-20B8-4FF7-B5C5-A0E74B477C3E}" destId="{2C82F412-20C6-43E5-8B53-DE0F7C5C53BE}" srcOrd="0" destOrd="0" presId="urn:microsoft.com/office/officeart/2005/8/layout/hierarchy1"/>
    <dgm:cxn modelId="{2FE7D678-67E7-4767-8A70-FFE9FB89F1DE}" type="presOf" srcId="{667EF2D1-D20A-4431-8020-29A287D24BD0}" destId="{DF61E3A1-F249-452F-B891-5BA91CE2E858}" srcOrd="0" destOrd="0" presId="urn:microsoft.com/office/officeart/2005/8/layout/hierarchy1"/>
    <dgm:cxn modelId="{D711B7D2-BDB7-45ED-9485-FA80276CA270}" type="presOf" srcId="{31E84818-E07F-4F7F-BEC5-21ADBEA47350}" destId="{A6A11DC6-ECC0-4B4A-96F1-7710BA15F77C}" srcOrd="0" destOrd="0" presId="urn:microsoft.com/office/officeart/2005/8/layout/hierarchy1"/>
    <dgm:cxn modelId="{1B7CEC89-C6EB-4EA3-841C-D7F0FB4C9971}" srcId="{31E84818-E07F-4F7F-BEC5-21ADBEA47350}" destId="{574DAE6A-C20E-4DBD-8120-19BC7271F820}" srcOrd="0" destOrd="0" parTransId="{98A8FB76-2938-45E4-9AE7-DDE8A2237958}" sibTransId="{D7E957B0-5D20-4FB6-89E7-49F53F3290A6}"/>
    <dgm:cxn modelId="{1FE5AF71-820E-402C-BABF-539C63E0F810}" srcId="{667EF2D1-D20A-4431-8020-29A287D24BD0}" destId="{4A40D263-8865-4E5A-8657-2B25FF355B5F}" srcOrd="1" destOrd="0" parTransId="{D7A8C6CA-C710-4827-B365-6CA5D666BB65}" sibTransId="{FB2A6E8A-D652-4BE3-8FDD-3C8F001BE6EB}"/>
    <dgm:cxn modelId="{B64FDE1D-5131-4755-B2D8-281350C7ACBE}" type="presOf" srcId="{4A40D263-8865-4E5A-8657-2B25FF355B5F}" destId="{A9B4D17D-A589-4172-86EE-7B4AE7A4E893}" srcOrd="0" destOrd="0" presId="urn:microsoft.com/office/officeart/2005/8/layout/hierarchy1"/>
    <dgm:cxn modelId="{2FDEC3C8-72E7-47C4-8736-81DD4C593B0B}" type="presOf" srcId="{FDF421F8-371C-4183-8669-3730FC1C384B}" destId="{A65C6A7C-E883-4CAB-A695-8D8F0A34C268}" srcOrd="0" destOrd="0" presId="urn:microsoft.com/office/officeart/2005/8/layout/hierarchy1"/>
    <dgm:cxn modelId="{BAD1D9B5-C077-49C6-BFFB-7FDA61D678D9}" type="presOf" srcId="{D7A8C6CA-C710-4827-B365-6CA5D666BB65}" destId="{C92B4AF7-44D5-477F-BE27-A3E3D2063413}" srcOrd="0" destOrd="0" presId="urn:microsoft.com/office/officeart/2005/8/layout/hierarchy1"/>
    <dgm:cxn modelId="{7043EB3E-CC19-4854-9A60-F85066524C1C}" type="presOf" srcId="{09506077-DB6B-4878-9B5C-99E597299486}" destId="{7E91F793-786C-43F3-94F1-92595347E70E}" srcOrd="0" destOrd="0" presId="urn:microsoft.com/office/officeart/2005/8/layout/hierarchy1"/>
    <dgm:cxn modelId="{6C02298D-5EE2-49DE-98F2-C2C70E5BE2E5}" type="presOf" srcId="{98A8FB76-2938-45E4-9AE7-DDE8A2237958}" destId="{CA69F3AE-E6D6-4FCC-BEA7-69BE5567D9DD}" srcOrd="0" destOrd="0" presId="urn:microsoft.com/office/officeart/2005/8/layout/hierarchy1"/>
    <dgm:cxn modelId="{060C6219-7D04-4640-A8A8-0C8D2EAB053F}" type="presOf" srcId="{589BD8C3-DC69-4700-BE02-9BB49D2929F7}" destId="{F1FD77C4-CA56-43A8-8096-873D2EACB64A}" srcOrd="0" destOrd="0" presId="urn:microsoft.com/office/officeart/2005/8/layout/hierarchy1"/>
    <dgm:cxn modelId="{DE696144-1426-4244-BFB9-A571A554A702}" type="presOf" srcId="{4189399E-75AC-4A6F-9F8D-456DF0EC5091}" destId="{E3887BF3-18C6-49C5-97A3-C7643CBFFF19}" srcOrd="0" destOrd="0" presId="urn:microsoft.com/office/officeart/2005/8/layout/hierarchy1"/>
    <dgm:cxn modelId="{3E17192B-2638-4A18-8006-786328602E7B}" srcId="{574DAE6A-C20E-4DBD-8120-19BC7271F820}" destId="{FDF421F8-371C-4183-8669-3730FC1C384B}" srcOrd="0" destOrd="0" parTransId="{589BD8C3-DC69-4700-BE02-9BB49D2929F7}" sibTransId="{6C99EF5F-5AF6-4D8B-B42F-7ABE732FA135}"/>
    <dgm:cxn modelId="{BDB8A44F-D872-4996-BE79-231FCA356116}" srcId="{667EF2D1-D20A-4431-8020-29A287D24BD0}" destId="{09506077-DB6B-4878-9B5C-99E597299486}" srcOrd="0" destOrd="0" parTransId="{F9CD3CA7-20B8-4FF7-B5C5-A0E74B477C3E}" sibTransId="{732550EA-2913-4E09-9946-0F5558D85CB2}"/>
    <dgm:cxn modelId="{28A30D96-81F6-44D3-A837-0F5AD731C1B8}" srcId="{4189399E-75AC-4A6F-9F8D-456DF0EC5091}" destId="{29DA7D90-D089-4D7A-817A-6A2897758CF9}" srcOrd="1" destOrd="0" parTransId="{42A2BCF9-094F-4DBE-A609-9F3B3D6A3598}" sibTransId="{BE1A4FCE-8DA0-4E2B-8150-D41C8788E79E}"/>
    <dgm:cxn modelId="{6166F7CA-31F9-4174-97D6-7D55A765B87D}" type="presOf" srcId="{574DAE6A-C20E-4DBD-8120-19BC7271F820}" destId="{0BE1AC0A-BCA9-4C2B-985D-D1D2F83A9609}" srcOrd="0" destOrd="0" presId="urn:microsoft.com/office/officeart/2005/8/layout/hierarchy1"/>
    <dgm:cxn modelId="{68F16765-5783-4A81-8051-0A3C4F2BA325}" type="presOf" srcId="{42A2BCF9-094F-4DBE-A609-9F3B3D6A3598}" destId="{B8813709-DBA9-4518-AA76-10F10986E7D1}" srcOrd="0" destOrd="0" presId="urn:microsoft.com/office/officeart/2005/8/layout/hierarchy1"/>
    <dgm:cxn modelId="{97669A79-643B-4BAF-8D92-0664BE974A02}" srcId="{29DA7D90-D089-4D7A-817A-6A2897758CF9}" destId="{667EF2D1-D20A-4431-8020-29A287D24BD0}" srcOrd="0" destOrd="0" parTransId="{7B7CCB58-5DCF-4EA9-B3DB-D8AFA29F6FD2}" sibTransId="{8A9EB5AF-5D82-4B58-B0F2-C6CD76807568}"/>
    <dgm:cxn modelId="{DAEBB912-AC28-42DC-BAA9-A195097BCC0F}" type="presOf" srcId="{F5CAD080-BF3A-49E6-98CA-C90D2EC49154}" destId="{33B3DF73-0281-4A1C-8CA6-DF131FD302E0}" srcOrd="0" destOrd="0" presId="urn:microsoft.com/office/officeart/2005/8/layout/hierarchy1"/>
    <dgm:cxn modelId="{495D093D-09B5-42A7-A41A-5C364EC363C1}" type="presOf" srcId="{29DA7D90-D089-4D7A-817A-6A2897758CF9}" destId="{296B3E78-190B-439D-A1CE-1615D6ECD24B}" srcOrd="0" destOrd="0" presId="urn:microsoft.com/office/officeart/2005/8/layout/hierarchy1"/>
    <dgm:cxn modelId="{B6485363-763E-40BC-AE5C-0624B8BC4EE4}" srcId="{7F6F6B52-3C03-4515-A863-82499B59F1B1}" destId="{4189399E-75AC-4A6F-9F8D-456DF0EC5091}" srcOrd="0" destOrd="0" parTransId="{734C7D3C-B898-4CDD-8DB8-F2D2B138F2FB}" sibTransId="{D35CA853-3EB0-450F-8358-0D9D82C7B6F1}"/>
    <dgm:cxn modelId="{C2BDC1B4-E5A6-47BE-AF1B-29F4F8F24288}" type="presOf" srcId="{7F6F6B52-3C03-4515-A863-82499B59F1B1}" destId="{7125C9C6-F2B7-4D54-BCC5-1DC577FCD91F}" srcOrd="0" destOrd="0" presId="urn:microsoft.com/office/officeart/2005/8/layout/hierarchy1"/>
    <dgm:cxn modelId="{7F707FD6-6B4A-490A-923A-ABE4C4C31678}" type="presParOf" srcId="{7125C9C6-F2B7-4D54-BCC5-1DC577FCD91F}" destId="{1D15E976-09F9-4EF8-8F3A-41A95169F246}" srcOrd="0" destOrd="0" presId="urn:microsoft.com/office/officeart/2005/8/layout/hierarchy1"/>
    <dgm:cxn modelId="{1940148A-E2FB-4FF3-9968-29959CC116E7}" type="presParOf" srcId="{1D15E976-09F9-4EF8-8F3A-41A95169F246}" destId="{0F9E3F33-00DF-42C5-923B-617D88EF6650}" srcOrd="0" destOrd="0" presId="urn:microsoft.com/office/officeart/2005/8/layout/hierarchy1"/>
    <dgm:cxn modelId="{E2EDC16D-F708-4438-9A26-CE077059E5DC}" type="presParOf" srcId="{0F9E3F33-00DF-42C5-923B-617D88EF6650}" destId="{4AB45B86-66EB-4073-AE12-92BEFF5F2AEA}" srcOrd="0" destOrd="0" presId="urn:microsoft.com/office/officeart/2005/8/layout/hierarchy1"/>
    <dgm:cxn modelId="{081C47BA-7FD9-4C2E-8C7D-E7311042098E}" type="presParOf" srcId="{0F9E3F33-00DF-42C5-923B-617D88EF6650}" destId="{E3887BF3-18C6-49C5-97A3-C7643CBFFF19}" srcOrd="1" destOrd="0" presId="urn:microsoft.com/office/officeart/2005/8/layout/hierarchy1"/>
    <dgm:cxn modelId="{715312F6-FDE0-4EA5-B071-D432C23EA1D9}" type="presParOf" srcId="{1D15E976-09F9-4EF8-8F3A-41A95169F246}" destId="{DC98BBD4-E5C6-4FB7-A9E0-91869D71CDCF}" srcOrd="1" destOrd="0" presId="urn:microsoft.com/office/officeart/2005/8/layout/hierarchy1"/>
    <dgm:cxn modelId="{D321472F-956D-46B6-B63A-0BEDD790B189}" type="presParOf" srcId="{DC98BBD4-E5C6-4FB7-A9E0-91869D71CDCF}" destId="{33B3DF73-0281-4A1C-8CA6-DF131FD302E0}" srcOrd="0" destOrd="0" presId="urn:microsoft.com/office/officeart/2005/8/layout/hierarchy1"/>
    <dgm:cxn modelId="{AEBC5FC9-BADB-4B4D-8A99-8B6FE92EA981}" type="presParOf" srcId="{DC98BBD4-E5C6-4FB7-A9E0-91869D71CDCF}" destId="{0C9EC0D1-8BA7-4092-8E31-85D7468C3B2F}" srcOrd="1" destOrd="0" presId="urn:microsoft.com/office/officeart/2005/8/layout/hierarchy1"/>
    <dgm:cxn modelId="{4C14EDA9-0422-434C-B6AD-B99FB7D1B614}" type="presParOf" srcId="{0C9EC0D1-8BA7-4092-8E31-85D7468C3B2F}" destId="{38FC4A1C-CE4D-40CD-8895-47BF7562602F}" srcOrd="0" destOrd="0" presId="urn:microsoft.com/office/officeart/2005/8/layout/hierarchy1"/>
    <dgm:cxn modelId="{49F9E201-5A7A-4F1D-8655-52B4CC404516}" type="presParOf" srcId="{38FC4A1C-CE4D-40CD-8895-47BF7562602F}" destId="{EEBC669A-4D97-4FBB-B272-EBD852F2B4AC}" srcOrd="0" destOrd="0" presId="urn:microsoft.com/office/officeart/2005/8/layout/hierarchy1"/>
    <dgm:cxn modelId="{F84776D6-86F7-41E5-9C34-003195A9DE21}" type="presParOf" srcId="{38FC4A1C-CE4D-40CD-8895-47BF7562602F}" destId="{A6A11DC6-ECC0-4B4A-96F1-7710BA15F77C}" srcOrd="1" destOrd="0" presId="urn:microsoft.com/office/officeart/2005/8/layout/hierarchy1"/>
    <dgm:cxn modelId="{5C408B6A-DE96-4B9F-AE28-C43E511BAC9F}" type="presParOf" srcId="{0C9EC0D1-8BA7-4092-8E31-85D7468C3B2F}" destId="{477B1CE5-AA31-42CB-8BCE-F0EF59C64477}" srcOrd="1" destOrd="0" presId="urn:microsoft.com/office/officeart/2005/8/layout/hierarchy1"/>
    <dgm:cxn modelId="{AA1CD702-6754-4A7B-BD3B-94EB4425F22B}" type="presParOf" srcId="{477B1CE5-AA31-42CB-8BCE-F0EF59C64477}" destId="{CA69F3AE-E6D6-4FCC-BEA7-69BE5567D9DD}" srcOrd="0" destOrd="0" presId="urn:microsoft.com/office/officeart/2005/8/layout/hierarchy1"/>
    <dgm:cxn modelId="{9000C497-5699-4289-8B91-65577D2D7531}" type="presParOf" srcId="{477B1CE5-AA31-42CB-8BCE-F0EF59C64477}" destId="{BB5B2A16-3883-4EC2-B613-877A89F1CB42}" srcOrd="1" destOrd="0" presId="urn:microsoft.com/office/officeart/2005/8/layout/hierarchy1"/>
    <dgm:cxn modelId="{5981E82D-CD8D-48E7-AF3A-A9CFF390F197}" type="presParOf" srcId="{BB5B2A16-3883-4EC2-B613-877A89F1CB42}" destId="{05906CA1-64A2-45AF-8EC0-0374A3DE5076}" srcOrd="0" destOrd="0" presId="urn:microsoft.com/office/officeart/2005/8/layout/hierarchy1"/>
    <dgm:cxn modelId="{7201A12F-A0F7-462D-A929-FDD470FCE9B4}" type="presParOf" srcId="{05906CA1-64A2-45AF-8EC0-0374A3DE5076}" destId="{24B4613A-2A6C-41A6-8B0C-06498D32993E}" srcOrd="0" destOrd="0" presId="urn:microsoft.com/office/officeart/2005/8/layout/hierarchy1"/>
    <dgm:cxn modelId="{937F3D7D-8C27-41A8-ADB5-41B576A6CDBF}" type="presParOf" srcId="{05906CA1-64A2-45AF-8EC0-0374A3DE5076}" destId="{0BE1AC0A-BCA9-4C2B-985D-D1D2F83A9609}" srcOrd="1" destOrd="0" presId="urn:microsoft.com/office/officeart/2005/8/layout/hierarchy1"/>
    <dgm:cxn modelId="{1048A089-FB1B-4FDE-80BA-5F4E6545E6EB}" type="presParOf" srcId="{BB5B2A16-3883-4EC2-B613-877A89F1CB42}" destId="{5B5A2729-B997-4C5A-9BCB-D219CBFABDAD}" srcOrd="1" destOrd="0" presId="urn:microsoft.com/office/officeart/2005/8/layout/hierarchy1"/>
    <dgm:cxn modelId="{C1DA8E13-953F-4480-9DA4-16718691CF6E}" type="presParOf" srcId="{5B5A2729-B997-4C5A-9BCB-D219CBFABDAD}" destId="{F1FD77C4-CA56-43A8-8096-873D2EACB64A}" srcOrd="0" destOrd="0" presId="urn:microsoft.com/office/officeart/2005/8/layout/hierarchy1"/>
    <dgm:cxn modelId="{27AFCAC7-2273-4E00-A5A3-582245280862}" type="presParOf" srcId="{5B5A2729-B997-4C5A-9BCB-D219CBFABDAD}" destId="{D2CCFE81-80E0-436C-9809-D938181A9BAF}" srcOrd="1" destOrd="0" presId="urn:microsoft.com/office/officeart/2005/8/layout/hierarchy1"/>
    <dgm:cxn modelId="{765CE7CF-0170-46AC-9179-990951D5661C}" type="presParOf" srcId="{D2CCFE81-80E0-436C-9809-D938181A9BAF}" destId="{780F3F28-AA7D-4872-B450-EBBD7193AB35}" srcOrd="0" destOrd="0" presId="urn:microsoft.com/office/officeart/2005/8/layout/hierarchy1"/>
    <dgm:cxn modelId="{75B58BD2-1FD4-4776-99EE-526E6B418483}" type="presParOf" srcId="{780F3F28-AA7D-4872-B450-EBBD7193AB35}" destId="{7BE4F0BE-0388-4E6B-88C0-5942FA76D81B}" srcOrd="0" destOrd="0" presId="urn:microsoft.com/office/officeart/2005/8/layout/hierarchy1"/>
    <dgm:cxn modelId="{BFDFCEE2-4308-484B-809A-61603547A26E}" type="presParOf" srcId="{780F3F28-AA7D-4872-B450-EBBD7193AB35}" destId="{A65C6A7C-E883-4CAB-A695-8D8F0A34C268}" srcOrd="1" destOrd="0" presId="urn:microsoft.com/office/officeart/2005/8/layout/hierarchy1"/>
    <dgm:cxn modelId="{BCD006BC-EC6D-4627-8676-C3A276824829}" type="presParOf" srcId="{D2CCFE81-80E0-436C-9809-D938181A9BAF}" destId="{B8FCC3D4-6393-4CD1-8FA1-3C98C8D1C065}" srcOrd="1" destOrd="0" presId="urn:microsoft.com/office/officeart/2005/8/layout/hierarchy1"/>
    <dgm:cxn modelId="{9339AF2C-9751-410C-B204-FCC9661308D0}" type="presParOf" srcId="{DC98BBD4-E5C6-4FB7-A9E0-91869D71CDCF}" destId="{B8813709-DBA9-4518-AA76-10F10986E7D1}" srcOrd="2" destOrd="0" presId="urn:microsoft.com/office/officeart/2005/8/layout/hierarchy1"/>
    <dgm:cxn modelId="{827A7F43-01B8-46D9-8C43-239561CD64A3}" type="presParOf" srcId="{DC98BBD4-E5C6-4FB7-A9E0-91869D71CDCF}" destId="{726E07DA-D53B-414D-9ED4-600A0183FF6B}" srcOrd="3" destOrd="0" presId="urn:microsoft.com/office/officeart/2005/8/layout/hierarchy1"/>
    <dgm:cxn modelId="{0D247739-371B-424F-A90B-5765D0CD2AD3}" type="presParOf" srcId="{726E07DA-D53B-414D-9ED4-600A0183FF6B}" destId="{3CE5A6E6-1C8A-4BCC-9A85-D7EC667FC792}" srcOrd="0" destOrd="0" presId="urn:microsoft.com/office/officeart/2005/8/layout/hierarchy1"/>
    <dgm:cxn modelId="{18335858-2CE6-408B-B54F-3EDE4D8C6A86}" type="presParOf" srcId="{3CE5A6E6-1C8A-4BCC-9A85-D7EC667FC792}" destId="{BDDED6C5-E364-49B3-BFB8-AE212C0C5B89}" srcOrd="0" destOrd="0" presId="urn:microsoft.com/office/officeart/2005/8/layout/hierarchy1"/>
    <dgm:cxn modelId="{B917C267-CD17-4CB0-A3DC-225108C84493}" type="presParOf" srcId="{3CE5A6E6-1C8A-4BCC-9A85-D7EC667FC792}" destId="{296B3E78-190B-439D-A1CE-1615D6ECD24B}" srcOrd="1" destOrd="0" presId="urn:microsoft.com/office/officeart/2005/8/layout/hierarchy1"/>
    <dgm:cxn modelId="{34D46752-A81A-44AD-9228-9332EE5FD3CE}" type="presParOf" srcId="{726E07DA-D53B-414D-9ED4-600A0183FF6B}" destId="{91781267-994E-4B60-9C68-20020943230B}" srcOrd="1" destOrd="0" presId="urn:microsoft.com/office/officeart/2005/8/layout/hierarchy1"/>
    <dgm:cxn modelId="{BE86790F-6E27-455A-8CA8-DEB0D0156A83}" type="presParOf" srcId="{91781267-994E-4B60-9C68-20020943230B}" destId="{21B45D9B-3235-4E9E-84D6-ADF4ED517723}" srcOrd="0" destOrd="0" presId="urn:microsoft.com/office/officeart/2005/8/layout/hierarchy1"/>
    <dgm:cxn modelId="{5E8A8C9F-078A-4328-8C8F-F0501C7729E3}" type="presParOf" srcId="{91781267-994E-4B60-9C68-20020943230B}" destId="{868AFD16-51D7-42C2-861A-580DF9E26D9C}" srcOrd="1" destOrd="0" presId="urn:microsoft.com/office/officeart/2005/8/layout/hierarchy1"/>
    <dgm:cxn modelId="{26877515-D58D-4F15-867A-41F5B41B4FB3}" type="presParOf" srcId="{868AFD16-51D7-42C2-861A-580DF9E26D9C}" destId="{33F98DF7-B56F-4F0A-A251-785A72051F24}" srcOrd="0" destOrd="0" presId="urn:microsoft.com/office/officeart/2005/8/layout/hierarchy1"/>
    <dgm:cxn modelId="{2B484B71-361B-44BC-A0A8-B7D6E2220504}" type="presParOf" srcId="{33F98DF7-B56F-4F0A-A251-785A72051F24}" destId="{267AA6EE-762C-4A78-9C43-B3416FFD8ADE}" srcOrd="0" destOrd="0" presId="urn:microsoft.com/office/officeart/2005/8/layout/hierarchy1"/>
    <dgm:cxn modelId="{A22B41E9-402F-4674-92B0-4F2DFC10F77C}" type="presParOf" srcId="{33F98DF7-B56F-4F0A-A251-785A72051F24}" destId="{DF61E3A1-F249-452F-B891-5BA91CE2E858}" srcOrd="1" destOrd="0" presId="urn:microsoft.com/office/officeart/2005/8/layout/hierarchy1"/>
    <dgm:cxn modelId="{D3F5E2C7-741D-4E1A-BBA0-0A17088F7E19}" type="presParOf" srcId="{868AFD16-51D7-42C2-861A-580DF9E26D9C}" destId="{43D84595-275F-4170-B15F-18BB65FBAFE8}" srcOrd="1" destOrd="0" presId="urn:microsoft.com/office/officeart/2005/8/layout/hierarchy1"/>
    <dgm:cxn modelId="{91DDA606-47C2-42BC-B3BA-4A149AF55E8E}" type="presParOf" srcId="{43D84595-275F-4170-B15F-18BB65FBAFE8}" destId="{2C82F412-20C6-43E5-8B53-DE0F7C5C53BE}" srcOrd="0" destOrd="0" presId="urn:microsoft.com/office/officeart/2005/8/layout/hierarchy1"/>
    <dgm:cxn modelId="{EEAD2DA3-17E6-42FC-8463-1856F215BF28}" type="presParOf" srcId="{43D84595-275F-4170-B15F-18BB65FBAFE8}" destId="{CC68BC26-299A-45C6-9565-65B65F67E4C6}" srcOrd="1" destOrd="0" presId="urn:microsoft.com/office/officeart/2005/8/layout/hierarchy1"/>
    <dgm:cxn modelId="{70D6FB15-CD8E-4286-BB63-14DE2BBFBFB9}" type="presParOf" srcId="{CC68BC26-299A-45C6-9565-65B65F67E4C6}" destId="{F9962EE0-8B12-4512-8C2B-D0D2B6458DEE}" srcOrd="0" destOrd="0" presId="urn:microsoft.com/office/officeart/2005/8/layout/hierarchy1"/>
    <dgm:cxn modelId="{FD50CBE1-0208-4AF9-90BD-F3D4CC373D69}" type="presParOf" srcId="{F9962EE0-8B12-4512-8C2B-D0D2B6458DEE}" destId="{8716C8C0-92CD-47E2-B1C7-A06414875CCF}" srcOrd="0" destOrd="0" presId="urn:microsoft.com/office/officeart/2005/8/layout/hierarchy1"/>
    <dgm:cxn modelId="{3A5724E5-DBA9-44BD-96D8-2670239B025E}" type="presParOf" srcId="{F9962EE0-8B12-4512-8C2B-D0D2B6458DEE}" destId="{7E91F793-786C-43F3-94F1-92595347E70E}" srcOrd="1" destOrd="0" presId="urn:microsoft.com/office/officeart/2005/8/layout/hierarchy1"/>
    <dgm:cxn modelId="{0B5858F1-F8DF-4FA9-9694-CAF7AF43E03D}" type="presParOf" srcId="{CC68BC26-299A-45C6-9565-65B65F67E4C6}" destId="{2D7727A2-1B5C-4DE2-8D81-F58A8F041A9D}" srcOrd="1" destOrd="0" presId="urn:microsoft.com/office/officeart/2005/8/layout/hierarchy1"/>
    <dgm:cxn modelId="{67AAE318-2092-4C87-A0CB-6A8C98B2CC8E}" type="presParOf" srcId="{43D84595-275F-4170-B15F-18BB65FBAFE8}" destId="{C92B4AF7-44D5-477F-BE27-A3E3D2063413}" srcOrd="2" destOrd="0" presId="urn:microsoft.com/office/officeart/2005/8/layout/hierarchy1"/>
    <dgm:cxn modelId="{78342A6E-5B3C-4913-87ED-0D79AF54A477}" type="presParOf" srcId="{43D84595-275F-4170-B15F-18BB65FBAFE8}" destId="{2DB760BA-FAC3-4D63-9E19-62C2B27591E5}" srcOrd="3" destOrd="0" presId="urn:microsoft.com/office/officeart/2005/8/layout/hierarchy1"/>
    <dgm:cxn modelId="{96894E7F-AE21-45D5-8D3D-FC2DFB59E2ED}" type="presParOf" srcId="{2DB760BA-FAC3-4D63-9E19-62C2B27591E5}" destId="{F49D943D-06FE-486D-92DF-A84B1C3E71B0}" srcOrd="0" destOrd="0" presId="urn:microsoft.com/office/officeart/2005/8/layout/hierarchy1"/>
    <dgm:cxn modelId="{0AAEA96D-5A95-49EF-8C7D-0E195B6A9B0D}" type="presParOf" srcId="{F49D943D-06FE-486D-92DF-A84B1C3E71B0}" destId="{F73DAB23-5617-4D80-B8C3-A011484AAC90}" srcOrd="0" destOrd="0" presId="urn:microsoft.com/office/officeart/2005/8/layout/hierarchy1"/>
    <dgm:cxn modelId="{C8721CB9-E717-41C6-9618-427838E2482E}" type="presParOf" srcId="{F49D943D-06FE-486D-92DF-A84B1C3E71B0}" destId="{A9B4D17D-A589-4172-86EE-7B4AE7A4E893}" srcOrd="1" destOrd="0" presId="urn:microsoft.com/office/officeart/2005/8/layout/hierarchy1"/>
    <dgm:cxn modelId="{9DC0D8BB-9801-4A7F-8C58-9372336CD568}" type="presParOf" srcId="{2DB760BA-FAC3-4D63-9E19-62C2B27591E5}" destId="{EAE4DF2A-0905-4963-901E-9B760F9B1CB5}"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647C69-944E-4B15-8347-42D61FA79593}" type="datetimeFigureOut">
              <a:rPr lang="en-US" smtClean="0"/>
              <a:pPr/>
              <a:t>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9D3E87-CAAC-4EAB-A1FE-7C63DB6F634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F38025-3390-4107-A26C-E15C0124E4CD}" type="datetime1">
              <a:rPr lang="en-US" smtClean="0"/>
              <a:pPr/>
              <a:t>2/7/2013</a:t>
            </a:fld>
            <a:endParaRPr lang="en-US"/>
          </a:p>
        </p:txBody>
      </p:sp>
      <p:sp>
        <p:nvSpPr>
          <p:cNvPr id="5" name="Footer Placeholder 4"/>
          <p:cNvSpPr>
            <a:spLocks noGrp="1"/>
          </p:cNvSpPr>
          <p:nvPr>
            <p:ph type="ftr" sz="quarter" idx="11"/>
          </p:nvPr>
        </p:nvSpPr>
        <p:spPr/>
        <p:txBody>
          <a:bodyPr/>
          <a:lstStyle/>
          <a:p>
            <a:r>
              <a:rPr lang="en-US" smtClean="0"/>
              <a:t>Prof.Roseline, Department of English</a:t>
            </a:r>
            <a:endParaRPr lang="en-US"/>
          </a:p>
        </p:txBody>
      </p:sp>
      <p:sp>
        <p:nvSpPr>
          <p:cNvPr id="6" name="Slide Number Placeholder 5"/>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2C5A3B-3352-42B4-97B0-83635391A416}" type="datetime1">
              <a:rPr lang="en-US" smtClean="0"/>
              <a:pPr/>
              <a:t>2/7/2013</a:t>
            </a:fld>
            <a:endParaRPr lang="en-US"/>
          </a:p>
        </p:txBody>
      </p:sp>
      <p:sp>
        <p:nvSpPr>
          <p:cNvPr id="5" name="Footer Placeholder 4"/>
          <p:cNvSpPr>
            <a:spLocks noGrp="1"/>
          </p:cNvSpPr>
          <p:nvPr>
            <p:ph type="ftr" sz="quarter" idx="11"/>
          </p:nvPr>
        </p:nvSpPr>
        <p:spPr/>
        <p:txBody>
          <a:bodyPr/>
          <a:lstStyle/>
          <a:p>
            <a:r>
              <a:rPr lang="en-US" smtClean="0"/>
              <a:t>Prof.Roseline, Department of English</a:t>
            </a:r>
            <a:endParaRPr lang="en-US"/>
          </a:p>
        </p:txBody>
      </p:sp>
      <p:sp>
        <p:nvSpPr>
          <p:cNvPr id="6" name="Slide Number Placeholder 5"/>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E27B4D-6F4D-4C8E-AA60-FB82A0655FA9}" type="datetime1">
              <a:rPr lang="en-US" smtClean="0"/>
              <a:pPr/>
              <a:t>2/7/2013</a:t>
            </a:fld>
            <a:endParaRPr lang="en-US"/>
          </a:p>
        </p:txBody>
      </p:sp>
      <p:sp>
        <p:nvSpPr>
          <p:cNvPr id="5" name="Footer Placeholder 4"/>
          <p:cNvSpPr>
            <a:spLocks noGrp="1"/>
          </p:cNvSpPr>
          <p:nvPr>
            <p:ph type="ftr" sz="quarter" idx="11"/>
          </p:nvPr>
        </p:nvSpPr>
        <p:spPr/>
        <p:txBody>
          <a:bodyPr/>
          <a:lstStyle/>
          <a:p>
            <a:r>
              <a:rPr lang="en-US" smtClean="0"/>
              <a:t>Prof.Roseline, Department of English</a:t>
            </a:r>
            <a:endParaRPr lang="en-US"/>
          </a:p>
        </p:txBody>
      </p:sp>
      <p:sp>
        <p:nvSpPr>
          <p:cNvPr id="6" name="Slide Number Placeholder 5"/>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E6D979-9538-433E-8FED-A9CCE30F4D93}" type="datetime1">
              <a:rPr lang="en-US" smtClean="0"/>
              <a:pPr/>
              <a:t>2/7/2013</a:t>
            </a:fld>
            <a:endParaRPr lang="en-US"/>
          </a:p>
        </p:txBody>
      </p:sp>
      <p:sp>
        <p:nvSpPr>
          <p:cNvPr id="6" name="Footer Placeholder 5"/>
          <p:cNvSpPr>
            <a:spLocks noGrp="1"/>
          </p:cNvSpPr>
          <p:nvPr>
            <p:ph type="ftr" sz="quarter" idx="11"/>
          </p:nvPr>
        </p:nvSpPr>
        <p:spPr/>
        <p:txBody>
          <a:bodyPr/>
          <a:lstStyle/>
          <a:p>
            <a:r>
              <a:rPr lang="en-US" smtClean="0"/>
              <a:t>Prof.Roseline, Department of English</a:t>
            </a:r>
            <a:endParaRPr lang="en-US"/>
          </a:p>
        </p:txBody>
      </p:sp>
      <p:sp>
        <p:nvSpPr>
          <p:cNvPr id="7" name="Slide Number Placeholder 6"/>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14C912-3F5A-4899-8F4E-6E5FD1491227}" type="datetime1">
              <a:rPr lang="en-US" smtClean="0"/>
              <a:pPr/>
              <a:t>2/7/2013</a:t>
            </a:fld>
            <a:endParaRPr lang="en-US"/>
          </a:p>
        </p:txBody>
      </p:sp>
      <p:sp>
        <p:nvSpPr>
          <p:cNvPr id="8" name="Footer Placeholder 7"/>
          <p:cNvSpPr>
            <a:spLocks noGrp="1"/>
          </p:cNvSpPr>
          <p:nvPr>
            <p:ph type="ftr" sz="quarter" idx="11"/>
          </p:nvPr>
        </p:nvSpPr>
        <p:spPr/>
        <p:txBody>
          <a:bodyPr/>
          <a:lstStyle/>
          <a:p>
            <a:r>
              <a:rPr lang="en-US" smtClean="0"/>
              <a:t>Prof.Roseline, Department of English</a:t>
            </a:r>
            <a:endParaRPr lang="en-US"/>
          </a:p>
        </p:txBody>
      </p:sp>
      <p:sp>
        <p:nvSpPr>
          <p:cNvPr id="9" name="Slide Number Placeholder 8"/>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BDB474-EC95-467A-8A2C-0FC24D989ECC}" type="datetime1">
              <a:rPr lang="en-US" smtClean="0"/>
              <a:pPr/>
              <a:t>2/7/2013</a:t>
            </a:fld>
            <a:endParaRPr lang="en-US"/>
          </a:p>
        </p:txBody>
      </p:sp>
      <p:sp>
        <p:nvSpPr>
          <p:cNvPr id="4" name="Footer Placeholder 3"/>
          <p:cNvSpPr>
            <a:spLocks noGrp="1"/>
          </p:cNvSpPr>
          <p:nvPr>
            <p:ph type="ftr" sz="quarter" idx="11"/>
          </p:nvPr>
        </p:nvSpPr>
        <p:spPr/>
        <p:txBody>
          <a:bodyPr/>
          <a:lstStyle/>
          <a:p>
            <a:r>
              <a:rPr lang="en-US" smtClean="0"/>
              <a:t>Prof.Roseline, Department of English</a:t>
            </a:r>
            <a:endParaRPr lang="en-US"/>
          </a:p>
        </p:txBody>
      </p:sp>
      <p:sp>
        <p:nvSpPr>
          <p:cNvPr id="5" name="Slide Number Placeholder 4"/>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9F748-F423-4AFA-88B3-E72739402388}" type="datetime1">
              <a:rPr lang="en-US" smtClean="0"/>
              <a:pPr/>
              <a:t>2/7/2013</a:t>
            </a:fld>
            <a:endParaRPr lang="en-US"/>
          </a:p>
        </p:txBody>
      </p:sp>
      <p:sp>
        <p:nvSpPr>
          <p:cNvPr id="3" name="Footer Placeholder 2"/>
          <p:cNvSpPr>
            <a:spLocks noGrp="1"/>
          </p:cNvSpPr>
          <p:nvPr>
            <p:ph type="ftr" sz="quarter" idx="11"/>
          </p:nvPr>
        </p:nvSpPr>
        <p:spPr/>
        <p:txBody>
          <a:bodyPr/>
          <a:lstStyle/>
          <a:p>
            <a:r>
              <a:rPr lang="en-US" smtClean="0"/>
              <a:t>Prof.Roseline, Department of English</a:t>
            </a:r>
            <a:endParaRPr lang="en-US"/>
          </a:p>
        </p:txBody>
      </p:sp>
      <p:sp>
        <p:nvSpPr>
          <p:cNvPr id="4" name="Slide Number Placeholder 3"/>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FB57E4-B8A8-4541-8F4E-CA8E47159DB7}" type="datetime1">
              <a:rPr lang="en-US" smtClean="0"/>
              <a:pPr/>
              <a:t>2/7/2013</a:t>
            </a:fld>
            <a:endParaRPr lang="en-US"/>
          </a:p>
        </p:txBody>
      </p:sp>
      <p:sp>
        <p:nvSpPr>
          <p:cNvPr id="6" name="Footer Placeholder 5"/>
          <p:cNvSpPr>
            <a:spLocks noGrp="1"/>
          </p:cNvSpPr>
          <p:nvPr>
            <p:ph type="ftr" sz="quarter" idx="11"/>
          </p:nvPr>
        </p:nvSpPr>
        <p:spPr/>
        <p:txBody>
          <a:bodyPr/>
          <a:lstStyle/>
          <a:p>
            <a:r>
              <a:rPr lang="en-US" smtClean="0"/>
              <a:t>Prof.Roseline, Department of English</a:t>
            </a:r>
            <a:endParaRPr lang="en-US"/>
          </a:p>
        </p:txBody>
      </p:sp>
      <p:sp>
        <p:nvSpPr>
          <p:cNvPr id="7" name="Slide Number Placeholder 6"/>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EC3908-F35E-4782-B0AB-51FCB7023774}" type="datetime1">
              <a:rPr lang="en-US" smtClean="0"/>
              <a:pPr/>
              <a:t>2/7/2013</a:t>
            </a:fld>
            <a:endParaRPr lang="en-US"/>
          </a:p>
        </p:txBody>
      </p:sp>
      <p:sp>
        <p:nvSpPr>
          <p:cNvPr id="6" name="Footer Placeholder 5"/>
          <p:cNvSpPr>
            <a:spLocks noGrp="1"/>
          </p:cNvSpPr>
          <p:nvPr>
            <p:ph type="ftr" sz="quarter" idx="11"/>
          </p:nvPr>
        </p:nvSpPr>
        <p:spPr/>
        <p:txBody>
          <a:bodyPr/>
          <a:lstStyle/>
          <a:p>
            <a:r>
              <a:rPr lang="en-US" smtClean="0"/>
              <a:t>Prof.Roseline, Department of English</a:t>
            </a:r>
            <a:endParaRPr lang="en-US"/>
          </a:p>
        </p:txBody>
      </p:sp>
      <p:sp>
        <p:nvSpPr>
          <p:cNvPr id="7" name="Slide Number Placeholder 6"/>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819E0-8883-48CE-877F-B82EE2F7E6D6}" type="datetime1">
              <a:rPr lang="en-US" smtClean="0"/>
              <a:pPr/>
              <a:t>2/7/2013</a:t>
            </a:fld>
            <a:endParaRPr lang="en-US"/>
          </a:p>
        </p:txBody>
      </p:sp>
      <p:sp>
        <p:nvSpPr>
          <p:cNvPr id="5" name="Footer Placeholder 4"/>
          <p:cNvSpPr>
            <a:spLocks noGrp="1"/>
          </p:cNvSpPr>
          <p:nvPr>
            <p:ph type="ftr" sz="quarter" idx="11"/>
          </p:nvPr>
        </p:nvSpPr>
        <p:spPr/>
        <p:txBody>
          <a:bodyPr/>
          <a:lstStyle/>
          <a:p>
            <a:r>
              <a:rPr lang="en-US" smtClean="0"/>
              <a:t>Prof.Roseline, Department of English</a:t>
            </a:r>
            <a:endParaRPr lang="en-US"/>
          </a:p>
        </p:txBody>
      </p:sp>
      <p:sp>
        <p:nvSpPr>
          <p:cNvPr id="6" name="Slide Number Placeholder 5"/>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F65B1E-056D-4422-8C6F-35909CDBF4BF}" type="datetime1">
              <a:rPr lang="en-US" smtClean="0"/>
              <a:pPr/>
              <a:t>2/7/2013</a:t>
            </a:fld>
            <a:endParaRPr lang="en-US"/>
          </a:p>
        </p:txBody>
      </p:sp>
      <p:sp>
        <p:nvSpPr>
          <p:cNvPr id="5" name="Footer Placeholder 4"/>
          <p:cNvSpPr>
            <a:spLocks noGrp="1"/>
          </p:cNvSpPr>
          <p:nvPr>
            <p:ph type="ftr" sz="quarter" idx="11"/>
          </p:nvPr>
        </p:nvSpPr>
        <p:spPr/>
        <p:txBody>
          <a:bodyPr/>
          <a:lstStyle/>
          <a:p>
            <a:r>
              <a:rPr lang="en-US" smtClean="0"/>
              <a:t>Prof.Roseline, Department of English</a:t>
            </a:r>
            <a:endParaRPr lang="en-US"/>
          </a:p>
        </p:txBody>
      </p:sp>
      <p:sp>
        <p:nvSpPr>
          <p:cNvPr id="6" name="Slide Number Placeholder 5"/>
          <p:cNvSpPr>
            <a:spLocks noGrp="1"/>
          </p:cNvSpPr>
          <p:nvPr>
            <p:ph type="sldNum" sz="quarter" idx="12"/>
          </p:nvPr>
        </p:nvSpPr>
        <p:spPr/>
        <p:txBody>
          <a:bodyPr/>
          <a:lstStyle/>
          <a:p>
            <a:fld id="{71B0F603-22DF-4472-B61A-23BB001B756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ECD731-91B0-4157-A650-9FC1DD142634}" type="datetime1">
              <a:rPr lang="en-US" smtClean="0"/>
              <a:pPr/>
              <a:t>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Prof.Roseline, Department of English</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B0F603-22DF-4472-B61A-23BB001B756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www.clipartguide.com/_pages/0511-1009-2417-1759.html" TargetMode="Externa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8" Type="http://schemas.openxmlformats.org/officeDocument/2006/relationships/hyperlink" Target="javascript:edit(13461)" TargetMode="External"/><Relationship Id="rId3" Type="http://schemas.openxmlformats.org/officeDocument/2006/relationships/image" Target="../media/image2.emf"/><Relationship Id="rId7"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javascript:edit(26833)" TargetMode="External"/><Relationship Id="rId5" Type="http://schemas.openxmlformats.org/officeDocument/2006/relationships/image" Target="../media/image12.png"/><Relationship Id="rId4" Type="http://schemas.openxmlformats.org/officeDocument/2006/relationships/hyperlink" Target="javascript:edit(18770)" TargetMode="External"/><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9.gif"/><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hyperlink" Target="http://www.clipartguide.com/_pages/0511-1001-0716-0448.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hyperlink" Target="http://www.clipartguide.com/_pages/0511-1001-0716-0448.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www.speech-therapy-information-and-resources.com/vowels.html" TargetMode="External"/><Relationship Id="rId4" Type="http://schemas.openxmlformats.org/officeDocument/2006/relationships/hyperlink" Target="http://www.speech-therapy-information-and-resources.com/consonants.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hyperlink" Target="http://www.picturesof.net/pages/081019-203545-937048.html" TargetMode="External"/><Relationship Id="rId3" Type="http://schemas.openxmlformats.org/officeDocument/2006/relationships/image" Target="../media/image2.emf"/><Relationship Id="rId7"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www.picturesof.net/pages/081025-182766-772048.html" TargetMode="External"/><Relationship Id="rId5" Type="http://schemas.openxmlformats.org/officeDocument/2006/relationships/image" Target="../media/image18.jpeg"/><Relationship Id="rId4" Type="http://schemas.openxmlformats.org/officeDocument/2006/relationships/hyperlink" Target="http://www.clipartguide.com/_pages/1386-0910-2205-0326.html" TargetMode="External"/><Relationship Id="rId9"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TextBox 12"/>
          <p:cNvSpPr txBox="1"/>
          <p:nvPr/>
        </p:nvSpPr>
        <p:spPr>
          <a:xfrm>
            <a:off x="1143000" y="0"/>
            <a:ext cx="7315200" cy="707886"/>
          </a:xfrm>
          <a:prstGeom prst="rect">
            <a:avLst/>
          </a:prstGeom>
          <a:noFill/>
        </p:spPr>
        <p:txBody>
          <a:bodyPr wrap="square" rtlCol="0">
            <a:spAutoFit/>
          </a:bodyPr>
          <a:lstStyle/>
          <a:p>
            <a:pPr algn="ctr"/>
            <a:r>
              <a:rPr lang="en-US" sz="4000" dirty="0" smtClean="0">
                <a:solidFill>
                  <a:srgbClr val="FF0066"/>
                </a:solidFill>
                <a:latin typeface="Comic Sans MS" pitchFamily="66" charset="0"/>
              </a:rPr>
              <a:t>Introduction to Linguistics</a:t>
            </a:r>
            <a:endParaRPr lang="en-US" sz="4000" dirty="0">
              <a:solidFill>
                <a:srgbClr val="FF0066"/>
              </a:solidFill>
              <a:latin typeface="Comic Sans MS" pitchFamily="66" charset="0"/>
            </a:endParaRPr>
          </a:p>
        </p:txBody>
      </p:sp>
      <p:sp>
        <p:nvSpPr>
          <p:cNvPr id="15" name="Rounded Rectangle 14"/>
          <p:cNvSpPr/>
          <p:nvPr/>
        </p:nvSpPr>
        <p:spPr>
          <a:xfrm>
            <a:off x="4876800" y="4495800"/>
            <a:ext cx="4267200" cy="12954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rgbClr val="00B0F0"/>
                </a:solidFill>
                <a:latin typeface="Comic Sans MS" pitchFamily="66" charset="0"/>
              </a:rPr>
              <a:t>Lecture -2</a:t>
            </a:r>
          </a:p>
          <a:p>
            <a:pPr algn="ctr"/>
            <a:r>
              <a:rPr lang="en-US" sz="3600" b="1" dirty="0" smtClean="0">
                <a:solidFill>
                  <a:srgbClr val="00B0F0"/>
                </a:solidFill>
                <a:latin typeface="Comic Sans MS" pitchFamily="66" charset="0"/>
              </a:rPr>
              <a:t>Week  1  &amp;   2</a:t>
            </a:r>
            <a:endParaRPr lang="en-US" sz="3600" b="1" dirty="0">
              <a:solidFill>
                <a:srgbClr val="00B0F0"/>
              </a:solidFill>
              <a:latin typeface="Comic Sans MS" pitchFamily="66" charset="0"/>
            </a:endParaRPr>
          </a:p>
        </p:txBody>
      </p:sp>
      <p:sp>
        <p:nvSpPr>
          <p:cNvPr id="16" name="Oval 15"/>
          <p:cNvSpPr/>
          <p:nvPr/>
        </p:nvSpPr>
        <p:spPr>
          <a:xfrm>
            <a:off x="1371600" y="2514600"/>
            <a:ext cx="7772400" cy="76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92D050"/>
                </a:solidFill>
                <a:latin typeface="Comic Sans MS" pitchFamily="66" charset="0"/>
              </a:rPr>
              <a:t>LANGUAGE PROPERTIES</a:t>
            </a:r>
            <a:endParaRPr lang="en-US" sz="2800" b="1" dirty="0">
              <a:solidFill>
                <a:srgbClr val="92D050"/>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2</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219200" y="0"/>
            <a:ext cx="6973384" cy="523220"/>
          </a:xfrm>
          <a:prstGeom prst="rect">
            <a:avLst/>
          </a:prstGeom>
        </p:spPr>
        <p:txBody>
          <a:bodyPr wrap="none">
            <a:spAutoFit/>
          </a:bodyPr>
          <a:lstStyle/>
          <a:p>
            <a:r>
              <a:rPr lang="en-US" sz="2800" b="1" dirty="0" smtClean="0">
                <a:latin typeface="Comic Sans MS" pitchFamily="66" charset="0"/>
              </a:rPr>
              <a:t>Communicative and Informative Signals</a:t>
            </a:r>
            <a:endParaRPr lang="en-US" sz="2800" dirty="0">
              <a:latin typeface="Comic Sans MS" pitchFamily="66" charset="0"/>
            </a:endParaRPr>
          </a:p>
        </p:txBody>
      </p:sp>
      <p:graphicFrame>
        <p:nvGraphicFramePr>
          <p:cNvPr id="15" name="Diagram 14"/>
          <p:cNvGraphicFramePr/>
          <p:nvPr/>
        </p:nvGraphicFramePr>
        <p:xfrm>
          <a:off x="1371600" y="609600"/>
          <a:ext cx="7772400" cy="5715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3</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219200" y="0"/>
            <a:ext cx="6973384" cy="523220"/>
          </a:xfrm>
          <a:prstGeom prst="rect">
            <a:avLst/>
          </a:prstGeom>
        </p:spPr>
        <p:txBody>
          <a:bodyPr wrap="none">
            <a:spAutoFit/>
          </a:bodyPr>
          <a:lstStyle/>
          <a:p>
            <a:r>
              <a:rPr lang="en-US" sz="2800" b="1" dirty="0" smtClean="0">
                <a:latin typeface="Comic Sans MS" pitchFamily="66" charset="0"/>
              </a:rPr>
              <a:t>Communicative and Informative Signals</a:t>
            </a:r>
            <a:endParaRPr lang="en-US" sz="2800" dirty="0">
              <a:latin typeface="Comic Sans MS" pitchFamily="66" charset="0"/>
            </a:endParaRPr>
          </a:p>
        </p:txBody>
      </p:sp>
      <p:sp>
        <p:nvSpPr>
          <p:cNvPr id="14" name="Rectangle 11"/>
          <p:cNvSpPr>
            <a:spLocks noChangeArrowheads="1"/>
          </p:cNvSpPr>
          <p:nvPr/>
        </p:nvSpPr>
        <p:spPr bwMode="auto">
          <a:xfrm>
            <a:off x="1371600" y="762000"/>
            <a:ext cx="7772400" cy="4093428"/>
          </a:xfrm>
          <a:prstGeom prst="rect">
            <a:avLst/>
          </a:prstGeom>
          <a:noFill/>
          <a:ln w="9525">
            <a:noFill/>
            <a:miter lim="800000"/>
            <a:headEnd/>
            <a:tailEnd/>
          </a:ln>
        </p:spPr>
        <p:txBody>
          <a:bodyPr wrap="square">
            <a:spAutoFit/>
          </a:bodyPr>
          <a:lstStyle/>
          <a:p>
            <a:pPr algn="just"/>
            <a:r>
              <a:rPr lang="en-US" sz="2000" dirty="0">
                <a:latin typeface="Comic Sans MS" pitchFamily="66" charset="0"/>
              </a:rPr>
              <a:t>Someone listening to you may become informed about you through a number of signals that you have not intentionally sent. </a:t>
            </a:r>
            <a:endParaRPr lang="en-US" sz="2000" dirty="0" smtClean="0">
              <a:latin typeface="Comic Sans MS" pitchFamily="66" charset="0"/>
            </a:endParaRPr>
          </a:p>
          <a:p>
            <a:pPr algn="just"/>
            <a:endParaRPr lang="en-US" sz="2000" dirty="0" smtClean="0">
              <a:latin typeface="Comic Sans MS" pitchFamily="66" charset="0"/>
            </a:endParaRPr>
          </a:p>
          <a:p>
            <a:pPr algn="just"/>
            <a:r>
              <a:rPr lang="en-US" sz="2000" dirty="0" smtClean="0">
                <a:latin typeface="Comic Sans MS" pitchFamily="66" charset="0"/>
              </a:rPr>
              <a:t>She </a:t>
            </a:r>
            <a:r>
              <a:rPr lang="en-US" sz="2000" dirty="0">
                <a:latin typeface="Comic Sans MS" pitchFamily="66" charset="0"/>
              </a:rPr>
              <a:t>may note that you have a cold (you sneezed), that you aren’t at ease (you shifted around in your seat), that you are disorganized (non-matching socks) and that you are from some other part of the country (you have a strange accent). </a:t>
            </a:r>
            <a:endParaRPr lang="en-US" sz="2000" dirty="0" smtClean="0">
              <a:latin typeface="Comic Sans MS" pitchFamily="66" charset="0"/>
            </a:endParaRPr>
          </a:p>
          <a:p>
            <a:pPr algn="just"/>
            <a:endParaRPr lang="en-US" sz="2000" dirty="0" smtClean="0">
              <a:latin typeface="Comic Sans MS" pitchFamily="66" charset="0"/>
            </a:endParaRPr>
          </a:p>
          <a:p>
            <a:pPr algn="just"/>
            <a:r>
              <a:rPr lang="en-US" sz="2000" dirty="0" smtClean="0">
                <a:latin typeface="Comic Sans MS" pitchFamily="66" charset="0"/>
              </a:rPr>
              <a:t>However</a:t>
            </a:r>
            <a:r>
              <a:rPr lang="en-US" sz="2000" dirty="0">
                <a:latin typeface="Comic Sans MS" pitchFamily="66" charset="0"/>
              </a:rPr>
              <a:t>, when you use language to tell this person, </a:t>
            </a:r>
            <a:r>
              <a:rPr lang="en-US" sz="2000" i="1" dirty="0">
                <a:latin typeface="Comic Sans MS" pitchFamily="66" charset="0"/>
              </a:rPr>
              <a:t>I’d like to apply for the vacant position of senior brain surgeon at the hospital, </a:t>
            </a:r>
            <a:r>
              <a:rPr lang="en-US" sz="2000" dirty="0">
                <a:latin typeface="Comic Sans MS" pitchFamily="66" charset="0"/>
              </a:rPr>
              <a:t>you are normally considered to be intentionally communicating something</a:t>
            </a:r>
            <a:r>
              <a:rPr lang="en-US" sz="2000" dirty="0" smtClean="0">
                <a:latin typeface="Comic Sans MS" pitchFamily="66" charset="0"/>
              </a:rPr>
              <a:t>.</a:t>
            </a:r>
            <a:endParaRPr lang="en-US" sz="2000" dirty="0">
              <a:latin typeface="Comic Sans MS"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4</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219200" y="0"/>
            <a:ext cx="6973384" cy="523220"/>
          </a:xfrm>
          <a:prstGeom prst="rect">
            <a:avLst/>
          </a:prstGeom>
        </p:spPr>
        <p:txBody>
          <a:bodyPr wrap="none">
            <a:spAutoFit/>
          </a:bodyPr>
          <a:lstStyle/>
          <a:p>
            <a:r>
              <a:rPr lang="en-US" sz="2800" b="1" dirty="0" smtClean="0">
                <a:latin typeface="Comic Sans MS" pitchFamily="66" charset="0"/>
              </a:rPr>
              <a:t>Communicative and Informative Signals</a:t>
            </a:r>
            <a:endParaRPr lang="en-US" sz="2800" dirty="0">
              <a:latin typeface="Comic Sans MS" pitchFamily="66" charset="0"/>
            </a:endParaRPr>
          </a:p>
        </p:txBody>
      </p:sp>
      <p:sp>
        <p:nvSpPr>
          <p:cNvPr id="14" name="Rectangle 11"/>
          <p:cNvSpPr>
            <a:spLocks noChangeArrowheads="1"/>
          </p:cNvSpPr>
          <p:nvPr/>
        </p:nvSpPr>
        <p:spPr bwMode="auto">
          <a:xfrm>
            <a:off x="1371600" y="762000"/>
            <a:ext cx="7772400" cy="3170099"/>
          </a:xfrm>
          <a:prstGeom prst="rect">
            <a:avLst/>
          </a:prstGeom>
          <a:noFill/>
          <a:ln w="9525">
            <a:noFill/>
            <a:miter lim="800000"/>
            <a:headEnd/>
            <a:tailEnd/>
          </a:ln>
        </p:spPr>
        <p:txBody>
          <a:bodyPr wrap="square">
            <a:spAutoFit/>
          </a:bodyPr>
          <a:lstStyle/>
          <a:p>
            <a:pPr algn="just"/>
            <a:r>
              <a:rPr lang="en-US" sz="2000" dirty="0" smtClean="0">
                <a:latin typeface="Comic Sans MS" pitchFamily="66" charset="0"/>
              </a:rPr>
              <a:t>Similarly</a:t>
            </a:r>
            <a:r>
              <a:rPr lang="en-US" sz="2000" dirty="0">
                <a:latin typeface="Comic Sans MS" pitchFamily="66" charset="0"/>
              </a:rPr>
              <a:t>, the blackbird is not normally taken to be communicating anything by having black feathers, sitting on a branch and looking down at the ground, but is considered to be sending a communicative signal with the loud squawking produced when a cat appears on the scene. </a:t>
            </a:r>
            <a:endParaRPr lang="en-US" sz="2000" dirty="0" smtClean="0">
              <a:latin typeface="Comic Sans MS" pitchFamily="66" charset="0"/>
            </a:endParaRPr>
          </a:p>
          <a:p>
            <a:pPr algn="just"/>
            <a:endParaRPr lang="en-US" sz="2000" dirty="0" smtClean="0">
              <a:latin typeface="Comic Sans MS" pitchFamily="66" charset="0"/>
            </a:endParaRPr>
          </a:p>
          <a:p>
            <a:pPr algn="just"/>
            <a:endParaRPr lang="en-US" sz="2000" dirty="0" smtClean="0">
              <a:latin typeface="Comic Sans MS" pitchFamily="66" charset="0"/>
            </a:endParaRPr>
          </a:p>
          <a:p>
            <a:pPr algn="just"/>
            <a:r>
              <a:rPr lang="en-US" sz="2000" dirty="0" smtClean="0">
                <a:latin typeface="Comic Sans MS" pitchFamily="66" charset="0"/>
              </a:rPr>
              <a:t>So</a:t>
            </a:r>
            <a:r>
              <a:rPr lang="en-US" sz="2000" dirty="0">
                <a:latin typeface="Comic Sans MS" pitchFamily="66" charset="0"/>
              </a:rPr>
              <a:t>, when we talk about distinctions between human language and animal communication, we are considering both in terms of their potential as a means of intentional communication.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5</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4"/>
          <p:cNvSpPr>
            <a:spLocks noChangeArrowheads="1"/>
          </p:cNvSpPr>
          <p:nvPr/>
        </p:nvSpPr>
        <p:spPr bwMode="auto">
          <a:xfrm>
            <a:off x="1600200" y="0"/>
            <a:ext cx="6332538" cy="584200"/>
          </a:xfrm>
          <a:prstGeom prst="rect">
            <a:avLst/>
          </a:prstGeom>
          <a:noFill/>
          <a:ln w="9525">
            <a:noFill/>
            <a:miter lim="800000"/>
            <a:headEnd/>
            <a:tailEnd/>
          </a:ln>
        </p:spPr>
        <p:txBody>
          <a:bodyPr wrap="none">
            <a:spAutoFit/>
          </a:bodyPr>
          <a:lstStyle/>
          <a:p>
            <a:r>
              <a:rPr lang="en-US" sz="3200" dirty="0">
                <a:latin typeface="Comic Sans MS" pitchFamily="66" charset="0"/>
              </a:rPr>
              <a:t>Features of Language </a:t>
            </a:r>
            <a:r>
              <a:rPr lang="en-US" sz="2000" dirty="0">
                <a:latin typeface="Comic Sans MS" pitchFamily="66" charset="0"/>
              </a:rPr>
              <a:t>(</a:t>
            </a:r>
            <a:r>
              <a:rPr lang="en-US" sz="2000" dirty="0" err="1">
                <a:latin typeface="Comic Sans MS" pitchFamily="66" charset="0"/>
              </a:rPr>
              <a:t>Hockett</a:t>
            </a:r>
            <a:r>
              <a:rPr lang="en-US" sz="2000" dirty="0">
                <a:latin typeface="Comic Sans MS" pitchFamily="66" charset="0"/>
              </a:rPr>
              <a:t>, 1963)</a:t>
            </a:r>
            <a:endParaRPr lang="en-US" sz="3200" dirty="0">
              <a:latin typeface="Comic Sans MS" pitchFamily="66" charset="0"/>
            </a:endParaRPr>
          </a:p>
        </p:txBody>
      </p:sp>
      <p:sp>
        <p:nvSpPr>
          <p:cNvPr id="14" name="Rectangle 3"/>
          <p:cNvSpPr txBox="1">
            <a:spLocks noChangeArrowheads="1"/>
          </p:cNvSpPr>
          <p:nvPr/>
        </p:nvSpPr>
        <p:spPr>
          <a:xfrm>
            <a:off x="1828800" y="990600"/>
            <a:ext cx="6324600" cy="4114800"/>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Blip>
                <a:blip r:embed="rId4"/>
              </a:buBlip>
              <a:tabLst/>
              <a:defRPr/>
            </a:pPr>
            <a:r>
              <a:rPr kumimoji="0" lang="en-US" sz="3200" b="0" i="0" u="none" strike="noStrike" kern="1200" cap="none" spc="0" normalizeH="0" baseline="0" noProof="0" dirty="0" smtClean="0">
                <a:ln>
                  <a:noFill/>
                </a:ln>
                <a:solidFill>
                  <a:srgbClr val="FF0000"/>
                </a:solidFill>
                <a:effectLst/>
                <a:uLnTx/>
                <a:uFillTx/>
                <a:latin typeface="Comic Sans MS" pitchFamily="66" charset="0"/>
                <a:ea typeface="+mn-ea"/>
                <a:cs typeface="+mn-cs"/>
              </a:rPr>
              <a:t>Displacement </a:t>
            </a:r>
          </a:p>
          <a:p>
            <a:pPr>
              <a:spcBef>
                <a:spcPct val="20000"/>
              </a:spcBef>
              <a:buBlip>
                <a:blip r:embed="rId4"/>
              </a:buBlip>
            </a:pPr>
            <a:r>
              <a:rPr lang="en-US" sz="3200" dirty="0" smtClean="0">
                <a:solidFill>
                  <a:srgbClr val="92D050"/>
                </a:solidFill>
                <a:latin typeface="Comic Sans MS" pitchFamily="66" charset="0"/>
              </a:rPr>
              <a:t>Arbitrariness</a:t>
            </a:r>
          </a:p>
          <a:p>
            <a:pPr marL="0" marR="0" lvl="0" indent="0" defTabSz="914400" rtl="0" eaLnBrk="1" fontAlgn="auto" latinLnBrk="0" hangingPunct="1">
              <a:lnSpc>
                <a:spcPct val="100000"/>
              </a:lnSpc>
              <a:spcBef>
                <a:spcPct val="20000"/>
              </a:spcBef>
              <a:spcAft>
                <a:spcPts val="0"/>
              </a:spcAft>
              <a:buClrTx/>
              <a:buSzTx/>
              <a:buBlip>
                <a:blip r:embed="rId4"/>
              </a:buBlip>
              <a:tabLst/>
              <a:defRPr/>
            </a:pPr>
            <a:r>
              <a:rPr kumimoji="0" lang="en-US" sz="3200" b="0" i="0" u="none" strike="noStrike" kern="1200" cap="none" spc="0" normalizeH="0" baseline="0" noProof="0" dirty="0" smtClean="0">
                <a:ln>
                  <a:noFill/>
                </a:ln>
                <a:solidFill>
                  <a:srgbClr val="FF0000"/>
                </a:solidFill>
                <a:effectLst/>
                <a:uLnTx/>
                <a:uFillTx/>
                <a:latin typeface="Comic Sans MS" pitchFamily="66" charset="0"/>
                <a:ea typeface="+mn-ea"/>
                <a:cs typeface="+mn-cs"/>
              </a:rPr>
              <a:t> </a:t>
            </a:r>
            <a:r>
              <a:rPr kumimoji="0" lang="en-US" sz="3200" b="0" i="0" u="none" strike="noStrike" kern="1200" cap="none" spc="0" normalizeH="0" baseline="0" noProof="0" dirty="0" smtClean="0">
                <a:ln>
                  <a:noFill/>
                </a:ln>
                <a:solidFill>
                  <a:srgbClr val="FFC000"/>
                </a:solidFill>
                <a:effectLst/>
                <a:uLnTx/>
                <a:uFillTx/>
                <a:latin typeface="Comic Sans MS" pitchFamily="66" charset="0"/>
                <a:ea typeface="+mn-ea"/>
                <a:cs typeface="+mn-cs"/>
              </a:rPr>
              <a:t>Productivity</a:t>
            </a:r>
          </a:p>
          <a:p>
            <a:pPr marL="0" marR="0" lvl="0" indent="0" defTabSz="914400" rtl="0" eaLnBrk="1" fontAlgn="auto" latinLnBrk="0" hangingPunct="1">
              <a:lnSpc>
                <a:spcPct val="100000"/>
              </a:lnSpc>
              <a:spcBef>
                <a:spcPct val="20000"/>
              </a:spcBef>
              <a:spcAft>
                <a:spcPts val="0"/>
              </a:spcAft>
              <a:buClrTx/>
              <a:buSzTx/>
              <a:buBlip>
                <a:blip r:embed="rId4"/>
              </a:buBlip>
              <a:tabLst/>
              <a:defRPr/>
            </a:pPr>
            <a:r>
              <a:rPr kumimoji="0" lang="en-US" sz="3200" b="0" i="0" u="none" strike="noStrike" kern="1200" cap="none" spc="0" normalizeH="0" baseline="0" noProof="0" dirty="0" smtClean="0">
                <a:ln>
                  <a:noFill/>
                </a:ln>
                <a:solidFill>
                  <a:srgbClr val="00B0F0"/>
                </a:solidFill>
                <a:effectLst/>
                <a:uLnTx/>
                <a:uFillTx/>
                <a:latin typeface="Comic Sans MS" pitchFamily="66" charset="0"/>
                <a:ea typeface="+mn-ea"/>
                <a:cs typeface="+mn-cs"/>
              </a:rPr>
              <a:t>Cultural</a:t>
            </a:r>
            <a:r>
              <a:rPr kumimoji="0" lang="en-US" sz="3200" b="0" i="0" u="none" strike="noStrike" kern="1200" cap="none" spc="0" normalizeH="0" noProof="0" dirty="0" smtClean="0">
                <a:ln>
                  <a:noFill/>
                </a:ln>
                <a:solidFill>
                  <a:srgbClr val="00B0F0"/>
                </a:solidFill>
                <a:effectLst/>
                <a:uLnTx/>
                <a:uFillTx/>
                <a:latin typeface="Comic Sans MS" pitchFamily="66" charset="0"/>
                <a:ea typeface="+mn-ea"/>
                <a:cs typeface="+mn-cs"/>
              </a:rPr>
              <a:t> Transmission</a:t>
            </a:r>
            <a:endParaRPr kumimoji="0" lang="en-GB" sz="3200" b="0" i="0" u="none" strike="noStrike" kern="1200" cap="none" spc="0" normalizeH="0" baseline="0" noProof="0" dirty="0" smtClean="0">
              <a:ln>
                <a:noFill/>
              </a:ln>
              <a:solidFill>
                <a:schemeClr val="accent6">
                  <a:lumMod val="75000"/>
                </a:schemeClr>
              </a:solidFill>
              <a:effectLst/>
              <a:uLnTx/>
              <a:uFillTx/>
              <a:latin typeface="Comic Sans MS" pitchFamily="66" charset="0"/>
              <a:ea typeface="+mn-ea"/>
              <a:cs typeface="+mn-cs"/>
            </a:endParaRPr>
          </a:p>
          <a:p>
            <a:pPr marL="0" marR="0" lvl="0" indent="0" defTabSz="914400" rtl="0" eaLnBrk="1" fontAlgn="auto" latinLnBrk="0" hangingPunct="1">
              <a:lnSpc>
                <a:spcPct val="100000"/>
              </a:lnSpc>
              <a:spcBef>
                <a:spcPct val="20000"/>
              </a:spcBef>
              <a:spcAft>
                <a:spcPts val="0"/>
              </a:spcAft>
              <a:buClrTx/>
              <a:buSzTx/>
              <a:buBlip>
                <a:blip r:embed="rId4"/>
              </a:buBlip>
              <a:tabLst/>
              <a:defRPr/>
            </a:pPr>
            <a:r>
              <a:rPr kumimoji="0" lang="en-US" sz="3200" b="0" i="0" u="none" strike="noStrike" kern="1200" cap="none" spc="0" normalizeH="0" baseline="0" noProof="0" dirty="0" smtClean="0">
                <a:ln>
                  <a:noFill/>
                </a:ln>
                <a:solidFill>
                  <a:schemeClr val="accent4">
                    <a:lumMod val="75000"/>
                  </a:schemeClr>
                </a:solidFill>
                <a:effectLst/>
                <a:uLnTx/>
                <a:uFillTx/>
                <a:latin typeface="Comic Sans MS" pitchFamily="66" charset="0"/>
                <a:ea typeface="+mn-ea"/>
                <a:cs typeface="+mn-cs"/>
              </a:rPr>
              <a:t>Duality of patterning</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rgbClr val="0066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6</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5" name="Rectangle 14"/>
          <p:cNvSpPr/>
          <p:nvPr/>
        </p:nvSpPr>
        <p:spPr>
          <a:xfrm>
            <a:off x="1447800" y="0"/>
            <a:ext cx="3515706" cy="707886"/>
          </a:xfrm>
          <a:prstGeom prst="rect">
            <a:avLst/>
          </a:prstGeom>
        </p:spPr>
        <p:txBody>
          <a:bodyPr wrap="none">
            <a:spAutoFit/>
          </a:bodyPr>
          <a:lstStyle/>
          <a:p>
            <a:pPr lvl="0">
              <a:spcBef>
                <a:spcPct val="20000"/>
              </a:spcBef>
              <a:defRPr/>
            </a:pPr>
            <a:r>
              <a:rPr lang="en-US" sz="4000" dirty="0" smtClean="0">
                <a:solidFill>
                  <a:srgbClr val="FF0000"/>
                </a:solidFill>
                <a:latin typeface="Comic Sans MS" pitchFamily="66" charset="0"/>
              </a:rPr>
              <a:t>Displacement </a:t>
            </a:r>
          </a:p>
        </p:txBody>
      </p:sp>
      <p:sp>
        <p:nvSpPr>
          <p:cNvPr id="16385" name="Rectangle 1"/>
          <p:cNvSpPr>
            <a:spLocks noChangeArrowheads="1"/>
          </p:cNvSpPr>
          <p:nvPr/>
        </p:nvSpPr>
        <p:spPr bwMode="auto">
          <a:xfrm>
            <a:off x="1524000" y="1066800"/>
            <a:ext cx="7620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When your pet cat comes home and stands at your feet calling </a:t>
            </a:r>
            <a:r>
              <a:rPr kumimoji="0" lang="en-US" b="0" i="1" u="none" strike="noStrike" cap="none" normalizeH="0" baseline="0" dirty="0" smtClean="0">
                <a:ln>
                  <a:noFill/>
                </a:ln>
                <a:solidFill>
                  <a:schemeClr val="tx1"/>
                </a:solidFill>
                <a:effectLst/>
                <a:latin typeface="Comic Sans MS" pitchFamily="66" charset="0"/>
                <a:ea typeface="Calibri" pitchFamily="34" charset="0"/>
                <a:cs typeface="TimesNewRomanPS-Italic"/>
              </a:rPr>
              <a:t>meow</a:t>
            </a: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 you are likely to understand this message as relating to that immediate time and place.</a:t>
            </a: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 If you ask your cat where it has been and what it was up to, you’ll probably get the same </a:t>
            </a:r>
            <a:r>
              <a:rPr kumimoji="0" lang="en-US" b="0" i="1" u="none" strike="noStrike" cap="none" normalizeH="0" baseline="0" dirty="0" smtClean="0">
                <a:ln>
                  <a:noFill/>
                </a:ln>
                <a:solidFill>
                  <a:schemeClr val="tx1"/>
                </a:solidFill>
                <a:effectLst/>
                <a:latin typeface="Comic Sans MS" pitchFamily="66" charset="0"/>
                <a:ea typeface="Calibri" pitchFamily="34" charset="0"/>
                <a:cs typeface="TimesNewRomanPS-Italic"/>
              </a:rPr>
              <a:t>meow </a:t>
            </a: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response. </a:t>
            </a: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Animal communication seems to be designed exclusively for this moment, here and now.</a:t>
            </a: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 It cannot effectively be used to relate events that are far removed in time and place. </a:t>
            </a: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When your dog says </a:t>
            </a:r>
            <a:r>
              <a:rPr kumimoji="0" lang="en-US" b="0" i="1" u="none" strike="noStrike" cap="none" normalizeH="0" baseline="0" dirty="0" smtClean="0">
                <a:ln>
                  <a:noFill/>
                </a:ln>
                <a:solidFill>
                  <a:schemeClr val="tx1"/>
                </a:solidFill>
                <a:effectLst/>
                <a:latin typeface="Comic Sans MS" pitchFamily="66" charset="0"/>
                <a:ea typeface="Calibri" pitchFamily="34" charset="0"/>
                <a:cs typeface="TimesNewRomanPS-Italic"/>
              </a:rPr>
              <a:t>GRRR</a:t>
            </a: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 it means </a:t>
            </a:r>
            <a:r>
              <a:rPr kumimoji="0" lang="en-US" b="0" i="1" u="none" strike="noStrike" cap="none" normalizeH="0" baseline="0" dirty="0" smtClean="0">
                <a:ln>
                  <a:noFill/>
                </a:ln>
                <a:solidFill>
                  <a:schemeClr val="tx1"/>
                </a:solidFill>
                <a:effectLst/>
                <a:latin typeface="Comic Sans MS" pitchFamily="66" charset="0"/>
                <a:ea typeface="Calibri" pitchFamily="34" charset="0"/>
                <a:cs typeface="TimesNewRomanPS-Italic"/>
              </a:rPr>
              <a:t>GRRR,</a:t>
            </a:r>
            <a:r>
              <a:rPr kumimoji="0" lang="en-US" sz="1400" b="0" i="0" u="none" strike="noStrike" cap="none" normalizeH="0" baseline="0" dirty="0" smtClean="0">
                <a:ln>
                  <a:noFill/>
                </a:ln>
                <a:solidFill>
                  <a:schemeClr val="tx1"/>
                </a:solidFill>
                <a:effectLst/>
                <a:latin typeface="Comic Sans MS" pitchFamily="66" charset="0"/>
                <a:cs typeface="Arial" pitchFamily="34" charset="0"/>
              </a:rPr>
              <a:t> </a:t>
            </a:r>
            <a:r>
              <a:rPr kumimoji="0" lang="en-US" b="0" i="1" u="none" strike="noStrike" cap="none" normalizeH="0" baseline="0" dirty="0" smtClean="0">
                <a:ln>
                  <a:noFill/>
                </a:ln>
                <a:solidFill>
                  <a:schemeClr val="tx1"/>
                </a:solidFill>
                <a:effectLst/>
                <a:latin typeface="Comic Sans MS" pitchFamily="66" charset="0"/>
                <a:ea typeface="Calibri" pitchFamily="34" charset="0"/>
                <a:cs typeface="TimesNewRomanPS-Italic"/>
              </a:rPr>
              <a:t>right now</a:t>
            </a: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 because dogs don’t seem to be capable of communicating </a:t>
            </a:r>
            <a:r>
              <a:rPr kumimoji="0" lang="en-US" b="0" i="1" u="none" strike="noStrike" cap="none" normalizeH="0" baseline="0" dirty="0" smtClean="0">
                <a:ln>
                  <a:noFill/>
                </a:ln>
                <a:solidFill>
                  <a:schemeClr val="tx1"/>
                </a:solidFill>
                <a:effectLst/>
                <a:latin typeface="Comic Sans MS" pitchFamily="66" charset="0"/>
                <a:ea typeface="Calibri" pitchFamily="34" charset="0"/>
                <a:cs typeface="TimesNewRomanPS-Italic"/>
              </a:rPr>
              <a:t>GRRR, last night, over in the park</a:t>
            </a: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 </a:t>
            </a:r>
            <a:endParaRPr kumimoji="0" lang="en-US" sz="1400" b="0" i="0" u="none" strike="noStrike" cap="none" normalizeH="0" baseline="0" dirty="0" smtClean="0">
              <a:ln>
                <a:noFill/>
              </a:ln>
              <a:solidFill>
                <a:schemeClr val="tx1"/>
              </a:solidFill>
              <a:effectLst/>
              <a:latin typeface="Comic Sans MS" pitchFamily="66" charset="0"/>
              <a:cs typeface="Arial" pitchFamily="34" charset="0"/>
            </a:endParaRPr>
          </a:p>
        </p:txBody>
      </p:sp>
      <p:pic>
        <p:nvPicPr>
          <p:cNvPr id="16387" name="Picture 3" descr="http://t2.gstatic.com/images?q=tbn:ANd9GcTWEXIXhvgykuaN5KvPh4oBcJD4retMrHHowT7IaZYf0uXhGcxImA"/>
          <p:cNvPicPr>
            <a:picLocks noChangeAspect="1" noChangeArrowheads="1"/>
          </p:cNvPicPr>
          <p:nvPr/>
        </p:nvPicPr>
        <p:blipFill>
          <a:blip r:embed="rId4"/>
          <a:srcRect/>
          <a:stretch>
            <a:fillRect/>
          </a:stretch>
        </p:blipFill>
        <p:spPr bwMode="auto">
          <a:xfrm>
            <a:off x="6781800" y="0"/>
            <a:ext cx="1066800" cy="990600"/>
          </a:xfrm>
          <a:prstGeom prst="rect">
            <a:avLst/>
          </a:prstGeom>
          <a:noFill/>
        </p:spPr>
      </p:pic>
      <p:pic>
        <p:nvPicPr>
          <p:cNvPr id="16389" name="Picture 5" descr="http://t1.gstatic.com/images?q=tbn:ANd9GcQ9FPbWJEPRNMoxLox59MRSFOGF1zwtozwDb_BViJq5pIAT9Pyu"/>
          <p:cNvPicPr>
            <a:picLocks noChangeAspect="1" noChangeArrowheads="1"/>
          </p:cNvPicPr>
          <p:nvPr/>
        </p:nvPicPr>
        <p:blipFill>
          <a:blip r:embed="rId5"/>
          <a:srcRect/>
          <a:stretch>
            <a:fillRect/>
          </a:stretch>
        </p:blipFill>
        <p:spPr bwMode="auto">
          <a:xfrm>
            <a:off x="7239000" y="5257800"/>
            <a:ext cx="1647825" cy="1143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7</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pic>
        <p:nvPicPr>
          <p:cNvPr id="13" name="Picture 4" descr="http://photos3.fotosearch.com/bthumb/UNN/UNN296/u30999939.jpg"/>
          <p:cNvPicPr>
            <a:picLocks noChangeAspect="1" noChangeArrowheads="1"/>
          </p:cNvPicPr>
          <p:nvPr/>
        </p:nvPicPr>
        <p:blipFill>
          <a:blip r:embed="rId4"/>
          <a:srcRect/>
          <a:stretch>
            <a:fillRect/>
          </a:stretch>
        </p:blipFill>
        <p:spPr bwMode="auto">
          <a:xfrm>
            <a:off x="6705600" y="4114800"/>
            <a:ext cx="2438400" cy="2286000"/>
          </a:xfrm>
          <a:prstGeom prst="rect">
            <a:avLst/>
          </a:prstGeom>
          <a:noFill/>
          <a:ln w="9525">
            <a:noFill/>
            <a:miter lim="800000"/>
            <a:headEnd/>
            <a:tailEnd/>
          </a:ln>
        </p:spPr>
      </p:pic>
      <p:pic>
        <p:nvPicPr>
          <p:cNvPr id="14" name="Picture 6" descr="3D Car with Horns clipart">
            <a:hlinkClick r:id="rId5"/>
          </p:cNvPr>
          <p:cNvPicPr>
            <a:picLocks noChangeAspect="1" noChangeArrowheads="1"/>
          </p:cNvPicPr>
          <p:nvPr/>
        </p:nvPicPr>
        <p:blipFill>
          <a:blip r:embed="rId6"/>
          <a:srcRect/>
          <a:stretch>
            <a:fillRect/>
          </a:stretch>
        </p:blipFill>
        <p:spPr bwMode="auto">
          <a:xfrm>
            <a:off x="1752600" y="4419600"/>
            <a:ext cx="1600200" cy="1838325"/>
          </a:xfrm>
          <a:prstGeom prst="rect">
            <a:avLst/>
          </a:prstGeom>
          <a:noFill/>
          <a:ln w="9525">
            <a:noFill/>
            <a:miter lim="800000"/>
            <a:headEnd/>
            <a:tailEnd/>
          </a:ln>
        </p:spPr>
      </p:pic>
      <p:sp>
        <p:nvSpPr>
          <p:cNvPr id="15" name="Rectangle 14"/>
          <p:cNvSpPr/>
          <p:nvPr/>
        </p:nvSpPr>
        <p:spPr>
          <a:xfrm>
            <a:off x="1447800" y="0"/>
            <a:ext cx="3515706" cy="707886"/>
          </a:xfrm>
          <a:prstGeom prst="rect">
            <a:avLst/>
          </a:prstGeom>
        </p:spPr>
        <p:txBody>
          <a:bodyPr wrap="none">
            <a:spAutoFit/>
          </a:bodyPr>
          <a:lstStyle/>
          <a:p>
            <a:pPr lvl="0">
              <a:spcBef>
                <a:spcPct val="20000"/>
              </a:spcBef>
              <a:defRPr/>
            </a:pPr>
            <a:r>
              <a:rPr lang="en-US" sz="4000" dirty="0" smtClean="0">
                <a:solidFill>
                  <a:srgbClr val="FF0000"/>
                </a:solidFill>
                <a:latin typeface="Comic Sans MS" pitchFamily="66" charset="0"/>
              </a:rPr>
              <a:t>Displacement </a:t>
            </a:r>
          </a:p>
        </p:txBody>
      </p:sp>
      <p:sp>
        <p:nvSpPr>
          <p:cNvPr id="16385" name="Rectangle 1"/>
          <p:cNvSpPr>
            <a:spLocks noChangeArrowheads="1"/>
          </p:cNvSpPr>
          <p:nvPr/>
        </p:nvSpPr>
        <p:spPr bwMode="auto">
          <a:xfrm>
            <a:off x="1524000" y="609600"/>
            <a:ext cx="7620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In contrast, human language users are normally capable of producing messages equivalent to </a:t>
            </a:r>
            <a:r>
              <a:rPr kumimoji="0" lang="en-US" b="0" i="1" u="none" strike="noStrike" cap="none" normalizeH="0" baseline="0" dirty="0" smtClean="0">
                <a:ln>
                  <a:noFill/>
                </a:ln>
                <a:solidFill>
                  <a:schemeClr val="tx1"/>
                </a:solidFill>
                <a:effectLst/>
                <a:latin typeface="Comic Sans MS" pitchFamily="66" charset="0"/>
                <a:ea typeface="Calibri" pitchFamily="34" charset="0"/>
                <a:cs typeface="TimesNewRomanPS-Italic"/>
              </a:rPr>
              <a:t>GRRR, last night, over in the park</a:t>
            </a: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 and then going on to say </a:t>
            </a:r>
            <a:r>
              <a:rPr kumimoji="0" lang="en-US" b="0" i="1" u="none" strike="noStrike" cap="none" normalizeH="0" baseline="0" dirty="0" smtClean="0">
                <a:ln>
                  <a:noFill/>
                </a:ln>
                <a:solidFill>
                  <a:schemeClr val="tx1"/>
                </a:solidFill>
                <a:effectLst/>
                <a:latin typeface="Comic Sans MS" pitchFamily="66" charset="0"/>
                <a:ea typeface="Calibri" pitchFamily="34" charset="0"/>
                <a:cs typeface="TimesNewRomanPS-Italic"/>
              </a:rPr>
              <a:t>In fact, I’ll be going back tomorrow for some more</a:t>
            </a: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 Humans can refer to past and future time.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This property of human language is called </a:t>
            </a:r>
            <a:r>
              <a:rPr kumimoji="0" lang="en-US" b="1" i="0" u="none" strike="noStrike" cap="none" normalizeH="0" baseline="0" dirty="0" smtClean="0">
                <a:ln>
                  <a:noFill/>
                </a:ln>
                <a:solidFill>
                  <a:srgbClr val="FF0000"/>
                </a:solidFill>
                <a:effectLst/>
                <a:latin typeface="Comic Sans MS" pitchFamily="66" charset="0"/>
                <a:ea typeface="Calibri" pitchFamily="34" charset="0"/>
                <a:cs typeface="TimesNewRomanPS-Bold"/>
              </a:rPr>
              <a:t>displacement</a:t>
            </a:r>
            <a:r>
              <a:rPr kumimoji="0" lang="en-US" b="0" i="0" u="none" strike="noStrike" cap="none" normalizeH="0" baseline="0" dirty="0" smtClean="0">
                <a:ln>
                  <a:noFill/>
                </a:ln>
                <a:solidFill>
                  <a:srgbClr val="FF0000"/>
                </a:solidFill>
                <a:effectLst/>
                <a:latin typeface="Comic Sans MS" pitchFamily="66" charset="0"/>
                <a:ea typeface="Calibri" pitchFamily="34" charset="0"/>
                <a:cs typeface="TimesNewRomanPS"/>
              </a:rPr>
              <a:t>. </a:t>
            </a: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FF0000"/>
                </a:solidFill>
                <a:effectLst/>
                <a:latin typeface="Comic Sans MS" pitchFamily="66" charset="0"/>
                <a:ea typeface="Calibri" pitchFamily="34" charset="0"/>
                <a:cs typeface="TimesNewRomanPS"/>
              </a:rPr>
              <a:t>Displacement </a:t>
            </a: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allows language users to talk about things and events not present in the immediate environment. </a:t>
            </a: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Indeed, displacement allows us to talk</a:t>
            </a:r>
            <a:endParaRPr kumimoji="0" lang="en-US" sz="1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about things and places (e.g. angels, fairies, Santa Claus, Superman, heaven, hell) whose existence we cannot even be sure of. Animal communication is generally considered to lack this property.</a:t>
            </a:r>
            <a:endParaRPr kumimoji="0" lang="en-US" sz="1400" b="0" i="0" u="none" strike="noStrike" cap="none" normalizeH="0" baseline="0" dirty="0" smtClean="0">
              <a:ln>
                <a:noFill/>
              </a:ln>
              <a:solidFill>
                <a:schemeClr val="tx1"/>
              </a:solidFill>
              <a:effectLst/>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8</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5" name="Rectangle 14"/>
          <p:cNvSpPr/>
          <p:nvPr/>
        </p:nvSpPr>
        <p:spPr>
          <a:xfrm>
            <a:off x="1447800" y="0"/>
            <a:ext cx="3515706" cy="707886"/>
          </a:xfrm>
          <a:prstGeom prst="rect">
            <a:avLst/>
          </a:prstGeom>
        </p:spPr>
        <p:txBody>
          <a:bodyPr wrap="none">
            <a:spAutoFit/>
          </a:bodyPr>
          <a:lstStyle/>
          <a:p>
            <a:pPr lvl="0">
              <a:spcBef>
                <a:spcPct val="20000"/>
              </a:spcBef>
              <a:defRPr/>
            </a:pPr>
            <a:r>
              <a:rPr lang="en-US" sz="4000" dirty="0" smtClean="0">
                <a:solidFill>
                  <a:srgbClr val="FF0000"/>
                </a:solidFill>
                <a:latin typeface="Comic Sans MS" pitchFamily="66" charset="0"/>
              </a:rPr>
              <a:t>Displacement </a:t>
            </a:r>
          </a:p>
        </p:txBody>
      </p:sp>
      <p:sp>
        <p:nvSpPr>
          <p:cNvPr id="16385" name="Rectangle 1"/>
          <p:cNvSpPr>
            <a:spLocks noChangeArrowheads="1"/>
          </p:cNvSpPr>
          <p:nvPr/>
        </p:nvSpPr>
        <p:spPr bwMode="auto">
          <a:xfrm>
            <a:off x="1524000" y="609600"/>
            <a:ext cx="7620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It has been proposed that bee communication may have the property of displacement. </a:t>
            </a:r>
          </a:p>
          <a:p>
            <a:pPr marL="0" marR="0" lvl="0" indent="0" algn="just" defTabSz="914400" rtl="0" eaLnBrk="0" fontAlgn="base" latinLnBrk="0" hangingPunct="0">
              <a:lnSpc>
                <a:spcPct val="100000"/>
              </a:lnSpc>
              <a:spcBef>
                <a:spcPct val="0"/>
              </a:spcBef>
              <a:spcAft>
                <a:spcPct val="0"/>
              </a:spcAft>
              <a:buClrTx/>
              <a:buSzTx/>
              <a:buFontTx/>
              <a:buNone/>
              <a:tabLst/>
            </a:pPr>
            <a:endParaRPr lang="en-US" dirty="0" smtClean="0">
              <a:latin typeface="Comic Sans MS" pitchFamily="66" charset="0"/>
              <a:ea typeface="Calibri" pitchFamily="34" charset="0"/>
              <a:cs typeface="TimesNewRomanP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For example, when a worker bee finds a source of nectar and returns to the beehive, it can perform a complex dance routine to communicate to the other bees the location of this nectar.</a:t>
            </a:r>
          </a:p>
          <a:p>
            <a:pPr marL="0" marR="0" lvl="0" indent="0" algn="just" defTabSz="914400" rtl="0" eaLnBrk="0" fontAlgn="base" latinLnBrk="0" hangingPunct="0">
              <a:lnSpc>
                <a:spcPct val="100000"/>
              </a:lnSpc>
              <a:spcBef>
                <a:spcPct val="0"/>
              </a:spcBef>
              <a:spcAft>
                <a:spcPct val="0"/>
              </a:spcAft>
              <a:buClrTx/>
              <a:buSzTx/>
              <a:buFontTx/>
              <a:buNone/>
              <a:tabLst/>
            </a:pPr>
            <a:endParaRPr lang="en-US" dirty="0" smtClean="0">
              <a:latin typeface="Comic Sans MS" pitchFamily="66" charset="0"/>
              <a:ea typeface="Calibri" pitchFamily="34" charset="0"/>
              <a:cs typeface="TimesNewRomanP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Depending on the type of dance (round dance for nearby and tail-wagging dance, with variable tempo, for further away and how far), the other bees can work out where this newly discovered feast can be found. </a:t>
            </a:r>
          </a:p>
          <a:p>
            <a:pPr marL="0" marR="0" lvl="0" indent="0" algn="just" defTabSz="914400" rtl="0" eaLnBrk="0" fontAlgn="base" latinLnBrk="0" hangingPunct="0">
              <a:lnSpc>
                <a:spcPct val="100000"/>
              </a:lnSpc>
              <a:spcBef>
                <a:spcPct val="0"/>
              </a:spcBef>
              <a:spcAft>
                <a:spcPct val="0"/>
              </a:spcAft>
              <a:buClrTx/>
              <a:buSzTx/>
              <a:buFontTx/>
              <a:buNone/>
              <a:tabLst/>
            </a:pPr>
            <a:endParaRPr lang="en-US" dirty="0" smtClean="0">
              <a:latin typeface="Comic Sans MS" pitchFamily="66" charset="0"/>
              <a:ea typeface="Calibri" pitchFamily="34" charset="0"/>
              <a:cs typeface="TimesNewRomanPS"/>
            </a:endParaRPr>
          </a:p>
        </p:txBody>
      </p:sp>
      <p:pic>
        <p:nvPicPr>
          <p:cNvPr id="16" name="Picture 8" descr=" Honey Bee"/>
          <p:cNvPicPr>
            <a:picLocks noChangeAspect="1" noChangeArrowheads="1"/>
          </p:cNvPicPr>
          <p:nvPr/>
        </p:nvPicPr>
        <p:blipFill>
          <a:blip r:embed="rId4"/>
          <a:srcRect/>
          <a:stretch>
            <a:fillRect/>
          </a:stretch>
        </p:blipFill>
        <p:spPr bwMode="auto">
          <a:xfrm>
            <a:off x="7010401" y="4267200"/>
            <a:ext cx="1904999" cy="1905000"/>
          </a:xfrm>
          <a:prstGeom prst="rect">
            <a:avLst/>
          </a:prstGeom>
          <a:noFill/>
          <a:ln w="9525">
            <a:noFill/>
            <a:miter lim="800000"/>
            <a:headEnd/>
            <a:tailEnd/>
          </a:ln>
        </p:spPr>
      </p:pic>
      <p:pic>
        <p:nvPicPr>
          <p:cNvPr id="17" name="Picture 10" descr="bee hive"/>
          <p:cNvPicPr>
            <a:picLocks noChangeAspect="1" noChangeArrowheads="1" noCrop="1"/>
          </p:cNvPicPr>
          <p:nvPr/>
        </p:nvPicPr>
        <p:blipFill>
          <a:blip r:embed="rId5"/>
          <a:srcRect/>
          <a:stretch>
            <a:fillRect/>
          </a:stretch>
        </p:blipFill>
        <p:spPr bwMode="auto">
          <a:xfrm>
            <a:off x="1447800" y="4572000"/>
            <a:ext cx="1658112" cy="1312672"/>
          </a:xfrm>
          <a:prstGeom prst="rect">
            <a:avLst/>
          </a:prstGeom>
          <a:noFill/>
          <a:ln w="9525">
            <a:noFill/>
            <a:miter lim="800000"/>
            <a:headEnd/>
            <a:tailEnd/>
          </a:ln>
        </p:spPr>
      </p:pic>
      <p:pic>
        <p:nvPicPr>
          <p:cNvPr id="18" name="Picture 12" descr="worker bee cartoon"/>
          <p:cNvPicPr>
            <a:picLocks noChangeAspect="1" noChangeArrowheads="1" noCrop="1"/>
          </p:cNvPicPr>
          <p:nvPr/>
        </p:nvPicPr>
        <p:blipFill>
          <a:blip r:embed="rId6"/>
          <a:srcRect/>
          <a:stretch>
            <a:fillRect/>
          </a:stretch>
        </p:blipFill>
        <p:spPr bwMode="auto">
          <a:xfrm>
            <a:off x="4343400" y="4724401"/>
            <a:ext cx="1589024" cy="1252220"/>
          </a:xfrm>
          <a:prstGeom prst="rect">
            <a:avLst/>
          </a:prstGeom>
          <a:noFill/>
          <a:ln w="9525">
            <a:noFill/>
            <a:miter lim="800000"/>
            <a:headEnd/>
            <a:tailEnd/>
          </a:ln>
        </p:spPr>
      </p:pic>
      <p:sp>
        <p:nvSpPr>
          <p:cNvPr id="19" name="Rectangle 1"/>
          <p:cNvSpPr>
            <a:spLocks noChangeArrowheads="1"/>
          </p:cNvSpPr>
          <p:nvPr/>
        </p:nvSpPr>
        <p:spPr bwMode="auto">
          <a:xfrm>
            <a:off x="2819400" y="3505200"/>
            <a:ext cx="6324600" cy="11849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0000"/>
                </a:solidFill>
                <a:effectLst/>
                <a:latin typeface="Comic Sans MS" pitchFamily="66" charset="0"/>
                <a:ea typeface="Calibri" pitchFamily="34" charset="0"/>
                <a:cs typeface="TimesNewRomanPS"/>
              </a:rPr>
              <a:t>Doesn’t this ability of the bee to indicate a location some distance away mean that bee communication has at least some degree of displacement as a feature?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1100" b="1" dirty="0" smtClean="0">
              <a:solidFill>
                <a:srgbClr val="FF0000"/>
              </a:solidFill>
              <a:latin typeface="Comic Sans MS" pitchFamily="66" charset="0"/>
              <a:ea typeface="Calibri" pitchFamily="34" charset="0"/>
              <a:cs typeface="TimesNewRomanP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0000"/>
                </a:solidFill>
                <a:effectLst/>
                <a:latin typeface="Comic Sans MS" pitchFamily="66" charset="0"/>
                <a:ea typeface="Calibri" pitchFamily="34" charset="0"/>
                <a:cs typeface="TimesNewRomanPS"/>
              </a:rPr>
              <a:t>The crucial consideration involved, of course, is that of degree. Bee communication has displacement in an extremely limited form.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1600" b="1" dirty="0" smtClean="0">
              <a:solidFill>
                <a:srgbClr val="FF0000"/>
              </a:solidFill>
              <a:latin typeface="Comic Sans MS" pitchFamily="66" charset="0"/>
              <a:ea typeface="Calibri" pitchFamily="34" charset="0"/>
              <a:cs typeface="TimesNewRomanP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9</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447800" y="0"/>
            <a:ext cx="3143809" cy="646331"/>
          </a:xfrm>
          <a:prstGeom prst="rect">
            <a:avLst/>
          </a:prstGeom>
        </p:spPr>
        <p:txBody>
          <a:bodyPr wrap="none">
            <a:spAutoFit/>
          </a:bodyPr>
          <a:lstStyle/>
          <a:p>
            <a:pPr eaLnBrk="0" hangingPunct="0"/>
            <a:r>
              <a:rPr lang="en-GB" sz="3600" b="1" dirty="0" smtClean="0">
                <a:solidFill>
                  <a:srgbClr val="00B050"/>
                </a:solidFill>
                <a:latin typeface="Comic Sans MS" pitchFamily="66" charset="0"/>
                <a:cs typeface="Times New Roman" pitchFamily="18" charset="0"/>
              </a:rPr>
              <a:t>Arbitrariness</a:t>
            </a:r>
            <a:endParaRPr lang="en-GB" sz="3600" dirty="0">
              <a:solidFill>
                <a:srgbClr val="00B050"/>
              </a:solidFill>
              <a:latin typeface="Comic Sans MS" pitchFamily="66" charset="0"/>
            </a:endParaRPr>
          </a:p>
        </p:txBody>
      </p:sp>
      <p:sp>
        <p:nvSpPr>
          <p:cNvPr id="14" name="Rectangle 13"/>
          <p:cNvSpPr/>
          <p:nvPr/>
        </p:nvSpPr>
        <p:spPr>
          <a:xfrm>
            <a:off x="1524000" y="762000"/>
            <a:ext cx="7620000" cy="2585323"/>
          </a:xfrm>
          <a:prstGeom prst="rect">
            <a:avLst/>
          </a:prstGeom>
        </p:spPr>
        <p:txBody>
          <a:bodyPr wrap="square">
            <a:spAutoFit/>
          </a:bodyPr>
          <a:lstStyle/>
          <a:p>
            <a:pPr algn="just"/>
            <a:r>
              <a:rPr lang="en-US" dirty="0" smtClean="0">
                <a:latin typeface="Comic Sans MS" pitchFamily="66" charset="0"/>
              </a:rPr>
              <a:t>It is generally the case that there is no ‘natural’ connection between a linguistic form and its meaning. </a:t>
            </a:r>
          </a:p>
          <a:p>
            <a:pPr algn="just"/>
            <a:endParaRPr lang="en-US" dirty="0" smtClean="0">
              <a:latin typeface="Comic Sans MS" pitchFamily="66" charset="0"/>
            </a:endParaRPr>
          </a:p>
          <a:p>
            <a:pPr algn="just"/>
            <a:r>
              <a:rPr lang="en-US" dirty="0" smtClean="0">
                <a:latin typeface="Comic Sans MS" pitchFamily="66" charset="0"/>
              </a:rPr>
              <a:t>Example :  </a:t>
            </a:r>
            <a:r>
              <a:rPr lang="en-US" i="1" dirty="0" smtClean="0">
                <a:latin typeface="Comic Sans MS" pitchFamily="66" charset="0"/>
              </a:rPr>
              <a:t>The linguistic form has no natural or ‘iconic’ relationship with that  (dog)  </a:t>
            </a:r>
            <a:r>
              <a:rPr lang="en-US" dirty="0" smtClean="0">
                <a:latin typeface="Comic Sans MS" pitchFamily="66" charset="0"/>
              </a:rPr>
              <a:t>hairy four-legged barking object out in the world. </a:t>
            </a:r>
          </a:p>
          <a:p>
            <a:pPr algn="just"/>
            <a:endParaRPr lang="en-US" dirty="0" smtClean="0">
              <a:latin typeface="Comic Sans MS" pitchFamily="66" charset="0"/>
            </a:endParaRPr>
          </a:p>
          <a:p>
            <a:pPr algn="just"/>
            <a:r>
              <a:rPr lang="en-US" dirty="0" smtClean="0">
                <a:latin typeface="Comic Sans MS" pitchFamily="66" charset="0"/>
              </a:rPr>
              <a:t>This aspect of the relationship between linguistic signs and objects in the world is described as </a:t>
            </a:r>
            <a:r>
              <a:rPr lang="en-US" b="1" dirty="0" smtClean="0">
                <a:latin typeface="Comic Sans MS" pitchFamily="66" charset="0"/>
              </a:rPr>
              <a:t>arbitrariness.</a:t>
            </a:r>
          </a:p>
          <a:p>
            <a:pPr algn="just"/>
            <a:endParaRPr lang="en-US" b="1" dirty="0" smtClean="0">
              <a:latin typeface="Comic Sans MS" pitchFamily="66" charset="0"/>
            </a:endParaRPr>
          </a:p>
        </p:txBody>
      </p:sp>
      <p:sp>
        <p:nvSpPr>
          <p:cNvPr id="16" name="Rectangle 15"/>
          <p:cNvSpPr/>
          <p:nvPr/>
        </p:nvSpPr>
        <p:spPr>
          <a:xfrm>
            <a:off x="1447800" y="3276600"/>
            <a:ext cx="7696200" cy="2308324"/>
          </a:xfrm>
          <a:prstGeom prst="rect">
            <a:avLst/>
          </a:prstGeom>
        </p:spPr>
        <p:txBody>
          <a:bodyPr wrap="square">
            <a:spAutoFit/>
          </a:bodyPr>
          <a:lstStyle/>
          <a:p>
            <a:pPr algn="just"/>
            <a:r>
              <a:rPr lang="en-US" dirty="0" smtClean="0">
                <a:latin typeface="Comic Sans MS" pitchFamily="66" charset="0"/>
              </a:rPr>
              <a:t>There are some words in language with sounds that seem to ‘echo’ the sounds of objects or activities and hence seem to have a less arbitrary connection.</a:t>
            </a:r>
          </a:p>
          <a:p>
            <a:pPr algn="just"/>
            <a:endParaRPr lang="en-US" dirty="0" smtClean="0">
              <a:latin typeface="Comic Sans MS" pitchFamily="66" charset="0"/>
            </a:endParaRPr>
          </a:p>
          <a:p>
            <a:pPr algn="just"/>
            <a:endParaRPr lang="en-US" dirty="0" smtClean="0">
              <a:latin typeface="Comic Sans MS" pitchFamily="66" charset="0"/>
            </a:endParaRPr>
          </a:p>
          <a:p>
            <a:pPr algn="just"/>
            <a:r>
              <a:rPr lang="en-US" dirty="0" smtClean="0">
                <a:latin typeface="Comic Sans MS" pitchFamily="66" charset="0"/>
              </a:rPr>
              <a:t>English examples are </a:t>
            </a:r>
            <a:r>
              <a:rPr lang="en-US" i="1" dirty="0" smtClean="0">
                <a:latin typeface="Comic Sans MS" pitchFamily="66" charset="0"/>
              </a:rPr>
              <a:t>cuckoo, CRASH, slurp, squelch or whirr. However, these </a:t>
            </a:r>
            <a:r>
              <a:rPr lang="en-US" dirty="0" smtClean="0">
                <a:latin typeface="Comic Sans MS" pitchFamily="66" charset="0"/>
              </a:rPr>
              <a:t>onomatopoeic words are relatively rare in human language.</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10</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6" name="Rectangle 15"/>
          <p:cNvSpPr/>
          <p:nvPr/>
        </p:nvSpPr>
        <p:spPr>
          <a:xfrm>
            <a:off x="1371600" y="762000"/>
            <a:ext cx="7772400" cy="3416320"/>
          </a:xfrm>
          <a:prstGeom prst="rect">
            <a:avLst/>
          </a:prstGeom>
        </p:spPr>
        <p:txBody>
          <a:bodyPr wrap="square">
            <a:spAutoFit/>
          </a:bodyPr>
          <a:lstStyle/>
          <a:p>
            <a:pPr algn="just"/>
            <a:r>
              <a:rPr lang="en-US" dirty="0" smtClean="0">
                <a:latin typeface="Comic Sans MS" pitchFamily="66" charset="0"/>
              </a:rPr>
              <a:t>For the majority of animal signals, there does appear to be a clear connection between the conveyed message and the signal used to convey it. </a:t>
            </a:r>
          </a:p>
          <a:p>
            <a:pPr algn="just"/>
            <a:endParaRPr lang="en-US" dirty="0" smtClean="0">
              <a:latin typeface="Comic Sans MS" pitchFamily="66" charset="0"/>
            </a:endParaRPr>
          </a:p>
          <a:p>
            <a:pPr algn="just"/>
            <a:r>
              <a:rPr lang="en-US" dirty="0" smtClean="0">
                <a:latin typeface="Comic Sans MS" pitchFamily="66" charset="0"/>
              </a:rPr>
              <a:t>This impression we have of the non-arbitrariness of animal signaling may be closely connected to the fact that, for any animal, the set of signals used in communication is finite. </a:t>
            </a:r>
          </a:p>
          <a:p>
            <a:pPr algn="just"/>
            <a:endParaRPr lang="en-US" dirty="0" smtClean="0">
              <a:latin typeface="Comic Sans MS" pitchFamily="66" charset="0"/>
            </a:endParaRPr>
          </a:p>
          <a:p>
            <a:pPr algn="just"/>
            <a:r>
              <a:rPr lang="en-US" dirty="0" smtClean="0">
                <a:latin typeface="Comic Sans MS" pitchFamily="66" charset="0"/>
              </a:rPr>
              <a:t>That is, each variety of animal communication consists of a fixed and limited set of vocal or gestural forms. Many of these forms are only used in specific situations (e.g. establishing territory) and at particular times (e.g. during the mating season).</a:t>
            </a:r>
            <a:endParaRPr lang="en-US" dirty="0">
              <a:latin typeface="Comic Sans MS" pitchFamily="66" charset="0"/>
            </a:endParaRPr>
          </a:p>
        </p:txBody>
      </p:sp>
      <p:sp>
        <p:nvSpPr>
          <p:cNvPr id="17" name="Rectangle 16"/>
          <p:cNvSpPr/>
          <p:nvPr/>
        </p:nvSpPr>
        <p:spPr>
          <a:xfrm>
            <a:off x="1447800" y="0"/>
            <a:ext cx="3143809" cy="646331"/>
          </a:xfrm>
          <a:prstGeom prst="rect">
            <a:avLst/>
          </a:prstGeom>
        </p:spPr>
        <p:txBody>
          <a:bodyPr wrap="none">
            <a:spAutoFit/>
          </a:bodyPr>
          <a:lstStyle/>
          <a:p>
            <a:pPr eaLnBrk="0" hangingPunct="0"/>
            <a:r>
              <a:rPr lang="en-GB" sz="3600" b="1" dirty="0" smtClean="0">
                <a:solidFill>
                  <a:srgbClr val="00B050"/>
                </a:solidFill>
                <a:latin typeface="Comic Sans MS" pitchFamily="66" charset="0"/>
                <a:cs typeface="Times New Roman" pitchFamily="18" charset="0"/>
              </a:rPr>
              <a:t>Arbitrariness</a:t>
            </a:r>
            <a:endParaRPr lang="en-GB" sz="3600" dirty="0">
              <a:solidFill>
                <a:srgbClr val="00B050"/>
              </a:solidFill>
              <a:latin typeface="Comic Sans MS" pitchFamily="66" charset="0"/>
            </a:endParaRPr>
          </a:p>
        </p:txBody>
      </p:sp>
      <p:sp>
        <p:nvSpPr>
          <p:cNvPr id="18" name="Rectangle 17"/>
          <p:cNvSpPr/>
          <p:nvPr/>
        </p:nvSpPr>
        <p:spPr>
          <a:xfrm>
            <a:off x="1524000" y="4191000"/>
            <a:ext cx="7620000" cy="954107"/>
          </a:xfrm>
          <a:prstGeom prst="rect">
            <a:avLst/>
          </a:prstGeom>
        </p:spPr>
        <p:txBody>
          <a:bodyPr wrap="square">
            <a:spAutoFit/>
          </a:bodyPr>
          <a:lstStyle/>
          <a:p>
            <a:pPr algn="just"/>
            <a:r>
              <a:rPr lang="en-GB" sz="2000" b="1" dirty="0" smtClean="0">
                <a:solidFill>
                  <a:srgbClr val="FF0000"/>
                </a:solidFill>
                <a:latin typeface="Comic Sans MS" pitchFamily="66" charset="0"/>
              </a:rPr>
              <a:t>Onomatopoeic Words</a:t>
            </a:r>
            <a:r>
              <a:rPr lang="en-GB" dirty="0" smtClean="0">
                <a:latin typeface="Comic Sans MS" pitchFamily="66" charset="0"/>
              </a:rPr>
              <a:t>: words that imitate the sound associated with an object or an action. For example, in the utterance </a:t>
            </a:r>
            <a:r>
              <a:rPr lang="en-GB" i="1" dirty="0" smtClean="0">
                <a:latin typeface="Comic Sans MS" pitchFamily="66" charset="0"/>
              </a:rPr>
              <a:t>the bees were buzzing</a:t>
            </a:r>
            <a:r>
              <a:rPr lang="en-GB" dirty="0" smtClean="0">
                <a:latin typeface="Comic Sans MS" pitchFamily="66" charset="0"/>
              </a:rPr>
              <a:t> the word </a:t>
            </a:r>
            <a:r>
              <a:rPr lang="en-GB" i="1" dirty="0" smtClean="0">
                <a:latin typeface="Comic Sans MS" pitchFamily="66" charset="0"/>
              </a:rPr>
              <a:t>buzzing</a:t>
            </a:r>
            <a:r>
              <a:rPr lang="en-GB" dirty="0" smtClean="0">
                <a:latin typeface="Comic Sans MS" pitchFamily="66" charset="0"/>
              </a:rPr>
              <a:t> sounds similar to the noise bees make.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11</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6" name="Rectangle 15"/>
          <p:cNvSpPr/>
          <p:nvPr/>
        </p:nvSpPr>
        <p:spPr>
          <a:xfrm>
            <a:off x="1600200" y="914400"/>
            <a:ext cx="7543800" cy="3139321"/>
          </a:xfrm>
          <a:prstGeom prst="rect">
            <a:avLst/>
          </a:prstGeom>
        </p:spPr>
        <p:txBody>
          <a:bodyPr wrap="square">
            <a:spAutoFit/>
          </a:bodyPr>
          <a:lstStyle/>
          <a:p>
            <a:pPr algn="just" eaLnBrk="0" hangingPunct="0"/>
            <a:r>
              <a:rPr lang="en-GB" dirty="0" smtClean="0">
                <a:latin typeface="Comic Sans MS" pitchFamily="66" charset="0"/>
                <a:cs typeface="Times New Roman" pitchFamily="18" charset="0"/>
              </a:rPr>
              <a:t>For example:</a:t>
            </a:r>
          </a:p>
          <a:p>
            <a:pPr algn="just" eaLnBrk="0" hangingPunct="0"/>
            <a:r>
              <a:rPr lang="en-GB" dirty="0" smtClean="0">
                <a:latin typeface="Comic Sans MS" pitchFamily="66" charset="0"/>
                <a:cs typeface="Times New Roman" pitchFamily="18" charset="0"/>
              </a:rPr>
              <a:t>In English we use the word </a:t>
            </a:r>
            <a:r>
              <a:rPr lang="en-GB" i="1" dirty="0" smtClean="0">
                <a:solidFill>
                  <a:srgbClr val="FF0000"/>
                </a:solidFill>
                <a:latin typeface="Comic Sans MS" pitchFamily="66" charset="0"/>
                <a:cs typeface="Times New Roman" pitchFamily="18" charset="0"/>
              </a:rPr>
              <a:t>cup</a:t>
            </a:r>
            <a:r>
              <a:rPr lang="en-GB" dirty="0" smtClean="0">
                <a:latin typeface="Comic Sans MS" pitchFamily="66" charset="0"/>
                <a:cs typeface="Times New Roman" pitchFamily="18" charset="0"/>
              </a:rPr>
              <a:t>           object capable of holding liquids, has a handle, and which humans use to drink from. there is no particular reason why we should use the word-symbol </a:t>
            </a:r>
            <a:r>
              <a:rPr lang="en-GB" i="1" dirty="0" smtClean="0">
                <a:solidFill>
                  <a:srgbClr val="FF0000"/>
                </a:solidFill>
                <a:latin typeface="Comic Sans MS" pitchFamily="66" charset="0"/>
                <a:cs typeface="Times New Roman" pitchFamily="18" charset="0"/>
              </a:rPr>
              <a:t>cup</a:t>
            </a:r>
            <a:r>
              <a:rPr lang="en-GB" dirty="0" smtClean="0">
                <a:solidFill>
                  <a:srgbClr val="FF0000"/>
                </a:solidFill>
                <a:latin typeface="Comic Sans MS" pitchFamily="66" charset="0"/>
                <a:cs typeface="Times New Roman" pitchFamily="18" charset="0"/>
              </a:rPr>
              <a:t>.</a:t>
            </a:r>
            <a:r>
              <a:rPr lang="en-GB" dirty="0" smtClean="0">
                <a:latin typeface="Comic Sans MS" pitchFamily="66" charset="0"/>
                <a:cs typeface="Times New Roman" pitchFamily="18" charset="0"/>
              </a:rPr>
              <a:t> </a:t>
            </a:r>
          </a:p>
          <a:p>
            <a:pPr algn="just" eaLnBrk="0" hangingPunct="0"/>
            <a:endParaRPr lang="en-GB" dirty="0" smtClean="0">
              <a:latin typeface="Comic Sans MS" pitchFamily="66" charset="0"/>
              <a:cs typeface="Times New Roman" pitchFamily="18" charset="0"/>
            </a:endParaRPr>
          </a:p>
          <a:p>
            <a:pPr algn="just" eaLnBrk="0" hangingPunct="0"/>
            <a:r>
              <a:rPr lang="en-GB" dirty="0" smtClean="0">
                <a:latin typeface="Comic Sans MS" pitchFamily="66" charset="0"/>
                <a:cs typeface="Times New Roman" pitchFamily="18" charset="0"/>
              </a:rPr>
              <a:t>The point is that words are just an arbitrary set of symbols used to represent various meanings. </a:t>
            </a:r>
          </a:p>
          <a:p>
            <a:pPr algn="just" eaLnBrk="0" hangingPunct="0"/>
            <a:endParaRPr lang="en-GB" dirty="0" smtClean="0">
              <a:latin typeface="Comic Sans MS" pitchFamily="66" charset="0"/>
              <a:cs typeface="Times New Roman" pitchFamily="18" charset="0"/>
            </a:endParaRPr>
          </a:p>
          <a:p>
            <a:pPr algn="just" eaLnBrk="0" hangingPunct="0"/>
            <a:r>
              <a:rPr lang="en-GB" dirty="0" smtClean="0">
                <a:latin typeface="Comic Sans MS" pitchFamily="66" charset="0"/>
                <a:cs typeface="Times New Roman" pitchFamily="18" charset="0"/>
              </a:rPr>
              <a:t>If we know the form of a word it is impossible to predict the meaning and if we know the meaning it is impossible to predict the form.</a:t>
            </a:r>
            <a:endParaRPr lang="en-GB" dirty="0">
              <a:latin typeface="Comic Sans MS" pitchFamily="66" charset="0"/>
            </a:endParaRPr>
          </a:p>
        </p:txBody>
      </p:sp>
      <p:sp>
        <p:nvSpPr>
          <p:cNvPr id="17" name="Rectangle 16"/>
          <p:cNvSpPr/>
          <p:nvPr/>
        </p:nvSpPr>
        <p:spPr>
          <a:xfrm>
            <a:off x="1447800" y="0"/>
            <a:ext cx="3143809" cy="646331"/>
          </a:xfrm>
          <a:prstGeom prst="rect">
            <a:avLst/>
          </a:prstGeom>
        </p:spPr>
        <p:txBody>
          <a:bodyPr wrap="none">
            <a:spAutoFit/>
          </a:bodyPr>
          <a:lstStyle/>
          <a:p>
            <a:pPr eaLnBrk="0" hangingPunct="0"/>
            <a:r>
              <a:rPr lang="en-GB" sz="3600" b="1" dirty="0" smtClean="0">
                <a:solidFill>
                  <a:srgbClr val="00B050"/>
                </a:solidFill>
                <a:latin typeface="Comic Sans MS" pitchFamily="66" charset="0"/>
                <a:cs typeface="Times New Roman" pitchFamily="18" charset="0"/>
              </a:rPr>
              <a:t>Arbitrariness</a:t>
            </a:r>
            <a:endParaRPr lang="en-GB" sz="3600" dirty="0">
              <a:solidFill>
                <a:srgbClr val="00B050"/>
              </a:solidFill>
              <a:latin typeface="Comic Sans MS" pitchFamily="66" charset="0"/>
            </a:endParaRPr>
          </a:p>
        </p:txBody>
      </p:sp>
      <p:cxnSp>
        <p:nvCxnSpPr>
          <p:cNvPr id="18" name="Straight Arrow Connector 17"/>
          <p:cNvCxnSpPr/>
          <p:nvPr/>
        </p:nvCxnSpPr>
        <p:spPr>
          <a:xfrm>
            <a:off x="5334000" y="1371600"/>
            <a:ext cx="838200" cy="1588"/>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0" name="Picture 9" descr="Tea Cup"/>
          <p:cNvPicPr>
            <a:picLocks noChangeAspect="1" noChangeArrowheads="1"/>
          </p:cNvPicPr>
          <p:nvPr/>
        </p:nvPicPr>
        <p:blipFill>
          <a:blip r:embed="rId4"/>
          <a:srcRect/>
          <a:stretch>
            <a:fillRect/>
          </a:stretch>
        </p:blipFill>
        <p:spPr bwMode="auto">
          <a:xfrm>
            <a:off x="5334000" y="304800"/>
            <a:ext cx="1219200"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12</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5361" name="Rectangle 1"/>
          <p:cNvSpPr>
            <a:spLocks noChangeArrowheads="1"/>
          </p:cNvSpPr>
          <p:nvPr/>
        </p:nvSpPr>
        <p:spPr bwMode="auto">
          <a:xfrm>
            <a:off x="1447800" y="762000"/>
            <a:ext cx="76962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Humans are continually creating new expressions and novel utterances by manipulating their linguistic resources to describe new objects and situations.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4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This property is described as </a:t>
            </a:r>
            <a:r>
              <a:rPr kumimoji="0" lang="en-US" sz="2400" b="1" i="0" u="none" strike="noStrike" cap="none" normalizeH="0" baseline="0" dirty="0" smtClean="0">
                <a:ln>
                  <a:noFill/>
                </a:ln>
                <a:solidFill>
                  <a:srgbClr val="FF0000"/>
                </a:solidFill>
                <a:effectLst/>
                <a:latin typeface="Comic Sans MS" pitchFamily="66" charset="0"/>
                <a:ea typeface="Calibri" pitchFamily="34" charset="0"/>
                <a:cs typeface="TimesNewRomanPS-Bold"/>
              </a:rPr>
              <a:t>productivity</a:t>
            </a:r>
            <a:r>
              <a:rPr kumimoji="0" lang="en-US" sz="2400" b="1" i="0" u="none" strike="noStrike" cap="none" normalizeH="0" baseline="0" dirty="0" smtClean="0">
                <a:ln>
                  <a:noFill/>
                </a:ln>
                <a:solidFill>
                  <a:schemeClr val="tx1"/>
                </a:solidFill>
                <a:effectLst/>
                <a:latin typeface="Comic Sans MS" pitchFamily="66" charset="0"/>
                <a:ea typeface="Calibri" pitchFamily="34" charset="0"/>
                <a:cs typeface="TimesNewRomanPS-Bold"/>
              </a:rPr>
              <a:t> </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(or ‘creativity’ or ‘open-endedness’) and it is linked to the fact that the potential number of utterances in any human language is infinite.</a:t>
            </a:r>
            <a:endParaRPr kumimoji="0" lang="en-US" sz="4800" b="0" i="0" u="none" strike="noStrike" cap="none" normalizeH="0" baseline="0" dirty="0" smtClean="0">
              <a:ln>
                <a:noFill/>
              </a:ln>
              <a:solidFill>
                <a:schemeClr val="tx1"/>
              </a:solidFill>
              <a:effectLst/>
              <a:latin typeface="Comic Sans MS" pitchFamily="66" charset="0"/>
              <a:cs typeface="Arial" pitchFamily="34" charset="0"/>
            </a:endParaRPr>
          </a:p>
        </p:txBody>
      </p:sp>
      <p:sp>
        <p:nvSpPr>
          <p:cNvPr id="13" name="Rectangle 1"/>
          <p:cNvSpPr>
            <a:spLocks noChangeArrowheads="1"/>
          </p:cNvSpPr>
          <p:nvPr/>
        </p:nvSpPr>
        <p:spPr bwMode="auto">
          <a:xfrm>
            <a:off x="1447800" y="0"/>
            <a:ext cx="3109913" cy="708025"/>
          </a:xfrm>
          <a:prstGeom prst="rect">
            <a:avLst/>
          </a:prstGeom>
          <a:noFill/>
          <a:ln w="9525">
            <a:noFill/>
            <a:miter lim="800000"/>
            <a:headEnd/>
            <a:tailEnd/>
          </a:ln>
        </p:spPr>
        <p:txBody>
          <a:bodyPr wrap="none" anchor="ctr">
            <a:spAutoFit/>
          </a:bodyPr>
          <a:lstStyle/>
          <a:p>
            <a:pPr eaLnBrk="0" hangingPunct="0"/>
            <a:r>
              <a:rPr lang="en-GB" sz="4000" b="1" dirty="0">
                <a:solidFill>
                  <a:srgbClr val="FF33CC"/>
                </a:solidFill>
                <a:latin typeface="Comic Sans MS" pitchFamily="66" charset="0"/>
                <a:cs typeface="Times New Roman" pitchFamily="18" charset="0"/>
              </a:rPr>
              <a:t>Productivity</a:t>
            </a:r>
            <a:endParaRPr lang="en-GB" sz="4000" dirty="0">
              <a:solidFill>
                <a:srgbClr val="FF33CC"/>
              </a:solidFill>
              <a:latin typeface="Comic Sans MS" pitchFamily="66" charset="0"/>
            </a:endParaRPr>
          </a:p>
        </p:txBody>
      </p:sp>
      <p:pic>
        <p:nvPicPr>
          <p:cNvPr id="14" name="Picture 2" descr="Sunny Spring With Blue Sky Clip Art">
            <a:hlinkClick r:id="rId4"/>
          </p:cNvPr>
          <p:cNvPicPr>
            <a:picLocks noChangeAspect="1" noChangeArrowheads="1"/>
          </p:cNvPicPr>
          <p:nvPr/>
        </p:nvPicPr>
        <p:blipFill>
          <a:blip r:embed="rId5" cstate="print"/>
          <a:srcRect/>
          <a:stretch>
            <a:fillRect/>
          </a:stretch>
        </p:blipFill>
        <p:spPr bwMode="auto">
          <a:xfrm>
            <a:off x="1676400" y="4495800"/>
            <a:ext cx="1734889" cy="1828800"/>
          </a:xfrm>
          <a:prstGeom prst="rect">
            <a:avLst/>
          </a:prstGeom>
          <a:noFill/>
          <a:ln w="9525">
            <a:noFill/>
            <a:miter lim="800000"/>
            <a:headEnd/>
            <a:tailEnd/>
          </a:ln>
        </p:spPr>
      </p:pic>
      <p:pic>
        <p:nvPicPr>
          <p:cNvPr id="15" name="Picture 3" descr="Cartoon Spring Clip Art">
            <a:hlinkClick r:id="rId6"/>
          </p:cNvPr>
          <p:cNvPicPr>
            <a:picLocks noChangeAspect="1" noChangeArrowheads="1"/>
          </p:cNvPicPr>
          <p:nvPr/>
        </p:nvPicPr>
        <p:blipFill>
          <a:blip r:embed="rId7"/>
          <a:srcRect/>
          <a:stretch>
            <a:fillRect/>
          </a:stretch>
        </p:blipFill>
        <p:spPr bwMode="auto">
          <a:xfrm>
            <a:off x="6172200" y="4419600"/>
            <a:ext cx="2282748" cy="1981200"/>
          </a:xfrm>
          <a:prstGeom prst="rect">
            <a:avLst/>
          </a:prstGeom>
          <a:noFill/>
          <a:ln w="9525">
            <a:noFill/>
            <a:miter lim="800000"/>
            <a:headEnd/>
            <a:tailEnd/>
          </a:ln>
        </p:spPr>
      </p:pic>
      <p:pic>
        <p:nvPicPr>
          <p:cNvPr id="16" name="Picture 4" descr="Cartoon Landscape Clip Art">
            <a:hlinkClick r:id="rId8"/>
          </p:cNvPr>
          <p:cNvPicPr>
            <a:picLocks noChangeAspect="1" noChangeArrowheads="1"/>
          </p:cNvPicPr>
          <p:nvPr/>
        </p:nvPicPr>
        <p:blipFill>
          <a:blip r:embed="rId9" cstate="print"/>
          <a:srcRect/>
          <a:stretch>
            <a:fillRect/>
          </a:stretch>
        </p:blipFill>
        <p:spPr bwMode="auto">
          <a:xfrm>
            <a:off x="3962400" y="4953000"/>
            <a:ext cx="1471846" cy="1219200"/>
          </a:xfrm>
          <a:prstGeom prst="rect">
            <a:avLst/>
          </a:prstGeom>
          <a:noFill/>
          <a:ln w="9525">
            <a:noFill/>
            <a:miter lim="800000"/>
            <a:headEnd/>
            <a:tailEnd/>
          </a:ln>
        </p:spPr>
      </p:pic>
      <p:sp>
        <p:nvSpPr>
          <p:cNvPr id="17" name="Rectangle 16"/>
          <p:cNvSpPr/>
          <p:nvPr/>
        </p:nvSpPr>
        <p:spPr>
          <a:xfrm>
            <a:off x="1524000" y="3810000"/>
            <a:ext cx="4572000" cy="938719"/>
          </a:xfrm>
          <a:prstGeom prst="rect">
            <a:avLst/>
          </a:prstGeom>
        </p:spPr>
        <p:txBody>
          <a:bodyPr>
            <a:spAutoFit/>
          </a:bodyPr>
          <a:lstStyle/>
          <a:p>
            <a:pPr algn="just"/>
            <a:r>
              <a:rPr lang="en-US" sz="1100" b="1" dirty="0" smtClean="0">
                <a:solidFill>
                  <a:srgbClr val="FF0000"/>
                </a:solidFill>
                <a:latin typeface="Comic Sans MS" pitchFamily="66" charset="0"/>
              </a:rPr>
              <a:t>Many animals respond to stimuli in their environment in predictable ways. For example, the stimulus of seeing a collection of shiny objects in front of a small grass covert will stimulates birds </a:t>
            </a:r>
          </a:p>
          <a:p>
            <a:pPr algn="just"/>
            <a:endParaRPr lang="en-US" sz="1100" dirty="0">
              <a:latin typeface="Comic Sans MS" pitchFamily="66" charset="0"/>
            </a:endParaRPr>
          </a:p>
        </p:txBody>
      </p:sp>
      <p:sp>
        <p:nvSpPr>
          <p:cNvPr id="18" name="Rectangle 17"/>
          <p:cNvSpPr/>
          <p:nvPr/>
        </p:nvSpPr>
        <p:spPr>
          <a:xfrm>
            <a:off x="6705600" y="3810000"/>
            <a:ext cx="2438400" cy="646331"/>
          </a:xfrm>
          <a:prstGeom prst="rect">
            <a:avLst/>
          </a:prstGeom>
        </p:spPr>
        <p:txBody>
          <a:bodyPr wrap="square">
            <a:spAutoFit/>
          </a:bodyPr>
          <a:lstStyle/>
          <a:p>
            <a:pPr algn="just"/>
            <a:r>
              <a:rPr lang="en-US" sz="1200" dirty="0" smtClean="0">
                <a:solidFill>
                  <a:srgbClr val="FF0000"/>
                </a:solidFill>
                <a:latin typeface="Comic Sans MS" pitchFamily="66" charset="0"/>
              </a:rPr>
              <a:t>The communication systems of other creatures do not appear to have this type of flexibility. </a:t>
            </a:r>
            <a:endParaRPr lang="en-US" sz="1200" dirty="0">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13</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4" name="Rectangle 1"/>
          <p:cNvSpPr>
            <a:spLocks noChangeArrowheads="1"/>
          </p:cNvSpPr>
          <p:nvPr/>
        </p:nvSpPr>
        <p:spPr bwMode="auto">
          <a:xfrm>
            <a:off x="1447800" y="0"/>
            <a:ext cx="3109913" cy="708025"/>
          </a:xfrm>
          <a:prstGeom prst="rect">
            <a:avLst/>
          </a:prstGeom>
          <a:noFill/>
          <a:ln w="9525">
            <a:noFill/>
            <a:miter lim="800000"/>
            <a:headEnd/>
            <a:tailEnd/>
          </a:ln>
        </p:spPr>
        <p:txBody>
          <a:bodyPr wrap="none" anchor="ctr">
            <a:spAutoFit/>
          </a:bodyPr>
          <a:lstStyle/>
          <a:p>
            <a:pPr eaLnBrk="0" hangingPunct="0"/>
            <a:r>
              <a:rPr lang="en-GB" sz="4000" b="1" dirty="0">
                <a:solidFill>
                  <a:srgbClr val="FF33CC"/>
                </a:solidFill>
                <a:latin typeface="Comic Sans MS" pitchFamily="66" charset="0"/>
                <a:cs typeface="Times New Roman" pitchFamily="18" charset="0"/>
              </a:rPr>
              <a:t>Productivity</a:t>
            </a:r>
            <a:endParaRPr lang="en-GB" sz="4000" dirty="0">
              <a:solidFill>
                <a:srgbClr val="FF33CC"/>
              </a:solidFill>
              <a:latin typeface="Comic Sans MS" pitchFamily="66" charset="0"/>
            </a:endParaRPr>
          </a:p>
        </p:txBody>
      </p:sp>
      <p:sp>
        <p:nvSpPr>
          <p:cNvPr id="14337" name="Rectangle 1"/>
          <p:cNvSpPr>
            <a:spLocks noChangeArrowheads="1"/>
          </p:cNvSpPr>
          <p:nvPr/>
        </p:nvSpPr>
        <p:spPr bwMode="auto">
          <a:xfrm>
            <a:off x="1524000" y="685800"/>
            <a:ext cx="7620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The worker bee, normally able to communicate the location of a nectar source to other bees, will fail to do so if the location is really ‘new’.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In one experiment, a hive of bees was placed at the foot of a radio tower and a food source placed at the top.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Ten bees were taken to the top, shown the food source, and sent off to tell the rest of the hive about their find.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The message was conveyed via a bee dance and the whole gang buzzed off to get the free food.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endParaRPr>
          </a:p>
        </p:txBody>
      </p:sp>
      <p:pic>
        <p:nvPicPr>
          <p:cNvPr id="14339" name="Picture 3" descr="http://images.tutorvista.com/content/biotic-community/honey-bee-worker.jpeg"/>
          <p:cNvPicPr>
            <a:picLocks noChangeAspect="1" noChangeArrowheads="1"/>
          </p:cNvPicPr>
          <p:nvPr/>
        </p:nvPicPr>
        <p:blipFill>
          <a:blip r:embed="rId4"/>
          <a:srcRect/>
          <a:stretch>
            <a:fillRect/>
          </a:stretch>
        </p:blipFill>
        <p:spPr bwMode="auto">
          <a:xfrm>
            <a:off x="2133600" y="4724400"/>
            <a:ext cx="923925" cy="962025"/>
          </a:xfrm>
          <a:prstGeom prst="rect">
            <a:avLst/>
          </a:prstGeom>
          <a:noFill/>
        </p:spPr>
      </p:pic>
      <p:sp>
        <p:nvSpPr>
          <p:cNvPr id="14341" name="AutoShape 5" descr="data:image/jpeg;base64,/9j/4AAQSkZJRgABAQAAAQABAAD/2wCEAAkGBhQSERUUExQVFRUWGB0aGBgYGR8dHRocIB4dIBwfHB0aHCYeGh0kHBoXHy8gIycpLCwsGB8xNTAqNSYsLCkBCQoKDgwOGg8PGi0kHyQsLCwsLCwsLCwsLCwsLCwsLCwsLCwsLCwsLCwsLCwsLCwsKSwsLCwsLCwpLCwsLCwsLP/AABEIALcBFAMBIgACEQEDEQH/xAAcAAACAwEBAQEAAAAAAAAAAAAFBgMEBwACAQj/xAA8EAACAQIEBAQEBAYBBAIDAAABAhEAAwQSITEFBkFREyJhcQcygZEUQqGxI1JiwdHw4RUWM/FykiRTgv/EABkBAAMBAQEAAAAAAAAAAAAAAAIDBAEABf/EACkRAAICAgIBBAICAgMAAAAAAAECABEDIRIxIgQTQVEyYYGhQvEUI3H/2gAMAwEAAhEDEQA/AMva7ct8OHzAXbvrGUL/AHIP2oNatOIYK0HqAaNJzW10G1iVFy0fyqApWNipA0iq2O4R4TWil0Pbu6pEhomCGEaEGRpO1LGrBEewOipuR4riDMozZpXQT/adYqojEeZidek6n/Ap+/BXwctqwpA+VQcwynuTqTQ/jnK7NbW66i0QYdiR8uuZsg1IGkRJP1pa5FuprhjFN1DAuFyrMQNgewJ+9N/BcBi8Nh0xLYRVw92Al6ATJ+UkySoOsEgDQdxTJynyRYYPYvKzLYZbjkgBbhKnKVM6plM/T3rXeYOHW34c1kKPCNoWyq9FiNI7CIjsKMMGsQSCtRQ5Rw9x2sw9sW1tAgOwzM7GSYAMdNfejostYW5fvrbzNozWpOuwkNsQI12MViS8yNggthiz+G7BzI6MYA6xlC/UmnDA86reUqt1crAgqTlAB/m7+xqfJQXqPxqSe5axXK9h1drYy55krpmXSJXYmdZ319aTuNcu+AYOYidwP+ab7eODaqQAo6GRH+RVvB8XtXIzGNI1/wAE152PNk5cRKmxqFswPwniJuTtncZEQbJbHX3MTSv8S7KNdLprlbKWG22v60W45g/w/wDEsuBnnyARAmCQeg209an5S4Ul+6LWIVSra5TrMyB9ZBNODsrhz1M4qcZEzjh+KCfNp60a4vjLtxLNofL4SH3JnX7afSmPiHJ1m1dvWrSG41tiRnXOMsAkQpGaAV3617s4cXhqrB7YJzFYldzI00BJIA21p7sPyUbmY2ocWOol4i9ctZfy6RFehzRdtoy23dVfcBiP23pq4vyrJXO4hlzKVEgjvNCcb8O7zL4lhfFXYgEBgfSYBH1osWQGg3cDLjskrPPAuFO4zXrN3K3y3FUzrvuNRrVO7x23hnYYe159jcuatHUBYAX3pqtu5dBiQbNxRqpYAuQNxBMdvSjlvlWxfS0+KQXLi6F9djEKxBGcj101OgorQWzGczPQAESsBzP4+Y3QZVRseg9DS9iMWl98gJUM0AkbSesVtOI+EWCe05tBrLsMpysWie6sY6dKyvHcmvgcbbt39i6lSNVuqGE5TpB2BBEyazH7dkrFu7kAERn4dyqb0Jm8O3aQQSBAB66fMTv3J+lHeC8BFq8bmYXC3y5tJIEA+8AUKuczAWcgzklzOoAK7iABIgT9xUnC+PtcJSQAo3+XL669aHKzMvcxKB1HPg3EreviCSD5Y0ynqNNT/iaFc+YA4vCXsikuuqKgMllOwA6GVMdNap8T4/hLd8g3RJCncZNtSTO/0olhfiLhQCM2FKnQ/wAQK07ztOuwI7Ur02Nx+XUZmZT+PcxJsJiMKf4lu5aI/mUgempEVrHJJtXbFq+1tBdiJga9J20mnnh/Mdm6oUKt2w66DKCuU7iSIYAaVQxODtWswsWlVIJCgQB6Af2p2crXj3MwcumGpU4tw/D37LLiQhQ6fU7EEaj6VjHM/B7WEvlbaXCARDNJXXsY1rTXcC293EMlm2D8rNBPt6+lZdxXmm47MVi5bny5xMAbdv1ofTcyT9Qs/Ab+Y0cADG1aDjyCcgnuNwO3rTvwzhBtElgVCpKsB8xOw33FInLHES1kNczFrjlj2jYADppT1a4zZygMHBC6HUT6md6XkG//ACcvV/cyTiOKt3LrFFygEgzvM6z3qphsWbdxSp61DxA5MRejUZmP3Mj96qWCWk1YcerilyHQHc0PA8w5IYHKw1LdfYdKrXedvGBZki7OhBEGDoTSa6XcgzN5T61c4ThiSNNJ270n2hjQ7jOZd5o9jFXLyi4h0b1+/wCtdTdwX4fAWVzxJE6DauqM5T9Si1Grn5vs2GZoUFj2FaJypYtB8OHUNctynlM+ZpIEdxMkjelzmrmK891rUwts5YGkn+Y9zVz4doxuOSfKBp/8j107V6eQkpZ1IEChq7je+JuLfbJoQdR2771Jx2yp4XiXuHzKBkM9SwEexn61dx/LT3bls2rgyhQbiusn1gz131qtzLiRaw7m4ZQMPKANY23HSZioF/MD9ylh4mVvhLxRbuGaySBctyNT8yGSv2OYAdq0HD83qbTKJjIsTGnQgT+1Yhyzw1cTe8t24jO8ZFiWgSDOgAGo71p/DMArFbSIcxAzZmjXpE9KfnNHUTjGqMQviXgfDxBxFoA27ol41KmI1nbMBPvVbl3kbFXlW4iWkDibfiHLnHdVEnbrFOvEeBBLguMhaHUPbmVYayOxETRtuJxdGW+lgAiEVQzEDYE9o6DpXNmUILMJVbkamU8VuYnBXBbvDLOsgyGUfymOn3FXMBjAwBZ2Kk6aAN9+1aDzlg7WJs3LbX2uP89vMkhWGoCsBMHaJ61mmIIUsZGWTAG0fXX71uIY8l/qdkLAy9xDiQbEZBlNq2DLH2mSTuZAEUT5XwF83rGKVSUOZnOyqYhBvqNZ0G+9AuVeGLiHJuHyAmF7tByj26k+lPPDeIC3Zt2UKjKir4upCt1lRqRO2u9LyEVxAjUStkybBYMWzfxDKXuX8QVBIjKoUARroSRUyvYdIaD3nU+sjcf8V44Ng1csS5vMSxHzKNiCY6MCR6ijWF5SW3/GWT4hUMCZ166dxSmVj5KZgCjuCcbeto64bJqiIUJ0UI4kA9dACfpTLheHI1hhITYb9T/frHSazT4g8xm1iVRVTyW0OYDzTGxbtAHSr3K/OwxQVJysoMA/zGZPqdgKMJxXlxucxJNXLHNPJFwq2VpPzWzsVYDr2B2pV4Bze9r5pcLowjX1jXUj26U8YvmIhlzSQohiepnWKzPi9+3axly9k8pcsqnYE/51Nah9wEETDaG5r3CeL/ibQdLg8GNT1n+WB19Kq8VwdvFW0UloRw6sY+YbDvFJXLPG1u2rlwEo4eTA0PYRAGsddte9FOH8YuBSDbYqYJKxAnaT0nSKnGDg5IhNksConceHhYhrboxKGYBImRPzfy7bdqH3uY7qMSuUE6kxMH0nSmL4g3FuXkvL8pRbZ75lBJn6GlReEXcSQLCF9QukbnaTtXoJugYh6GxK97F/iLgmATAnYe5/zRf/ALdvL5Tby92MZY75tiOulU7vJ+JskF0hZ1cEELvJMHQDKfeIonxpHOHw1ti0ZCY1GaW0MdDEaetFlFVR1D9Pk0dbjxyjxfD21t2Ld4NCgEjv132Bk013saFBNtpnedh3ivz26PZbMrEEfcUf504heU2QfIHtKxUMTqdTM7dNqnb0/JvE9xnvALsdSb4rXnbFKSP4eQBddCZ83XQ6ik3DvB9DTBw/ittlFu+ue3M7+ZT1IO8185h4VhcK5S3de6+hggAKCJ1I3OvSqsbUOBEmypR5g6MJ8H4hlRQpBgCVMRTNgOIuQS6LA0B39oE1m1vFjLBUEd5gj6imjgCXXGcgrbS0wTM2rE7QO2/3pbIB3CV2J1BHHnsZ2W0SWPzk7SO1Abdh8wUA5jsB1qIE1oHLfDcRibFpbbQSSJgExOmtOPgIoeZvqdwzkS5ijbCa5VAYevWmrg3JgtXR4kAWyCw3jtmI2pv4Hws4SwLY0dRL3Dr7+9AcThjdN5kvvb8QeeIi5G0jp9K8wscponUsJ9vqajg7wKKV2iuoFyRh3t4NFdsxBbX0kx+kV1YNSdlFz84Y4jGHOMiXo1Hyq8DpOzR96YuS7y2LYzASQx101O0+2lIuAtuzgIJI1+2smjtriYVgWYDdSOxHcdBXqldFYvkCeVTSbHMV1RA8Js0ag0vc94gvhwpAVmYlddwu4/X9KCWeIBmMi2eoKtFCOZeMeI6KhIFsEb9TvU6YAGBEY2XVSbl7iX4e6l1ZzIenY7+1O2G5yytJRiw7HUA9D7VleHvEHQ70wYTmoWzKoqvsWiZHpO22tMyY7i1cVH3jvMyDCowaC1wDfUbkSOnWrOC4l5UuKs5hqY6jfWs44lzOMQq22RbaZsz5AAXYAgEmJ0BiNqeuAYjwsIsMuq5gdzqeg2kVB6vFSASv0+TyMYP+sNcXypAG5JrIeL4uXyAgSxme3atXTFLdARXnMIggRP8AppTv8lrbxZa+CFszcYgeW5EFQCTAM9OoofRkYiwaFnvIBxn3kPAjEC7ZBdEtibtwaZgSIE6kaiIEU42OAWRnILhp3zGT36/7NL3KHBnF286zlxBBZFERqWj2BNMn4K8j5VXTZhnB07wRoYpmXLxbUUqEijPOHwmTEBHbKlyPDEncgAyeh8v61od4qMJo2UMBHWI3/Y1n/HsFPhsoLiDp80H1+1eMPxvGL/B/D+LbdtfN0jYhjoD/AJpmB/E3MyDqKfPPLGIxWNLWhnDW0KtsCMupPaO502oJg+A4vA3R4lk+GwjNGdD2EgaHp03rRrXNFp7rLaAJVsioBALL5fN/Qpkx602+NbvLkbK18LDNl8o9x1oxk4aMEgsbEzvhnEVU5yCqjUgmTHUS2402ob8TOW7bWjiLB8oCll6Dff11kUe5k4N4cOnmyjzjcQZ1HpPQbUk8d43/AAGtnMFcqHPcA6R/vSgxnk9r1CcUtGCeV7mVHXOUFzcj+kGAO2YkAnsKY7oueKcodvHKAIGOVgBAhR8xBGx20NJNzijFgluAgIygqOkwW+8kbVrvIvGEkyi+JlBtuRmyQIb5vlX0G80/IGvlFoy8akuF5Ju3Vt28ThgRbYOIMBgNy5MZlMkZd/L0BNPOHS0l8qcoVQJXIqgGNNB6CJk1WxHMdtUhXYs+56zGhnp7VlnHOM+Bef8AiEFiSfNIJ7nrSibHEbM3j8mNPFUto72QCbGIOZFExZZMxcmZlJho0E0ucI4o34S3fxBTOxYISsMonZSdydDS3zLx+5jLKsrKBalSokMymPNBJnrpNBeE4+CiuHZUMgBonWYM6AE7x604LyWz3BsqaE2bg+OQqc6W0bZs6hiRGkmN9e33opjOVsDj0U31PkJhQ+RZ+hHppWZJxLxG8QsJ3IVgIPpm6CnfgHEA1jUzrmMEFgPqYHuBUb5GQgiOXHy0YGxXwMK3kaxd8RA4LWyNY30bY9NxWd88cEvYfGXRetukvKkqQCDr5TEH6V+hMNzgMwGsaDzGAfqorxxvjmHxNllxVq3csyQBOYzoJEdQZ10qrDmDfMTkxMuqn5pwSEkx0Uk+wq3wrjLK4LEntrtRnBYrD+Lct2rZW20qS2rlZjfpQjivLtyzdyqpdT8jKCZH060ZZXJRoQDoodYaxHCsHcXxy1xZMFEAIn0661pHw24N4SriHzKpIW2nYHqfWh3w15ZV0CXkBKy7SNp2+sU+cX4tauWbuHRsjW10Gx0GkVFnyUvG5Qq21gSu6i/i3yOSobK06jTeO+sCqHFuX7yXrgVJt7hht6j06fernJOGYNusW03387HXN9D+1HcZxg5lt6ZsxJjr/miVAcVmLYkPQhDhSZbKDQ6dK6vFm2VAGYD07V1Tc5hSZBa4HhrACWFCl/mJljA6Sek0l818stbY3APITuP79frTkMe0wzozIOka+o7zUHEOIW7tsoWQM2kEwY16d5p6O4eVtjQpQmXG+oOgmDRDEcPTEsGwwIdtWtMRIPXIdMw3MbiOtBnUgkHQgxRrkzDs2MtZc3lbMSBtAMT03ga969MihYnlhuRowdfwJsvluQGG4BDR7lZFQ3bfUajvXzEMxZi85iTmneZ1n1miPLFxVxCtcnIoZmjXZSRPpMUXQuL11KFi2QZOg/emjA8TY2wDGVIAMTG+4HSlXEXy7Fm3JJP1q/wpympJAOw6t7dh6ml5E5DcNHrQj5y/xRILM5a6HXJbt295MMWJOgG9GMevjZ/FQG54m+cxkX5vLMaHQ9yYpU5a4TccyuYFvKpGg13MnSRRTjXDL9hFBcvbNwgggSCASJI3mNvQVAQrPQnoJarZjMnElsPbWRGhJB39P+KZeH3Lrup8EBerEiYrCBjSLgbqrSB2INajwTitvRme8WEGFkqfsKLNj8hEo4Al/wCIAxCYO9cVBbNlhcS4h/lYfMB0ImemtVuXOcxxLIpyh0RSRMFm/OBGwBnQ9CK+844lHwWLuL4wd0IykHKSSBoD19qzThPw3xdxBeT+Gs6EhlceoEajYTPWm4OCqQ33FZOTGxNo4hxS5YUoy21RQD8gLqSdI7/7rQXGcWtkFsMwttcMsII17x+U6TGo3NKGD5A4njVAxV+6hHyC5LAxt5g2/aZpn4Z8H8ZYUFuI5SNQoQsBvuS09aPMi5BQm4mKHcucKdgWF4AIfKubdvcdZqjzVyJaxVpsoi9Ga2V2n+UjYg99688TwWIthXe7bvi3PiFZVgP5wp009/pQv/usomjDO8qhnXXQfTrNQpjbG1xzsHEynEYJ7Nwo6lXUwR1Bpt4HzLbtjz5g/pt6/wC61Nxy2XIDuty8CxMADywoGuhJ0/c1QwvBmuOEVCSdgP8Af1q58o+YrHi+oevc3C4GNtSJ0ljJn+32pP5hLHKxB1Jn0PanflzlcWcQEugHziFVhqdIE7U68H5MteLde/8AxnvsWZG81pNZVcp+bLoM57TA2pIzIm4xsbNozBLGKgQTFWbSll0MTX6YxvDrCW8ht2yIAKBFyqJidRqI3WsW594VbwOLVUUBLihgo/IQYIHpM0z3A34jcxLFB+orvZ8NVYkMfaY96uricSU8ZQQi6lhERtqJ2mKlx9q15S7LB2CSWadtxp271oHJfCMLhEe4T4rvH8O4QMg3h1BiZEyelB/jbCNyPTUnUFcnrisYoZmVLcwH3JiflG2+kmmDiPC3tpkMgdANdek/XWjAx2ZVVgix5swAEdoHt6bVNcxQFoq4BJGs/oZ++vpUjEY8mhQM6zkF3EfA/C8M5v8AjMLuafDhTAOxYTMe21T/APad8qUW4RLaOuoI+uv/AKqSzxhi2lwhjGpOwHoOkUwf9YVsotkhgdW216mOs9qZly/P1OxY2Fxs5L5ZGEsZS2ctqWO5oF8QMFZsxdg+JcMCD06/pR/gnGw6gN5dY+vf60mfGQtmtRsFMe9J5BwIKBlybgXlHnKwj3VuubYfUCCfNt0223p45fxgctdZAtva2xMk6aknofSsL4Rw67iL62yobM0CRWjcyYrwbVnCIP8AwrmeD12H9zVOR7AxrBCGy7TxxfmO5ibrXLdxkQEqoB3CkifqZrqv8M4YgtLMa+aMsxOsGuoPbxjudyb4mP8ALfEBbt3ywJCpKkR5WOg37z07UBe8SZJJPfrW28N+HFi3YuWAWY3F8xaJ02jtB1rO+KfDTF2rmVQtwTowIH3DGR+tWplxkmKfHkCgSrwriFu4lz8RaW6UtyrSVaRAAJUiRrVQcyXUIFqLaj8iCAffqfqaa+H8hILVyy+KsLiriiELgZdmA9Z71Y5M+G+JdjcxDizattAVvNnP9PSJjWttNzCXAEGY7llr5V7yNZuNb8RoXQgaHMNMr/8AFLq8Qt2WItoeqsX1LD2/L7VuWO4fiFAuWWVwBDI4Osdu32rOPiDgbVyyuJtWTacPkvQIEkaEj3ETWIQdfExz/kBEZ7IYkpt2O4q7wvDNeugTLenQVXwmBuNbuOqkqsAkep/X6Vq3wm5Wt3MHcvlB4qOQZHmyxodaediokaNw/wApcOtWbDWC+Zdc5JABcjVLexJHcncVV49we4QjG4AwEW00z/0s5AhmG31qib622HmzLaByiN2Osn1q/wAO4uwTxLuZyZyg9PavKy/9dkdz0ULOJnPMXB7lh2a+hzOfKwOkjVpHWR9q88I5kxFtStssAu+UVouOwX47CuIUvm0LaZfQHtSVfwF/AOXVPEVxBgSJ6ajY9fpT09R7q/uKOIKxB6jZwji967w97lxjcVWEggER1M7GJ6bGjuB49YuFcxiQACDt/fSsktcwZraKxeVcmF2YEyZnpNWsBzKqA5gNdtAQPUAneudNXBAN1NcxnM94KjW3YLsRoQY66gx9O9SHmt2zAuNQP90k1k550dwAEusEafJB8usyIjX1ofiOe2zEW1IXpnIJHvEdaWMWX4MZyxjRjB8Suayk2rJ/8wPiNAGmxCjpPc+tI/CrzO6gAFpgenp2371VxjXLzl2lievT/imz4d8AzX81xJQDc/KG0gH9f0qtqVN9xCgltDUOcG+HV29F64+UMJzTJ94A29R+tMFjle5Yc2kt6wJvFgVZeuu406daJ4bEXLClWK5UEZxpAjQ/7vpS3juY3QHKLrAorKzMSpBGxGygdzuSfSvPUnIaMtbwFiGOHcMEguWzZpVwR5dfLMbbDfTSo7bXrV1rT52DAlSsmR30oJhOZQY8Nj5oDKRses1Jx/mpU8OyjEXLYJ8QNBynoTuPY0tsHIgXOXLVmHb3HjbC5puPqAq7sCI1OwG2ppD5r5YxWLxDXDcS47AeVdkMaIJPQa9zvFMfJzvezX4KqugLnRjGunXehHN/Nhw902bSgFYLEACdNBprMfoat9NxQlBsxOdS3kYC5qt3LWNtJcGXwUt5SB1ABLAdfN+1XLfHS4dlCgHV1URM7seubUzMnU0Ox3Mv4tYviHAi3cG6k9D3U6aVUS8yWT55K3FB/wD6VyOn9HXvTyL1E8SDf3HrhPEEtIt69cPh5Q2X8zaaDXeYj1pY5i56vYjMEGUMdwdQO3p7ilLF4l2YlmJM9TUi3c3oY1rBgAPI7nDJogRi5XzmQNddTvHafSn3D4C+EBNtwn8xUgDqZB6eo0NIPAMM9oi4pInf27U63+dnuWrVkkwrCYMeUd/evN9T5P4z08PIYxDGD40gGRmMbkjSPT3q9jOJW8VbC3STB8rgagCNT2GtJ97ArmNxbv8ADuEKc35SToR/LqY7V1nht848Wclzw01LQcmSNY+tZjRCIjJyU9Rzw3AV4fcF5lRlZfK+bVWPdY1B7j7UsW7/AITXGu5L1287GVMqAdgT7RVrG8zDEX4Ie4mGMWmVfI3djruNp96vLjrWUKERy50YD5e5NEo4C/mASWO4TsEZRm8OY/3rXUAxQCMRlzdZnf77V1SlHO7EpDIIaXiQ/mAbbTf9dqocT4k9hHuEC6EUtlnUx6xpSjzrxH8Gclppa5r3Cge+oNUeTuJXC/i3XYrqMs/N3n3q9PTk7HUU2VRqGeA/Co4vG+MSUwpKuBMlp1yg6QJ0n0rR+dcbh8Ilu0sAk95Ij9dah4VxowuUQPT8o7UW4pZwt9UNxVZlBAbrr61Qz64/3IwNxcs8cRiFUtl9v0pC5441YuNeAXxFtuBlLMoLQSTpvsdKm544x4Tm3ZuRA0K7g9N9qTks2Thbto3Q18sLgIkq2mqyd21P3rsSVsmc3ehNB5Ct2SqX7k+Gp8ttYC5j6dT6mtKw6WEZ/BcEt5rgOjCdRrt9K/N/LfMTYdgrSVBkDsf8Vo/DONvdkqZO75QPl7a9KZk0YKAtLnHMFZY3GtN1kA6Trrr1oPg8VF5UvFl1gR60fxeNtGxC23DhhEbR69aq8V4JnGdbil2Gnl29Nahd703UsC8fxkmI4nbtMbaQE2Y+v+auWcTavKyDRHWGB3B6R6+orOMZxG5ZLWbwymc2moPqP8VK3EvOlpJYEAk7ROun+aNMVRDtCF7guHs3jnBksZIJjSJgHQMTqZ21irXDuM2Bfbw7VtmJ8111G+2igQopc4jxy2clkGPDLNO8s0a+4AG9aJyFgMLjcIyjDWvET5mghz/UCBqTVQx8iLii5HUlwGGt/iLjKUVmhWa38r6dtOhOvepuE8g4TxGLJaYjUqQC3U7dfXWrNrkNUJCFizDQFtj2Dd9B9qk4Lh7dpmW7ZzODLanNvq0Tr71Myuhof3Kkph/qFbnJmBy/+FFB1AWN/bpVVeD2bCZbM2/6RqD6zTYn4e4nYDptH60N41w0gDwjIYEzIkD079K7KGC32IONhyo3/MxD4occdbwsozKACzie+wjaN+lK3CuPZAA5bKAQYP5T0ijPxIwF1cQpuqoJXyusxcEmJkaMOopSt4ZjpBqvEqnGIjIWGQ1L17ipTKLZOhzTtp2qmuMJYlup1mrWK4Hd8M3QjNbWAzASF06xsPWq2A4e15sqiT94HUn0Ak0wBSLiyWDVNCTmP8Iq28rKoVCFOujTJMawddN/eosZy9bxr3LqOqkIGLqCVMCAuRgGBgATPSl7HcPc3HuIrNZeArr5tVAjN16E696vYHEmBZt/wbY1uMd3959J09alpEFr39yi3Y76gzinBbtgqLikBoZX6MvcH+29AHvkk6mCZj9v3P3rXBxG3iLTK6g2gAqBhrMj9fLMf1Gs05j4V4F4qJynUGNNSdB36UzBlDEqe4PqFag0+8Lw6uSLgnKCRrBMdNKP8O5PuOQwslLYEnWT6TR7lHley04m4ZbL5rZhQi5QNfLJZug0AmtYs4BbeHGVQygakHX0kHfSgzOwvjNx8dEzH7+DyLlUUNTCwTO53rZhyVaxBLKyAxoBqRO0gVXvfCZRLZw2h0krr3JE/apUw5CJSfUJdXMpOLKqyA7gg02cW53utw61bQziLoKmN8i6MT6xp9aBc28tXsJq6qU2zpqIn2n60svjG8OFAVw0hwdY7Vy4LIua+QFdQzguarlrKqsUyDQEAqf6SOo+tE8LxkWQWvAAzOm2uukVnt/EkE6kz3qWxiC51JJ6TVhw8u5CcnHqMnGuZTdu5kaFIECupbNdXewkmPqmhzmjDriXW9aYOMsNG6n1/wA1JwrDvaVZHl3mlzhOLeycwkf7260wcy81OMttQqSgJgAzP7UDLksKnU9RWxlS7DZjvwvjHkkRP70P5p54Fm3lT5j0/wBNZxh+Y7i6AwKqY2/mbMSSTVHt73Ivc+RJeJY25d/iuZzkj7VQVyDNG8Bx5fB/D3ratamQQIZT3DD9utWOLctWbCLc/EF1cAooTzGRMEzGnXSjBA8TMKsRyBg/C+bU71bwOONtpO3oSP71Qw2OUCIipr1wbzvS2Buo1SKj/wAG5yUKZX5pIG7CO5nWreC5hZBmkNnkidd+npWa4XEk3Fgxl7dq0TlfBYfELrci4DrbKnRT+bNsT6VM/p68hCGW9StzHgFxQUAjxgAd9CCdpqFfhpj2w5AteYkFHLwQomV9QfptRK9wt8OzXQfEtsQBIhhB9NIps5V55y3MtwBkjzGdyf8AjpRYyKoTmB+pjp5cv/ibaX0ZGBCNI0IWIgjQ6etabhuaVwbrZSyWVCBIka9dR13py49g/HtpcwygqPMEK/m9aSrXGb3jHNaVpYhrI+b19euhFPXyazFEUKEdeDfECxfV1AysD8rjf1qtcxNi9KXACx3YRI7QdxSpifCnMpC+YyjSLiehncetUcSly29t7fzE95B9/akZna6+I7GgUX8wrxfht3DMWR7l616TmHuOv0qonNGcgElANPOYj77V6xXML5iGYiIXTb1NdxPh1q8ACyXCVkOujIex7+1eY2DmCehLlzgUrTuJXLeMLWmAdCIB7R+YHprGtLPLHKKrBxJXeMoO+sRP2r1yPwnEYjFFfEFtLersNSRMADXrFNPMGEWzcIYZ92BY7jTSBpE6zqdaoAOFChPcWWV3sCGsVhrVq3mtsEgQ6AAI0DqI3gb/AHpIxz2WdLNoWrSXEL/w0KzDAH5B12k9quYTiytmLQQogLGn2+1EsJwy2yWTaAN+4HKnsmxgGAT1j7V2C+UDNoT1bxSratm0ts2wIC7tp++sjfpXriRs38MTlCsIJIT5R12JJ6bUu4lhgrjWWPilQSrKfbTXsYMGrmF434WUW5dbgGWYLdgCRoNunahyY63MRpRucKcGCIt7roVnrswFEOP2LdjD2robPdMpvIQEE7dCNaZsNftPZFyTe+WVAltZg5egBBE9CKUOZlxWcqLa5QTmbLssaZgGB1jf3rsKnlsVDyPyGpRwXF7xFrDh0VDJYZwWYzmkjqBoAJ0pt4fz1eS151UZgUk6EsNNBOselAfh7hh473HtIbZXKxIEAnsIJZoB0/atL45wNVwZNlQoCklCJK6kys67zp6+lWgFxYkjBVNRUxOJuW71q67eUIAMnfcg/wCKP/8Aeik+Vm9oB/XN/as0xuKvXGgahQsADSAIB9Jr5g8JjQ0osWyOqqQRPc6ipsWiaEqyIOINxw5nxqXbbOCF0ltipXrEaSBJiszs2AexAECBEgdat8w47EGLbuUyqNFUKr6yflGvTSp8E6WxaJ1hRnjuZYLp2ETVLno3J0BFioHvcnYq6wZLXlOgJMT6Ca84HhrWLuW9bIaNBHWnjl3nkXEbDtbhsru1wknM35YU6LG0DtXcwXs6qWAzhU16gkGR+grXycNGLROZsRIbglxjIXeuo8C66K2lfaz3Zh9MspYvlNkSCBPTrp9KVOYMDcS5LSRAg+grW8JgMxk3YB7ihnH+CqNBLgjff9BS8WXg1S3Lh5rMjVCdqvY7hToqPurDcagHsexq1ewjFmGwBIiKuYFblkFlkqfmUiQfcVY2YCSL6YnUXUQkwBJOwFG+YcHdt2sOHVgoTSRsx3E1Z5i4slt/Dw1pbJEFmXckiYB7a1SwXNF1SBdJvW/zI+oI9J2PrR2TTVFUotSdwLW6cmcnYNsJat38Pbd3ALkzmn0aZEelAMFyxgrFn8YFLjLmVbhnKTqIGx+tF+V+Pi4J76+x7e1KPqB8Q/8AjsBZlHnn4JvhR+JwRNy2urWj8wH9J/MPTelzCcQIt+UZRPm0809j10r9A8E5gV1Fu4RO0nY0gfEnk1EDX7dthcLfkEhz6gfvQ5W5rYnYhxNGLvDeOtEsdIgA0vY/GeHeKAwpM1XwjNnywQex3H0q/wA08m3/AA0uyp0kgHUVCgC5KMvc+Gow8F5vurIS4VVRtOn69a98Z5l8QZyEe4NQ5GV9P61OlZdhOLuPKxkD70XbiCmCr7CI6/WqBjfG2jqSnIrr1uXv+75uzeDt3Myf13plxPNVs2ipR1KgAMw+0aVnFuwc/mBHm1kROvSifFuJFj4eaQuwnQHuP2osmIEicrmjcKf9ZFwlbhyncHofT3olwW+SuVBJO/oOppMsY1hEmfemflObt0iSmYGCDS3x8R+oamzruWeFcyHNce0pBs2QhBac2VjBHaZ2odieYLt+MzeZgI7nXaOlG+K8i28LgblxMQzXWZZG2bzfKI16zUfKPLq2Ltq7eLm/BZbbJ5ZnykEjWBREY3PKDbJqS8N5Ve3auPiFbUZlScpIGv0JNEMBct3DZuWyP/xtEtk6mBoNdfrVrH8duLfLXJIPQ9Qf3pXxlhLdzxpe2rMSoA+sT2n7ViUZjkkwhhuF+JmbEt4Yu3CBrouY+YkjWBoPpXri/wAP7iXFv4W8HFsqoGylVgDL+u870OuXWxOIRZVUHRjBWdSQOp0o3e5mCO1vLmXbX+1byodzCCD1CfCMU+DRUDrh1JbxGZc0ySTvtMyJ0qtxThdq+6vaxb3XBhiRpvIECAQJIj1q7ea5dwgYfMuqyJntvvXzgXEsRiFH4hQotmVAXLIWZPqSYGlJLjiW+YfE8otYDiBs3LtqRbKvIMfKPzZZ6wAJ7U/8tcw/wvDHlVlMFjmMnfTfNmnQ1kfHMc5xt25CwXO3YaddKY+DXsxV8xCyAw6qQNT21G2vSgYsmxKfbVhuEuaHWyfGXVNQ+kEzqNNtIMe9WOWsf4yo1t8kjUyQSBpt2ymdu+9Wr2FS9Y8Mg5XOrNA83T36UlJxH8LfNm5o1qVkba6qV9DI/aux5XCmhuAyqxozQeN8rYd1ytJDGFaeu4mIymP2pF41yhetJ/C/iKhMBYzRPRep9fTajVvndGw5TxIOnmIiN9wduuu29UsHx8EsGnN/MDqCP3rk5lt/3BNINRDfEBWIS4c06pcXKZHTMCRM9DFPFjHm5h0e8qXLhMAz5sq6E6GG7a1LzJyrhb0XxcyXshdiYyvlEsCv80R5p7aUuXcRcQAFCpI0AWIBEAMTsYgwddqqJV6+PuJFizGA8Bw97+IHuQf6wsekV1RcJxWHWygxLqlyPlQyAOnTc7/WupZUg6MG/wBRvu8LtMNXdYJKldqoYbhwQtnJ9PWo8HxZjCMDRyxjAw0USNNaQ+TiZQnKqifxXlTxLhuWhGb5h69xXi3ypceBGUdT/in28hCgRDNt2qsuIZXCFRIH61xCnZjlyHoTKeeeQ7ltzetA3EaMwGpUxG25GlLGF5euMw8QeCvVrnlgegOpMVvz49crB0I3hv7VgPMHEnv4i4zE/MYHYDSr8GZnFfUizYlU8jGviPH7ZsCxagplEme22nQ0H4dxXwHDZtDuOlL1h4I7UQ4bwi9iWYWlLBdzRrgHUFvUEia1w654qIUuqQ38p+X3ps5fIuWypumFMZm1msa4Ng8VhmV2st4c5WYf7rTbgebUw9s6Fj1n9JqdsRRqhFyywt8Q+WUYW79oAOrRcKD5176dQYpU4hxpFEtclY0XqT2im1OMG5aD3HW0jxlEzp1+pFZ9ieUfExF4glELE2zuI+tbwUm2nAtVCJ7LMnqTWncs8jLh7VrEYkg3G8y2o2Edaq8D5CusGVVzIGBz6e8CnfmiwlizZLlvEb5p7dh2rc7nianY0FxV47wZsg8PLllmVCBOupg0i8V4f4bKdSWHykRBBjatS4fhs1xWckKPlmlTHX//AMq5cys5VyIIM5RsQSIj/FBhyluuhOyJx7i3Y4WykFhqVzAf57U8cicBW7ZNyfNmKggmFYahT/8ALf3AFTcH4tZGa7cAFpFJAI1PpA7k1D8OMQBcxFxv/HnLi3EwTJB9IEVmZrU3DxCjqS28WCGsXrmc2mOxJnqAZ77Vf4g7XEW6PLcTYToAOnppFLBZQ1w7Z7rtPqSa83MYx8usdSO1ccQUTeZcyPi3MbmMwVcpgbkSPepbXHkvOvjACygB1BYu3fpAG8bUExLC9dyAxbB1MbdzUlxgZj2Ht0rmFChDQbuMPEMVhWu27ourmCNmbKM0j5RA+XQkVRw/FVZtswJEhhrP9J/3agCXjbYMAN9jsfQ1Jw3ObisNlaf8CsZQRN7M2XhTDwAqCAd51qbGOEghoIA8vQ0m4PmTKQNdenf/ABR63xFbxUFWJ2gGNtv/AHUOFSbuMyDidTP+OYLLff8AlLEg+hM1JguM2QLlowhIVlJ2VgTv3lYketGOasGoBMkiCYCknTQgAamOvbrWYri/MW0E9O1X4sYcExOXJxIE0XB8xebKZhj8qxv/AG+npQb4k3c94OhlVIRoGzqsxm/NoQfTWgtrEZFzkHzaDWJ6EiNeg7a15xvEXxCogOluYQCN92/qPTvAp6Y+LAyZmNSXhGOy5iSZYQZOkURvcVISLSDMWlmI1iNI6CD/AGpfsGIO8/tRSydJ02oXFNccoBWob5dx4Bd7zh8qMikkaO25APzdf8daCX773N2OvrqT6mvGNvAwBAMdNvf3qTDoTG0RtQE/JhKoAoTy2PcQB5YEQNa6pzaA6611ZyH1NqGeWebkF0C9oD1rUcBg0ZlZiFnVCOv0r88qKduR+fjhnW3fJNvo5klfQyfl9elMOFbswORqbFiLF1FZ3ylEGkDWlnFWxiLQFt2F4gujbER09RTRy7zOuJYrK3EjRhsQaQ+cOL/hMXctoQSV8sflU7/tRZMIAsRS5DyqJGO56uJcKMc4VoP03oaeFpi7jNYIV21Ntv1g0Ou4fxHZhsxJohy5gGXF2xIgGT2IrAFQePcoId/zGpY4ZyFduZyxVSo8onc+p6Cr3JP42xde3ZtBlJGYnQA+p/tWj8PvKDl0HsNP/dBf+sO19rKLlzXgdNyAO49jQY/UMxIEXlwKq3GrD4o+CyYgIWRgAqDyj3O8zQ/j3K2GbKwEMR5tNKNYLh1qwGV3zlnzE9FruO4i1cORGYmNAB1oczZavUzEqRbweBS3llQ4jTNrl9qJjgrX2UAgKoMidpO4/XSlzFBsMDmcy2sHUgdvSpbfMy4O093PmzLovr0pOJqfz3DcHj4zRDxXD4VPCUy5GnqaAcxYkOii/ALbdQOwmkrh3NtvxrbXXUrpmUjX6H3ijJ4wuIus35GMG23b8pX1p+cHIsDCwVoyX+WWGDIVQxa3mknY+nvWQ8c4pdw95RcDLGjL1j+9fozBEXMMhywckR7VknxA4BbxN7DO5YautyP5QJEfWBTdYyE+4vb2fqZlxDjIeEsrcy5paevYADYDWpcbj72GPhWyV8oLx+Zo9dwJrQOXuUsPcJElAusyBJ6DavnMXwne8Tds3lzZQcj9ZJ0BG2/aifgNGchaZjY4qwUDNI7+vY1ascWLEKrMPWTA9+1e8fynibLMLlllK6mdmHoRvTDy81jC2cO+Uu7z4gAB0PyZgfyidYojxO4NkGKNiUJUyCevQ+x6irtqm3G8iNfvEhx4IUtbXaM2pA9B0FJnE8I2GdkJMzp7etL0/Uajle5bWznYLI6nX0FSIDaEjWdSKi4ZYbMCR7md/QGjeJ4MTZF5ASjMV13BG8xpU+Tx0ZQp59QEeMyd2Q9CBm/etG4JbxNnB/jHYeH0lSpA6tEnfakvCcElhCyf27n0jvWm8S5hwq4NMI9xEQoqku0FtidOx70DuD4KJoQg8jEvnjnVrFzJZgXWRWLZRKTrEHuDPpSE/GHd810h8x83lVZ/+oEfSjnxE4QyYlr6kPZuwyODIAgCD7R+1KtX4cahBUhyOxfcL8w8OupkvNDWrqgo6/Kv9G3lK66fXvQlGjWYO81pvLnFxhcAPGANt5ItkZi8jaDpG++mutVLXF+GF5fCJbM6ZlGU9TIByj0FCuX4IjTi3Y6ijxbDXES27rlLrm2j6kbAneqVq62SZOh1rWuIYTD8QslwxdSBlAhSpGmhOgjeOwrNOI8CewrMuW7aO1xekdwD5TuO1ErA6MEhhIbZ2J3q5YxQQ6bmga4wipbd2fMNxQti+5ozCWbuNckkHr1r5TFwP4eXsZZF63ctorEiGmdDB29a6h5YxowqyGAjw+5aco4gjapAuu1NnH4xCyNCNqo8N4CRBeO4pfu8txoxVqCeD3sQt3Jh7jW2JiQY+9aHwXlRUcX8TcN662hZtYqs3Dzbi4bahCNY0P1q7gONK0psY0pebI1UvUbjxgbgjmLljDWHe6LmRNyoEn6dqUrvOKoT4NoeruZJ/wAUe54vF8OwUSQwLRuBWdBadgxgjk2zJ/UZmU8RHq7zwb1g7LcEAgfuDVDgfMVzDXPFHmPr60B4bhSWJA0A1NE3sdKMoqHUAOzjccB8T7Mlmw7iYlQwg/WqXEPideusosWhb101zN7Unvh5IUbkwK2HkblK1hkV3ym8wEluk/y9qJqIuDZU1FnC8o8SvsbrHJn/AP2GSZ7DpTZxHlb8Lg/PkuO4gk6kR29KdBxG2qFSQW95pD5k5mysyMJH5dI0qTIw6rcYATMr4isN6TBpk4It2VeZtgeUevc96q8bNhVzE5mfZANZpkTiKC1ZtqvyoBtGvX1osjngNQcYAaaZh+ZEGCXKSHiCsdf8Uo8xcRW0La3YZtTmB2n/AIqLhOLBgKSI1IOxoFc4TexeIcqvlTudGJ6emlT82yP5fEeOKg1KGE5lAeF+SZHqfWjmF5oY6EmSZMdB0FBMRyotgOXU5QfIUEx3zd/eqOPdLSpcFwlGJWY1mJg/SnZE5Dx3AxsoNmaRg82J0W4GKwYIB07a0l8VwTYC6bl5QU1CIo0BOgk7D0r3y1x8jEW/DkI28do11onzlj0uWxh/EBa63yjXygyZ9qzArLowcpB6nvC8z2ryqp8plQF130iDGvvS9zpwrwcY6AggwynfRu/1kUp27rlzDEKG8v060VTGuzeYlztJo38Dc1FsQlgsK90hbaSdv9NbJwXlVbGDS0QHIkv1BJ+aPbT7UnfD/CtdzZIBWCQTv7Vo2BwroCGI12Fee+QuaI1HOoToxN5o4SMPhLjooSQZcjZQCT9dNqwzFM15sxmNhPat6+IHHLKEWsSR4LKQyyZYtKwANflJM9Kye/y5aZj+Exlp1/KlwlG9tRr71X6cBBfzOJZwLnzk3ieRnw90C5ZZS2VoIUjffYHsK5OKcMs3gUw4aCPNmd1HqMxgx7Gg/GsGLCm3Ja68ZmEhAv8AKJEtrGtAysVciBt33Jcj8TVXHXnjHZjZvIQ1tlIEfzAz+xH/ANaT8RiC57CmLgWGW/hblm4cg8QG3cPyrcyxB/pM69pqG5yLilOotlOri4pUe+ub9K5OA77nOXI0NGFeSXdsLjLaSxCAquu5DA/oPvUHDnEroZOh9fSNq8YDmJMKvhWBOsteMgsZ3C7ACIAPSj1nE2bofEXBbR1GbP8AKGjdSNiSNuulTZqLV9yvCSqX9RA5htEYm5Nvw/NOQjLEiYgEj7HrXrljCrdxVpHOVGPmPpBqLivEDevPc187TBMkDoPtFT8GaLqaACRNWsSE/iecoByfzNBwOEtoGVGu5Q5g58s7dP0+lfKhyXE0RfKdR1rq8er3PV5ASTlqyLt4K21FcfaWxiiFGkbGurqUv5GMbbiFcPfF1MtxR29IpM+ImFTDFBZlWcTIJ0719rqq9PtqMRn8V1Emzi7qtmDE9wTMj1ph4NyvZxi5wWtEGGVdQfUTtXV1VuSBYiEUNo7jzh+SsMliFBjqOpPvSfzXwNrDAov8M92EzXV1T4HLHcPIAo1AuEwbLcDkaLrTSvMzNBLnTQaV8rqqVibEQ6gUZFe5xyNmJMnQwKuDgVziCwbvhknQROnqa6uoQgB5fMF2NVE/ivAruAxCNdIdQ3lIO8eh2q/exTM4OaZ8ynr7GurqYxsC4tRUZuVzcutAMsdJMafrT9wLBW7FtluTcLZj26anTtXV1TUFOpR2IKDEEWzqG39qyHnfElMQ9hQFRGmB1aNz6xpXV1b6RiW3F59DUCYfFso8rFSOoNW8Libtw5Q513PX7711dVj6BMSmyBC9jCwPar+Hw9dXV5mQ3PRUTSfhNZPi3W6BAP1p15j40MNYuXiPlHl9SdFH1JFdXVMogZN5J+dMZjrmJvPfvNmdjr2HoB0AoVjTrI6bV1dXo4/yhPoajHdu2cYlu1cdkvoDkcgsrA6lWjXcSD09aHtymLYL3ryZAJ/hhmLf/ZVAr7XVvIrSgzGxqRyMrYfi2Hh0KXPCPy5SJHrruaKcFsi872bbsRdtkIzjqIPTbqK+V1MyKFEXhcmBuK8EuYa6bdwCRroZEdxXriN9UsC1M3GYMyxoqx5dZ1JkHSurqNfKrisngCBBhtRU2EOutdXUTdQF00LrxF2A87iBG9dXV1TcRHWZ/9k="/>
          <p:cNvSpPr>
            <a:spLocks noChangeAspect="1" noChangeArrowheads="1"/>
          </p:cNvSpPr>
          <p:nvPr/>
        </p:nvSpPr>
        <p:spPr bwMode="auto">
          <a:xfrm>
            <a:off x="0" y="-830263"/>
            <a:ext cx="2628900" cy="17430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 name="Picture 10" descr="bee hive"/>
          <p:cNvPicPr>
            <a:picLocks noChangeAspect="1" noChangeArrowheads="1" noCrop="1"/>
          </p:cNvPicPr>
          <p:nvPr/>
        </p:nvPicPr>
        <p:blipFill>
          <a:blip r:embed="rId5"/>
          <a:srcRect/>
          <a:stretch>
            <a:fillRect/>
          </a:stretch>
        </p:blipFill>
        <p:spPr bwMode="auto">
          <a:xfrm>
            <a:off x="4267200" y="4648200"/>
            <a:ext cx="1658112" cy="1312672"/>
          </a:xfrm>
          <a:prstGeom prst="rect">
            <a:avLst/>
          </a:prstGeom>
          <a:noFill/>
          <a:ln w="9525">
            <a:noFill/>
            <a:miter lim="800000"/>
            <a:headEnd/>
            <a:tailEnd/>
          </a:ln>
        </p:spPr>
      </p:pic>
      <p:sp>
        <p:nvSpPr>
          <p:cNvPr id="14343" name="AutoShape 7" descr="data:image/jpeg;base64,/9j/4AAQSkZJRgABAQAAAQABAAD/2wCEAAkGBhQSERUUExQVFRUWGB0aGBgYGR8dHRocIB4dIBwfHB0aHCYeGh0kHBoXHy8gIycpLCwsGB8xNTAqNSYsLCkBCQoKDgwOGg8PGi0kHyQsLCwsLCwsLCwsLCwsLCwsLCwsLCwsLCwsLCwsLCwsLCwsKSwsLCwsLCwpLCwsLCwsLP/AABEIALcBFAMBIgACEQEDEQH/xAAcAAACAwEBAQEAAAAAAAAAAAAFBgMEBwACAQj/xAA8EAACAQIEBAQEBAYBBAIDAAABAhEAAwQSITEFBkFREyJhcQcygZEUQqGxI1JiwdHw4RUWM/FykiRTgv/EABkBAAMBAQEAAAAAAAAAAAAAAAIDBAEABf/EACkRAAICAgIBBAICAgMAAAAAAAECABEDIRIxIgQTQVEyYYGhQvEUI3H/2gAMAwEAAhEDEQA/AMva7ct8OHzAXbvrGUL/AHIP2oNatOIYK0HqAaNJzW10G1iVFy0fyqApWNipA0iq2O4R4TWil0Pbu6pEhomCGEaEGRpO1LGrBEewOipuR4riDMozZpXQT/adYqojEeZidek6n/Ap+/BXwctqwpA+VQcwynuTqTQ/jnK7NbW66i0QYdiR8uuZsg1IGkRJP1pa5FuprhjFN1DAuFyrMQNgewJ+9N/BcBi8Nh0xLYRVw92Al6ATJ+UkySoOsEgDQdxTJynyRYYPYvKzLYZbjkgBbhKnKVM6plM/T3rXeYOHW34c1kKPCNoWyq9FiNI7CIjsKMMGsQSCtRQ5Rw9x2sw9sW1tAgOwzM7GSYAMdNfejostYW5fvrbzNozWpOuwkNsQI12MViS8yNggthiz+G7BzI6MYA6xlC/UmnDA86reUqt1crAgqTlAB/m7+xqfJQXqPxqSe5axXK9h1drYy55krpmXSJXYmdZ319aTuNcu+AYOYidwP+ab7eODaqQAo6GRH+RVvB8XtXIzGNI1/wAE152PNk5cRKmxqFswPwniJuTtncZEQbJbHX3MTSv8S7KNdLprlbKWG22v60W45g/w/wDEsuBnnyARAmCQeg209an5S4Ul+6LWIVSra5TrMyB9ZBNODsrhz1M4qcZEzjh+KCfNp60a4vjLtxLNofL4SH3JnX7afSmPiHJ1m1dvWrSG41tiRnXOMsAkQpGaAV3617s4cXhqrB7YJzFYldzI00BJIA21p7sPyUbmY2ocWOol4i9ctZfy6RFehzRdtoy23dVfcBiP23pq4vyrJXO4hlzKVEgjvNCcb8O7zL4lhfFXYgEBgfSYBH1osWQGg3cDLjskrPPAuFO4zXrN3K3y3FUzrvuNRrVO7x23hnYYe159jcuatHUBYAX3pqtu5dBiQbNxRqpYAuQNxBMdvSjlvlWxfS0+KQXLi6F9djEKxBGcj101OgorQWzGczPQAESsBzP4+Y3QZVRseg9DS9iMWl98gJUM0AkbSesVtOI+EWCe05tBrLsMpysWie6sY6dKyvHcmvgcbbt39i6lSNVuqGE5TpB2BBEyazH7dkrFu7kAERn4dyqb0Jm8O3aQQSBAB66fMTv3J+lHeC8BFq8bmYXC3y5tJIEA+8AUKuczAWcgzklzOoAK7iABIgT9xUnC+PtcJSQAo3+XL669aHKzMvcxKB1HPg3EreviCSD5Y0ynqNNT/iaFc+YA4vCXsikuuqKgMllOwA6GVMdNap8T4/hLd8g3RJCncZNtSTO/0olhfiLhQCM2FKnQ/wAQK07ztOuwI7Ur02Nx+XUZmZT+PcxJsJiMKf4lu5aI/mUgempEVrHJJtXbFq+1tBdiJga9J20mnnh/Mdm6oUKt2w66DKCuU7iSIYAaVQxODtWswsWlVIJCgQB6Af2p2crXj3MwcumGpU4tw/D37LLiQhQ6fU7EEaj6VjHM/B7WEvlbaXCARDNJXXsY1rTXcC293EMlm2D8rNBPt6+lZdxXmm47MVi5bny5xMAbdv1ofTcyT9Qs/Ab+Y0cADG1aDjyCcgnuNwO3rTvwzhBtElgVCpKsB8xOw33FInLHES1kNczFrjlj2jYADppT1a4zZygMHBC6HUT6md6XkG//ACcvV/cyTiOKt3LrFFygEgzvM6z3qphsWbdxSp61DxA5MRejUZmP3Mj96qWCWk1YcerilyHQHc0PA8w5IYHKw1LdfYdKrXedvGBZki7OhBEGDoTSa6XcgzN5T61c4ThiSNNJ270n2hjQ7jOZd5o9jFXLyi4h0b1+/wCtdTdwX4fAWVzxJE6DauqM5T9Si1Grn5vs2GZoUFj2FaJypYtB8OHUNctynlM+ZpIEdxMkjelzmrmK891rUwts5YGkn+Y9zVz4doxuOSfKBp/8j107V6eQkpZ1IEChq7je+JuLfbJoQdR2771Jx2yp4XiXuHzKBkM9SwEexn61dx/LT3bls2rgyhQbiusn1gz131qtzLiRaw7m4ZQMPKANY23HSZioF/MD9ylh4mVvhLxRbuGaySBctyNT8yGSv2OYAdq0HD83qbTKJjIsTGnQgT+1Yhyzw1cTe8t24jO8ZFiWgSDOgAGo71p/DMArFbSIcxAzZmjXpE9KfnNHUTjGqMQviXgfDxBxFoA27ol41KmI1nbMBPvVbl3kbFXlW4iWkDibfiHLnHdVEnbrFOvEeBBLguMhaHUPbmVYayOxETRtuJxdGW+lgAiEVQzEDYE9o6DpXNmUILMJVbkamU8VuYnBXBbvDLOsgyGUfymOn3FXMBjAwBZ2Kk6aAN9+1aDzlg7WJs3LbX2uP89vMkhWGoCsBMHaJ61mmIIUsZGWTAG0fXX71uIY8l/qdkLAy9xDiQbEZBlNq2DLH2mSTuZAEUT5XwF83rGKVSUOZnOyqYhBvqNZ0G+9AuVeGLiHJuHyAmF7tByj26k+lPPDeIC3Zt2UKjKir4upCt1lRqRO2u9LyEVxAjUStkybBYMWzfxDKXuX8QVBIjKoUARroSRUyvYdIaD3nU+sjcf8V44Ng1csS5vMSxHzKNiCY6MCR6ijWF5SW3/GWT4hUMCZ166dxSmVj5KZgCjuCcbeto64bJqiIUJ0UI4kA9dACfpTLheHI1hhITYb9T/frHSazT4g8xm1iVRVTyW0OYDzTGxbtAHSr3K/OwxQVJysoMA/zGZPqdgKMJxXlxucxJNXLHNPJFwq2VpPzWzsVYDr2B2pV4Bze9r5pcLowjX1jXUj26U8YvmIhlzSQohiepnWKzPi9+3axly9k8pcsqnYE/51Nah9wEETDaG5r3CeL/ibQdLg8GNT1n+WB19Kq8VwdvFW0UloRw6sY+YbDvFJXLPG1u2rlwEo4eTA0PYRAGsddte9FOH8YuBSDbYqYJKxAnaT0nSKnGDg5IhNksConceHhYhrboxKGYBImRPzfy7bdqH3uY7qMSuUE6kxMH0nSmL4g3FuXkvL8pRbZ75lBJn6GlReEXcSQLCF9QukbnaTtXoJugYh6GxK97F/iLgmATAnYe5/zRf/ALdvL5Tby92MZY75tiOulU7vJ+JskF0hZ1cEELvJMHQDKfeIonxpHOHw1ti0ZCY1GaW0MdDEaetFlFVR1D9Pk0dbjxyjxfD21t2Ld4NCgEjv132Bk013saFBNtpnedh3ivz26PZbMrEEfcUf504heU2QfIHtKxUMTqdTM7dNqnb0/JvE9xnvALsdSb4rXnbFKSP4eQBddCZ83XQ6ik3DvB9DTBw/ittlFu+ue3M7+ZT1IO8185h4VhcK5S3de6+hggAKCJ1I3OvSqsbUOBEmypR5g6MJ8H4hlRQpBgCVMRTNgOIuQS6LA0B39oE1m1vFjLBUEd5gj6imjgCXXGcgrbS0wTM2rE7QO2/3pbIB3CV2J1BHHnsZ2W0SWPzk7SO1Abdh8wUA5jsB1qIE1oHLfDcRibFpbbQSSJgExOmtOPgIoeZvqdwzkS5ijbCa5VAYevWmrg3JgtXR4kAWyCw3jtmI2pv4Hws4SwLY0dRL3Dr7+9AcThjdN5kvvb8QeeIi5G0jp9K8wscponUsJ9vqajg7wKKV2iuoFyRh3t4NFdsxBbX0kx+kV1YNSdlFz84Y4jGHOMiXo1Hyq8DpOzR96YuS7y2LYzASQx101O0+2lIuAtuzgIJI1+2smjtriYVgWYDdSOxHcdBXqldFYvkCeVTSbHMV1RA8Js0ag0vc94gvhwpAVmYlddwu4/X9KCWeIBmMi2eoKtFCOZeMeI6KhIFsEb9TvU6YAGBEY2XVSbl7iX4e6l1ZzIenY7+1O2G5yytJRiw7HUA9D7VleHvEHQ70wYTmoWzKoqvsWiZHpO22tMyY7i1cVH3jvMyDCowaC1wDfUbkSOnWrOC4l5UuKs5hqY6jfWs44lzOMQq22RbaZsz5AAXYAgEmJ0BiNqeuAYjwsIsMuq5gdzqeg2kVB6vFSASv0+TyMYP+sNcXypAG5JrIeL4uXyAgSxme3atXTFLdARXnMIggRP8AppTv8lrbxZa+CFszcYgeW5EFQCTAM9OoofRkYiwaFnvIBxn3kPAjEC7ZBdEtibtwaZgSIE6kaiIEU42OAWRnILhp3zGT36/7NL3KHBnF286zlxBBZFERqWj2BNMn4K8j5VXTZhnB07wRoYpmXLxbUUqEijPOHwmTEBHbKlyPDEncgAyeh8v61od4qMJo2UMBHWI3/Y1n/HsFPhsoLiDp80H1+1eMPxvGL/B/D+LbdtfN0jYhjoD/AJpmB/E3MyDqKfPPLGIxWNLWhnDW0KtsCMupPaO502oJg+A4vA3R4lk+GwjNGdD2EgaHp03rRrXNFp7rLaAJVsioBALL5fN/Qpkx602+NbvLkbK18LDNl8o9x1oxk4aMEgsbEzvhnEVU5yCqjUgmTHUS2402ob8TOW7bWjiLB8oCll6Dff11kUe5k4N4cOnmyjzjcQZ1HpPQbUk8d43/AAGtnMFcqHPcA6R/vSgxnk9r1CcUtGCeV7mVHXOUFzcj+kGAO2YkAnsKY7oueKcodvHKAIGOVgBAhR8xBGx20NJNzijFgluAgIygqOkwW+8kbVrvIvGEkyi+JlBtuRmyQIb5vlX0G80/IGvlFoy8akuF5Ju3Vt28ThgRbYOIMBgNy5MZlMkZd/L0BNPOHS0l8qcoVQJXIqgGNNB6CJk1WxHMdtUhXYs+56zGhnp7VlnHOM+Bef8AiEFiSfNIJ7nrSibHEbM3j8mNPFUto72QCbGIOZFExZZMxcmZlJho0E0ucI4o34S3fxBTOxYISsMonZSdydDS3zLx+5jLKsrKBalSokMymPNBJnrpNBeE4+CiuHZUMgBonWYM6AE7x604LyWz3BsqaE2bg+OQqc6W0bZs6hiRGkmN9e33opjOVsDj0U31PkJhQ+RZ+hHppWZJxLxG8QsJ3IVgIPpm6CnfgHEA1jUzrmMEFgPqYHuBUb5GQgiOXHy0YGxXwMK3kaxd8RA4LWyNY30bY9NxWd88cEvYfGXRetukvKkqQCDr5TEH6V+hMNzgMwGsaDzGAfqorxxvjmHxNllxVq3csyQBOYzoJEdQZ10qrDmDfMTkxMuqn5pwSEkx0Uk+wq3wrjLK4LEntrtRnBYrD+Lct2rZW20qS2rlZjfpQjivLtyzdyqpdT8jKCZH060ZZXJRoQDoodYaxHCsHcXxy1xZMFEAIn0661pHw24N4SriHzKpIW2nYHqfWh3w15ZV0CXkBKy7SNp2+sU+cX4tauWbuHRsjW10Gx0GkVFnyUvG5Qq21gSu6i/i3yOSobK06jTeO+sCqHFuX7yXrgVJt7hht6j06fernJOGYNusW03387HXN9D+1HcZxg5lt6ZsxJjr/miVAcVmLYkPQhDhSZbKDQ6dK6vFm2VAGYD07V1Tc5hSZBa4HhrACWFCl/mJljA6Sek0l818stbY3APITuP79frTkMe0wzozIOka+o7zUHEOIW7tsoWQM2kEwY16d5p6O4eVtjQpQmXG+oOgmDRDEcPTEsGwwIdtWtMRIPXIdMw3MbiOtBnUgkHQgxRrkzDs2MtZc3lbMSBtAMT03ga969MihYnlhuRowdfwJsvluQGG4BDR7lZFQ3bfUajvXzEMxZi85iTmneZ1n1miPLFxVxCtcnIoZmjXZSRPpMUXQuL11KFi2QZOg/emjA8TY2wDGVIAMTG+4HSlXEXy7Fm3JJP1q/wpympJAOw6t7dh6ml5E5DcNHrQj5y/xRILM5a6HXJbt295MMWJOgG9GMevjZ/FQG54m+cxkX5vLMaHQ9yYpU5a4TccyuYFvKpGg13MnSRRTjXDL9hFBcvbNwgggSCASJI3mNvQVAQrPQnoJarZjMnElsPbWRGhJB39P+KZeH3Lrup8EBerEiYrCBjSLgbqrSB2INajwTitvRme8WEGFkqfsKLNj8hEo4Al/wCIAxCYO9cVBbNlhcS4h/lYfMB0ImemtVuXOcxxLIpyh0RSRMFm/OBGwBnQ9CK+844lHwWLuL4wd0IykHKSSBoD19qzThPw3xdxBeT+Gs6EhlceoEajYTPWm4OCqQ33FZOTGxNo4hxS5YUoy21RQD8gLqSdI7/7rQXGcWtkFsMwttcMsII17x+U6TGo3NKGD5A4njVAxV+6hHyC5LAxt5g2/aZpn4Z8H8ZYUFuI5SNQoQsBvuS09aPMi5BQm4mKHcucKdgWF4AIfKubdvcdZqjzVyJaxVpsoi9Ga2V2n+UjYg99688TwWIthXe7bvi3PiFZVgP5wp009/pQv/usomjDO8qhnXXQfTrNQpjbG1xzsHEynEYJ7Nwo6lXUwR1Bpt4HzLbtjz5g/pt6/wC61Nxy2XIDuty8CxMADywoGuhJ0/c1QwvBmuOEVCSdgP8Af1q58o+YrHi+oevc3C4GNtSJ0ljJn+32pP5hLHKxB1Jn0PanflzlcWcQEugHziFVhqdIE7U68H5MteLde/8AxnvsWZG81pNZVcp+bLoM57TA2pIzIm4xsbNozBLGKgQTFWbSll0MTX6YxvDrCW8ht2yIAKBFyqJidRqI3WsW594VbwOLVUUBLihgo/IQYIHpM0z3A34jcxLFB+orvZ8NVYkMfaY96uricSU8ZQQi6lhERtqJ2mKlx9q15S7LB2CSWadtxp271oHJfCMLhEe4T4rvH8O4QMg3h1BiZEyelB/jbCNyPTUnUFcnrisYoZmVLcwH3JiflG2+kmmDiPC3tpkMgdANdek/XWjAx2ZVVgix5swAEdoHt6bVNcxQFoq4BJGs/oZ++vpUjEY8mhQM6zkF3EfA/C8M5v8AjMLuafDhTAOxYTMe21T/APad8qUW4RLaOuoI+uv/AKqSzxhi2lwhjGpOwHoOkUwf9YVsotkhgdW216mOs9qZly/P1OxY2Fxs5L5ZGEsZS2ctqWO5oF8QMFZsxdg+JcMCD06/pR/gnGw6gN5dY+vf60mfGQtmtRsFMe9J5BwIKBlybgXlHnKwj3VuubYfUCCfNt0223p45fxgctdZAtva2xMk6aknofSsL4Rw67iL62yobM0CRWjcyYrwbVnCIP8AwrmeD12H9zVOR7AxrBCGy7TxxfmO5ibrXLdxkQEqoB3CkifqZrqv8M4YgtLMa+aMsxOsGuoPbxjudyb4mP8ALfEBbt3ywJCpKkR5WOg37z07UBe8SZJJPfrW28N+HFi3YuWAWY3F8xaJ02jtB1rO+KfDTF2rmVQtwTowIH3DGR+tWplxkmKfHkCgSrwriFu4lz8RaW6UtyrSVaRAAJUiRrVQcyXUIFqLaj8iCAffqfqaa+H8hILVyy+KsLiriiELgZdmA9Z71Y5M+G+JdjcxDizattAVvNnP9PSJjWttNzCXAEGY7llr5V7yNZuNb8RoXQgaHMNMr/8AFLq8Qt2WItoeqsX1LD2/L7VuWO4fiFAuWWVwBDI4Osdu32rOPiDgbVyyuJtWTacPkvQIEkaEj3ETWIQdfExz/kBEZ7IYkpt2O4q7wvDNeugTLenQVXwmBuNbuOqkqsAkep/X6Vq3wm5Wt3MHcvlB4qOQZHmyxodaediokaNw/wApcOtWbDWC+Zdc5JABcjVLexJHcncVV49we4QjG4AwEW00z/0s5AhmG31qib622HmzLaByiN2Osn1q/wAO4uwTxLuZyZyg9PavKy/9dkdz0ULOJnPMXB7lh2a+hzOfKwOkjVpHWR9q88I5kxFtStssAu+UVouOwX47CuIUvm0LaZfQHtSVfwF/AOXVPEVxBgSJ6ajY9fpT09R7q/uKOIKxB6jZwji967w97lxjcVWEggER1M7GJ6bGjuB49YuFcxiQACDt/fSsktcwZraKxeVcmF2YEyZnpNWsBzKqA5gNdtAQPUAneudNXBAN1NcxnM94KjW3YLsRoQY66gx9O9SHmt2zAuNQP90k1k550dwAEusEafJB8usyIjX1ofiOe2zEW1IXpnIJHvEdaWMWX4MZyxjRjB8Suayk2rJ/8wPiNAGmxCjpPc+tI/CrzO6gAFpgenp2371VxjXLzl2lievT/imz4d8AzX81xJQDc/KG0gH9f0qtqVN9xCgltDUOcG+HV29F64+UMJzTJ94A29R+tMFjle5Yc2kt6wJvFgVZeuu406daJ4bEXLClWK5UEZxpAjQ/7vpS3juY3QHKLrAorKzMSpBGxGygdzuSfSvPUnIaMtbwFiGOHcMEguWzZpVwR5dfLMbbDfTSo7bXrV1rT52DAlSsmR30oJhOZQY8Nj5oDKRses1Jx/mpU8OyjEXLYJ8QNBynoTuPY0tsHIgXOXLVmHb3HjbC5puPqAq7sCI1OwG2ppD5r5YxWLxDXDcS47AeVdkMaIJPQa9zvFMfJzvezX4KqugLnRjGunXehHN/Nhw902bSgFYLEACdNBprMfoat9NxQlBsxOdS3kYC5qt3LWNtJcGXwUt5SB1ABLAdfN+1XLfHS4dlCgHV1URM7seubUzMnU0Ox3Mv4tYviHAi3cG6k9D3U6aVUS8yWT55K3FB/wD6VyOn9HXvTyL1E8SDf3HrhPEEtIt69cPh5Q2X8zaaDXeYj1pY5i56vYjMEGUMdwdQO3p7ilLF4l2YlmJM9TUi3c3oY1rBgAPI7nDJogRi5XzmQNddTvHafSn3D4C+EBNtwn8xUgDqZB6eo0NIPAMM9oi4pInf27U63+dnuWrVkkwrCYMeUd/evN9T5P4z08PIYxDGD40gGRmMbkjSPT3q9jOJW8VbC3STB8rgagCNT2GtJ97ArmNxbv8ADuEKc35SToR/LqY7V1nht848Wclzw01LQcmSNY+tZjRCIjJyU9Rzw3AV4fcF5lRlZfK+bVWPdY1B7j7UsW7/AITXGu5L1287GVMqAdgT7RVrG8zDEX4Ie4mGMWmVfI3djruNp96vLjrWUKERy50YD5e5NEo4C/mASWO4TsEZRm8OY/3rXUAxQCMRlzdZnf77V1SlHO7EpDIIaXiQ/mAbbTf9dqocT4k9hHuEC6EUtlnUx6xpSjzrxH8Gclppa5r3Cge+oNUeTuJXC/i3XYrqMs/N3n3q9PTk7HUU2VRqGeA/Co4vG+MSUwpKuBMlp1yg6QJ0n0rR+dcbh8Ilu0sAk95Ij9dah4VxowuUQPT8o7UW4pZwt9UNxVZlBAbrr61Qz64/3IwNxcs8cRiFUtl9v0pC5441YuNeAXxFtuBlLMoLQSTpvsdKm544x4Tm3ZuRA0K7g9N9qTks2Thbto3Q18sLgIkq2mqyd21P3rsSVsmc3ehNB5Ct2SqX7k+Gp8ttYC5j6dT6mtKw6WEZ/BcEt5rgOjCdRrt9K/N/LfMTYdgrSVBkDsf8Vo/DONvdkqZO75QPl7a9KZk0YKAtLnHMFZY3GtN1kA6Trrr1oPg8VF5UvFl1gR60fxeNtGxC23DhhEbR69aq8V4JnGdbil2Gnl29Nahd703UsC8fxkmI4nbtMbaQE2Y+v+auWcTavKyDRHWGB3B6R6+orOMZxG5ZLWbwymc2moPqP8VK3EvOlpJYEAk7ROun+aNMVRDtCF7guHs3jnBksZIJjSJgHQMTqZ21irXDuM2Bfbw7VtmJ8111G+2igQopc4jxy2clkGPDLNO8s0a+4AG9aJyFgMLjcIyjDWvET5mghz/UCBqTVQx8iLii5HUlwGGt/iLjKUVmhWa38r6dtOhOvepuE8g4TxGLJaYjUqQC3U7dfXWrNrkNUJCFizDQFtj2Dd9B9qk4Lh7dpmW7ZzODLanNvq0Tr71Myuhof3Kkph/qFbnJmBy/+FFB1AWN/bpVVeD2bCZbM2/6RqD6zTYn4e4nYDptH60N41w0gDwjIYEzIkD079K7KGC32IONhyo3/MxD4occdbwsozKACzie+wjaN+lK3CuPZAA5bKAQYP5T0ijPxIwF1cQpuqoJXyusxcEmJkaMOopSt4ZjpBqvEqnGIjIWGQ1L17ipTKLZOhzTtp2qmuMJYlup1mrWK4Hd8M3QjNbWAzASF06xsPWq2A4e15sqiT94HUn0Ak0wBSLiyWDVNCTmP8Iq28rKoVCFOujTJMawddN/eosZy9bxr3LqOqkIGLqCVMCAuRgGBgATPSl7HcPc3HuIrNZeArr5tVAjN16E696vYHEmBZt/wbY1uMd3959J09alpEFr39yi3Y76gzinBbtgqLikBoZX6MvcH+29AHvkk6mCZj9v3P3rXBxG3iLTK6g2gAqBhrMj9fLMf1Gs05j4V4F4qJynUGNNSdB36UzBlDEqe4PqFag0+8Lw6uSLgnKCRrBMdNKP8O5PuOQwslLYEnWT6TR7lHley04m4ZbL5rZhQi5QNfLJZug0AmtYs4BbeHGVQygakHX0kHfSgzOwvjNx8dEzH7+DyLlUUNTCwTO53rZhyVaxBLKyAxoBqRO0gVXvfCZRLZw2h0krr3JE/apUw5CJSfUJdXMpOLKqyA7gg02cW53utw61bQziLoKmN8i6MT6xp9aBc28tXsJq6qU2zpqIn2n60svjG8OFAVw0hwdY7Vy4LIua+QFdQzguarlrKqsUyDQEAqf6SOo+tE8LxkWQWvAAzOm2uukVnt/EkE6kz3qWxiC51JJ6TVhw8u5CcnHqMnGuZTdu5kaFIECupbNdXewkmPqmhzmjDriXW9aYOMsNG6n1/wA1JwrDvaVZHl3mlzhOLeycwkf7260wcy81OMttQqSgJgAzP7UDLksKnU9RWxlS7DZjvwvjHkkRP70P5p54Fm3lT5j0/wBNZxh+Y7i6AwKqY2/mbMSSTVHt73Ivc+RJeJY25d/iuZzkj7VQVyDNG8Bx5fB/D3ratamQQIZT3DD9utWOLctWbCLc/EF1cAooTzGRMEzGnXSjBA8TMKsRyBg/C+bU71bwOONtpO3oSP71Qw2OUCIipr1wbzvS2Buo1SKj/wAG5yUKZX5pIG7CO5nWreC5hZBmkNnkidd+npWa4XEk3Fgxl7dq0TlfBYfELrci4DrbKnRT+bNsT6VM/p68hCGW9StzHgFxQUAjxgAd9CCdpqFfhpj2w5AteYkFHLwQomV9QfptRK9wt8OzXQfEtsQBIhhB9NIps5V55y3MtwBkjzGdyf8AjpRYyKoTmB+pjp5cv/ibaX0ZGBCNI0IWIgjQ6etabhuaVwbrZSyWVCBIka9dR13py49g/HtpcwygqPMEK/m9aSrXGb3jHNaVpYhrI+b19euhFPXyazFEUKEdeDfECxfV1AysD8rjf1qtcxNi9KXACx3YRI7QdxSpifCnMpC+YyjSLiehncetUcSly29t7fzE95B9/akZna6+I7GgUX8wrxfht3DMWR7l616TmHuOv0qonNGcgElANPOYj77V6xXML5iGYiIXTb1NdxPh1q8ACyXCVkOujIex7+1eY2DmCehLlzgUrTuJXLeMLWmAdCIB7R+YHprGtLPLHKKrBxJXeMoO+sRP2r1yPwnEYjFFfEFtLersNSRMADXrFNPMGEWzcIYZ92BY7jTSBpE6zqdaoAOFChPcWWV3sCGsVhrVq3mtsEgQ6AAI0DqI3gb/AHpIxz2WdLNoWrSXEL/w0KzDAH5B12k9quYTiytmLQQogLGn2+1EsJwy2yWTaAN+4HKnsmxgGAT1j7V2C+UDNoT1bxSratm0ts2wIC7tp++sjfpXriRs38MTlCsIJIT5R12JJ6bUu4lhgrjWWPilQSrKfbTXsYMGrmF434WUW5dbgGWYLdgCRoNunahyY63MRpRucKcGCIt7roVnrswFEOP2LdjD2robPdMpvIQEE7dCNaZsNftPZFyTe+WVAltZg5egBBE9CKUOZlxWcqLa5QTmbLssaZgGB1jf3rsKnlsVDyPyGpRwXF7xFrDh0VDJYZwWYzmkjqBoAJ0pt4fz1eS151UZgUk6EsNNBOselAfh7hh473HtIbZXKxIEAnsIJZoB0/atL45wNVwZNlQoCklCJK6kys67zp6+lWgFxYkjBVNRUxOJuW71q67eUIAMnfcg/wCKP/8Aeik+Vm9oB/XN/as0xuKvXGgahQsADSAIB9Jr5g8JjQ0osWyOqqQRPc6ipsWiaEqyIOINxw5nxqXbbOCF0ltipXrEaSBJiszs2AexAECBEgdat8w47EGLbuUyqNFUKr6yflGvTSp8E6WxaJ1hRnjuZYLp2ETVLno3J0BFioHvcnYq6wZLXlOgJMT6Ca84HhrWLuW9bIaNBHWnjl3nkXEbDtbhsru1wknM35YU6LG0DtXcwXs6qWAzhU16gkGR+grXycNGLROZsRIbglxjIXeuo8C66K2lfaz3Zh9MspYvlNkSCBPTrp9KVOYMDcS5LSRAg+grW8JgMxk3YB7ihnH+CqNBLgjff9BS8WXg1S3Lh5rMjVCdqvY7hToqPurDcagHsexq1ewjFmGwBIiKuYFblkFlkqfmUiQfcVY2YCSL6YnUXUQkwBJOwFG+YcHdt2sOHVgoTSRsx3E1Z5i4slt/Dw1pbJEFmXckiYB7a1SwXNF1SBdJvW/zI+oI9J2PrR2TTVFUotSdwLW6cmcnYNsJat38Pbd3ALkzmn0aZEelAMFyxgrFn8YFLjLmVbhnKTqIGx+tF+V+Pi4J76+x7e1KPqB8Q/8AjsBZlHnn4JvhR+JwRNy2urWj8wH9J/MPTelzCcQIt+UZRPm0809j10r9A8E5gV1Fu4RO0nY0gfEnk1EDX7dthcLfkEhz6gfvQ5W5rYnYhxNGLvDeOtEsdIgA0vY/GeHeKAwpM1XwjNnywQex3H0q/wA08m3/AA0uyp0kgHUVCgC5KMvc+Gow8F5vurIS4VVRtOn69a98Z5l8QZyEe4NQ5GV9P61OlZdhOLuPKxkD70XbiCmCr7CI6/WqBjfG2jqSnIrr1uXv+75uzeDt3Myf13plxPNVs2ipR1KgAMw+0aVnFuwc/mBHm1kROvSifFuJFj4eaQuwnQHuP2osmIEicrmjcKf9ZFwlbhyncHofT3olwW+SuVBJO/oOppMsY1hEmfemflObt0iSmYGCDS3x8R+oamzruWeFcyHNce0pBs2QhBac2VjBHaZ2odieYLt+MzeZgI7nXaOlG+K8i28LgblxMQzXWZZG2bzfKI16zUfKPLq2Ltq7eLm/BZbbJ5ZnykEjWBREY3PKDbJqS8N5Ve3auPiFbUZlScpIGv0JNEMBct3DZuWyP/xtEtk6mBoNdfrVrH8duLfLXJIPQ9Qf3pXxlhLdzxpe2rMSoA+sT2n7ViUZjkkwhhuF+JmbEt4Yu3CBrouY+YkjWBoPpXri/wAP7iXFv4W8HFsqoGylVgDL+u870OuXWxOIRZVUHRjBWdSQOp0o3e5mCO1vLmXbX+1byodzCCD1CfCMU+DRUDrh1JbxGZc0ySTvtMyJ0qtxThdq+6vaxb3XBhiRpvIECAQJIj1q7ea5dwgYfMuqyJntvvXzgXEsRiFH4hQotmVAXLIWZPqSYGlJLjiW+YfE8otYDiBs3LtqRbKvIMfKPzZZ6wAJ7U/8tcw/wvDHlVlMFjmMnfTfNmnQ1kfHMc5xt25CwXO3YaddKY+DXsxV8xCyAw6qQNT21G2vSgYsmxKfbVhuEuaHWyfGXVNQ+kEzqNNtIMe9WOWsf4yo1t8kjUyQSBpt2ymdu+9Wr2FS9Y8Mg5XOrNA83T36UlJxH8LfNm5o1qVkba6qV9DI/aux5XCmhuAyqxozQeN8rYd1ytJDGFaeu4mIymP2pF41yhetJ/C/iKhMBYzRPRep9fTajVvndGw5TxIOnmIiN9wduuu29UsHx8EsGnN/MDqCP3rk5lt/3BNINRDfEBWIS4c06pcXKZHTMCRM9DFPFjHm5h0e8qXLhMAz5sq6E6GG7a1LzJyrhb0XxcyXshdiYyvlEsCv80R5p7aUuXcRcQAFCpI0AWIBEAMTsYgwddqqJV6+PuJFizGA8Bw97+IHuQf6wsekV1RcJxWHWygxLqlyPlQyAOnTc7/WupZUg6MG/wBRvu8LtMNXdYJKldqoYbhwQtnJ9PWo8HxZjCMDRyxjAw0USNNaQ+TiZQnKqifxXlTxLhuWhGb5h69xXi3ypceBGUdT/in28hCgRDNt2qsuIZXCFRIH61xCnZjlyHoTKeeeQ7ltzetA3EaMwGpUxG25GlLGF5euMw8QeCvVrnlgegOpMVvz49crB0I3hv7VgPMHEnv4i4zE/MYHYDSr8GZnFfUizYlU8jGviPH7ZsCxagplEme22nQ0H4dxXwHDZtDuOlL1h4I7UQ4bwi9iWYWlLBdzRrgHUFvUEia1w654qIUuqQ38p+X3ps5fIuWypumFMZm1msa4Ng8VhmV2st4c5WYf7rTbgebUw9s6Fj1n9JqdsRRqhFyywt8Q+WUYW79oAOrRcKD5176dQYpU4hxpFEtclY0XqT2im1OMG5aD3HW0jxlEzp1+pFZ9ieUfExF4glELE2zuI+tbwUm2nAtVCJ7LMnqTWncs8jLh7VrEYkg3G8y2o2Edaq8D5CusGVVzIGBz6e8CnfmiwlizZLlvEb5p7dh2rc7nianY0FxV47wZsg8PLllmVCBOupg0i8V4f4bKdSWHykRBBjatS4fhs1xWckKPlmlTHX//AMq5cys5VyIIM5RsQSIj/FBhyluuhOyJx7i3Y4WykFhqVzAf57U8cicBW7ZNyfNmKggmFYahT/8ALf3AFTcH4tZGa7cAFpFJAI1PpA7k1D8OMQBcxFxv/HnLi3EwTJB9IEVmZrU3DxCjqS28WCGsXrmc2mOxJnqAZ77Vf4g7XEW6PLcTYToAOnppFLBZQ1w7Z7rtPqSa83MYx8usdSO1ccQUTeZcyPi3MbmMwVcpgbkSPepbXHkvOvjACygB1BYu3fpAG8bUExLC9dyAxbB1MbdzUlxgZj2Ht0rmFChDQbuMPEMVhWu27ourmCNmbKM0j5RA+XQkVRw/FVZtswJEhhrP9J/3agCXjbYMAN9jsfQ1Jw3ObisNlaf8CsZQRN7M2XhTDwAqCAd51qbGOEghoIA8vQ0m4PmTKQNdenf/ABR63xFbxUFWJ2gGNtv/AHUOFSbuMyDidTP+OYLLff8AlLEg+hM1JguM2QLlowhIVlJ2VgTv3lYketGOasGoBMkiCYCknTQgAamOvbrWYri/MW0E9O1X4sYcExOXJxIE0XB8xebKZhj8qxv/AG+npQb4k3c94OhlVIRoGzqsxm/NoQfTWgtrEZFzkHzaDWJ6EiNeg7a15xvEXxCogOluYQCN92/qPTvAp6Y+LAyZmNSXhGOy5iSZYQZOkURvcVISLSDMWlmI1iNI6CD/AGpfsGIO8/tRSydJ02oXFNccoBWob5dx4Bd7zh8qMikkaO25APzdf8daCX773N2OvrqT6mvGNvAwBAMdNvf3qTDoTG0RtQE/JhKoAoTy2PcQB5YEQNa6pzaA6611ZyH1NqGeWebkF0C9oD1rUcBg0ZlZiFnVCOv0r88qKduR+fjhnW3fJNvo5klfQyfl9elMOFbswORqbFiLF1FZ3ylEGkDWlnFWxiLQFt2F4gujbER09RTRy7zOuJYrK3EjRhsQaQ+cOL/hMXctoQSV8sflU7/tRZMIAsRS5DyqJGO56uJcKMc4VoP03oaeFpi7jNYIV21Ntv1g0Ou4fxHZhsxJohy5gGXF2xIgGT2IrAFQePcoId/zGpY4ZyFduZyxVSo8onc+p6Cr3JP42xde3ZtBlJGYnQA+p/tWj8PvKDl0HsNP/dBf+sO19rKLlzXgdNyAO49jQY/UMxIEXlwKq3GrD4o+CyYgIWRgAqDyj3O8zQ/j3K2GbKwEMR5tNKNYLh1qwGV3zlnzE9FruO4i1cORGYmNAB1oczZavUzEqRbweBS3llQ4jTNrl9qJjgrX2UAgKoMidpO4/XSlzFBsMDmcy2sHUgdvSpbfMy4O093PmzLovr0pOJqfz3DcHj4zRDxXD4VPCUy5GnqaAcxYkOii/ALbdQOwmkrh3NtvxrbXXUrpmUjX6H3ijJ4wuIus35GMG23b8pX1p+cHIsDCwVoyX+WWGDIVQxa3mknY+nvWQ8c4pdw95RcDLGjL1j+9fozBEXMMhywckR7VknxA4BbxN7DO5YautyP5QJEfWBTdYyE+4vb2fqZlxDjIeEsrcy5paevYADYDWpcbj72GPhWyV8oLx+Zo9dwJrQOXuUsPcJElAusyBJ6DavnMXwne8Tds3lzZQcj9ZJ0BG2/aifgNGchaZjY4qwUDNI7+vY1ascWLEKrMPWTA9+1e8fynibLMLlllK6mdmHoRvTDy81jC2cO+Uu7z4gAB0PyZgfyidYojxO4NkGKNiUJUyCevQ+x6irtqm3G8iNfvEhx4IUtbXaM2pA9B0FJnE8I2GdkJMzp7etL0/Uajle5bWznYLI6nX0FSIDaEjWdSKi4ZYbMCR7md/QGjeJ4MTZF5ASjMV13BG8xpU+Tx0ZQp59QEeMyd2Q9CBm/etG4JbxNnB/jHYeH0lSpA6tEnfakvCcElhCyf27n0jvWm8S5hwq4NMI9xEQoqku0FtidOx70DuD4KJoQg8jEvnjnVrFzJZgXWRWLZRKTrEHuDPpSE/GHd810h8x83lVZ/+oEfSjnxE4QyYlr6kPZuwyODIAgCD7R+1KtX4cahBUhyOxfcL8w8OupkvNDWrqgo6/Kv9G3lK66fXvQlGjWYO81pvLnFxhcAPGANt5ItkZi8jaDpG++mutVLXF+GF5fCJbM6ZlGU9TIByj0FCuX4IjTi3Y6ijxbDXES27rlLrm2j6kbAneqVq62SZOh1rWuIYTD8QslwxdSBlAhSpGmhOgjeOwrNOI8CewrMuW7aO1xekdwD5TuO1ErA6MEhhIbZ2J3q5YxQQ6bmga4wipbd2fMNxQti+5ozCWbuNckkHr1r5TFwP4eXsZZF63ctorEiGmdDB29a6h5YxowqyGAjw+5aco4gjapAuu1NnH4xCyNCNqo8N4CRBeO4pfu8txoxVqCeD3sQt3Jh7jW2JiQY+9aHwXlRUcX8TcN662hZtYqs3Dzbi4bahCNY0P1q7gONK0psY0pebI1UvUbjxgbgjmLljDWHe6LmRNyoEn6dqUrvOKoT4NoeruZJ/wAUe54vF8OwUSQwLRuBWdBadgxgjk2zJ/UZmU8RHq7zwb1g7LcEAgfuDVDgfMVzDXPFHmPr60B4bhSWJA0A1NE3sdKMoqHUAOzjccB8T7Mlmw7iYlQwg/WqXEPideusosWhb101zN7Unvh5IUbkwK2HkblK1hkV3ym8wEluk/y9qJqIuDZU1FnC8o8SvsbrHJn/AP2GSZ7DpTZxHlb8Lg/PkuO4gk6kR29KdBxG2qFSQW95pD5k5mysyMJH5dI0qTIw6rcYATMr4isN6TBpk4It2VeZtgeUevc96q8bNhVzE5mfZANZpkTiKC1ZtqvyoBtGvX1osjngNQcYAaaZh+ZEGCXKSHiCsdf8Uo8xcRW0La3YZtTmB2n/AIqLhOLBgKSI1IOxoFc4TexeIcqvlTudGJ6emlT82yP5fEeOKg1KGE5lAeF+SZHqfWjmF5oY6EmSZMdB0FBMRyotgOXU5QfIUEx3zd/eqOPdLSpcFwlGJWY1mJg/SnZE5Dx3AxsoNmaRg82J0W4GKwYIB07a0l8VwTYC6bl5QU1CIo0BOgk7D0r3y1x8jEW/DkI28do11onzlj0uWxh/EBa63yjXygyZ9qzArLowcpB6nvC8z2ryqp8plQF130iDGvvS9zpwrwcY6AggwynfRu/1kUp27rlzDEKG8v060VTGuzeYlztJo38Dc1FsQlgsK90hbaSdv9NbJwXlVbGDS0QHIkv1BJ+aPbT7UnfD/CtdzZIBWCQTv7Vo2BwroCGI12Fee+QuaI1HOoToxN5o4SMPhLjooSQZcjZQCT9dNqwzFM15sxmNhPat6+IHHLKEWsSR4LKQyyZYtKwANflJM9Kye/y5aZj+Exlp1/KlwlG9tRr71X6cBBfzOJZwLnzk3ieRnw90C5ZZS2VoIUjffYHsK5OKcMs3gUw4aCPNmd1HqMxgx7Gg/GsGLCm3Ja68ZmEhAv8AKJEtrGtAysVciBt33Jcj8TVXHXnjHZjZvIQ1tlIEfzAz+xH/ANaT8RiC57CmLgWGW/hblm4cg8QG3cPyrcyxB/pM69pqG5yLilOotlOri4pUe+ub9K5OA77nOXI0NGFeSXdsLjLaSxCAquu5DA/oPvUHDnEroZOh9fSNq8YDmJMKvhWBOsteMgsZ3C7ACIAPSj1nE2bofEXBbR1GbP8AKGjdSNiSNuulTZqLV9yvCSqX9RA5htEYm5Nvw/NOQjLEiYgEj7HrXrljCrdxVpHOVGPmPpBqLivEDevPc187TBMkDoPtFT8GaLqaACRNWsSE/iecoByfzNBwOEtoGVGu5Q5g58s7dP0+lfKhyXE0RfKdR1rq8er3PV5ASTlqyLt4K21FcfaWxiiFGkbGurqUv5GMbbiFcPfF1MtxR29IpM+ImFTDFBZlWcTIJ0719rqq9PtqMRn8V1Emzi7qtmDE9wTMj1ph4NyvZxi5wWtEGGVdQfUTtXV1VuSBYiEUNo7jzh+SsMliFBjqOpPvSfzXwNrDAov8M92EzXV1T4HLHcPIAo1AuEwbLcDkaLrTSvMzNBLnTQaV8rqqVibEQ6gUZFe5xyNmJMnQwKuDgVziCwbvhknQROnqa6uoQgB5fMF2NVE/ivAruAxCNdIdQ3lIO8eh2q/exTM4OaZ8ynr7GurqYxsC4tRUZuVzcutAMsdJMafrT9wLBW7FtluTcLZj26anTtXV1TUFOpR2IKDEEWzqG39qyHnfElMQ9hQFRGmB1aNz6xpXV1b6RiW3F59DUCYfFso8rFSOoNW8Libtw5Q513PX7711dVj6BMSmyBC9jCwPar+Hw9dXV5mQ3PRUTSfhNZPi3W6BAP1p15j40MNYuXiPlHl9SdFH1JFdXVMogZN5J+dMZjrmJvPfvNmdjr2HoB0AoVjTrI6bV1dXo4/yhPoajHdu2cYlu1cdkvoDkcgsrA6lWjXcSD09aHtymLYL3ryZAJ/hhmLf/ZVAr7XVvIrSgzGxqRyMrYfi2Hh0KXPCPy5SJHrruaKcFsi872bbsRdtkIzjqIPTbqK+V1MyKFEXhcmBuK8EuYa6bdwCRroZEdxXriN9UsC1M3GYMyxoqx5dZ1JkHSurqNfKrisngCBBhtRU2EOutdXUTdQF00LrxF2A87iBG9dXV1TcRHWZ/9k="/>
          <p:cNvSpPr>
            <a:spLocks noChangeAspect="1" noChangeArrowheads="1"/>
          </p:cNvSpPr>
          <p:nvPr/>
        </p:nvSpPr>
        <p:spPr bwMode="auto">
          <a:xfrm>
            <a:off x="0" y="-830263"/>
            <a:ext cx="2628900" cy="17430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 name="il_fi" descr="http://beespotter.mste.illinois.edu/topics/honey/images/Figure%201.jpg"/>
          <p:cNvPicPr/>
          <p:nvPr/>
        </p:nvPicPr>
        <p:blipFill>
          <a:blip r:embed="rId6" cstate="print"/>
          <a:srcRect/>
          <a:stretch>
            <a:fillRect/>
          </a:stretch>
        </p:blipFill>
        <p:spPr bwMode="auto">
          <a:xfrm>
            <a:off x="7162800" y="5029200"/>
            <a:ext cx="1074546" cy="731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14</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4" name="Rectangle 1"/>
          <p:cNvSpPr>
            <a:spLocks noChangeArrowheads="1"/>
          </p:cNvSpPr>
          <p:nvPr/>
        </p:nvSpPr>
        <p:spPr bwMode="auto">
          <a:xfrm>
            <a:off x="1447800" y="0"/>
            <a:ext cx="3109913" cy="708025"/>
          </a:xfrm>
          <a:prstGeom prst="rect">
            <a:avLst/>
          </a:prstGeom>
          <a:noFill/>
          <a:ln w="9525">
            <a:noFill/>
            <a:miter lim="800000"/>
            <a:headEnd/>
            <a:tailEnd/>
          </a:ln>
        </p:spPr>
        <p:txBody>
          <a:bodyPr wrap="none" anchor="ctr">
            <a:spAutoFit/>
          </a:bodyPr>
          <a:lstStyle/>
          <a:p>
            <a:pPr eaLnBrk="0" hangingPunct="0"/>
            <a:r>
              <a:rPr lang="en-GB" sz="4000" b="1" dirty="0">
                <a:solidFill>
                  <a:srgbClr val="FF33CC"/>
                </a:solidFill>
                <a:latin typeface="Comic Sans MS" pitchFamily="66" charset="0"/>
                <a:cs typeface="Times New Roman" pitchFamily="18" charset="0"/>
              </a:rPr>
              <a:t>Productivity</a:t>
            </a:r>
            <a:endParaRPr lang="en-GB" sz="4000" dirty="0">
              <a:solidFill>
                <a:srgbClr val="FF33CC"/>
              </a:solidFill>
              <a:latin typeface="Comic Sans MS" pitchFamily="66" charset="0"/>
            </a:endParaRPr>
          </a:p>
        </p:txBody>
      </p:sp>
      <p:sp>
        <p:nvSpPr>
          <p:cNvPr id="14337" name="Rectangle 1"/>
          <p:cNvSpPr>
            <a:spLocks noChangeArrowheads="1"/>
          </p:cNvSpPr>
          <p:nvPr/>
        </p:nvSpPr>
        <p:spPr bwMode="auto">
          <a:xfrm>
            <a:off x="1524000" y="685800"/>
            <a:ext cx="76200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They flew around in all directions, but couldn’t locate the food. (It’s probably one way to make bees really mad.)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The problem seems to be that bee communication has a fixed set of signals for communicating location and they all relate to horizontal distance.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The bee cannot manipulate its communication system to create a ‘new’ message indicating vertical distance.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According to Karl von Frisch, who conducted the experiment, “the bees have no word for </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up </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in their language” and they can’t invent one.</a:t>
            </a:r>
            <a:endParaRPr kumimoji="0" lang="en-US" sz="4400" b="0" i="0" u="none" strike="noStrike" cap="none" normalizeH="0" baseline="0" dirty="0" smtClean="0">
              <a:ln>
                <a:noFill/>
              </a:ln>
              <a:solidFill>
                <a:schemeClr val="tx1"/>
              </a:solidFill>
              <a:effectLst/>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15</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313" name="Rectangle 1"/>
          <p:cNvSpPr>
            <a:spLocks noChangeArrowheads="1"/>
          </p:cNvSpPr>
          <p:nvPr/>
        </p:nvSpPr>
        <p:spPr bwMode="auto">
          <a:xfrm>
            <a:off x="1447800" y="762000"/>
            <a:ext cx="76962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This limiting feature of animal communication is described in terms of </a:t>
            </a:r>
            <a:r>
              <a:rPr kumimoji="0" lang="en-US" sz="2000" b="1" i="0" u="none" strike="noStrike" cap="none" normalizeH="0" baseline="0" dirty="0" smtClean="0">
                <a:ln>
                  <a:noFill/>
                </a:ln>
                <a:solidFill>
                  <a:schemeClr val="tx1"/>
                </a:solidFill>
                <a:effectLst/>
                <a:latin typeface="Comic Sans MS" pitchFamily="66" charset="0"/>
                <a:ea typeface="Calibri" pitchFamily="34" charset="0"/>
                <a:cs typeface="TimesNewRomanPS-Bold"/>
              </a:rPr>
              <a:t>fixed reference</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Each signal in the system is fixed as relating to a particular object or occasion.</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Among the </a:t>
            </a:r>
            <a:r>
              <a:rPr kumimoji="0" lang="en-US" sz="2000" b="0" i="0" u="none" strike="noStrike" cap="none" normalizeH="0" baseline="0" dirty="0" err="1" smtClean="0">
                <a:ln>
                  <a:noFill/>
                </a:ln>
                <a:solidFill>
                  <a:schemeClr val="tx1"/>
                </a:solidFill>
                <a:effectLst/>
                <a:latin typeface="Comic Sans MS" pitchFamily="66" charset="0"/>
                <a:ea typeface="Calibri" pitchFamily="34" charset="0"/>
                <a:cs typeface="TimesNewRomanPS"/>
              </a:rPr>
              <a:t>vervet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monkey’s repertoire, there is one danger signal </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CHUTTER</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which is used when a snake is around, and another </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RRAUP</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used when an eagle is spotted nearby.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endParaRPr>
          </a:p>
        </p:txBody>
      </p:sp>
      <p:sp>
        <p:nvSpPr>
          <p:cNvPr id="13" name="Rectangle 1"/>
          <p:cNvSpPr>
            <a:spLocks noChangeArrowheads="1"/>
          </p:cNvSpPr>
          <p:nvPr/>
        </p:nvSpPr>
        <p:spPr bwMode="auto">
          <a:xfrm>
            <a:off x="1447800" y="0"/>
            <a:ext cx="3109913" cy="708025"/>
          </a:xfrm>
          <a:prstGeom prst="rect">
            <a:avLst/>
          </a:prstGeom>
          <a:noFill/>
          <a:ln w="9525">
            <a:noFill/>
            <a:miter lim="800000"/>
            <a:headEnd/>
            <a:tailEnd/>
          </a:ln>
        </p:spPr>
        <p:txBody>
          <a:bodyPr wrap="none" anchor="ctr">
            <a:spAutoFit/>
          </a:bodyPr>
          <a:lstStyle/>
          <a:p>
            <a:pPr eaLnBrk="0" hangingPunct="0"/>
            <a:r>
              <a:rPr lang="en-GB" sz="4000" b="1" dirty="0">
                <a:solidFill>
                  <a:srgbClr val="FF33CC"/>
                </a:solidFill>
                <a:latin typeface="Comic Sans MS" pitchFamily="66" charset="0"/>
                <a:cs typeface="Times New Roman" pitchFamily="18" charset="0"/>
              </a:rPr>
              <a:t>Productivity</a:t>
            </a:r>
            <a:endParaRPr lang="en-GB" sz="4000" dirty="0">
              <a:solidFill>
                <a:srgbClr val="FF33CC"/>
              </a:solidFill>
              <a:latin typeface="Comic Sans MS" pitchFamily="66" charset="0"/>
            </a:endParaRPr>
          </a:p>
        </p:txBody>
      </p:sp>
      <p:sp>
        <p:nvSpPr>
          <p:cNvPr id="13315" name="AutoShape 3" descr="data:image/jpeg;base64,/9j/4AAQSkZJRgABAQAAAQABAAD/2wBDAAkGBwgHBgkIBwgKCgkLDRYPDQwMDRsUFRAWIB0iIiAdHx8kKDQsJCYxJx8fLT0tMTU3Ojo6Iys/RD84QzQ5Ojf/2wBDAQoKCg0MDRoPDxo3JR8lNzc3Nzc3Nzc3Nzc3Nzc3Nzc3Nzc3Nzc3Nzc3Nzc3Nzc3Nzc3Nzc3Nzc3Nzc3Nzc3Nzf/wAARCAC3ARMDASIAAhEBAxEB/8QAGwAAAgMBAQEAAAAAAAAAAAAABAUCAwYAAQf/xAA5EAACAQMDAwMDAgQEBQUAAAABAgMABBEFEiExQVEGImETMnEUgRUjQqFSkdHhJGKxwfAHFiUzgv/EABoBAAMBAQEBAAAAAAAAAAAAAAECAwAEBQb/xAAkEQACAgICAgIDAQEAAAAAAAAAAQIRAyESMRNBIlEEFGEycf/aAAwDAQACEQMRAD8AxiSyVcskh80xisl8UTHaIO1c36kDv88hWglbzVyQTN5pxFbxjsKKjjjHaj+rBegeaQjW0mPY1MWMp81okWPwKsCp4FH9eC9G8kvsTabayQXCuRxVuvxLNFllpuFXxVF9B9eIqBzU8mFV8QqTvZ81vrAbyUpebaVTxmtbfWMsLncuVpayANgjmoRySWgyxxYFZ2DSYLnimKWMa9qir7BxVscjMeOalOUpMpFRiFQRxKPtFHW8qKcBRQlraXl1IEggdiT2FabTvRWsXC7pEWEdt5qLiNyQEmxucCiUZAMVpbP0FKAv6m5X5C00i9FW2AJZC2OKXixXkj9mEklWMnIql7jK7gM19JX0dp4LCQM4IxyelBt6FtI7hJIHJQcMjeKbixfJH7Pmd3IXIAHJ6VTEHEhUg5XrX0269HQm53IoCBOPzWVvLBUeZkhdFEu3Lf1Y6mimNytFNgNqAnpTZHVsYpW8gjjxVS3oVTg80WrFTG+/+ZweKtaZelJ7S5MmSTVolIkOT1qbiNZ7ez9Vzwapd8KozVN226QVXcNwGB6UvENk9w3kGqXOWJ8UPNKVG8Guhn3D81uIbLHJ2cUBdRmQZHUUwjIY4NUyp9N8n7TRQLE2zHWvJTtGaOvI1HuXoaW3De2qJ2YAuJnLHFRhV2NXqgbmiLaIDtTuaSMol6RjYOO1dVuyuqFjjhKuFUI1WA19BZwUXA1NXqkGpA0bNQSsmKsWahM126iYPWajLUbuTSq3G85PQUelysQ6iuT8nJwjotiVvYNrcSmI4HNZNrYSOfI61p9QuUnBVWAbx5pZZw/WlJQHcD7hXnJurZfVi59P3L7RzTPR9DnW5ty0Rdc5dcZ4rTaNooz9SVcgdM1q7WO1gX2qu7HWpubXY0q9BlnbQW8KCOFFOOy0ak23HHWhIpg+cdqmh4Ge1JZKUb7CxNk8ip7u4NCSuFKsD0qj9aqkK/HNHkT8d9DQSZ6HrXu8Cln6sNuwcHp+K9/WKcDP3cL80fIweFjD6gbtQN1p9tcRshjX3Enp381JphGdpPJGKqFyA2PmtysKg10Yf1HoE1sALdC4OTxWEuJJracxyAg9xX3UPvdgwyBxSPWvSGn6mJHVfpzMOCPNPGf2Mz5fY6gASpOKN/WBnyDQXqPQrjQ5F+opwx4NLobna3J7VSk9ow8knDDOeaEe7BcoxpRJqBE2M15PMrOsgbBocDWNpg30uOVoVJSmOausbxJE+m9C30bRSbl+00EvQbGkEwODRDOsi4NKLKUtwetGKxDYPWptUMV3ilVINJLo9hT+8G+LNIZ0IkOelNAJG3HFGw4BoWPiioelLIcKC5rq4HiuqYQxWqwNQ6mrAa+gOAJjyzADqa0NlosZiDzlixHQHGKz9k4W4Qt0zW3icGJSvQilkykEn2Z/VNOW2XfCSV7g9qXRoXOBWk1JS8JTzQltY7U+3mpzzKCD47ehXI/0htAoi10h9RTfHKyn/CaMfR3mfPSnOnW5s1y49oHJNefkyubLRgkhF/7XuQu4PtYdzUYpLOznWOU/zDwWA6mj771EUlcquIRxg96yepanbXNwJYcq+aXsWzf/AKpI7XEbAntQUV0Zc5/tWdhuX/Tk7j0zVljffSQZOT81FodM29hPwv4wfmmDyhEHlqzdjeq4GMceKJuL7JUZ55zU0Fh09yQrkNnHIFDSuxO5jhRg5pfJqAijV9mTx17df9KDlvpJXXnEecHI44H+9UjARyGkl2PcqP7iQWJ7eAKj+sP1i5OAhUAfv0pQ9yI+WfBPQHk0FPqLYCJyM5z5NP47ByNX/ERNMxU+1SQWz1PevVunlKLGeuCfgf8An/WsZBesg2b8ZOee+aaW2r/Qjkkkfc5O0dhmg8bRuSNrG5C5B5bmrVkw4Bbr0rJwa8roMNyBgE9vNHpqCysjK+Wx2+cUHFo12Mdd0m21m22XCAso9hr456j0h9G1B4GOQOlfZZLgrHlDlgBisf6/skubQXarmVeDTQlToDWj5TOQX3GqTKxkAzxRd3bmPh/u8UNHEWkHFda6JPsIglKNkGmJvFeAh+1LjEVbipOvsOKVpMZMLt5huBU02yHjDDrWXgLI3WnllPlMNU8kRosOZg8RHelFwPfg9aNklA5Wg52D8jrU0qKFRGFq+2PFUBsjFTjbYaDHQwGMV1VLICBXVOjBSmrBVKmro+WAr3ThLowSRitJpYvjCAko2DsRmgtJ04ysDgAfNamG3jt4wvGe9cmfOo6RaEGCx2VzMc/caOtrGVSNynij7Ca3Xof2pkpjIyrCvOlNy7LPQJbxon3IKQ+ur6C2sVhVtrPydvXFaSRiuSADXxj15rFxNq0xQ/y1ONuKbHFydCylSsGuJjKuwu5B6HNCrYfWP8t23fNKRdySg/TY58Zp1okzgK8vHnNdUouKIqSY4im/TWyLKeFOMmlLakDc+3ld1C6vfySShCxwG6+aCjAL7snnipqGrZS9m6sL5ozGCcA9TTj6n1CSW6Kef3FZPRpluIDFK211BAPY05S4KwumecAA+agobHcg4zIc4AZiehqlpZnchSFUnx0pXqOrQaZboxUSyddo6/vWH1j1He6mxQOY4yf/AK1OB+9dePE2QlOj6IbjTRJtnvEeQf8AMOD+ahJAre6FlYdRg818qkJYANIxGO0fA/fvXsF/c2bBoZ3C+MnFW8P0yXkN9etziRCrfFe20qy225mxg8ZNZVfUElxEA5/mDufFEWF97XZySO3yaHja7DzTNha4bgZOe9HwTvEw6Y8Gsra61IjhUjDLgcinkN6sqguuM/FJKAykbXTLlZ+FbcCD3qOox7rcxyAEsO/mkel3QScYfIyMD4p/qZMsP1kxjI6eK48keJaLs+XavpUsMzuyE5JOT4pKW+mSSK+o69aJPbFf6q+Z6zbi1OxmH1OpUdhV8cuWhZKiEUqyE5NTYALSqJyGHNFPOduM1Vx2KmECMHkUVECgzS+0n5welMC4KcVOSY8SEkpBqppc1XK3JqhX5paGsJR/fV7MDQcfXNTDndStDJhQbiuqsYwK6koaxsmT0pppls0so3dKDgtn3Ywa1OkRKkY6A16ObKlHRzQhvYwt3htFXf7f2qq6u5pjiDhc9TRBWN/uGa9FuW4C48V5cpWdKVE7IskfLZNeSX8qMRuwo71aY2jX2igrqDfjfxg5/NToaxxpt611C7kn2jj5r4jrkp/it1lif5rcH819jsp44Itka4B6mvmHrKyFvqsj4BSU7hiunA0pEMm0ZpVR5AUBRs06nna2s1Vwu6grGBXbK846g1HV5veIyPtGK6ZfJpE4qlYvacvOcHjxRkLbiD27ilyRktkU309A/O3dt+5aM6SNCzS6SYjGpMfuxhj5HmmD7UG5mwMdB4ofSIVCBojkYxzzioeobr9LCUGVJHGDXKv9aKvoyOv6kbi5f6Iwo4BxQuhy21hMb27t0uGQ/wAuN/t3eTVV231GLEck8mqpm3plehrvWo0cr2xtf+qbu8lIk+mYyc7FUAUBqZsbqIXFmhjkA/mJ2z8UqdGU9Ksh34KjPNU4pbRO29M5BhuOlHx7RCdoIfz2oZYyO3Sjo0/4c4BwTg0JMyQse6njc7JGB+DTLT77XpFWOykuJAvRVGaVlcSOT0zimOk6/d6VcpLZvsK9vP5pmr6QOuzQ6P6ilWQWuoRvHMGxuIIOfxX0DRtUN5prxSSK0kRG8A/NfMdX1k62UvLhEjuEOHZFxn81pfRF0rzXkRCl2jDccdK4vyIri2dOJ7NVPPuBY4yOlYf1RapkzAEknk4rQSXBLbc0JqgR7Zg3JI44rjxSqR0TWjA454r1zkYqcoxKwHmo7eOa9CzmOh4GaLSb29aCDAKea8STnFBxsKdBcj55qpTzXmeK8Q5NJQ6ZerYqQfJqpSAeavto2uJkht0aSV22qijJY0rQyZPdXV9Bsv8A0qvJrSKS6vlhmYZaNU3bfjOa6o+SBuSKYdo4jXJNObOBQA0xP4HegoIdpAI5pzbRSMACvFLOXoolRctxGy7Qm3HSrFmSIFjmpRWJDb2BNU3iocqxVRUmMUTah9V9qD96Flucck4Hk0Pfs1vETCm4f4qzs0l5dNhd2OnSskYdza1bwZUEMfmlGrf/ACUasRjuDVf8Oht4/q3J3v4J4ropS4JAAGeB8VSOtiPYoktja7gAOe461nLtmadlfrnnNbOUoWYv7j0x4rOX0UMk7EPtk7Bu9dOKX2TkgC3T3DPBFazRbWEj6ihWBGCPFZ21WMtskOB2Pin9hbzQNmEM3cFa2R2aKodCNLZA9uRgdRmsp6hummlIbIK/51oJ7shDg7XxyMBs1ltRM945Y8gdWxQxLdsEnoTt7j0JPzUXhcKWXqegzU5I3DHaea9S2dhnfn5zx/nXZZztAmJc4K5om3XHBAPOOOavW3JUEszDyB1ouztt2CilF8t1JrOSoCTI29uZ5QWXvT1tKCWu9RwwBxXlpattG1cEc7sf960yiOWwlhBjcqoYP0xzyAKi5O9FVFUfMr+0+hKwYYDnrS2S1kRyCK2mu2avzINqHoR/TWfNjIG94LL+e1VhNiSigSEEwGBerkFj4Uf61pPR7Sw68uGDI0Tr16DHQUqMKKAkahVPUDjJ+adelom/icfG3CHkdKTK/gwwXyRoQMM80n2g/tSi6vTczbYhlc4zTPX5GWAqvIA5OOKzEMkgcuMYArgxR9nZJ6BruLZOR/nQ83tSr53Ykux60LIdwrtRzMEYt5roSd9Wbc1wTaapYlBAbjFdHwDVafdTLRtIvtavltNOhMkjdT2QeSewqcqXZRFVjZXOpXcdpZRNLPIcKq/+dK+4eg/Q1t6cgF1d7ZtQce6THEfwv+tFejfSNl6Zs/b/ADbtwPqzsOT8DwKd3V3tUgHHiuKeXl/wNN6QY06qcZHFdSFrkljkmuqflY3hQk0u0VyGc89etNv1EEJ246UmjuY7S1DAFjjzik91rjSuVROPNFsrRqp9QjAO1qW3GpwgH6yq37Vk59RlDZjOPKmhpdRMgw3XxWRqNRJqdq6kIoAFB3FxGQWXGOwrPRPknnGe1WSl9gKP+c1jUDancTTzgLxGpom1fMJLDHH9qFMUrv8AaCvfFRd2gicHJYjFP6oxyOizNIT9x4z2FZ3WpC1yW2d+CKJuLsg45H4pffy7vdjAx3rpxRadkptUe2so3AMKf2tyyRBUdsfIzisnDOS3P/WnFrIGj5lOMdMcU2SAsJJjOeUOvufjv4H7d6Au5t6/Ttl2rjlurH968AM7FSwCDk470PJN7mSMgKvGAcZNCKC2DbVD4f3HsqjJom3C7vqXCqcD2x5/uati0qeaBpp5GSMf0qcZ+KvsbeDBGAVzznIP+9UbVE62WRvbSD6kwjQD4oc+odPsn229u02M+5j3/FFtbxJt3AkH+nFK761sXkZShD9faQAK0VF9glfob2/qayn5lyABxGgxzRH8djeXfAFhUDAQc8VjHszE+2FZCx+KtWKWOPc+QM4xT8I+heT9m9judO1ErazyCKZ1yhPG78Uj1LTZbGXY27H9DA8NWce2nmlV1kIVQNrE9K2N1efq9Oi/UrhlAD9sNjqPzSSXHaHi+QjYkAb+/HFPPTeS27HA6/NIMFpSMkgdM9RT/wBOv9IgsPbnkVHM/iUgth3qmd2tFjiTCnrtWsxaTMp9wGO9PfVFyWQIjez/AAg0ltUDx88AfFTxqolJA+o3CyNhFCigSfbV14pEp5oYnjFdMVog+z2M81Yw5obditB6U0C79SX621sNsa8yzEcIP9fijNqKtgW9FXpzQL31Bqa2dinJ5kkI9sa+TX3r0r6asfTNh9C3G6RuZZmHuc/9h8VdoOj2OgaclpZRhQB73x7nPkmvbq8LEomT8CvOy5nN/wAKRg2W3l4BkLS8u0j92J6Ad6IhsLicF5T9JPLVRfarp2ixn6biWYdyalT7ZRNLSL10u7YBgqrnsT0rqxk/rq6MzFZCBngCurXH6YeM/wCADXZuIRGMKMc5oUmFQVVi574qFjZvPGMtgHk4NGfpIoFIAAFXYUJrhQ5IXd+1UfpsYO/juTxR11OqE7R/vQUlyzDlRnsKyMSJCjG7j4FUPcMp46ds1IvtQs5GT0AoC6uGlJA9oplE1lr6lIp4Ymg7y+dlxk4oeZio47UNvJ4Jq0YIRsgHzNuIOPFe3ILo2Bk+e1XJtHbmulG0ZPj9qqnsk1oUYAPPBq6GRwwG44qqQZc4xUlcjpV3tEVpjOS7+nBtiyPJoK2kZ7mNFGct/c1QXZzgmofVMT5Xrg4oRgFzNTPqiM/0o3zHH7QOQDVUl6IGVonVCR5z/tWZgl2yqXJK55pkYYZBGVYEEnoetTlBQHi+SGknqBt2EIVe5VQCxoV9WZ2KyqpBbO7HOaURiOW8+ihwM4zVk1rIk4SPnNNxinQtye0Hw3sAf+fE2f8AErdqZ3Kxy20M1qN6FfcM/POaz8ttNCm9hkf9KNsf1cCB8MI36j4pZV2mMk+mG2cKxMGZS0e7dtzjH70yQJKGEbZBB3BhSh79WaNT9gP3HpjxTrTJ7YtIYxjH2sTwaWbdbGitirUYhbzRqvUjkfFEQXhgjAAHfrUtaVZr/wCopHKDkUpuJlOETlhxkVKuRS6L7l5bmTJbjPQUwtYWitt5G1seetUaXAxAZj+xFNJiSm3tQlL0NFN7M/dqXckgUI0dN7mOnHpP0jPrs4ln3RWSn3P3f4H+tN5FFWxHG2Z/QPTt56g1FLW0Qhc/zJSPbGPJ/wBK+86BpFl6d0yOyskwByznq57k1LTdPs9JtRbWECxIB/SOv5r24nAHJxXFlzSyP+DxgkEM7znAOF7k1C51DTtLXezB5QPOaTXd7MQVjJ//ADSiTT5blt0xOPBqSddDcUztb9XXV2zR224L2ArOm2u7xy07EA+a0sempF9qV7Jbk8KvAo/1jKlpGeGmQgcrk+c11PP0Mp/oP+VdRsFg9uFt49gAyO9B3km4kD9z2FRE2ep56mgb2bgqD161bsAvvJQSdpOBxu8/igi/Gc4qV3KAcZ5oKSXjk1WMQNk5J2c4HA81RJKBwOT5quSXaMDvQ0kmAcnmqqIjkezSE96HEozVTuWNQzzirqOibkHxzqvI6+TVdzM0vU8UODXuayjTA3ZWwwa8rjya7kU4h4eOR1qqXnOKIA3DpVTrjimixJIpUEivCWXuRj5oq3iLI+Ox4A71TMmHzzg0ykm6BxdWDKzI4ZThgcg0ZHqcyyB2AbA8UKy81HFO1GXYqbj0O49XiePZIjc9acRazZG3ZXZcbeBjmscBxVpT25B6DmueeCDLRyyQ9nvLP6EcMRG8nLHsBUbW4xnLFYyf86SwJufc32jk1eZ2OR2oPElpDLI3th9zdPLIcE4orTbf6koY0og3yOFBPJrY6ZbfQthvQBiOtTyfBUND5MIQBEAxVchq16u0uxbULtYhkIOXYdhXJfs6+kEemND/AItfK1wh/Spy3/MfFfTVMVpCsUKqiIMBQMUggnjsoBFbJsROKq/iMly2BwPPmoTbkxB7LeBuhxVO/cT7gfigrWCSfAycGnEFmkY9xpaMDpHuHSpGLnHAo1Qg4ONvTivGESjPasEEEAx1x+KiY40564qc86oBjAFLZ5znAbAoACWuIQSCea6lDSR5OX5rq1sNGVE/3N54FBXcwVWYnJ70Ja3DSAkngcUNe3O4kdhXWo7Fb0USvyXblmoR5cknxUJZsnrQ5ftXRGJJstL85NDyvuNeO9VFqrGIjZxNRBr2vKoIyYNSzUAa9zQCiWPNQY16TXlYzOVh0Neke0968C1NRxWF7JWD/TuPtLM4woHk0TrNqluUC44XJOe/ehoSUmQrw6nIPzVjlrm5QXJYgsM7ew+KD/1yHj/mgB9rfBqGzPSnd5p8ExVbMbeec9hS9tOnXecHahwTTRyxaFljaYIV+1e5NMGtv+FlkbOBhVPk1KTSbi3KSspaNv6h2pjdxhLG0gBUjJdseewpJ5LaphjCk7E8v8qMKo57mqFQuRirrjLSHHTNEWVsxkXg4PWmulYtW6HHp3SGndZGUvH329RWovIlto1QHI7Zqv08ot48hipxyMUwurd71wcdO9cs1KezphUWIZHp3od9HYR8YLnluapvNFaO2eVckqpPFYVruZmJMhA8A1JY2ykpo+gXuuxsxDcLntVOk6ytxqCQooC+T1NYf9acYYk1oPSiKjvqM3CqNkWe57n9qEsXFWxeR9UgvI4UUZAzU21KMqSHHXrWAn1l2lChhtHPWvDq20Eb8jsB2qDixkjbS6ioLYahp9S6kP1rGyawTkA5OPNAzaxIWIDD9u1DxthNhPqnHLf3pbcayMHaaykupyN1brQr3hJ606wsFmjbU3LE5/vXVm/1XzXU/iByIW04A2g8YoS5mOTz1oaOUhzk1GV8sa61DZLloiz81EtxUCaiWqyRJs9ZqiKiTk16TgU1C2ek1HNRzXZpqFsnur0MarzXua1BstBzXtQU17nmloJYtS6Cqwa93cUBjm5GR1HevPqsDuI+RiuFRcEfiiqFd9ko7t45S5JyRjrRkGrvGpLEO5PQjgUtIB7VyRMze0UXCD7ApyQ2Go3FyPp/UIhzl8nrUzmUnbnOOPxQ1pagrubnHQUfboAFZTzgjFRajHoqm32VPYMFR9pww5FMtPgEeNw480ZavHMiI2Mg8VdJCFcp2zwRSJuWmNSWwmJwMBDzTzS3JIBpUtsiQhgQTih11GW3JCUJ/EaHyNTquoxW1nLEVyWQjj8V8fkyHb81rv18t7eLHOQAxxSDVrZLXVJYj9mdw/BowVbNL6F8UZlcbshByxHYU1e/kdFij9kSDaqjoBQ0k6mMRRIFQc/k/NQDcVmuXZkqDBctxk1CS6bzQu6o7stQ4ILkEmVz1JrhIfNU7smuzW4o1k5HJqovUtrNUltya2kB2ynd811FC0+K6tyiCmKmbHNQ3HrXV1dCJWQJqJNdXUyEZHNRZq6upkKzzdXA5rq6mASzXA11dQCTB4r0GurqUJItivAa6uoBsmpqY5rq6kY6JogJ5FGwxKF4Arq6pyYyQRboFFWrHtO5f3rq6ungqRK3ZcjlDxRyXG5QT1rq6klBLYybC0uCYitByYJJNdXVz/kPSOnAKb+8WI8Z3DvS9rlrt90hJbHU11dT44pQsnOT50e4wK8LYrq6sE7dXnWurqDMWKOauRRXV1IwouUACpbwtdXVMJE3IHGK6urqbihbZ//Z"/>
          <p:cNvSpPr>
            <a:spLocks noChangeAspect="1" noChangeArrowheads="1"/>
          </p:cNvSpPr>
          <p:nvPr/>
        </p:nvSpPr>
        <p:spPr bwMode="auto">
          <a:xfrm>
            <a:off x="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16</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313" name="Rectangle 1"/>
          <p:cNvSpPr>
            <a:spLocks noChangeArrowheads="1"/>
          </p:cNvSpPr>
          <p:nvPr/>
        </p:nvSpPr>
        <p:spPr bwMode="auto">
          <a:xfrm>
            <a:off x="1447800" y="762000"/>
            <a:ext cx="76962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These signals are fixed in terms of their reference and cannot be manipulated.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What might count as evidence of productivity in the monkey’s communication system would be an utterance of something like </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CHUTT-RRAUP </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when a flying creature that looked like a snake came by.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Despite a lot of experiments involving snakes suddenly appearing in the air above them (among other unusual and terrifying experiences), the </a:t>
            </a:r>
            <a:r>
              <a:rPr kumimoji="0" lang="en-US" sz="2000" b="0" i="0" u="none" strike="noStrike" cap="none" normalizeH="0" baseline="0" dirty="0" err="1" smtClean="0">
                <a:ln>
                  <a:noFill/>
                </a:ln>
                <a:solidFill>
                  <a:schemeClr val="tx1"/>
                </a:solidFill>
                <a:effectLst/>
                <a:latin typeface="Comic Sans MS" pitchFamily="66" charset="0"/>
                <a:ea typeface="Calibri" pitchFamily="34" charset="0"/>
                <a:cs typeface="TimesNewRomanPS"/>
              </a:rPr>
              <a:t>vervet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monkeys didn’t produce a new danger signal.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The human, given similar circumstances, is quite capable of creating a ‘new’ signal, after initial surprise perhaps, by saying something never said before, as in </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Hey! Watch out for that flying snake!</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Arial" pitchFamily="34" charset="0"/>
              </a:rPr>
              <a:t> </a:t>
            </a:r>
            <a:endParaRPr kumimoji="0" lang="en-US" sz="4400" b="0" i="0" u="none" strike="noStrike" cap="none" normalizeH="0" baseline="0" dirty="0" smtClean="0">
              <a:ln>
                <a:noFill/>
              </a:ln>
              <a:solidFill>
                <a:schemeClr val="tx1"/>
              </a:solidFill>
              <a:effectLst/>
              <a:latin typeface="Comic Sans MS" pitchFamily="66" charset="0"/>
              <a:cs typeface="Arial" pitchFamily="34" charset="0"/>
            </a:endParaRPr>
          </a:p>
        </p:txBody>
      </p:sp>
      <p:sp>
        <p:nvSpPr>
          <p:cNvPr id="13" name="Rectangle 1"/>
          <p:cNvSpPr>
            <a:spLocks noChangeArrowheads="1"/>
          </p:cNvSpPr>
          <p:nvPr/>
        </p:nvSpPr>
        <p:spPr bwMode="auto">
          <a:xfrm>
            <a:off x="1447800" y="0"/>
            <a:ext cx="3109913" cy="708025"/>
          </a:xfrm>
          <a:prstGeom prst="rect">
            <a:avLst/>
          </a:prstGeom>
          <a:noFill/>
          <a:ln w="9525">
            <a:noFill/>
            <a:miter lim="800000"/>
            <a:headEnd/>
            <a:tailEnd/>
          </a:ln>
        </p:spPr>
        <p:txBody>
          <a:bodyPr wrap="none" anchor="ctr">
            <a:spAutoFit/>
          </a:bodyPr>
          <a:lstStyle/>
          <a:p>
            <a:pPr eaLnBrk="0" hangingPunct="0"/>
            <a:r>
              <a:rPr lang="en-GB" sz="4000" b="1" dirty="0">
                <a:solidFill>
                  <a:srgbClr val="FF33CC"/>
                </a:solidFill>
                <a:latin typeface="Comic Sans MS" pitchFamily="66" charset="0"/>
                <a:cs typeface="Times New Roman" pitchFamily="18" charset="0"/>
              </a:rPr>
              <a:t>Productivity</a:t>
            </a:r>
            <a:endParaRPr lang="en-GB" sz="4000" dirty="0">
              <a:solidFill>
                <a:srgbClr val="FF33CC"/>
              </a:solidFill>
              <a:latin typeface="Comic Sans MS" pitchFamily="66"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17</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371600" y="0"/>
            <a:ext cx="6030818" cy="584775"/>
          </a:xfrm>
          <a:prstGeom prst="rect">
            <a:avLst/>
          </a:prstGeom>
        </p:spPr>
        <p:txBody>
          <a:bodyPr wrap="none">
            <a:spAutoFit/>
          </a:bodyPr>
          <a:lstStyle/>
          <a:p>
            <a:r>
              <a:rPr lang="en-US" sz="3200" b="1" dirty="0" smtClean="0">
                <a:solidFill>
                  <a:srgbClr val="FFC000"/>
                </a:solidFill>
                <a:latin typeface="Comic Sans MS" pitchFamily="66" charset="0"/>
              </a:rPr>
              <a:t>CULTURAL TRANSMISSION</a:t>
            </a:r>
            <a:endParaRPr lang="en-US" sz="3200" dirty="0">
              <a:solidFill>
                <a:srgbClr val="FFC000"/>
              </a:solidFill>
              <a:latin typeface="Comic Sans MS" pitchFamily="66" charset="0"/>
            </a:endParaRPr>
          </a:p>
        </p:txBody>
      </p:sp>
      <p:pic>
        <p:nvPicPr>
          <p:cNvPr id="14" name="Picture 2" descr="Japanese Scene of a Woman and Her Daughter clipart">
            <a:hlinkClick r:id="rId4"/>
          </p:cNvPr>
          <p:cNvPicPr>
            <a:picLocks noChangeAspect="1" noChangeArrowheads="1"/>
          </p:cNvPicPr>
          <p:nvPr/>
        </p:nvPicPr>
        <p:blipFill>
          <a:blip r:embed="rId5"/>
          <a:srcRect/>
          <a:stretch>
            <a:fillRect/>
          </a:stretch>
        </p:blipFill>
        <p:spPr bwMode="auto">
          <a:xfrm>
            <a:off x="7848600" y="457200"/>
            <a:ext cx="1143000" cy="1257300"/>
          </a:xfrm>
          <a:prstGeom prst="rect">
            <a:avLst/>
          </a:prstGeom>
          <a:noFill/>
          <a:ln w="9525">
            <a:noFill/>
            <a:miter lim="800000"/>
            <a:headEnd/>
            <a:tailEnd/>
          </a:ln>
        </p:spPr>
      </p:pic>
      <p:sp>
        <p:nvSpPr>
          <p:cNvPr id="12289" name="Rectangle 1"/>
          <p:cNvSpPr>
            <a:spLocks noChangeArrowheads="1"/>
          </p:cNvSpPr>
          <p:nvPr/>
        </p:nvSpPr>
        <p:spPr bwMode="auto">
          <a:xfrm>
            <a:off x="1447800" y="609600"/>
            <a:ext cx="64770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While we may inherit physical features such as brown eyes and dark hair from our parents, we do not inherit their language.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We acquire a language in a culture with other speakers and not from parental genes. </a:t>
            </a:r>
            <a:endParaRPr kumimoji="0" lang="en-US" sz="4000" b="0" i="0" u="none" strike="noStrike" cap="none" normalizeH="0" baseline="0" dirty="0" smtClean="0">
              <a:ln>
                <a:noFill/>
              </a:ln>
              <a:solidFill>
                <a:schemeClr val="tx1"/>
              </a:solidFill>
              <a:effectLst/>
              <a:latin typeface="Comic Sans MS" pitchFamily="66" charset="0"/>
              <a:cs typeface="Arial" pitchFamily="34" charset="0"/>
            </a:endParaRPr>
          </a:p>
        </p:txBody>
      </p:sp>
      <p:sp>
        <p:nvSpPr>
          <p:cNvPr id="15" name="Rectangle 14"/>
          <p:cNvSpPr/>
          <p:nvPr/>
        </p:nvSpPr>
        <p:spPr>
          <a:xfrm>
            <a:off x="1371600" y="2438400"/>
            <a:ext cx="7772400" cy="2800767"/>
          </a:xfrm>
          <a:prstGeom prst="rect">
            <a:avLst/>
          </a:prstGeom>
        </p:spPr>
        <p:txBody>
          <a:bodyPr wrap="square">
            <a:spAutoFit/>
          </a:bodyPr>
          <a:lstStyle/>
          <a:p>
            <a:pPr lvl="0" algn="just" fontAlgn="base">
              <a:spcBef>
                <a:spcPct val="0"/>
              </a:spcBef>
              <a:spcAft>
                <a:spcPct val="0"/>
              </a:spcAft>
            </a:pPr>
            <a:r>
              <a:rPr lang="en-US" dirty="0" smtClean="0">
                <a:latin typeface="Comic Sans MS" pitchFamily="66" charset="0"/>
                <a:ea typeface="Calibri" pitchFamily="34" charset="0"/>
                <a:cs typeface="TimesNewRomanPS"/>
              </a:rPr>
              <a:t>An infant born to Korean parents in Korea, but adopted and brought up from birth by English speakers in the United States, will have physical characteristics inherited from his or her natural parents, but will inevitably speak English. </a:t>
            </a:r>
          </a:p>
          <a:p>
            <a:pPr lvl="0" algn="just" fontAlgn="base">
              <a:spcBef>
                <a:spcPct val="0"/>
              </a:spcBef>
              <a:spcAft>
                <a:spcPct val="0"/>
              </a:spcAft>
            </a:pPr>
            <a:endParaRPr lang="en-US" dirty="0" smtClean="0">
              <a:latin typeface="Comic Sans MS" pitchFamily="66" charset="0"/>
              <a:ea typeface="Calibri" pitchFamily="34" charset="0"/>
              <a:cs typeface="TimesNewRomanPS"/>
            </a:endParaRPr>
          </a:p>
          <a:p>
            <a:pPr lvl="0" algn="just" fontAlgn="base">
              <a:spcBef>
                <a:spcPct val="0"/>
              </a:spcBef>
              <a:spcAft>
                <a:spcPct val="0"/>
              </a:spcAft>
            </a:pPr>
            <a:r>
              <a:rPr lang="en-US" dirty="0" smtClean="0">
                <a:latin typeface="Comic Sans MS" pitchFamily="66" charset="0"/>
                <a:ea typeface="Calibri" pitchFamily="34" charset="0"/>
                <a:cs typeface="TimesNewRomanPS"/>
              </a:rPr>
              <a:t>A kitten, given comparable early experiences, will produce </a:t>
            </a:r>
            <a:r>
              <a:rPr lang="en-US" i="1" dirty="0" smtClean="0">
                <a:latin typeface="Comic Sans MS" pitchFamily="66" charset="0"/>
                <a:ea typeface="Calibri" pitchFamily="34" charset="0"/>
                <a:cs typeface="TimesNewRomanPS-Italic"/>
              </a:rPr>
              <a:t>meow </a:t>
            </a:r>
            <a:r>
              <a:rPr lang="en-US" dirty="0" smtClean="0">
                <a:latin typeface="Comic Sans MS" pitchFamily="66" charset="0"/>
                <a:ea typeface="Calibri" pitchFamily="34" charset="0"/>
                <a:cs typeface="TimesNewRomanPS"/>
              </a:rPr>
              <a:t>regardless. </a:t>
            </a:r>
          </a:p>
          <a:p>
            <a:pPr lvl="0" algn="just" fontAlgn="base">
              <a:spcBef>
                <a:spcPct val="0"/>
              </a:spcBef>
              <a:spcAft>
                <a:spcPct val="0"/>
              </a:spcAft>
            </a:pPr>
            <a:endParaRPr lang="en-US" sz="1400" dirty="0" smtClean="0">
              <a:latin typeface="Comic Sans MS" pitchFamily="66" charset="0"/>
              <a:cs typeface="Arial" pitchFamily="34" charset="0"/>
            </a:endParaRPr>
          </a:p>
          <a:p>
            <a:pPr lvl="0" algn="just" eaLnBrk="0" fontAlgn="base" hangingPunct="0">
              <a:spcBef>
                <a:spcPct val="0"/>
              </a:spcBef>
              <a:spcAft>
                <a:spcPct val="0"/>
              </a:spcAft>
            </a:pPr>
            <a:r>
              <a:rPr lang="en-US" dirty="0" smtClean="0">
                <a:latin typeface="Comic Sans MS" pitchFamily="66" charset="0"/>
                <a:ea typeface="Calibri" pitchFamily="34" charset="0"/>
                <a:cs typeface="TimesNewRomanPS"/>
              </a:rPr>
              <a:t>This process whereby a language is passed on from one generation to the next is described as </a:t>
            </a:r>
            <a:r>
              <a:rPr lang="en-US" b="1" dirty="0" smtClean="0">
                <a:solidFill>
                  <a:srgbClr val="FFC000"/>
                </a:solidFill>
                <a:latin typeface="Comic Sans MS" pitchFamily="66" charset="0"/>
                <a:ea typeface="Calibri" pitchFamily="34" charset="0"/>
                <a:cs typeface="TimesNewRomanPS-Bold"/>
              </a:rPr>
              <a:t>cultural transmission</a:t>
            </a:r>
            <a:r>
              <a:rPr lang="en-US" dirty="0" smtClean="0">
                <a:solidFill>
                  <a:srgbClr val="FFC000"/>
                </a:solidFill>
                <a:latin typeface="Comic Sans MS" pitchFamily="66" charset="0"/>
                <a:ea typeface="Calibri" pitchFamily="34" charset="0"/>
                <a:cs typeface="TimesNewRomanPS"/>
              </a:rPr>
              <a:t>. </a:t>
            </a:r>
            <a:endParaRPr lang="en-US" sz="4000" dirty="0" smtClean="0">
              <a:solidFill>
                <a:srgbClr val="FFC000"/>
              </a:solidFill>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18</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371600" y="0"/>
            <a:ext cx="6030818" cy="584775"/>
          </a:xfrm>
          <a:prstGeom prst="rect">
            <a:avLst/>
          </a:prstGeom>
        </p:spPr>
        <p:txBody>
          <a:bodyPr wrap="none">
            <a:spAutoFit/>
          </a:bodyPr>
          <a:lstStyle/>
          <a:p>
            <a:r>
              <a:rPr lang="en-US" sz="3200" b="1" dirty="0" smtClean="0">
                <a:solidFill>
                  <a:srgbClr val="FFC000"/>
                </a:solidFill>
                <a:latin typeface="Comic Sans MS" pitchFamily="66" charset="0"/>
              </a:rPr>
              <a:t>CULTURAL TRANSMISSION</a:t>
            </a:r>
            <a:endParaRPr lang="en-US" sz="3200" dirty="0">
              <a:solidFill>
                <a:srgbClr val="FFC000"/>
              </a:solidFill>
              <a:latin typeface="Comic Sans MS" pitchFamily="66" charset="0"/>
            </a:endParaRPr>
          </a:p>
        </p:txBody>
      </p:sp>
      <p:pic>
        <p:nvPicPr>
          <p:cNvPr id="14" name="Picture 2" descr="Japanese Scene of a Woman and Her Daughter clipart">
            <a:hlinkClick r:id="rId4"/>
          </p:cNvPr>
          <p:cNvPicPr>
            <a:picLocks noChangeAspect="1" noChangeArrowheads="1"/>
          </p:cNvPicPr>
          <p:nvPr/>
        </p:nvPicPr>
        <p:blipFill>
          <a:blip r:embed="rId5"/>
          <a:srcRect/>
          <a:stretch>
            <a:fillRect/>
          </a:stretch>
        </p:blipFill>
        <p:spPr bwMode="auto">
          <a:xfrm>
            <a:off x="7848600" y="457200"/>
            <a:ext cx="1143000" cy="1257300"/>
          </a:xfrm>
          <a:prstGeom prst="rect">
            <a:avLst/>
          </a:prstGeom>
          <a:noFill/>
          <a:ln w="9525">
            <a:noFill/>
            <a:miter lim="800000"/>
            <a:headEnd/>
            <a:tailEnd/>
          </a:ln>
        </p:spPr>
      </p:pic>
      <p:sp>
        <p:nvSpPr>
          <p:cNvPr id="12289" name="Rectangle 1"/>
          <p:cNvSpPr>
            <a:spLocks noChangeArrowheads="1"/>
          </p:cNvSpPr>
          <p:nvPr/>
        </p:nvSpPr>
        <p:spPr bwMode="auto">
          <a:xfrm>
            <a:off x="1447800" y="457200"/>
            <a:ext cx="6477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ea typeface="Calibri" pitchFamily="34" charset="0"/>
                <a:cs typeface="TimesNewRomanPS"/>
              </a:rPr>
              <a:t>It is clear that humans are born with some kind of predisposition to acquire language in a general sense. However, we are not born with the ability to produce utterances in a specific language such as English. </a:t>
            </a:r>
            <a:endParaRPr kumimoji="0" lang="en-US" sz="4000" b="0" i="0" u="none" strike="noStrike" cap="none" normalizeH="0" baseline="0" dirty="0" smtClean="0">
              <a:ln>
                <a:noFill/>
              </a:ln>
              <a:solidFill>
                <a:schemeClr val="tx1"/>
              </a:solidFill>
              <a:effectLst/>
              <a:latin typeface="Comic Sans MS" pitchFamily="66" charset="0"/>
              <a:cs typeface="Arial" pitchFamily="34" charset="0"/>
            </a:endParaRPr>
          </a:p>
        </p:txBody>
      </p:sp>
      <p:sp>
        <p:nvSpPr>
          <p:cNvPr id="15" name="Rectangle 14"/>
          <p:cNvSpPr/>
          <p:nvPr/>
        </p:nvSpPr>
        <p:spPr>
          <a:xfrm>
            <a:off x="1524000" y="1676400"/>
            <a:ext cx="7620000" cy="4893647"/>
          </a:xfrm>
          <a:prstGeom prst="rect">
            <a:avLst/>
          </a:prstGeom>
        </p:spPr>
        <p:txBody>
          <a:bodyPr wrap="square">
            <a:spAutoFit/>
          </a:bodyPr>
          <a:lstStyle/>
          <a:p>
            <a:pPr lvl="0" algn="just" fontAlgn="base">
              <a:spcBef>
                <a:spcPct val="0"/>
              </a:spcBef>
              <a:spcAft>
                <a:spcPct val="0"/>
              </a:spcAft>
            </a:pPr>
            <a:r>
              <a:rPr lang="en-US" dirty="0" smtClean="0">
                <a:latin typeface="Comic Sans MS" pitchFamily="66" charset="0"/>
                <a:ea typeface="Calibri" pitchFamily="34" charset="0"/>
                <a:cs typeface="TimesNewRomanPS"/>
              </a:rPr>
              <a:t>We acquire our first language as children in a culture. The general pattern in animal communication is that creatures are born with a set of specific signals that are produced instinctively. </a:t>
            </a:r>
          </a:p>
          <a:p>
            <a:pPr lvl="0" algn="just" fontAlgn="base">
              <a:spcBef>
                <a:spcPct val="0"/>
              </a:spcBef>
              <a:spcAft>
                <a:spcPct val="0"/>
              </a:spcAft>
            </a:pPr>
            <a:endParaRPr lang="en-US" dirty="0" smtClean="0">
              <a:latin typeface="Comic Sans MS" pitchFamily="66" charset="0"/>
              <a:ea typeface="Calibri" pitchFamily="34" charset="0"/>
              <a:cs typeface="TimesNewRomanPS"/>
            </a:endParaRPr>
          </a:p>
          <a:p>
            <a:pPr lvl="0" algn="just" fontAlgn="base">
              <a:spcBef>
                <a:spcPct val="0"/>
              </a:spcBef>
              <a:spcAft>
                <a:spcPct val="0"/>
              </a:spcAft>
            </a:pPr>
            <a:r>
              <a:rPr lang="en-US" dirty="0" smtClean="0">
                <a:latin typeface="Comic Sans MS" pitchFamily="66" charset="0"/>
                <a:ea typeface="Calibri" pitchFamily="34" charset="0"/>
                <a:cs typeface="TimesNewRomanPS"/>
              </a:rPr>
              <a:t>There is some evidence from studies of birds as they develop their songs that instinct has to combine with</a:t>
            </a:r>
            <a:r>
              <a:rPr lang="en-US" sz="2400" dirty="0" smtClean="0">
                <a:latin typeface="Comic Sans MS" pitchFamily="66" charset="0"/>
                <a:ea typeface="Calibri" pitchFamily="34" charset="0"/>
                <a:cs typeface="Times New Roman" pitchFamily="18" charset="0"/>
              </a:rPr>
              <a:t> </a:t>
            </a:r>
            <a:r>
              <a:rPr lang="en-US" dirty="0" smtClean="0">
                <a:latin typeface="Comic Sans MS" pitchFamily="66" charset="0"/>
                <a:ea typeface="Calibri" pitchFamily="34" charset="0"/>
                <a:cs typeface="TimesNewRomanPS"/>
              </a:rPr>
              <a:t>learning (or exposure) in order for the right song to be produced. </a:t>
            </a:r>
          </a:p>
          <a:p>
            <a:pPr lvl="0" algn="just" fontAlgn="base">
              <a:spcBef>
                <a:spcPct val="0"/>
              </a:spcBef>
              <a:spcAft>
                <a:spcPct val="0"/>
              </a:spcAft>
            </a:pPr>
            <a:endParaRPr lang="en-US" dirty="0" smtClean="0">
              <a:latin typeface="Comic Sans MS" pitchFamily="66" charset="0"/>
              <a:ea typeface="Calibri" pitchFamily="34" charset="0"/>
              <a:cs typeface="TimesNewRomanPS"/>
            </a:endParaRPr>
          </a:p>
          <a:p>
            <a:pPr lvl="0" algn="just" fontAlgn="base">
              <a:spcBef>
                <a:spcPct val="0"/>
              </a:spcBef>
              <a:spcAft>
                <a:spcPct val="0"/>
              </a:spcAft>
            </a:pPr>
            <a:r>
              <a:rPr lang="en-US" dirty="0" smtClean="0">
                <a:latin typeface="Comic Sans MS" pitchFamily="66" charset="0"/>
                <a:ea typeface="Calibri" pitchFamily="34" charset="0"/>
                <a:cs typeface="TimesNewRomanPS"/>
              </a:rPr>
              <a:t>If those birds spend their first seven weeks without hearing other birds, they will instinctively produce songs or calls, but those songs will be abnormal in some way. </a:t>
            </a:r>
          </a:p>
          <a:p>
            <a:pPr lvl="0" algn="just" fontAlgn="base">
              <a:spcBef>
                <a:spcPct val="0"/>
              </a:spcBef>
              <a:spcAft>
                <a:spcPct val="0"/>
              </a:spcAft>
            </a:pPr>
            <a:endParaRPr lang="en-US" dirty="0" smtClean="0">
              <a:latin typeface="Comic Sans MS" pitchFamily="66" charset="0"/>
              <a:ea typeface="Calibri" pitchFamily="34" charset="0"/>
              <a:cs typeface="TimesNewRomanPS"/>
            </a:endParaRPr>
          </a:p>
          <a:p>
            <a:pPr lvl="0" algn="just" fontAlgn="base">
              <a:spcBef>
                <a:spcPct val="0"/>
              </a:spcBef>
              <a:spcAft>
                <a:spcPct val="0"/>
              </a:spcAft>
            </a:pPr>
            <a:r>
              <a:rPr lang="en-US" dirty="0" smtClean="0">
                <a:latin typeface="Comic Sans MS" pitchFamily="66" charset="0"/>
                <a:ea typeface="Calibri" pitchFamily="34" charset="0"/>
                <a:cs typeface="TimesNewRomanPS"/>
              </a:rPr>
              <a:t>Human infants, growing up in isolation, produce no ‘instinctive’ language. </a:t>
            </a:r>
          </a:p>
          <a:p>
            <a:pPr lvl="0" algn="just" fontAlgn="base">
              <a:spcBef>
                <a:spcPct val="0"/>
              </a:spcBef>
              <a:spcAft>
                <a:spcPct val="0"/>
              </a:spcAft>
            </a:pPr>
            <a:endParaRPr lang="en-US" dirty="0" smtClean="0">
              <a:latin typeface="Comic Sans MS" pitchFamily="66" charset="0"/>
              <a:ea typeface="Calibri" pitchFamily="34" charset="0"/>
              <a:cs typeface="TimesNewRomanPS"/>
            </a:endParaRPr>
          </a:p>
          <a:p>
            <a:pPr lvl="0" algn="just" fontAlgn="base">
              <a:spcBef>
                <a:spcPct val="0"/>
              </a:spcBef>
              <a:spcAft>
                <a:spcPct val="0"/>
              </a:spcAft>
            </a:pPr>
            <a:r>
              <a:rPr lang="en-US" dirty="0" smtClean="0">
                <a:solidFill>
                  <a:srgbClr val="FFC000"/>
                </a:solidFill>
                <a:latin typeface="Comic Sans MS" pitchFamily="66" charset="0"/>
                <a:ea typeface="Calibri" pitchFamily="34" charset="0"/>
                <a:cs typeface="TimesNewRomanPS"/>
              </a:rPr>
              <a:t>Cultural transmission </a:t>
            </a:r>
            <a:r>
              <a:rPr lang="en-US" dirty="0" smtClean="0">
                <a:latin typeface="Comic Sans MS" pitchFamily="66" charset="0"/>
                <a:ea typeface="Calibri" pitchFamily="34" charset="0"/>
                <a:cs typeface="TimesNewRomanPS"/>
              </a:rPr>
              <a:t>of a specific language is crucial in the human acquisition process.</a:t>
            </a:r>
            <a:endParaRPr lang="en-US" sz="4000" dirty="0" smtClean="0">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19</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524000" y="0"/>
            <a:ext cx="2090637" cy="769441"/>
          </a:xfrm>
          <a:prstGeom prst="rect">
            <a:avLst/>
          </a:prstGeom>
        </p:spPr>
        <p:txBody>
          <a:bodyPr wrap="none">
            <a:spAutoFit/>
          </a:bodyPr>
          <a:lstStyle/>
          <a:p>
            <a:r>
              <a:rPr lang="en-US" sz="4400" b="1" dirty="0" smtClean="0">
                <a:solidFill>
                  <a:schemeClr val="accent4">
                    <a:lumMod val="75000"/>
                  </a:schemeClr>
                </a:solidFill>
                <a:latin typeface="Comic Sans MS" pitchFamily="66" charset="0"/>
              </a:rPr>
              <a:t>Duality</a:t>
            </a:r>
            <a:endParaRPr lang="en-US" sz="4400" dirty="0">
              <a:solidFill>
                <a:schemeClr val="accent4">
                  <a:lumMod val="75000"/>
                </a:schemeClr>
              </a:solidFill>
              <a:latin typeface="Comic Sans MS" pitchFamily="66" charset="0"/>
            </a:endParaRPr>
          </a:p>
        </p:txBody>
      </p:sp>
      <p:sp>
        <p:nvSpPr>
          <p:cNvPr id="14" name="Rectangle 13"/>
          <p:cNvSpPr/>
          <p:nvPr/>
        </p:nvSpPr>
        <p:spPr>
          <a:xfrm>
            <a:off x="1447800" y="762000"/>
            <a:ext cx="7696200" cy="5632311"/>
          </a:xfrm>
          <a:prstGeom prst="rect">
            <a:avLst/>
          </a:prstGeom>
        </p:spPr>
        <p:txBody>
          <a:bodyPr wrap="square">
            <a:spAutoFit/>
          </a:bodyPr>
          <a:lstStyle/>
          <a:p>
            <a:pPr eaLnBrk="0" hangingPunct="0"/>
            <a:r>
              <a:rPr lang="en-GB" sz="2400" dirty="0" smtClean="0">
                <a:latin typeface="Comic Sans MS" pitchFamily="66" charset="0"/>
                <a:cs typeface="Times New Roman" pitchFamily="18" charset="0"/>
              </a:rPr>
              <a:t>Language appears to be organized at least at two levels</a:t>
            </a:r>
          </a:p>
          <a:p>
            <a:pPr eaLnBrk="0" hangingPunct="0"/>
            <a:endParaRPr lang="en-US" sz="2400" dirty="0" smtClean="0">
              <a:latin typeface="Comic Sans MS" pitchFamily="66" charset="0"/>
            </a:endParaRPr>
          </a:p>
          <a:p>
            <a:pPr eaLnBrk="0" hangingPunct="0">
              <a:buFontTx/>
              <a:buAutoNum type="arabicPeriod"/>
            </a:pPr>
            <a:r>
              <a:rPr lang="en-GB" sz="2400" dirty="0" smtClean="0">
                <a:latin typeface="Comic Sans MS" pitchFamily="66" charset="0"/>
                <a:cs typeface="Times New Roman" pitchFamily="18" charset="0"/>
              </a:rPr>
              <a:t>the </a:t>
            </a:r>
            <a:r>
              <a:rPr lang="en-GB" sz="2400" b="1" dirty="0" smtClean="0">
                <a:latin typeface="Comic Sans MS" pitchFamily="66" charset="0"/>
                <a:cs typeface="Times New Roman" pitchFamily="18" charset="0"/>
              </a:rPr>
              <a:t>primary</a:t>
            </a:r>
            <a:r>
              <a:rPr lang="en-GB" sz="2400" dirty="0" smtClean="0">
                <a:latin typeface="Comic Sans MS" pitchFamily="66" charset="0"/>
                <a:cs typeface="Times New Roman" pitchFamily="18" charset="0"/>
              </a:rPr>
              <a:t> level consisting of the </a:t>
            </a:r>
            <a:r>
              <a:rPr lang="en-GB" sz="2400" u="sng" dirty="0" smtClean="0">
                <a:latin typeface="Comic Sans MS" pitchFamily="66" charset="0"/>
                <a:cs typeface="Times New Roman" pitchFamily="18" charset="0"/>
              </a:rPr>
              <a:t>units</a:t>
            </a:r>
            <a:endParaRPr lang="en-US" sz="2400" dirty="0" smtClean="0">
              <a:latin typeface="Comic Sans MS" pitchFamily="66" charset="0"/>
              <a:cs typeface="Calibri" pitchFamily="34" charset="0"/>
            </a:endParaRPr>
          </a:p>
          <a:p>
            <a:pPr eaLnBrk="0" hangingPunct="0">
              <a:buFontTx/>
              <a:buAutoNum type="arabicPeriod"/>
            </a:pPr>
            <a:r>
              <a:rPr lang="en-GB" sz="2400" dirty="0" smtClean="0">
                <a:latin typeface="Comic Sans MS" pitchFamily="66" charset="0"/>
                <a:cs typeface="Times New Roman" pitchFamily="18" charset="0"/>
              </a:rPr>
              <a:t>the </a:t>
            </a:r>
            <a:r>
              <a:rPr lang="en-GB" sz="2400" b="1" dirty="0" smtClean="0">
                <a:latin typeface="Comic Sans MS" pitchFamily="66" charset="0"/>
                <a:cs typeface="Times New Roman" pitchFamily="18" charset="0"/>
              </a:rPr>
              <a:t>secondary</a:t>
            </a:r>
            <a:r>
              <a:rPr lang="en-GB" sz="2400" dirty="0" smtClean="0">
                <a:latin typeface="Comic Sans MS" pitchFamily="66" charset="0"/>
                <a:cs typeface="Times New Roman" pitchFamily="18" charset="0"/>
              </a:rPr>
              <a:t> level consisting of the </a:t>
            </a:r>
            <a:r>
              <a:rPr lang="en-GB" sz="2400" u="sng" dirty="0" smtClean="0">
                <a:latin typeface="Comic Sans MS" pitchFamily="66" charset="0"/>
                <a:cs typeface="Times New Roman" pitchFamily="18" charset="0"/>
              </a:rPr>
              <a:t>elements</a:t>
            </a:r>
            <a:endParaRPr lang="en-US" sz="2400" dirty="0" smtClean="0">
              <a:latin typeface="Comic Sans MS" pitchFamily="66" charset="0"/>
              <a:cs typeface="Times New Roman" pitchFamily="18" charset="0"/>
            </a:endParaRPr>
          </a:p>
          <a:p>
            <a:pPr eaLnBrk="0" hangingPunct="0"/>
            <a:endParaRPr lang="en-US" sz="2400" dirty="0" smtClean="0">
              <a:latin typeface="Comic Sans MS" pitchFamily="66" charset="0"/>
              <a:cs typeface="Times New Roman" pitchFamily="18" charset="0"/>
            </a:endParaRPr>
          </a:p>
          <a:p>
            <a:pPr eaLnBrk="0" hangingPunct="0"/>
            <a:r>
              <a:rPr lang="en-GB" sz="2400" dirty="0" smtClean="0">
                <a:latin typeface="Comic Sans MS" pitchFamily="66" charset="0"/>
                <a:cs typeface="Times New Roman" pitchFamily="18" charset="0"/>
              </a:rPr>
              <a:t>The elements of the secondary level combine to form the units of the primary level.</a:t>
            </a:r>
          </a:p>
          <a:p>
            <a:pPr eaLnBrk="0" hangingPunct="0"/>
            <a:endParaRPr lang="en-GB" sz="2400" dirty="0" smtClean="0">
              <a:latin typeface="Comic Sans MS" pitchFamily="66" charset="0"/>
              <a:cs typeface="Times New Roman" pitchFamily="18" charset="0"/>
            </a:endParaRPr>
          </a:p>
          <a:p>
            <a:pPr eaLnBrk="0" hangingPunct="0"/>
            <a:r>
              <a:rPr lang="en-GB" sz="2400" dirty="0" smtClean="0">
                <a:latin typeface="Comic Sans MS" pitchFamily="66" charset="0"/>
                <a:cs typeface="Times New Roman" pitchFamily="18" charset="0"/>
              </a:rPr>
              <a:t> For our purposes, we can consider the elements of verbal language to be speech sounds, i.e. </a:t>
            </a:r>
            <a:r>
              <a:rPr lang="en-GB" sz="2400" dirty="0" smtClean="0">
                <a:solidFill>
                  <a:srgbClr val="0000FF"/>
                </a:solidFill>
                <a:latin typeface="Comic Sans MS" pitchFamily="66" charset="0"/>
                <a:cs typeface="Times New Roman" pitchFamily="18" charset="0"/>
                <a:hlinkClick r:id="rId4"/>
              </a:rPr>
              <a:t>consonants</a:t>
            </a:r>
            <a:r>
              <a:rPr lang="en-GB" sz="2400" dirty="0" smtClean="0">
                <a:latin typeface="Comic Sans MS" pitchFamily="66" charset="0"/>
                <a:cs typeface="Times New Roman" pitchFamily="18" charset="0"/>
              </a:rPr>
              <a:t> and </a:t>
            </a:r>
            <a:r>
              <a:rPr lang="en-GB" sz="2400" dirty="0" smtClean="0">
                <a:solidFill>
                  <a:srgbClr val="0000FF"/>
                </a:solidFill>
                <a:latin typeface="Comic Sans MS" pitchFamily="66" charset="0"/>
                <a:cs typeface="Times New Roman" pitchFamily="18" charset="0"/>
                <a:hlinkClick r:id="rId5"/>
              </a:rPr>
              <a:t>vowels</a:t>
            </a:r>
            <a:r>
              <a:rPr lang="en-GB" sz="2400" dirty="0" smtClean="0">
                <a:latin typeface="Comic Sans MS" pitchFamily="66" charset="0"/>
                <a:cs typeface="Times New Roman" pitchFamily="18" charset="0"/>
              </a:rPr>
              <a:t>. </a:t>
            </a:r>
          </a:p>
          <a:p>
            <a:pPr eaLnBrk="0" hangingPunct="0"/>
            <a:endParaRPr lang="en-GB" sz="2400" dirty="0" smtClean="0">
              <a:latin typeface="Comic Sans MS" pitchFamily="66" charset="0"/>
              <a:cs typeface="Times New Roman" pitchFamily="18" charset="0"/>
            </a:endParaRPr>
          </a:p>
          <a:p>
            <a:pPr eaLnBrk="0" hangingPunct="0"/>
            <a:r>
              <a:rPr lang="en-GB" sz="2400" dirty="0" smtClean="0">
                <a:latin typeface="Comic Sans MS" pitchFamily="66" charset="0"/>
                <a:cs typeface="Times New Roman" pitchFamily="18" charset="0"/>
              </a:rPr>
              <a:t>These speech sounds then combine to form units at the primary level, i.e. words.</a:t>
            </a:r>
            <a:endParaRPr lang="en-GB" sz="2400" dirty="0">
              <a:latin typeface="Comic Sans MS"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20</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524000" y="0"/>
            <a:ext cx="2090637" cy="769441"/>
          </a:xfrm>
          <a:prstGeom prst="rect">
            <a:avLst/>
          </a:prstGeom>
        </p:spPr>
        <p:txBody>
          <a:bodyPr wrap="none">
            <a:spAutoFit/>
          </a:bodyPr>
          <a:lstStyle/>
          <a:p>
            <a:r>
              <a:rPr lang="en-US" sz="4400" b="1" dirty="0" smtClean="0">
                <a:solidFill>
                  <a:schemeClr val="accent4">
                    <a:lumMod val="75000"/>
                  </a:schemeClr>
                </a:solidFill>
                <a:latin typeface="Comic Sans MS" pitchFamily="66" charset="0"/>
              </a:rPr>
              <a:t>Duality</a:t>
            </a:r>
            <a:endParaRPr lang="en-US" sz="4400" dirty="0">
              <a:solidFill>
                <a:schemeClr val="accent4">
                  <a:lumMod val="75000"/>
                </a:schemeClr>
              </a:solidFill>
              <a:latin typeface="Comic Sans MS" pitchFamily="66" charset="0"/>
            </a:endParaRPr>
          </a:p>
        </p:txBody>
      </p:sp>
      <p:sp>
        <p:nvSpPr>
          <p:cNvPr id="11265" name="Rectangle 1"/>
          <p:cNvSpPr>
            <a:spLocks noChangeArrowheads="1"/>
          </p:cNvSpPr>
          <p:nvPr/>
        </p:nvSpPr>
        <p:spPr bwMode="auto">
          <a:xfrm>
            <a:off x="1447800" y="685800"/>
            <a:ext cx="7696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Human language is organized at two levels or layers simultaneously.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This property is called </a:t>
            </a:r>
            <a:r>
              <a:rPr kumimoji="0" lang="en-US" sz="2400" b="1" i="0" u="none" strike="noStrike" cap="none" normalizeH="0" baseline="0" dirty="0" smtClean="0">
                <a:ln>
                  <a:noFill/>
                </a:ln>
                <a:solidFill>
                  <a:schemeClr val="tx1"/>
                </a:solidFill>
                <a:effectLst/>
                <a:latin typeface="Comic Sans MS" pitchFamily="66" charset="0"/>
                <a:ea typeface="Calibri" pitchFamily="34" charset="0"/>
                <a:cs typeface="TimesNewRomanPS-Bold"/>
              </a:rPr>
              <a:t>duality </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(or </a:t>
            </a:r>
            <a:r>
              <a:rPr kumimoji="0" lang="en-US" sz="24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double articulation</a:t>
            </a:r>
            <a:r>
              <a:rPr kumimoji="0" lang="en-US" sz="24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4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In speech production, we have a physical level at which we can produce individual sounds, like </a:t>
            </a:r>
            <a:r>
              <a:rPr kumimoji="0" lang="en-US" sz="24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n</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 </a:t>
            </a:r>
            <a:r>
              <a:rPr kumimoji="0" lang="en-US" sz="24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b </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and </a:t>
            </a:r>
            <a:r>
              <a:rPr kumimoji="0" lang="en-US" sz="2400" b="0" i="1" u="none" strike="noStrike" cap="none" normalizeH="0" baseline="0" dirty="0" err="1" smtClean="0">
                <a:ln>
                  <a:noFill/>
                </a:ln>
                <a:solidFill>
                  <a:schemeClr val="tx1"/>
                </a:solidFill>
                <a:effectLst/>
                <a:latin typeface="Comic Sans MS" pitchFamily="66" charset="0"/>
                <a:ea typeface="Calibri" pitchFamily="34" charset="0"/>
                <a:cs typeface="TimesNewRomanPS-Italic"/>
              </a:rPr>
              <a:t>i</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 As individual sounds, none of these discrete forms has any intrinsic meaning.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400" dirty="0" smtClean="0">
              <a:latin typeface="Comic Sans MS" pitchFamily="66" charset="0"/>
              <a:ea typeface="Calibri" pitchFamily="34" charset="0"/>
              <a:cs typeface="TimesNewRomanPS"/>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In a particular combination such as </a:t>
            </a:r>
            <a:r>
              <a:rPr kumimoji="0" lang="en-US" sz="24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bin</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 we have another level producing a meaning that is different from the meaning of the combination in </a:t>
            </a:r>
            <a:r>
              <a:rPr kumimoji="0" lang="en-US" sz="24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nib</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 So, at one level, we have distinct sounds, and, at another level, we have distinct meanings.</a:t>
            </a:r>
            <a:r>
              <a:rPr kumimoji="0" lang="en-US" sz="24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400" b="0" i="0" u="none" strike="noStrike" cap="none" normalizeH="0" baseline="0" dirty="0" smtClean="0">
                <a:ln>
                  <a:noFill/>
                </a:ln>
                <a:solidFill>
                  <a:schemeClr val="tx1"/>
                </a:solidFill>
                <a:effectLst/>
                <a:latin typeface="Comic Sans MS" pitchFamily="66" charset="0"/>
                <a:ea typeface="Calibri" pitchFamily="34" charset="0"/>
                <a:cs typeface="TimesNewRomanPS"/>
              </a:rPr>
              <a:t>).</a:t>
            </a: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21</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524000" y="0"/>
            <a:ext cx="2090637" cy="769441"/>
          </a:xfrm>
          <a:prstGeom prst="rect">
            <a:avLst/>
          </a:prstGeom>
        </p:spPr>
        <p:txBody>
          <a:bodyPr wrap="none">
            <a:spAutoFit/>
          </a:bodyPr>
          <a:lstStyle/>
          <a:p>
            <a:r>
              <a:rPr lang="en-US" sz="4400" b="1" dirty="0" smtClean="0">
                <a:solidFill>
                  <a:schemeClr val="accent4">
                    <a:lumMod val="75000"/>
                  </a:schemeClr>
                </a:solidFill>
                <a:latin typeface="Comic Sans MS" pitchFamily="66" charset="0"/>
              </a:rPr>
              <a:t>Duality</a:t>
            </a:r>
            <a:endParaRPr lang="en-US" sz="4400" dirty="0">
              <a:solidFill>
                <a:schemeClr val="accent4">
                  <a:lumMod val="75000"/>
                </a:schemeClr>
              </a:solidFill>
              <a:latin typeface="Comic Sans MS" pitchFamily="66" charset="0"/>
            </a:endParaRPr>
          </a:p>
        </p:txBody>
      </p:sp>
      <p:sp>
        <p:nvSpPr>
          <p:cNvPr id="11265" name="Rectangle 1"/>
          <p:cNvSpPr>
            <a:spLocks noChangeArrowheads="1"/>
          </p:cNvSpPr>
          <p:nvPr/>
        </p:nvSpPr>
        <p:spPr bwMode="auto">
          <a:xfrm>
            <a:off x="1447800" y="685800"/>
            <a:ext cx="76962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This duality of levels is, in fact, one of the most economical features of human language because, with a limited set of discrete sounds, we are capable of producing a very large number of sound combinations (e.g. words) which are distinct in</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meaning.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Among other creatures, each communicative signal appears to be a single fixed form that cannot be broken down into separate parts.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Although your dog may be able to produce </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woof </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a:t>
            </a:r>
            <a:r>
              <a:rPr kumimoji="0" lang="en-US" sz="20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I</a:t>
            </a:r>
            <a:r>
              <a:rPr kumimoji="0" lang="en-US" sz="20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m happy to see you</a:t>
            </a:r>
            <a:r>
              <a:rPr kumimoji="0" lang="en-US" sz="20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it does not seem to do so on the basis of a distinct level of production combining the separate elements of </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w </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a:t>
            </a:r>
            <a:r>
              <a:rPr kumimoji="0" lang="en-US" sz="2000" b="0" i="1" u="none" strike="noStrike" cap="none" normalizeH="0" baseline="0" dirty="0" err="1" smtClean="0">
                <a:ln>
                  <a:noFill/>
                </a:ln>
                <a:solidFill>
                  <a:schemeClr val="tx1"/>
                </a:solidFill>
                <a:effectLst/>
                <a:latin typeface="Comic Sans MS" pitchFamily="66" charset="0"/>
                <a:ea typeface="Calibri" pitchFamily="34" charset="0"/>
                <a:cs typeface="TimesNewRomanPS-Italic"/>
              </a:rPr>
              <a:t>oo</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 </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f</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000" dirty="0" smtClean="0">
              <a:latin typeface="Comic Sans MS" pitchFamily="66" charset="0"/>
              <a:ea typeface="Calibri" pitchFamily="34" charset="0"/>
              <a:cs typeface="TimesNewRomanP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If the dog was operating with the double level (i.e. duality), then we might expect to hear different combinations with different meanings, such as </a:t>
            </a:r>
            <a:r>
              <a:rPr kumimoji="0" lang="en-US" sz="2000" b="0" i="1" u="none" strike="noStrike" cap="none" normalizeH="0" baseline="0" dirty="0" err="1" smtClean="0">
                <a:ln>
                  <a:noFill/>
                </a:ln>
                <a:solidFill>
                  <a:schemeClr val="tx1"/>
                </a:solidFill>
                <a:effectLst/>
                <a:latin typeface="Comic Sans MS" pitchFamily="66" charset="0"/>
                <a:ea typeface="Calibri" pitchFamily="34" charset="0"/>
                <a:cs typeface="TimesNewRomanPS-Italic"/>
              </a:rPr>
              <a:t>oowf</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 </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a:t>
            </a:r>
            <a:r>
              <a:rPr kumimoji="0" lang="en-US" sz="20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I</a:t>
            </a:r>
            <a:r>
              <a:rPr kumimoji="0" lang="en-US" sz="20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m hungry</a:t>
            </a:r>
            <a:r>
              <a:rPr kumimoji="0" lang="en-US" sz="20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 and </a:t>
            </a:r>
            <a:r>
              <a:rPr kumimoji="0" lang="en-US" sz="2000" b="0" i="1" u="none" strike="noStrike" cap="none" normalizeH="0" baseline="0" dirty="0" err="1" smtClean="0">
                <a:ln>
                  <a:noFill/>
                </a:ln>
                <a:solidFill>
                  <a:schemeClr val="tx1"/>
                </a:solidFill>
                <a:effectLst/>
                <a:latin typeface="Comic Sans MS" pitchFamily="66" charset="0"/>
                <a:ea typeface="Calibri" pitchFamily="34" charset="0"/>
                <a:cs typeface="TimesNewRomanPS-Italic"/>
              </a:rPr>
              <a:t>foow</a:t>
            </a:r>
            <a:r>
              <a:rPr kumimoji="0" lang="en-US" sz="2000" b="0" i="1" u="none" strike="noStrike" cap="none" normalizeH="0" baseline="0" dirty="0" smtClean="0">
                <a:ln>
                  <a:noFill/>
                </a:ln>
                <a:solidFill>
                  <a:schemeClr val="tx1"/>
                </a:solidFill>
                <a:effectLst/>
                <a:latin typeface="Comic Sans MS" pitchFamily="66" charset="0"/>
                <a:ea typeface="Calibri" pitchFamily="34" charset="0"/>
                <a:cs typeface="TimesNewRomanPS-Italic"/>
              </a:rPr>
              <a:t> </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a:t>
            </a:r>
            <a:r>
              <a:rPr kumimoji="0" lang="en-US" sz="20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I</a:t>
            </a:r>
            <a:r>
              <a:rPr kumimoji="0" lang="en-US" sz="20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m really bored</a:t>
            </a:r>
            <a:r>
              <a:rPr kumimoji="0" lang="en-US" sz="2000" b="0" i="0" u="none" strike="noStrike" cap="none" normalizeH="0" baseline="0" dirty="0" smtClean="0">
                <a:ln>
                  <a:noFill/>
                </a:ln>
                <a:solidFill>
                  <a:schemeClr val="tx1"/>
                </a:solidFill>
                <a:effectLst/>
                <a:latin typeface="Calibri"/>
                <a:ea typeface="Calibri" pitchFamily="34" charset="0"/>
                <a:cs typeface="TimesNewRomanPS"/>
              </a:rPr>
              <a:t>’</a:t>
            </a:r>
            <a:r>
              <a:rPr kumimoji="0" lang="en-US" sz="2000" b="0" i="0" u="none" strike="noStrike" cap="none" normalizeH="0" baseline="0" dirty="0" smtClean="0">
                <a:ln>
                  <a:noFill/>
                </a:ln>
                <a:solidFill>
                  <a:schemeClr val="tx1"/>
                </a:solidFill>
                <a:effectLst/>
                <a:latin typeface="Comic Sans MS" pitchFamily="66" charset="0"/>
                <a:ea typeface="Calibri" pitchFamily="34" charset="0"/>
                <a:cs typeface="TimesNewRomanPS"/>
              </a:rPr>
              <a:t>).</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22</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Rectangle 12"/>
          <p:cNvSpPr/>
          <p:nvPr/>
        </p:nvSpPr>
        <p:spPr>
          <a:xfrm>
            <a:off x="1524000" y="0"/>
            <a:ext cx="2090637" cy="769441"/>
          </a:xfrm>
          <a:prstGeom prst="rect">
            <a:avLst/>
          </a:prstGeom>
        </p:spPr>
        <p:txBody>
          <a:bodyPr wrap="none">
            <a:spAutoFit/>
          </a:bodyPr>
          <a:lstStyle/>
          <a:p>
            <a:r>
              <a:rPr lang="en-US" sz="4400" b="1" dirty="0" smtClean="0">
                <a:solidFill>
                  <a:schemeClr val="accent4">
                    <a:lumMod val="75000"/>
                  </a:schemeClr>
                </a:solidFill>
                <a:latin typeface="Comic Sans MS" pitchFamily="66" charset="0"/>
              </a:rPr>
              <a:t>Duality</a:t>
            </a:r>
            <a:endParaRPr lang="en-US" sz="4400" dirty="0">
              <a:solidFill>
                <a:schemeClr val="accent4">
                  <a:lumMod val="75000"/>
                </a:schemeClr>
              </a:solidFill>
              <a:latin typeface="Comic Sans MS" pitchFamily="66" charset="0"/>
            </a:endParaRPr>
          </a:p>
        </p:txBody>
      </p:sp>
      <p:pic>
        <p:nvPicPr>
          <p:cNvPr id="14" name="Picture 10" descr="Cat Silhouette In Front Of Cresent Moon - Vendor: Rosie Piter 0071">
            <a:hlinkClick r:id="rId4"/>
          </p:cNvPr>
          <p:cNvPicPr>
            <a:picLocks noChangeAspect="1" noChangeArrowheads="1"/>
          </p:cNvPicPr>
          <p:nvPr/>
        </p:nvPicPr>
        <p:blipFill>
          <a:blip r:embed="rId5"/>
          <a:srcRect/>
          <a:stretch>
            <a:fillRect/>
          </a:stretch>
        </p:blipFill>
        <p:spPr bwMode="auto">
          <a:xfrm>
            <a:off x="1828800" y="838200"/>
            <a:ext cx="952500" cy="942975"/>
          </a:xfrm>
          <a:prstGeom prst="rect">
            <a:avLst/>
          </a:prstGeom>
          <a:noFill/>
          <a:ln w="9525">
            <a:noFill/>
            <a:miter lim="800000"/>
            <a:headEnd/>
            <a:tailEnd/>
          </a:ln>
        </p:spPr>
      </p:pic>
      <p:pic>
        <p:nvPicPr>
          <p:cNvPr id="15" name="Picture 12" descr="Lower-Case Letter a With A Cat - Royalty Free Clipart Picture">
            <a:hlinkClick r:id="rId6"/>
          </p:cNvPr>
          <p:cNvPicPr>
            <a:picLocks noChangeAspect="1" noChangeArrowheads="1"/>
          </p:cNvPicPr>
          <p:nvPr/>
        </p:nvPicPr>
        <p:blipFill>
          <a:blip r:embed="rId7"/>
          <a:srcRect/>
          <a:stretch>
            <a:fillRect/>
          </a:stretch>
        </p:blipFill>
        <p:spPr bwMode="auto">
          <a:xfrm>
            <a:off x="2819400" y="990600"/>
            <a:ext cx="952500" cy="676275"/>
          </a:xfrm>
          <a:prstGeom prst="rect">
            <a:avLst/>
          </a:prstGeom>
          <a:noFill/>
          <a:ln w="9525">
            <a:noFill/>
            <a:miter lim="800000"/>
            <a:headEnd/>
            <a:tailEnd/>
          </a:ln>
        </p:spPr>
      </p:pic>
      <p:pic>
        <p:nvPicPr>
          <p:cNvPr id="16" name="Picture 14" descr="Green Letter T With A Kitten - Royalty Free Clipart Picture">
            <a:hlinkClick r:id="rId8"/>
          </p:cNvPr>
          <p:cNvPicPr>
            <a:picLocks noChangeAspect="1" noChangeArrowheads="1"/>
          </p:cNvPicPr>
          <p:nvPr/>
        </p:nvPicPr>
        <p:blipFill>
          <a:blip r:embed="rId9"/>
          <a:srcRect/>
          <a:stretch>
            <a:fillRect/>
          </a:stretch>
        </p:blipFill>
        <p:spPr bwMode="auto">
          <a:xfrm>
            <a:off x="3886200" y="838200"/>
            <a:ext cx="952500" cy="942975"/>
          </a:xfrm>
          <a:prstGeom prst="rect">
            <a:avLst/>
          </a:prstGeom>
          <a:noFill/>
          <a:ln w="9525">
            <a:noFill/>
            <a:miter lim="800000"/>
            <a:headEnd/>
            <a:tailEnd/>
          </a:ln>
        </p:spPr>
      </p:pic>
      <p:sp>
        <p:nvSpPr>
          <p:cNvPr id="17" name="Rectangle 16"/>
          <p:cNvSpPr/>
          <p:nvPr/>
        </p:nvSpPr>
        <p:spPr>
          <a:xfrm>
            <a:off x="1371600" y="1828800"/>
            <a:ext cx="7772400" cy="3139321"/>
          </a:xfrm>
          <a:prstGeom prst="rect">
            <a:avLst/>
          </a:prstGeom>
        </p:spPr>
        <p:txBody>
          <a:bodyPr wrap="square">
            <a:spAutoFit/>
          </a:bodyPr>
          <a:lstStyle/>
          <a:p>
            <a:pPr algn="just" eaLnBrk="0" hangingPunct="0"/>
            <a:r>
              <a:rPr lang="en-GB" dirty="0" smtClean="0">
                <a:latin typeface="Comic Sans MS" pitchFamily="66" charset="0"/>
                <a:cs typeface="Times New Roman" pitchFamily="18" charset="0"/>
              </a:rPr>
              <a:t>for example, how the word </a:t>
            </a:r>
            <a:r>
              <a:rPr lang="en-GB" i="1" dirty="0" smtClean="0">
                <a:latin typeface="Comic Sans MS" pitchFamily="66" charset="0"/>
                <a:cs typeface="Times New Roman" pitchFamily="18" charset="0"/>
              </a:rPr>
              <a:t>cat</a:t>
            </a:r>
            <a:r>
              <a:rPr lang="en-GB" dirty="0" smtClean="0">
                <a:latin typeface="Comic Sans MS" pitchFamily="66" charset="0"/>
                <a:cs typeface="Times New Roman" pitchFamily="18" charset="0"/>
              </a:rPr>
              <a:t> is formed by the combination of three speech sounds: the consonant ‘c’, the vowel ‘a’ and the consonant ‘t’. These speech sounds at the primary level are meaningless if they are uttered in isolation. </a:t>
            </a:r>
          </a:p>
          <a:p>
            <a:pPr algn="just" eaLnBrk="0" hangingPunct="0"/>
            <a:endParaRPr lang="en-GB" dirty="0" smtClean="0">
              <a:latin typeface="Comic Sans MS" pitchFamily="66" charset="0"/>
              <a:cs typeface="Times New Roman" pitchFamily="18" charset="0"/>
            </a:endParaRPr>
          </a:p>
          <a:p>
            <a:pPr algn="just" eaLnBrk="0" hangingPunct="0"/>
            <a:r>
              <a:rPr lang="en-GB" dirty="0" smtClean="0">
                <a:latin typeface="Comic Sans MS" pitchFamily="66" charset="0"/>
                <a:cs typeface="Times New Roman" pitchFamily="18" charset="0"/>
              </a:rPr>
              <a:t>For example, if I just say the sound ‘c’ this has no meaning. Similarly, ‘a’ and ‘t’ spoken on their own are meaningless. </a:t>
            </a:r>
          </a:p>
          <a:p>
            <a:pPr algn="just" eaLnBrk="0" hangingPunct="0"/>
            <a:endParaRPr lang="en-GB" dirty="0" smtClean="0">
              <a:latin typeface="Comic Sans MS" pitchFamily="66" charset="0"/>
              <a:cs typeface="Times New Roman" pitchFamily="18" charset="0"/>
            </a:endParaRPr>
          </a:p>
          <a:p>
            <a:pPr algn="just" eaLnBrk="0" hangingPunct="0"/>
            <a:r>
              <a:rPr lang="en-GB" dirty="0" smtClean="0">
                <a:latin typeface="Comic Sans MS" pitchFamily="66" charset="0"/>
                <a:cs typeface="Times New Roman" pitchFamily="18" charset="0"/>
              </a:rPr>
              <a:t>It is only when these secondary level elements are combined in a systematic way that they have the possibility of conveying meaning. Consequently, </a:t>
            </a:r>
            <a:r>
              <a:rPr lang="en-GB" i="1" dirty="0" smtClean="0">
                <a:latin typeface="Comic Sans MS" pitchFamily="66" charset="0"/>
                <a:cs typeface="Times New Roman" pitchFamily="18" charset="0"/>
              </a:rPr>
              <a:t>cat</a:t>
            </a:r>
            <a:r>
              <a:rPr lang="en-GB" dirty="0" smtClean="0">
                <a:latin typeface="Comic Sans MS" pitchFamily="66" charset="0"/>
                <a:cs typeface="Times New Roman" pitchFamily="18" charset="0"/>
              </a:rPr>
              <a:t> is meaningful, whereas ‘c’, ‘a’, and ‘t’ are not.</a:t>
            </a:r>
            <a:endParaRPr lang="en-GB" dirty="0">
              <a:latin typeface="Comic Sans MS"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1524000" cy="6858000"/>
            <a:chOff x="0" y="0"/>
            <a:chExt cx="1524000" cy="6858000"/>
          </a:xfrm>
          <a:solidFill>
            <a:srgbClr val="FFC000"/>
          </a:solidFill>
        </p:grpSpPr>
        <p:pic>
          <p:nvPicPr>
            <p:cNvPr id="5"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5562600"/>
              <a:ext cx="1524000" cy="1295400"/>
            </a:xfrm>
            <a:prstGeom prst="rect">
              <a:avLst/>
            </a:prstGeom>
            <a:grpFill/>
          </p:spPr>
        </p:pic>
        <p:pic>
          <p:nvPicPr>
            <p:cNvPr id="6"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4114800"/>
              <a:ext cx="1524000" cy="1371600"/>
            </a:xfrm>
            <a:prstGeom prst="rect">
              <a:avLst/>
            </a:prstGeom>
            <a:grpFill/>
          </p:spPr>
        </p:pic>
        <p:pic>
          <p:nvPicPr>
            <p:cNvPr id="7"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2667000"/>
              <a:ext cx="1524000" cy="1447800"/>
            </a:xfrm>
            <a:prstGeom prst="rect">
              <a:avLst/>
            </a:prstGeom>
            <a:grpFill/>
          </p:spPr>
        </p:pic>
        <p:pic>
          <p:nvPicPr>
            <p:cNvPr id="8"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1295400"/>
              <a:ext cx="1524000" cy="1295400"/>
            </a:xfrm>
            <a:prstGeom prst="rect">
              <a:avLst/>
            </a:prstGeom>
            <a:grpFill/>
          </p:spPr>
        </p:pic>
        <p:pic>
          <p:nvPicPr>
            <p:cNvPr id="9" name="Picture 2" descr="http://lh4.ggpht.com/-zH-LClepHhs/S4kzzRo1iUI/AAAAAAAAIFQ/xgiQXi2Oc8w/s373/free-vintage-victorian-clip-art-flower-basket-with-pink-peach-roses.jpg"/>
            <p:cNvPicPr>
              <a:picLocks noChangeAspect="1" noChangeArrowheads="1"/>
            </p:cNvPicPr>
            <p:nvPr/>
          </p:nvPicPr>
          <p:blipFill>
            <a:blip r:embed="rId2"/>
            <a:srcRect/>
            <a:stretch>
              <a:fillRect/>
            </a:stretch>
          </p:blipFill>
          <p:spPr bwMode="auto">
            <a:xfrm>
              <a:off x="0" y="0"/>
              <a:ext cx="1524000" cy="1295400"/>
            </a:xfrm>
            <a:prstGeom prst="rect">
              <a:avLst/>
            </a:prstGeom>
            <a:grpFill/>
          </p:spPr>
        </p:pic>
      </p:grpSp>
      <p:pic>
        <p:nvPicPr>
          <p:cNvPr id="10" name="صورة 2"/>
          <p:cNvPicPr>
            <a:picLocks noChangeAspect="1" noChangeArrowheads="1"/>
          </p:cNvPicPr>
          <p:nvPr/>
        </p:nvPicPr>
        <p:blipFill>
          <a:blip r:embed="rId3"/>
          <a:srcRect l="8922" t="20930" r="4654" b="9209"/>
          <a:stretch>
            <a:fillRect/>
          </a:stretch>
        </p:blipFill>
        <p:spPr bwMode="auto">
          <a:xfrm>
            <a:off x="7883525" y="0"/>
            <a:ext cx="1260475" cy="457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1B0F603-22DF-4472-B61A-23BB001B756F}" type="slidenum">
              <a:rPr lang="en-US" sz="1400" b="1" smtClean="0">
                <a:solidFill>
                  <a:schemeClr val="tx1"/>
                </a:solidFill>
                <a:latin typeface="Comic Sans MS" pitchFamily="66" charset="0"/>
              </a:rPr>
              <a:pPr/>
              <a:t>23</a:t>
            </a:fld>
            <a:endParaRPr lang="en-US" sz="1400" b="1" dirty="0">
              <a:solidFill>
                <a:schemeClr val="tx1"/>
              </a:solidFill>
              <a:latin typeface="Comic Sans MS" pitchFamily="66" charset="0"/>
            </a:endParaRPr>
          </a:p>
        </p:txBody>
      </p:sp>
      <p:sp>
        <p:nvSpPr>
          <p:cNvPr id="12" name="Footer Placeholder 11"/>
          <p:cNvSpPr>
            <a:spLocks noGrp="1"/>
          </p:cNvSpPr>
          <p:nvPr>
            <p:ph type="ftr" sz="quarter" idx="11"/>
          </p:nvPr>
        </p:nvSpPr>
        <p:spPr>
          <a:xfrm>
            <a:off x="3124200" y="6356350"/>
            <a:ext cx="3352800" cy="365125"/>
          </a:xfrm>
        </p:spPr>
        <p:txBody>
          <a:bodyPr/>
          <a:lstStyle/>
          <a:p>
            <a:r>
              <a:rPr lang="en-US" b="1" dirty="0" err="1" smtClean="0">
                <a:solidFill>
                  <a:schemeClr val="tx1"/>
                </a:solidFill>
                <a:latin typeface="Comic Sans MS" pitchFamily="66" charset="0"/>
              </a:rPr>
              <a:t>Prof.Roseline</a:t>
            </a:r>
            <a:r>
              <a:rPr lang="en-US" b="1" dirty="0" smtClean="0">
                <a:solidFill>
                  <a:schemeClr val="tx1"/>
                </a:solidFill>
                <a:latin typeface="Comic Sans MS" pitchFamily="66" charset="0"/>
              </a:rPr>
              <a:t>, Department of English</a:t>
            </a:r>
            <a:endParaRPr lang="en-US" b="1" dirty="0">
              <a:solidFill>
                <a:schemeClr val="tx1"/>
              </a:solidFill>
              <a:latin typeface="Comic Sans MS" pitchFamily="66" charset="0"/>
            </a:endParaRPr>
          </a:p>
        </p:txBody>
      </p:sp>
      <p:sp>
        <p:nvSpPr>
          <p:cNvPr id="13" name="TextBox 12"/>
          <p:cNvSpPr txBox="1"/>
          <p:nvPr/>
        </p:nvSpPr>
        <p:spPr>
          <a:xfrm>
            <a:off x="1447800" y="2667000"/>
            <a:ext cx="7467600" cy="1200329"/>
          </a:xfrm>
          <a:prstGeom prst="rect">
            <a:avLst/>
          </a:prstGeom>
          <a:noFill/>
        </p:spPr>
        <p:txBody>
          <a:bodyPr wrap="square" rtlCol="0">
            <a:spAutoFit/>
          </a:bodyPr>
          <a:lstStyle/>
          <a:p>
            <a:pPr algn="ctr"/>
            <a:r>
              <a:rPr lang="en-US" sz="7200" b="1" dirty="0" smtClean="0">
                <a:solidFill>
                  <a:srgbClr val="FF0066"/>
                </a:solidFill>
                <a:latin typeface="Edwardian Script ITC" pitchFamily="66" charset="0"/>
              </a:rPr>
              <a:t>THANK YOU</a:t>
            </a:r>
            <a:endParaRPr lang="en-US" sz="7200" b="1" dirty="0">
              <a:solidFill>
                <a:srgbClr val="FF0066"/>
              </a:solidFill>
              <a:latin typeface="Edwardian Script ITC"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2453</Words>
  <Application>Microsoft Office PowerPoint</Application>
  <PresentationFormat>عرض على الشاشة (3:4)‏</PresentationFormat>
  <Paragraphs>222</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AbnAlQudaih</cp:lastModifiedBy>
  <cp:revision>12</cp:revision>
  <dcterms:created xsi:type="dcterms:W3CDTF">2013-01-31T13:47:37Z</dcterms:created>
  <dcterms:modified xsi:type="dcterms:W3CDTF">2013-02-07T17:22:37Z</dcterms:modified>
</cp:coreProperties>
</file>