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65" r:id="rId2"/>
    <p:sldId id="256" r:id="rId3"/>
    <p:sldId id="257" r:id="rId4"/>
    <p:sldId id="258" r:id="rId5"/>
    <p:sldId id="259" r:id="rId6"/>
    <p:sldId id="260" r:id="rId7"/>
    <p:sldId id="261" r:id="rId8"/>
    <p:sldId id="273" r:id="rId9"/>
    <p:sldId id="262" r:id="rId10"/>
    <p:sldId id="263" r:id="rId11"/>
    <p:sldId id="266" r:id="rId12"/>
    <p:sldId id="267" r:id="rId13"/>
    <p:sldId id="269" r:id="rId14"/>
    <p:sldId id="270" r:id="rId15"/>
    <p:sldId id="271" r:id="rId16"/>
    <p:sldId id="274" r:id="rId17"/>
    <p:sldId id="275" r:id="rId18"/>
    <p:sldId id="276" r:id="rId19"/>
    <p:sldId id="277"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C46DB9-6989-4853-85ED-7F138AC25547}" type="datetimeFigureOut">
              <a:rPr lang="en-US" smtClean="0"/>
              <a:t>5/9/2012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BF122C-14F5-47E2-A1FB-E1DFC0D56453}" type="slidenum">
              <a:rPr lang="en-US" smtClean="0"/>
              <a:t>‹#›</a:t>
            </a:fld>
            <a:endParaRPr lang="en-US"/>
          </a:p>
        </p:txBody>
      </p:sp>
    </p:spTree>
    <p:extLst>
      <p:ext uri="{BB962C8B-B14F-4D97-AF65-F5344CB8AC3E}">
        <p14:creationId xmlns:p14="http://schemas.microsoft.com/office/powerpoint/2010/main" val="822140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5CBF5F-4F7B-46BF-ADAE-9CE4E7AB66EA}" type="slidenum">
              <a:rPr lang="ar-SA"/>
              <a:pPr/>
              <a:t>1</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51E1D4-B9AB-454C-B3C5-FB313D498962}" type="slidenum">
              <a:rPr lang="ar-SA"/>
              <a:pPr/>
              <a:t>11</a:t>
            </a:fld>
            <a:endParaRPr lang="en-US"/>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474665-CBC4-4A90-8A60-A603D88AA205}" type="slidenum">
              <a:rPr lang="ar-SA"/>
              <a:pPr/>
              <a:t>12</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9D74EB-7DF1-4210-B1DA-C94658E0EBA5}" type="slidenum">
              <a:rPr lang="ar-SA"/>
              <a:pPr/>
              <a:t>13</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81604-A7B3-4237-B029-8520490C7025}" type="slidenum">
              <a:rPr lang="ar-SA"/>
              <a:pPr/>
              <a:t>14</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09F70B-7D69-4F4E-B988-359CF94EA7DB}" type="slidenum">
              <a:rPr lang="ar-SA"/>
              <a:pPr/>
              <a:t>15</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475945-0302-4D7B-A0BE-18725AEB1067}" type="slidenum">
              <a:rPr lang="ar-SA"/>
              <a:pPr/>
              <a:t>20</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C4991C4-E44C-4F1A-999D-F282A4F80B3F}" type="datetimeFigureOut">
              <a:rPr lang="en-US" smtClean="0"/>
              <a:t>5/9/2012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4CAED09-1AB4-455F-AE8B-A2026E3165A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4991C4-E44C-4F1A-999D-F282A4F80B3F}"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C4991C4-E44C-4F1A-999D-F282A4F80B3F}"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AED09-1AB4-455F-AE8B-A2026E3165A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4991C4-E44C-4F1A-999D-F282A4F80B3F}" type="datetimeFigureOut">
              <a:rPr lang="en-US" smtClean="0"/>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C4991C4-E44C-4F1A-999D-F282A4F80B3F}" type="datetimeFigureOut">
              <a:rPr lang="en-US" smtClean="0"/>
              <a:t>5/9/2012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4991C4-E44C-4F1A-999D-F282A4F80B3F}" type="datetimeFigureOut">
              <a:rPr lang="en-US" smtClean="0"/>
              <a:t>5/9/2012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4991C4-E44C-4F1A-999D-F282A4F80B3F}" type="datetimeFigureOut">
              <a:rPr lang="en-US" smtClean="0"/>
              <a:t>5/9/2012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4991C4-E44C-4F1A-999D-F282A4F80B3F}" type="datetimeFigureOut">
              <a:rPr lang="en-US" smtClean="0"/>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4991C4-E44C-4F1A-999D-F282A4F80B3F}" type="datetimeFigureOut">
              <a:rPr lang="en-US" smtClean="0"/>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4CAED09-1AB4-455F-AE8B-A2026E3165A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4991C4-E44C-4F1A-999D-F282A4F80B3F}"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4991C4-E44C-4F1A-999D-F282A4F80B3F}"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AED09-1AB4-455F-AE8B-A2026E3165A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C4991C4-E44C-4F1A-999D-F282A4F80B3F}" type="datetimeFigureOut">
              <a:rPr lang="en-US" smtClean="0"/>
              <a:t>5/9/2012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CAED09-1AB4-455F-AE8B-A2026E3165A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toty.port5.com/"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www.ebrary.com/" TargetMode="External"/><Relationship Id="rId3" Type="http://schemas.openxmlformats.org/officeDocument/2006/relationships/image" Target="../media/image2.jpeg"/><Relationship Id="rId7" Type="http://schemas.openxmlformats.org/officeDocument/2006/relationships/hyperlink" Target="http://www.netlibrary.co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www.chemicool.com/shakespeare" TargetMode="External"/><Relationship Id="rId5" Type="http://schemas.openxmlformats.org/officeDocument/2006/relationships/hyperlink" Target="http://www.gutenberg.org/" TargetMode="External"/><Relationship Id="rId4" Type="http://schemas.openxmlformats.org/officeDocument/2006/relationships/hyperlink" Target="http://www.nlc.gov.cn/etext.htm" TargetMode="External"/><Relationship Id="rId9" Type="http://schemas.openxmlformats.org/officeDocument/2006/relationships/hyperlink" Target="../../User/Local%20Settings/Temp/Rar$DI00.489/example/ebrary.mh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2" name="Picture 4" descr="kshcool-com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1736" name="WordArt 8"/>
          <p:cNvSpPr>
            <a:spLocks noChangeArrowheads="1" noChangeShapeType="1" noTextEdit="1"/>
          </p:cNvSpPr>
          <p:nvPr/>
        </p:nvSpPr>
        <p:spPr bwMode="auto">
          <a:xfrm>
            <a:off x="484188" y="404813"/>
            <a:ext cx="8048625" cy="143986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r>
              <a:rPr lang="ar-SA" sz="2800" kern="10" dirty="0">
                <a:ln w="9525">
                  <a:solidFill>
                    <a:srgbClr val="FFFF00"/>
                  </a:solidFill>
                  <a:round/>
                  <a:headEnd/>
                  <a:tailEnd/>
                </a:ln>
                <a:solidFill>
                  <a:srgbClr val="FFCC66"/>
                </a:solidFill>
                <a:cs typeface="الشهيد محمد الدره"/>
              </a:rPr>
              <a:t>النشر الإلكتروني </a:t>
            </a:r>
            <a:r>
              <a:rPr lang="en-US" sz="2800" kern="10" dirty="0">
                <a:ln w="9525">
                  <a:solidFill>
                    <a:srgbClr val="FFFF00"/>
                  </a:solidFill>
                  <a:round/>
                  <a:headEnd/>
                  <a:tailEnd/>
                </a:ln>
                <a:solidFill>
                  <a:srgbClr val="FFCC66"/>
                </a:solidFill>
                <a:cs typeface="الشهيد محمد الدره"/>
              </a:rPr>
              <a:t>ELECTRONIC PUBLISHING</a:t>
            </a:r>
          </a:p>
        </p:txBody>
      </p:sp>
    </p:spTree>
    <p:extLst>
      <p:ext uri="{BB962C8B-B14F-4D97-AF65-F5344CB8AC3E}">
        <p14:creationId xmlns:p14="http://schemas.microsoft.com/office/powerpoint/2010/main" val="3992945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685800"/>
            <a:ext cx="8763000" cy="7109639"/>
          </a:xfrm>
          <a:prstGeom prst="rect">
            <a:avLst/>
          </a:prstGeom>
        </p:spPr>
        <p:txBody>
          <a:bodyPr wrap="square">
            <a:spAutoFit/>
          </a:bodyPr>
          <a:lstStyle/>
          <a:p>
            <a:pPr algn="ctr">
              <a:spcBef>
                <a:spcPct val="0"/>
              </a:spcBef>
            </a:pPr>
            <a:r>
              <a:rPr lang="ar-SA" sz="3600" b="1" dirty="0" smtClean="0">
                <a:solidFill>
                  <a:srgbClr val="C00000"/>
                </a:solidFill>
                <a:latin typeface="+mj-lt"/>
                <a:ea typeface="+mj-ea"/>
                <a:cs typeface="Simplified Arabic" pitchFamily="2" charset="-78"/>
              </a:rPr>
              <a:t>تعريف النشر الإلكترونى</a:t>
            </a:r>
          </a:p>
          <a:p>
            <a:pPr algn="r" rtl="1"/>
            <a:endParaRPr lang="en-US" sz="1400" dirty="0" smtClean="0"/>
          </a:p>
          <a:p>
            <a:pPr marL="342900" indent="-342900" algn="r" rtl="1">
              <a:buFont typeface="Arial" pitchFamily="34" charset="0"/>
              <a:buChar char="•"/>
            </a:pPr>
            <a:r>
              <a:rPr lang="ar-SA" sz="2000" dirty="0" smtClean="0"/>
              <a:t>النشر الإلكترونى هو العملية التى يتم من خلالها تقديم الوسائط المطبوعة </a:t>
            </a:r>
            <a:r>
              <a:rPr lang="en-US" sz="2000" dirty="0" smtClean="0"/>
              <a:t>Printed-Based Materials </a:t>
            </a:r>
            <a:r>
              <a:rPr lang="ar-SA" sz="2000" dirty="0" smtClean="0"/>
              <a:t>كالكتب والأبحاث العلمية بصيغة يمكن استقبالها وقراءتها عبر شبكة الإنترنت, هذه الصيغة تتميز بأنها صيغة مضغوطة </a:t>
            </a:r>
            <a:r>
              <a:rPr lang="en-US" sz="2000" dirty="0" smtClean="0"/>
              <a:t>Compacted </a:t>
            </a:r>
            <a:r>
              <a:rPr lang="ar-SA" sz="2000" dirty="0" smtClean="0"/>
              <a:t>ومدعومة بوسائط وأدوات كالأصوات والرسوم ونقاط التوصيل </a:t>
            </a:r>
            <a:r>
              <a:rPr lang="en-US" sz="2000" dirty="0" smtClean="0"/>
              <a:t>Hyperlinks </a:t>
            </a:r>
            <a:r>
              <a:rPr lang="ar-SA" sz="2000" dirty="0" smtClean="0"/>
              <a:t>التى تربط القارئ بمعلومات فرعية أو بمواقع على شبكة الإنترنت.</a:t>
            </a:r>
            <a:r>
              <a:rPr lang="ar-SA" sz="1400" dirty="0" smtClean="0"/>
              <a:t/>
            </a:r>
            <a:br>
              <a:rPr lang="ar-SA" sz="1400" dirty="0" smtClean="0"/>
            </a:br>
            <a:r>
              <a:rPr lang="ar-SA" sz="1400" dirty="0" smtClean="0"/>
              <a:t/>
            </a:r>
            <a:br>
              <a:rPr lang="ar-SA" sz="1400" dirty="0" smtClean="0"/>
            </a:br>
            <a:r>
              <a:rPr lang="ar-SA" sz="1400" dirty="0" smtClean="0"/>
              <a:t/>
            </a:r>
            <a:br>
              <a:rPr lang="ar-SA" sz="1400" dirty="0" smtClean="0"/>
            </a:br>
            <a:r>
              <a:rPr lang="ar-SA" sz="2400" dirty="0" smtClean="0"/>
              <a:t>أدوات النشر الإلكترونى</a:t>
            </a:r>
            <a:br>
              <a:rPr lang="ar-SA" sz="2400" dirty="0" smtClean="0"/>
            </a:br>
            <a:r>
              <a:rPr lang="ar-SA" sz="1400" dirty="0" smtClean="0"/>
              <a:t/>
            </a:r>
            <a:br>
              <a:rPr lang="ar-SA" sz="1400" dirty="0" smtClean="0"/>
            </a:br>
            <a:r>
              <a:rPr lang="ar-SA" sz="2000" dirty="0" smtClean="0"/>
              <a:t>هناك عدد من الأدوات المستخدمة فى مجال النشر الإلكترونى على شبكة الإنترنت ومنها:</a:t>
            </a:r>
            <a:br>
              <a:rPr lang="ar-SA" sz="2000" dirty="0" smtClean="0"/>
            </a:br>
            <a:r>
              <a:rPr lang="ar-SA" sz="2000" dirty="0" smtClean="0"/>
              <a:t/>
            </a:r>
            <a:br>
              <a:rPr lang="ar-SA" sz="2000" dirty="0" smtClean="0"/>
            </a:br>
            <a:r>
              <a:rPr lang="en-US" sz="2000" dirty="0" smtClean="0"/>
              <a:t>SGML : Standard Generalized Markup Language*</a:t>
            </a:r>
            <a:br>
              <a:rPr lang="en-US" sz="2000" dirty="0" smtClean="0"/>
            </a:br>
            <a:r>
              <a:rPr lang="en-US" sz="2000" dirty="0" smtClean="0"/>
              <a:t/>
            </a:r>
            <a:br>
              <a:rPr lang="en-US" sz="2000" dirty="0" smtClean="0"/>
            </a:br>
            <a:r>
              <a:rPr lang="en-US" sz="2000" dirty="0" smtClean="0"/>
              <a:t>XML : Extensible Markup Language*</a:t>
            </a:r>
            <a:br>
              <a:rPr lang="en-US" sz="2000" dirty="0" smtClean="0"/>
            </a:br>
            <a:r>
              <a:rPr lang="en-US" sz="2000" dirty="0" smtClean="0"/>
              <a:t/>
            </a:r>
            <a:br>
              <a:rPr lang="en-US" sz="2000" dirty="0" smtClean="0"/>
            </a:br>
            <a:r>
              <a:rPr lang="en-US" sz="2000" dirty="0" smtClean="0"/>
              <a:t>HTML : Hypertext Markup Language*</a:t>
            </a:r>
            <a:br>
              <a:rPr lang="en-US" sz="2000" dirty="0" smtClean="0"/>
            </a:br>
            <a:r>
              <a:rPr lang="en-US" sz="2000" dirty="0" smtClean="0"/>
              <a:t/>
            </a:r>
            <a:br>
              <a:rPr lang="en-US" sz="2000" dirty="0" smtClean="0"/>
            </a:br>
            <a:r>
              <a:rPr lang="en-US" sz="2000" dirty="0" smtClean="0"/>
              <a:t>DVI</a:t>
            </a:r>
            <a:br>
              <a:rPr lang="en-US" sz="2000" dirty="0" smtClean="0"/>
            </a:br>
            <a:r>
              <a:rPr lang="en-US" sz="2000" dirty="0" smtClean="0"/>
              <a:t>Post Script</a:t>
            </a:r>
            <a:br>
              <a:rPr lang="en-US" sz="2000" dirty="0" smtClean="0"/>
            </a:br>
            <a:r>
              <a:rPr lang="en-US" sz="2000" dirty="0" smtClean="0"/>
              <a:t/>
            </a:r>
            <a:br>
              <a:rPr lang="en-US" sz="2000" dirty="0" smtClean="0"/>
            </a:br>
            <a:r>
              <a:rPr lang="en-US" sz="2000" dirty="0" smtClean="0"/>
              <a:t>PDF : Portable Document Format*</a:t>
            </a:r>
            <a:br>
              <a:rPr lang="en-US" sz="2000" dirty="0" smtClean="0"/>
            </a:br>
            <a:endParaRPr lang="en-US" sz="2000" dirty="0"/>
          </a:p>
        </p:txBody>
      </p:sp>
    </p:spTree>
    <p:extLst>
      <p:ext uri="{BB962C8B-B14F-4D97-AF65-F5344CB8AC3E}">
        <p14:creationId xmlns:p14="http://schemas.microsoft.com/office/powerpoint/2010/main" val="1211020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077200" cy="819912"/>
          </a:xfrm>
        </p:spPr>
        <p:txBody>
          <a:bodyPr>
            <a:normAutofit/>
          </a:bodyPr>
          <a:lstStyle/>
          <a:p>
            <a:pPr algn="ctr"/>
            <a:r>
              <a:rPr lang="ar-SA" sz="3600" b="1" dirty="0">
                <a:solidFill>
                  <a:srgbClr val="C00000"/>
                </a:solidFill>
                <a:cs typeface="Simplified Arabic" pitchFamily="2" charset="-78"/>
              </a:rPr>
              <a:t>مجالات النشر الإلكترونى</a:t>
            </a:r>
            <a:endParaRPr lang="en-US" sz="3600" b="1" dirty="0">
              <a:solidFill>
                <a:srgbClr val="C00000"/>
              </a:solidFill>
              <a:cs typeface="Simplified Arabic" pitchFamily="2" charset="-78"/>
            </a:endParaRP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pPr marL="0" indent="0" algn="r" rtl="1">
              <a:buNone/>
            </a:pPr>
            <a:r>
              <a:rPr lang="ar-SA" dirty="0" smtClean="0"/>
              <a:t/>
            </a:r>
            <a:br>
              <a:rPr lang="ar-SA" dirty="0" smtClean="0"/>
            </a:br>
            <a:r>
              <a:rPr lang="ar-SA" dirty="0" smtClean="0"/>
              <a:t>1. </a:t>
            </a:r>
            <a:r>
              <a:rPr lang="ar-SA" dirty="0" smtClean="0">
                <a:solidFill>
                  <a:srgbClr val="FF0000"/>
                </a:solidFill>
              </a:rPr>
              <a:t>نشر الأبحاث العلمية</a:t>
            </a:r>
            <a:r>
              <a:rPr lang="ar-SA" dirty="0" smtClean="0"/>
              <a:t>: حيث يحتاج الطلبة والباحثون إلى توفر هذه المواد تحت أيديهم أثناء بحثهم مهما كانت أماكن تواجدهم والنشر الإلكترونى يسهل ذلك عن طريق الحصول على المواد من المؤلف مباشرة أو من ما يعرف بالأرشيف الإلكترونى </a:t>
            </a:r>
            <a:r>
              <a:rPr lang="en-US" dirty="0" smtClean="0"/>
              <a:t>Electronic Archives. </a:t>
            </a:r>
            <a:r>
              <a:rPr lang="ar-SA" dirty="0" smtClean="0"/>
              <a:t>فعلى سبيل المثال, يمكن للقارئ زيارة موقع دكتور ما للحصول على رسالة الدكتوراه التى كتبها والمنشورة إلكترونياً على الموقع بصيغة </a:t>
            </a:r>
            <a:r>
              <a:rPr lang="en-US" dirty="0" smtClean="0"/>
              <a:t>PDF.</a:t>
            </a:r>
            <a:br>
              <a:rPr lang="en-US" dirty="0" smtClean="0"/>
            </a:br>
            <a:r>
              <a:rPr lang="en-US" dirty="0" smtClean="0"/>
              <a:t/>
            </a:r>
            <a:br>
              <a:rPr lang="en-US" dirty="0" smtClean="0"/>
            </a:br>
            <a:r>
              <a:rPr lang="en-US" dirty="0"/>
              <a:t>.2</a:t>
            </a:r>
            <a:r>
              <a:rPr lang="ar-SA" dirty="0" smtClean="0">
                <a:solidFill>
                  <a:srgbClr val="FF0000"/>
                </a:solidFill>
              </a:rPr>
              <a:t>نشر أوراق المحاضرات </a:t>
            </a:r>
            <a:r>
              <a:rPr lang="en-US" dirty="0" smtClean="0">
                <a:solidFill>
                  <a:srgbClr val="FF0000"/>
                </a:solidFill>
              </a:rPr>
              <a:t>Lecture Notes </a:t>
            </a:r>
            <a:r>
              <a:rPr lang="ar-SA" dirty="0" smtClean="0">
                <a:solidFill>
                  <a:srgbClr val="FF0000"/>
                </a:solidFill>
              </a:rPr>
              <a:t>والمذكرات</a:t>
            </a:r>
            <a:r>
              <a:rPr lang="ar-SA" dirty="0" smtClean="0"/>
              <a:t>: يمكن لأساتذة الجامعات نشر أوراق محاضراتهم إلكترونياً ليحصل عليها الطلبة من مواقع الأساتذة على الإنترنت. فى هذا السياق تحتوى العديد من المواقع فى شبكة الإنترنت على أوراق محاضرات متعلقة بالمقررات التى يقوم أساتذة الجامعات بتدريسها ومنشورة بصيغة الـ </a:t>
            </a:r>
            <a:r>
              <a:rPr lang="en-US" dirty="0" smtClean="0"/>
              <a:t>PDF </a:t>
            </a:r>
            <a:r>
              <a:rPr lang="ar-SA" dirty="0" smtClean="0"/>
              <a:t>أيضاً.</a:t>
            </a:r>
            <a:br>
              <a:rPr lang="ar-SA" dirty="0" smtClean="0"/>
            </a:br>
            <a:endParaRPr lang="en-US" dirty="0"/>
          </a:p>
        </p:txBody>
      </p:sp>
    </p:spTree>
    <p:extLst>
      <p:ext uri="{BB962C8B-B14F-4D97-AF65-F5344CB8AC3E}">
        <p14:creationId xmlns:p14="http://schemas.microsoft.com/office/powerpoint/2010/main" val="136454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marL="0" indent="0" algn="r" rtl="1">
              <a:buNone/>
            </a:pPr>
            <a:r>
              <a:rPr lang="en-US" sz="2000" dirty="0" smtClean="0"/>
              <a:t>3</a:t>
            </a:r>
            <a:r>
              <a:rPr lang="ar-SA" sz="2000" dirty="0" smtClean="0"/>
              <a:t>. </a:t>
            </a:r>
            <a:r>
              <a:rPr lang="ar-SA" sz="2400" dirty="0">
                <a:solidFill>
                  <a:srgbClr val="FF0000"/>
                </a:solidFill>
              </a:rPr>
              <a:t>نشر الكتب والمراجع الأكاديمية</a:t>
            </a:r>
            <a:r>
              <a:rPr lang="ar-SA" sz="2000" dirty="0" smtClean="0"/>
              <a:t>: باستخدام النشر الإلكترونى لا يحتاج الباحث إلى شراء مرجع معين عن طريق البريد ولا يحتاج إلى أن يطلب من زميل فى بلد آخر أن يصور له المرجع حيث يستطيع هذا الباحث الحصول عليه إلكترونياً.</a:t>
            </a:r>
          </a:p>
          <a:p>
            <a:pPr algn="r" rtl="1"/>
            <a:endParaRPr lang="ar-SA" sz="2000" dirty="0"/>
          </a:p>
          <a:p>
            <a:pPr marL="0" indent="0" algn="r" rtl="1">
              <a:buNone/>
            </a:pPr>
            <a:r>
              <a:rPr lang="ar-SA" sz="2000" dirty="0"/>
              <a:t>4</a:t>
            </a:r>
            <a:r>
              <a:rPr lang="ar-SA" sz="2000" dirty="0" smtClean="0"/>
              <a:t>. </a:t>
            </a:r>
            <a:r>
              <a:rPr lang="ar-SA" sz="2400" dirty="0">
                <a:solidFill>
                  <a:srgbClr val="FF0000"/>
                </a:solidFill>
              </a:rPr>
              <a:t>نشر الأدلة التقنية</a:t>
            </a:r>
            <a:r>
              <a:rPr lang="ar-SA" sz="2000" dirty="0" smtClean="0"/>
              <a:t> </a:t>
            </a:r>
            <a:r>
              <a:rPr lang="en-US" sz="2000" dirty="0" smtClean="0"/>
              <a:t>Technical Manuals: </a:t>
            </a:r>
            <a:r>
              <a:rPr lang="ar-SA" sz="2000" dirty="0" smtClean="0"/>
              <a:t>وهى منشورات عادة ما تكون كثيرة التعديل والتنقيح.</a:t>
            </a:r>
          </a:p>
          <a:p>
            <a:pPr algn="r" rtl="1"/>
            <a:endParaRPr lang="ar-SA" sz="2000" dirty="0" smtClean="0"/>
          </a:p>
          <a:p>
            <a:pPr marL="0" indent="0" algn="r" rtl="1">
              <a:buNone/>
            </a:pPr>
            <a:r>
              <a:rPr lang="ar-SA" sz="2000" dirty="0" smtClean="0"/>
              <a:t>5. </a:t>
            </a:r>
            <a:r>
              <a:rPr lang="ar-SA" sz="2400" dirty="0">
                <a:solidFill>
                  <a:srgbClr val="FF0000"/>
                </a:solidFill>
              </a:rPr>
              <a:t>أنظمة الطبع عند الطلب </a:t>
            </a:r>
            <a:r>
              <a:rPr lang="en-US" sz="2000" dirty="0" smtClean="0"/>
              <a:t>Print on Demand: </a:t>
            </a:r>
            <a:r>
              <a:rPr lang="ar-SA" sz="2000" dirty="0" smtClean="0"/>
              <a:t>يساعد النشر الإلكترونى على تصميم أنظمة </a:t>
            </a:r>
            <a:r>
              <a:rPr lang="en-US" sz="2000" dirty="0" smtClean="0"/>
              <a:t>Print on Demand </a:t>
            </a:r>
            <a:r>
              <a:rPr lang="ar-SA" sz="2000" dirty="0" smtClean="0"/>
              <a:t>فى الشركات التى تصدر وثائق متفرقة تحوى معلومات دائمة التحديث مثل المعلومات الخاصة بالسلع التجارية, فبدلاً من طباعة هذه المواد كل فترة وتوزيعها على الموظفين والزبائن, يتم وضعها على الويب وبإمكان الموظفين أو الزبائن النفاذ إليها وطباعة ما يريدون متى أرادوا ذلك حسب طلبهم.</a:t>
            </a:r>
            <a:br>
              <a:rPr lang="ar-SA" sz="2000" dirty="0" smtClean="0"/>
            </a:br>
            <a:endParaRPr lang="en-US" sz="2000" dirty="0"/>
          </a:p>
        </p:txBody>
      </p:sp>
    </p:spTree>
    <p:extLst>
      <p:ext uri="{BB962C8B-B14F-4D97-AF65-F5344CB8AC3E}">
        <p14:creationId xmlns:p14="http://schemas.microsoft.com/office/powerpoint/2010/main" val="33759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a:solidFill>
                  <a:srgbClr val="C00000"/>
                </a:solidFill>
                <a:cs typeface="Simplified Arabic" pitchFamily="2" charset="-78"/>
              </a:rPr>
              <a:t>مزايا النشر الإلكترونى</a:t>
            </a:r>
            <a:endParaRPr lang="en-US" sz="3600" b="1" dirty="0">
              <a:solidFill>
                <a:srgbClr val="C00000"/>
              </a:solidFill>
              <a:cs typeface="Simplified Arabic" pitchFamily="2" charset="-78"/>
            </a:endParaRPr>
          </a:p>
        </p:txBody>
      </p:sp>
      <p:sp>
        <p:nvSpPr>
          <p:cNvPr id="3" name="Content Placeholder 2"/>
          <p:cNvSpPr>
            <a:spLocks noGrp="1"/>
          </p:cNvSpPr>
          <p:nvPr>
            <p:ph idx="1"/>
          </p:nvPr>
        </p:nvSpPr>
        <p:spPr/>
        <p:txBody>
          <a:bodyPr>
            <a:normAutofit/>
          </a:bodyPr>
          <a:lstStyle/>
          <a:p>
            <a:pPr marL="0" indent="0" algn="r" rtl="1">
              <a:buNone/>
            </a:pPr>
            <a:r>
              <a:rPr lang="ar-SA" dirty="0" smtClean="0"/>
              <a:t/>
            </a:r>
            <a:br>
              <a:rPr lang="ar-SA" dirty="0" smtClean="0"/>
            </a:br>
            <a:r>
              <a:rPr lang="ar-SA" dirty="0" smtClean="0"/>
              <a:t>1. تقليل التكاليف</a:t>
            </a:r>
            <a:br>
              <a:rPr lang="ar-SA" dirty="0" smtClean="0"/>
            </a:br>
            <a:r>
              <a:rPr lang="ar-SA" dirty="0" smtClean="0"/>
              <a:t>أكثر التكاليف التى يتحملها الناشر أثناء نشره لكتاب معين هى تكاليف الطبع والتوزيع والشحن. فى النشر الإلكترونى لا توجد مثل هذه التكاليف, حيث يتم الشحن عبر شبكة الإنترنت (أى أن شبكة الإنترنت ستأخذ دور الناقل) والطباعة تتم من قبل المستخدم إذا أراد طباعة المادة بدلاً من قراءتها على الشاشة</a:t>
            </a:r>
            <a:endParaRPr lang="en-US" dirty="0"/>
          </a:p>
        </p:txBody>
      </p:sp>
    </p:spTree>
    <p:extLst>
      <p:ext uri="{BB962C8B-B14F-4D97-AF65-F5344CB8AC3E}">
        <p14:creationId xmlns:p14="http://schemas.microsoft.com/office/powerpoint/2010/main" val="1790187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686800" cy="5867400"/>
          </a:xfrm>
        </p:spPr>
        <p:txBody>
          <a:bodyPr>
            <a:normAutofit fontScale="70000" lnSpcReduction="20000"/>
          </a:bodyPr>
          <a:lstStyle/>
          <a:p>
            <a:pPr marL="0" indent="0" algn="r" rtl="1">
              <a:buNone/>
            </a:pPr>
            <a:r>
              <a:rPr lang="ar-SA" dirty="0" smtClean="0"/>
              <a:t/>
            </a:r>
            <a:br>
              <a:rPr lang="ar-SA" dirty="0" smtClean="0"/>
            </a:br>
            <a:r>
              <a:rPr lang="ar-SA" sz="3400" dirty="0">
                <a:solidFill>
                  <a:srgbClr val="FF0000"/>
                </a:solidFill>
              </a:rPr>
              <a:t>2. اختصار الوقت</a:t>
            </a:r>
            <a:r>
              <a:rPr lang="ar-SA" dirty="0" smtClean="0"/>
              <a:t>:</a:t>
            </a:r>
            <a:br>
              <a:rPr lang="ar-SA" dirty="0" smtClean="0"/>
            </a:br>
            <a:r>
              <a:rPr lang="ar-SA" dirty="0" smtClean="0"/>
              <a:t/>
            </a:r>
            <a:br>
              <a:rPr lang="ar-SA" dirty="0" smtClean="0"/>
            </a:br>
            <a:r>
              <a:rPr lang="ar-SA" sz="2900" dirty="0" smtClean="0"/>
              <a:t>فالمستخدم لا يحتاج إلى أن يبحث عن كتاب معين فى المكتبات ولا يحتاج إلى مراسلة باحث معين كى يحصل على بحث أو رسالة دكتوراه. كل ذلك يمكن أن يتم فى دقائق عبر الإنترنت عن طريق زيارة موقع موزع الكتب الإلكترونية أو عن طريق زيارة موقع باحث معين على الإنترنت.</a:t>
            </a:r>
            <a:br>
              <a:rPr lang="ar-SA" sz="2900" dirty="0" smtClean="0"/>
            </a:br>
            <a:r>
              <a:rPr lang="ar-SA" dirty="0" smtClean="0"/>
              <a:t/>
            </a:r>
            <a:br>
              <a:rPr lang="ar-SA" dirty="0" smtClean="0"/>
            </a:br>
            <a:r>
              <a:rPr lang="ar-SA" dirty="0" smtClean="0"/>
              <a:t/>
            </a:r>
            <a:br>
              <a:rPr lang="ar-SA" dirty="0" smtClean="0"/>
            </a:br>
            <a:r>
              <a:rPr lang="ar-SA" sz="3400" dirty="0">
                <a:solidFill>
                  <a:srgbClr val="FF0000"/>
                </a:solidFill>
              </a:rPr>
              <a:t>3. سهولة البحث عن معلومات </a:t>
            </a:r>
            <a:r>
              <a:rPr lang="ar-SA" sz="3400" dirty="0" smtClean="0">
                <a:solidFill>
                  <a:srgbClr val="FF0000"/>
                </a:solidFill>
              </a:rPr>
              <a:t>معينة</a:t>
            </a:r>
            <a:r>
              <a:rPr lang="ar-SA" sz="3400" dirty="0" smtClean="0"/>
              <a:t>:</a:t>
            </a:r>
            <a:r>
              <a:rPr lang="ar-SA" dirty="0" smtClean="0"/>
              <a:t/>
            </a:r>
            <a:br>
              <a:rPr lang="ar-SA" dirty="0" smtClean="0"/>
            </a:br>
            <a:r>
              <a:rPr lang="ar-SA" dirty="0" smtClean="0"/>
              <a:t/>
            </a:r>
            <a:br>
              <a:rPr lang="ar-SA" dirty="0" smtClean="0"/>
            </a:br>
            <a:r>
              <a:rPr lang="ar-SA" sz="2900" dirty="0"/>
              <a:t>بدلاً من تصفح كل صفحات الكتاب أو البحث المطبوع يمكن لجهاز الكمبيوتر أن يبحث عن كلمة أو كلمات بشكل آلى. وباستخدام تقنيات علم لغة الكمبيوتر </a:t>
            </a:r>
            <a:r>
              <a:rPr lang="en-US" sz="2900" dirty="0"/>
              <a:t>Computational Linguistics </a:t>
            </a:r>
            <a:r>
              <a:rPr lang="ar-SA" sz="2900" dirty="0"/>
              <a:t>يمكن أن يطور هذا البحث إلى بحث يتم باستخدام اللغة الطبيعية </a:t>
            </a:r>
            <a:r>
              <a:rPr lang="en-US" sz="2900" dirty="0"/>
              <a:t>Natural Language.</a:t>
            </a:r>
            <a:br>
              <a:rPr lang="en-US" sz="2900" dirty="0"/>
            </a:br>
            <a:r>
              <a:rPr lang="en-US" dirty="0" smtClean="0"/>
              <a:t/>
            </a:r>
            <a:br>
              <a:rPr lang="en-US" dirty="0" smtClean="0"/>
            </a:br>
            <a:r>
              <a:rPr lang="en-US" dirty="0" smtClean="0"/>
              <a:t/>
            </a:r>
            <a:br>
              <a:rPr lang="en-US" dirty="0" smtClean="0"/>
            </a:br>
            <a:r>
              <a:rPr lang="en-US" sz="3400" dirty="0">
                <a:solidFill>
                  <a:srgbClr val="FF0000"/>
                </a:solidFill>
              </a:rPr>
              <a:t>4. </a:t>
            </a:r>
            <a:r>
              <a:rPr lang="ar-SA" sz="3400" dirty="0">
                <a:solidFill>
                  <a:srgbClr val="FF0000"/>
                </a:solidFill>
              </a:rPr>
              <a:t>التفاعلية </a:t>
            </a:r>
            <a:r>
              <a:rPr lang="en-US" sz="3400" dirty="0">
                <a:solidFill>
                  <a:srgbClr val="FF0000"/>
                </a:solidFill>
              </a:rPr>
              <a:t>Interactivity</a:t>
            </a:r>
            <a:r>
              <a:rPr lang="en-US" dirty="0" smtClean="0"/>
              <a:t/>
            </a:r>
            <a:br>
              <a:rPr lang="en-US" dirty="0" smtClean="0"/>
            </a:br>
            <a:r>
              <a:rPr lang="en-US" dirty="0" smtClean="0"/>
              <a:t/>
            </a:r>
            <a:br>
              <a:rPr lang="en-US" dirty="0" smtClean="0"/>
            </a:br>
            <a:r>
              <a:rPr lang="ar-SA" sz="2900" dirty="0"/>
              <a:t>باستخدام ما يعرف بنقاط التوصيل </a:t>
            </a:r>
            <a:r>
              <a:rPr lang="en-US" sz="2900" dirty="0"/>
              <a:t>Hyperlinks </a:t>
            </a:r>
            <a:r>
              <a:rPr lang="ar-SA" sz="2900" dirty="0"/>
              <a:t>يمكن أن يتم توصيل القارئ أثناء قراءته بمعلومات إضافية, مواقع على الإنترنت, توضيحات لكلمات معينة, أصوات ......... الخ. حيث يضغط القارئ على كلمة معينة لينتقل إلى مواد إضافية.</a:t>
            </a:r>
            <a:r>
              <a:rPr lang="ar-SA" dirty="0"/>
              <a:t/>
            </a:r>
            <a:br>
              <a:rPr lang="ar-SA" dirty="0"/>
            </a:br>
            <a:r>
              <a:rPr lang="ar-SA" dirty="0" smtClean="0"/>
              <a:t/>
            </a:r>
            <a:br>
              <a:rPr lang="ar-SA" dirty="0" smtClean="0"/>
            </a:br>
            <a:endParaRPr lang="en-US" dirty="0"/>
          </a:p>
        </p:txBody>
      </p:sp>
    </p:spTree>
    <p:extLst>
      <p:ext uri="{BB962C8B-B14F-4D97-AF65-F5344CB8AC3E}">
        <p14:creationId xmlns:p14="http://schemas.microsoft.com/office/powerpoint/2010/main" val="8172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42" y="461428"/>
            <a:ext cx="8229600" cy="5570756"/>
          </a:xfrm>
          <a:prstGeom prst="rect">
            <a:avLst/>
          </a:prstGeom>
        </p:spPr>
        <p:txBody>
          <a:bodyPr wrap="square">
            <a:spAutoFit/>
          </a:bodyPr>
          <a:lstStyle/>
          <a:p>
            <a:pPr algn="r" rtl="1"/>
            <a:r>
              <a:rPr lang="ar-SA" sz="1400" dirty="0" smtClean="0"/>
              <a:t/>
            </a:r>
            <a:br>
              <a:rPr lang="ar-SA" sz="1400" dirty="0" smtClean="0"/>
            </a:br>
            <a:r>
              <a:rPr lang="ar-SA" sz="2400" dirty="0">
                <a:solidFill>
                  <a:srgbClr val="FF0000"/>
                </a:solidFill>
              </a:rPr>
              <a:t>5. توفير المساحة</a:t>
            </a:r>
            <a:r>
              <a:rPr lang="ar-SA" sz="1400" dirty="0" smtClean="0"/>
              <a:t/>
            </a:r>
            <a:br>
              <a:rPr lang="ar-SA" sz="1400" dirty="0" smtClean="0"/>
            </a:br>
            <a:r>
              <a:rPr lang="ar-SA" sz="1400" dirty="0" smtClean="0"/>
              <a:t/>
            </a:r>
            <a:br>
              <a:rPr lang="ar-SA" sz="1400" dirty="0" smtClean="0"/>
            </a:br>
            <a:r>
              <a:rPr lang="ar-SA" sz="2000" dirty="0" smtClean="0"/>
              <a:t>باستخدام تقنية النشر الإلكترونى يمكن الاستغناء عن المساحات التى تحتلها الوثائق المطبوعة, حيث يمكن استبدال تلك المساحات بجهاز </a:t>
            </a:r>
            <a:r>
              <a:rPr lang="ar-SA" sz="2000" dirty="0"/>
              <a:t>كمبيوتر خادم </a:t>
            </a:r>
            <a:r>
              <a:rPr lang="en-US" sz="2000" dirty="0"/>
              <a:t>Server </a:t>
            </a:r>
            <a:r>
              <a:rPr lang="ar-SA" sz="2000" dirty="0"/>
              <a:t>توضع عليه الوثائق الإلكترونية ويكون موصولاً بشبكة الإنترنت أو بشبكة الـ </a:t>
            </a:r>
            <a:r>
              <a:rPr lang="en-US" sz="2000" dirty="0"/>
              <a:t>Intranet </a:t>
            </a:r>
            <a:r>
              <a:rPr lang="ar-SA" sz="2000" dirty="0"/>
              <a:t>الخاصة بهيئة معينة.</a:t>
            </a:r>
            <a:br>
              <a:rPr lang="ar-SA" sz="2000" dirty="0"/>
            </a:br>
            <a:r>
              <a:rPr lang="ar-SA" sz="1400" dirty="0" smtClean="0"/>
              <a:t/>
            </a:r>
            <a:br>
              <a:rPr lang="ar-SA" sz="1400" dirty="0" smtClean="0"/>
            </a:br>
            <a:r>
              <a:rPr lang="ar-SA" sz="1400" dirty="0" smtClean="0"/>
              <a:t/>
            </a:r>
            <a:br>
              <a:rPr lang="ar-SA" sz="1400" dirty="0" smtClean="0"/>
            </a:br>
            <a:r>
              <a:rPr lang="ar-SA" sz="2400" dirty="0">
                <a:solidFill>
                  <a:srgbClr val="FF0000"/>
                </a:solidFill>
              </a:rPr>
              <a:t>6. </a:t>
            </a:r>
            <a:r>
              <a:rPr lang="ar-SA" sz="2400" dirty="0" smtClean="0">
                <a:solidFill>
                  <a:srgbClr val="FF0000"/>
                </a:solidFill>
              </a:rPr>
              <a:t>متابعة الزبائن بعد شراء الكتاب الإلكترونى من قبل الناشر</a:t>
            </a:r>
            <a:r>
              <a:rPr lang="ar-SA" sz="1400" dirty="0" smtClean="0"/>
              <a:t>, </a:t>
            </a:r>
            <a:r>
              <a:rPr lang="ar-SA" sz="2000" dirty="0" smtClean="0"/>
              <a:t>حيث يستطيع الناشر </a:t>
            </a:r>
            <a:r>
              <a:rPr lang="ar-SA" sz="2000" dirty="0"/>
              <a:t>متابعة الزبائن عن طريق إرسال الرسائل إليهم عبر البريد الإلكترونى.</a:t>
            </a:r>
            <a:r>
              <a:rPr lang="ar-SA" sz="1400" dirty="0" smtClean="0"/>
              <a:t/>
            </a:r>
            <a:br>
              <a:rPr lang="ar-SA" sz="1400" dirty="0" smtClean="0"/>
            </a:br>
            <a:r>
              <a:rPr lang="ar-SA" sz="1400" dirty="0" smtClean="0"/>
              <a:t/>
            </a:r>
            <a:br>
              <a:rPr lang="ar-SA" sz="1400" dirty="0" smtClean="0"/>
            </a:br>
            <a:r>
              <a:rPr lang="ar-SA" sz="1400" dirty="0" smtClean="0"/>
              <a:t/>
            </a:r>
            <a:br>
              <a:rPr lang="ar-SA" sz="1400" dirty="0" smtClean="0"/>
            </a:br>
            <a:r>
              <a:rPr lang="ar-SA" sz="2400" dirty="0">
                <a:solidFill>
                  <a:srgbClr val="FF0000"/>
                </a:solidFill>
              </a:rPr>
              <a:t>7. إمكانية نشر وبيع أجزاء من الكتب حسب حاجة القراء, </a:t>
            </a:r>
            <a:r>
              <a:rPr lang="ar-SA" sz="2000" dirty="0"/>
              <a:t>حيث يمكن بيع فصل </a:t>
            </a:r>
            <a:r>
              <a:rPr lang="en-US" sz="2000" dirty="0"/>
              <a:t>Chapter </a:t>
            </a:r>
            <a:r>
              <a:rPr lang="ar-SA" sz="2000" dirty="0"/>
              <a:t>من كتاب معين أو حتى أقسام </a:t>
            </a:r>
            <a:r>
              <a:rPr lang="en-US" sz="2000" dirty="0"/>
              <a:t>Sections </a:t>
            </a:r>
            <a:r>
              <a:rPr lang="ar-SA" sz="2000" dirty="0"/>
              <a:t>من فصل معين</a:t>
            </a:r>
            <a:r>
              <a:rPr lang="ar-SA" sz="2000" dirty="0" smtClean="0"/>
              <a:t>.</a:t>
            </a:r>
            <a:endParaRPr lang="en-US" sz="2000" dirty="0"/>
          </a:p>
          <a:p>
            <a:pPr algn="r" rtl="1"/>
            <a:r>
              <a:rPr lang="ar-SA" sz="2000" dirty="0" smtClean="0"/>
              <a:t/>
            </a:r>
            <a:br>
              <a:rPr lang="ar-SA" sz="2000" dirty="0" smtClean="0"/>
            </a:br>
            <a:r>
              <a:rPr lang="ar-SA" sz="2000" dirty="0" smtClean="0"/>
              <a:t/>
            </a:r>
            <a:br>
              <a:rPr lang="ar-SA" sz="2000" dirty="0" smtClean="0"/>
            </a:br>
            <a:r>
              <a:rPr lang="ar-SA" sz="2000" dirty="0" smtClean="0"/>
              <a:t/>
            </a:r>
            <a:br>
              <a:rPr lang="ar-SA" sz="2000" dirty="0" smtClean="0"/>
            </a:br>
            <a:r>
              <a:rPr lang="ar-SA" sz="2000" dirty="0" smtClean="0"/>
              <a:t/>
            </a:r>
            <a:br>
              <a:rPr lang="ar-SA" sz="2000" dirty="0" smtClean="0"/>
            </a:br>
            <a:endParaRPr lang="en-US" sz="2000" dirty="0"/>
          </a:p>
        </p:txBody>
      </p:sp>
    </p:spTree>
    <p:extLst>
      <p:ext uri="{BB962C8B-B14F-4D97-AF65-F5344CB8AC3E}">
        <p14:creationId xmlns:p14="http://schemas.microsoft.com/office/powerpoint/2010/main" val="351289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7090" y="822098"/>
            <a:ext cx="8305800" cy="5940088"/>
          </a:xfrm>
          <a:prstGeom prst="rect">
            <a:avLst/>
          </a:prstGeom>
        </p:spPr>
        <p:txBody>
          <a:bodyPr wrap="square">
            <a:spAutoFit/>
          </a:bodyPr>
          <a:lstStyle/>
          <a:p>
            <a:pPr lvl="0" algn="r" rtl="1"/>
            <a:r>
              <a:rPr lang="ar-SA" sz="2000" dirty="0"/>
              <a:t/>
            </a:r>
            <a:br>
              <a:rPr lang="ar-SA" sz="2000" dirty="0"/>
            </a:br>
            <a:r>
              <a:rPr lang="ar-SA" sz="2000" dirty="0">
                <a:solidFill>
                  <a:srgbClr val="FF0000"/>
                </a:solidFill>
              </a:rPr>
              <a:t>8</a:t>
            </a:r>
            <a:r>
              <a:rPr lang="ar-SA" sz="2400" dirty="0">
                <a:solidFill>
                  <a:srgbClr val="FF0000"/>
                </a:solidFill>
              </a:rPr>
              <a:t>. سهولة </a:t>
            </a:r>
            <a:r>
              <a:rPr lang="ar-SA" sz="2400" i="1" dirty="0">
                <a:solidFill>
                  <a:srgbClr val="FF0000"/>
                </a:solidFill>
              </a:rPr>
              <a:t>تعديل وتنقيح المادة المنشورة إلكترونياً وسهولة حصول القارئ على التعديلات والإضافات. </a:t>
            </a:r>
            <a:r>
              <a:rPr lang="ar-SA" sz="2000" i="1" dirty="0"/>
              <a:t>هذا الأمر يحد</a:t>
            </a:r>
            <a:r>
              <a:rPr lang="ar-SA" sz="2000" dirty="0"/>
              <a:t>ث عادة فى مجال الأدلة التقنية </a:t>
            </a:r>
            <a:r>
              <a:rPr lang="en-US" sz="2000" dirty="0"/>
              <a:t>Technical Manuals </a:t>
            </a:r>
            <a:r>
              <a:rPr lang="ar-SA" sz="2000" dirty="0"/>
              <a:t>وفى مجال الكتب الدراسية الأكاديمية </a:t>
            </a:r>
            <a:r>
              <a:rPr lang="en-US" sz="2000" dirty="0"/>
              <a:t>Academic Text Books. </a:t>
            </a:r>
            <a:r>
              <a:rPr lang="ar-SA" sz="2000" dirty="0"/>
              <a:t>باستخدام النشر الإلكترونى لا يحتاج الناشر إلى إعادة طباعة الكتب بالتعديلات والتعديلات الجديدة, كل ما يحتاجه فقط هو تعديل المادة المخزنة إلكترونياً باستخدام برامج معالجة الكلمات أو برامج النشر المكتبى </a:t>
            </a:r>
            <a:r>
              <a:rPr lang="en-US" sz="2000" dirty="0"/>
              <a:t>DTP </a:t>
            </a:r>
            <a:r>
              <a:rPr lang="ar-SA" sz="2000" dirty="0"/>
              <a:t>ثم وضع المادة بالتعديلات الجديدة على شبكة الإنترنت.</a:t>
            </a:r>
            <a:br>
              <a:rPr lang="ar-SA" sz="2000" dirty="0"/>
            </a:br>
            <a:r>
              <a:rPr lang="ar-SA" sz="2400" dirty="0">
                <a:solidFill>
                  <a:srgbClr val="FF0000"/>
                </a:solidFill>
              </a:rPr>
              <a:t/>
            </a:r>
            <a:br>
              <a:rPr lang="ar-SA" sz="2400" dirty="0">
                <a:solidFill>
                  <a:srgbClr val="FF0000"/>
                </a:solidFill>
              </a:rPr>
            </a:br>
            <a:r>
              <a:rPr lang="ar-SA" sz="2400" dirty="0">
                <a:solidFill>
                  <a:srgbClr val="FF0000"/>
                </a:solidFill>
              </a:rPr>
              <a:t>9. النشر الذاتى </a:t>
            </a:r>
            <a:r>
              <a:rPr lang="en-US" sz="2400" dirty="0">
                <a:solidFill>
                  <a:srgbClr val="FF0000"/>
                </a:solidFill>
              </a:rPr>
              <a:t>Self Publishing</a:t>
            </a:r>
            <a:r>
              <a:rPr lang="en-US" sz="2000" dirty="0"/>
              <a:t/>
            </a:r>
            <a:br>
              <a:rPr lang="en-US" sz="2000" dirty="0"/>
            </a:br>
            <a:r>
              <a:rPr lang="en-US" sz="2000" dirty="0"/>
              <a:t/>
            </a:r>
            <a:br>
              <a:rPr lang="en-US" sz="2000" dirty="0"/>
            </a:br>
            <a:r>
              <a:rPr lang="ar-SA" sz="2000" dirty="0"/>
              <a:t>يتيح النشر الإلكترونى للباحثين والمؤلفين نشر إنتاجهم مباشرة من مواقعهم على شبكة الإنترنت دون الحاجة إلى مطابع أو ناشرين أو موزعين.</a:t>
            </a:r>
            <a:r>
              <a:rPr lang="ar-SA" sz="2000" dirty="0">
                <a:solidFill>
                  <a:prstClr val="black"/>
                </a:solidFill>
              </a:rPr>
              <a:t/>
            </a:r>
            <a:br>
              <a:rPr lang="ar-SA" sz="2000" dirty="0">
                <a:solidFill>
                  <a:prstClr val="black"/>
                </a:solidFill>
              </a:rPr>
            </a:br>
            <a:r>
              <a:rPr lang="ar-SA" sz="2000" dirty="0">
                <a:solidFill>
                  <a:prstClr val="black"/>
                </a:solidFill>
              </a:rPr>
              <a:t/>
            </a:r>
            <a:br>
              <a:rPr lang="ar-SA" sz="2000" dirty="0">
                <a:solidFill>
                  <a:prstClr val="black"/>
                </a:solidFill>
              </a:rPr>
            </a:br>
            <a:r>
              <a:rPr lang="ar-SA" sz="2400" dirty="0">
                <a:solidFill>
                  <a:srgbClr val="FF0000"/>
                </a:solidFill>
              </a:rPr>
              <a:t>10. الحفاظ على البيئة</a:t>
            </a:r>
            <a:r>
              <a:rPr lang="ar-SA" sz="2000" dirty="0">
                <a:solidFill>
                  <a:prstClr val="black"/>
                </a:solidFill>
              </a:rPr>
              <a:t/>
            </a:r>
            <a:br>
              <a:rPr lang="ar-SA" sz="2000" dirty="0">
                <a:solidFill>
                  <a:prstClr val="black"/>
                </a:solidFill>
              </a:rPr>
            </a:br>
            <a:r>
              <a:rPr lang="ar-SA" sz="2000" dirty="0">
                <a:solidFill>
                  <a:prstClr val="black"/>
                </a:solidFill>
              </a:rPr>
              <a:t/>
            </a:r>
            <a:br>
              <a:rPr lang="ar-SA" sz="2000" dirty="0">
                <a:solidFill>
                  <a:prstClr val="black"/>
                </a:solidFill>
              </a:rPr>
            </a:br>
            <a:r>
              <a:rPr lang="ar-SA" sz="2000" dirty="0">
                <a:solidFill>
                  <a:prstClr val="black"/>
                </a:solidFill>
              </a:rPr>
              <a:t>النشر الإلكترونى يقلل من استخدام الورق وهذا يعنى الحفاظ على الأشجار التى تقطع عادة وتحول إلى أوراق.</a:t>
            </a:r>
            <a:br>
              <a:rPr lang="ar-SA" sz="2000" dirty="0">
                <a:solidFill>
                  <a:prstClr val="black"/>
                </a:solidFill>
              </a:rPr>
            </a:br>
            <a:endParaRPr lang="en-US" sz="2000" dirty="0">
              <a:solidFill>
                <a:prstClr val="black"/>
              </a:solidFill>
            </a:endParaRPr>
          </a:p>
        </p:txBody>
      </p:sp>
    </p:spTree>
    <p:extLst>
      <p:ext uri="{BB962C8B-B14F-4D97-AF65-F5344CB8AC3E}">
        <p14:creationId xmlns:p14="http://schemas.microsoft.com/office/powerpoint/2010/main" val="62254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816888"/>
            <a:ext cx="8382000" cy="5262979"/>
          </a:xfrm>
          <a:prstGeom prst="rect">
            <a:avLst/>
          </a:prstGeom>
        </p:spPr>
        <p:txBody>
          <a:bodyPr wrap="square">
            <a:spAutoFit/>
          </a:bodyPr>
          <a:lstStyle/>
          <a:p>
            <a:pPr algn="r" rtl="1"/>
            <a:r>
              <a:rPr lang="ar-SA" sz="3200" b="1" dirty="0">
                <a:solidFill>
                  <a:srgbClr val="C00000"/>
                </a:solidFill>
                <a:latin typeface="+mj-lt"/>
                <a:ea typeface="+mj-ea"/>
                <a:cs typeface="Simplified Arabic" pitchFamily="2" charset="-78"/>
              </a:rPr>
              <a:t>عيوب النشر </a:t>
            </a:r>
            <a:r>
              <a:rPr lang="ar-SA" sz="3200" b="1" dirty="0" smtClean="0">
                <a:solidFill>
                  <a:srgbClr val="C00000"/>
                </a:solidFill>
                <a:latin typeface="+mj-lt"/>
                <a:ea typeface="+mj-ea"/>
                <a:cs typeface="Simplified Arabic" pitchFamily="2" charset="-78"/>
              </a:rPr>
              <a:t>الإلكترونى</a:t>
            </a:r>
            <a:r>
              <a:rPr lang="ar-SA" sz="3200" dirty="0" smtClean="0"/>
              <a:t/>
            </a:r>
            <a:br>
              <a:rPr lang="ar-SA" sz="3200" dirty="0" smtClean="0"/>
            </a:br>
            <a:r>
              <a:rPr lang="ar-SA" dirty="0" smtClean="0"/>
              <a:t>1</a:t>
            </a:r>
            <a:r>
              <a:rPr lang="ar-SA" sz="2000" dirty="0" smtClean="0"/>
              <a:t>. جودة الحروف المقروءة على الشاشة لا تعادل جودة الحروف المطبوعة, حيث لا يمكن مقارنة جودة حروف الكتاب الذى يقرأ على الشاشة بجودة حروف الكتاب المطبوع. إذ لا يمكن مقارنة جودة عرض الشاشة التى تصل إلى 72 أو 100 </a:t>
            </a:r>
            <a:r>
              <a:rPr lang="en-US" sz="2000" dirty="0" smtClean="0"/>
              <a:t>DPI </a:t>
            </a:r>
            <a:r>
              <a:rPr lang="ar-SA" sz="2000" dirty="0" smtClean="0"/>
              <a:t>بجودة النسخة المطبوعة التى تصل إلى 600 </a:t>
            </a:r>
            <a:r>
              <a:rPr lang="en-US" sz="2000" dirty="0" smtClean="0"/>
              <a:t>DPI </a:t>
            </a:r>
            <a:r>
              <a:rPr lang="ar-SA" sz="2000" dirty="0" smtClean="0"/>
              <a:t>على طابعات الليزر و 2540 أو أكثر على طابعات </a:t>
            </a:r>
            <a:r>
              <a:rPr lang="en-US" sz="2000" dirty="0" smtClean="0"/>
              <a:t>Image Setters </a:t>
            </a:r>
            <a:r>
              <a:rPr lang="ar-SA" sz="2000" dirty="0" smtClean="0"/>
              <a:t>المستخدمة فى المطابع.</a:t>
            </a:r>
            <a:br>
              <a:rPr lang="ar-SA" sz="2000" dirty="0" smtClean="0"/>
            </a:br>
            <a:r>
              <a:rPr lang="ar-SA" sz="2000" dirty="0" smtClean="0"/>
              <a:t/>
            </a:r>
            <a:br>
              <a:rPr lang="ar-SA" sz="2000" dirty="0" smtClean="0"/>
            </a:br>
            <a:r>
              <a:rPr lang="ar-SA" sz="2000" dirty="0" smtClean="0"/>
              <a:t>2. الحاجة إلى وجود بنية تحتية </a:t>
            </a:r>
            <a:r>
              <a:rPr lang="en-US" sz="2000" dirty="0" smtClean="0"/>
              <a:t>Infrastructure </a:t>
            </a:r>
            <a:r>
              <a:rPr lang="ar-SA" sz="2000" dirty="0" smtClean="0"/>
              <a:t>فى مجال الاتصالات والأجهزة والبرمجيات لتوفير الكتب المنشورة إلكترونياً.</a:t>
            </a:r>
            <a:br>
              <a:rPr lang="ar-SA" sz="2000" dirty="0" smtClean="0"/>
            </a:br>
            <a:r>
              <a:rPr lang="ar-SA" sz="2000" dirty="0" smtClean="0"/>
              <a:t>3. تكاليف أنظمة الحماية الخاصة بإدارة الحقوق الرقمية </a:t>
            </a:r>
            <a:r>
              <a:rPr lang="en-US" sz="2000" dirty="0" smtClean="0"/>
              <a:t>DRM.</a:t>
            </a:r>
            <a:br>
              <a:rPr lang="en-US" sz="2000" dirty="0" smtClean="0"/>
            </a:br>
            <a:r>
              <a:rPr lang="en-US" sz="2000" dirty="0" smtClean="0"/>
              <a:t/>
            </a:r>
            <a:br>
              <a:rPr lang="en-US" sz="2000" dirty="0" smtClean="0"/>
            </a:br>
            <a:r>
              <a:rPr lang="en-US" sz="2000" dirty="0" smtClean="0"/>
              <a:t>4. </a:t>
            </a:r>
            <a:r>
              <a:rPr lang="ar-SA" sz="2000" dirty="0" smtClean="0"/>
              <a:t>الحاجة إلى تعلم استخدام بعض البرامج للحصول على الكتب الإلكترونية ولقراءة هذه الكتب.</a:t>
            </a:r>
            <a:br>
              <a:rPr lang="ar-SA" sz="2000" dirty="0" smtClean="0"/>
            </a:br>
            <a:r>
              <a:rPr lang="ar-SA" sz="2000" dirty="0" smtClean="0"/>
              <a:t/>
            </a:r>
            <a:br>
              <a:rPr lang="ar-SA" sz="2000" dirty="0" smtClean="0"/>
            </a:br>
            <a:r>
              <a:rPr lang="ar-SA" sz="2000" dirty="0" smtClean="0"/>
              <a:t>5. عدم وجود مقاييس موحدة </a:t>
            </a:r>
            <a:r>
              <a:rPr lang="en-US" sz="2000" dirty="0" smtClean="0"/>
              <a:t>Standards </a:t>
            </a:r>
            <a:r>
              <a:rPr lang="ar-SA" sz="2000" dirty="0" smtClean="0"/>
              <a:t>للكتب الإلكترونية بشكل عام ولأجهزة </a:t>
            </a:r>
            <a:r>
              <a:rPr lang="en-US" sz="2000" dirty="0" smtClean="0"/>
              <a:t>Book Readers </a:t>
            </a:r>
            <a:r>
              <a:rPr lang="ar-SA" sz="2000" dirty="0" smtClean="0"/>
              <a:t>بشكل خاص.</a:t>
            </a:r>
            <a:br>
              <a:rPr lang="ar-SA" sz="2000" dirty="0" smtClean="0"/>
            </a:br>
            <a:r>
              <a:rPr lang="ar-SA" dirty="0" smtClean="0"/>
              <a:t>6</a:t>
            </a:r>
            <a:r>
              <a:rPr lang="ar-SA" sz="2000" dirty="0"/>
              <a:t>. الكتاب العادى غير حساس ويتحمل ظروف الاستخدام اليومية خلافاً لجهاز الـ </a:t>
            </a:r>
            <a:r>
              <a:rPr lang="en-US" sz="2000" dirty="0"/>
              <a:t>E-Book Reader.</a:t>
            </a:r>
            <a:br>
              <a:rPr lang="en-US" sz="2000" dirty="0"/>
            </a:br>
            <a:endParaRPr lang="en-US" sz="2000" dirty="0"/>
          </a:p>
        </p:txBody>
      </p:sp>
    </p:spTree>
    <p:extLst>
      <p:ext uri="{BB962C8B-B14F-4D97-AF65-F5344CB8AC3E}">
        <p14:creationId xmlns:p14="http://schemas.microsoft.com/office/powerpoint/2010/main" val="177133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582341"/>
            <a:ext cx="8305800" cy="3416320"/>
          </a:xfrm>
          <a:prstGeom prst="rect">
            <a:avLst/>
          </a:prstGeom>
        </p:spPr>
        <p:txBody>
          <a:bodyPr wrap="square">
            <a:spAutoFit/>
          </a:bodyPr>
          <a:lstStyle/>
          <a:p>
            <a:pPr algn="r" rtl="1"/>
            <a:r>
              <a:rPr lang="ar-SA" sz="2400" dirty="0" smtClean="0"/>
              <a:t>من أهم الأسباب التى تمنع الناشرين من نشر معلوماتهم على شبكة الإنترنت الخوف من النسخ غير المشروع والخوف على حقوق المؤلفين الفكرية. ويمكن حفظ حقوق المؤلفين الفكرية عن طريق تقنية تعرف بتقنية إدارة الحقوق الرقمية </a:t>
            </a:r>
            <a:r>
              <a:rPr lang="en-US" sz="2400" dirty="0" smtClean="0"/>
              <a:t>Digital Right Management (DRM). </a:t>
            </a:r>
            <a:r>
              <a:rPr lang="ar-SA" sz="2400" dirty="0" smtClean="0"/>
              <a:t>وهى تقنية تهدف إلى تمكين الناشرين من النشر المأمون للممتلكات الفكرية كالكتب وغيرها بشكل رقمى عبر شبكة الإنترنت أو عبر أى وسيط إلكترونى كالأقراص المدمجة </a:t>
            </a:r>
            <a:r>
              <a:rPr lang="en-US" sz="2400" dirty="0" smtClean="0"/>
              <a:t>CD </a:t>
            </a:r>
            <a:r>
              <a:rPr lang="ar-SA" sz="2400" dirty="0" smtClean="0"/>
              <a:t>ووسائط التخزين المتنقلة </a:t>
            </a:r>
            <a:r>
              <a:rPr lang="en-US" sz="2400" dirty="0" smtClean="0"/>
              <a:t>Removable Media. </a:t>
            </a:r>
            <a:r>
              <a:rPr lang="ar-SA" sz="2400" dirty="0" smtClean="0"/>
              <a:t>وتتكون هذه التقنية من مجموعة برامج تمكن الناشر من:</a:t>
            </a:r>
            <a:br>
              <a:rPr lang="ar-SA" sz="2400" dirty="0" smtClean="0"/>
            </a:br>
            <a:r>
              <a:rPr lang="ar-SA" sz="2400" dirty="0" smtClean="0"/>
              <a:t/>
            </a:r>
            <a:br>
              <a:rPr lang="ar-SA" sz="2400" dirty="0" smtClean="0"/>
            </a:br>
            <a:r>
              <a:rPr lang="ar-SA" sz="2400" dirty="0" smtClean="0"/>
              <a:t>تشفير </a:t>
            </a:r>
            <a:r>
              <a:rPr lang="en-US" sz="2400" dirty="0" smtClean="0"/>
              <a:t>Encryption </a:t>
            </a:r>
            <a:r>
              <a:rPr lang="ar-SA" sz="2400" dirty="0" smtClean="0"/>
              <a:t>المواد الرقمية </a:t>
            </a:r>
            <a:r>
              <a:rPr lang="en-US" sz="2400" dirty="0" smtClean="0"/>
              <a:t>Digital Materials </a:t>
            </a:r>
            <a:r>
              <a:rPr lang="ar-SA" sz="2400" dirty="0" smtClean="0"/>
              <a:t>المراد نشرها.</a:t>
            </a:r>
            <a:endParaRPr lang="en-US" sz="2400" dirty="0"/>
          </a:p>
        </p:txBody>
      </p:sp>
      <p:sp>
        <p:nvSpPr>
          <p:cNvPr id="4" name="Title 3"/>
          <p:cNvSpPr>
            <a:spLocks noGrp="1"/>
          </p:cNvSpPr>
          <p:nvPr>
            <p:ph type="title"/>
          </p:nvPr>
        </p:nvSpPr>
        <p:spPr>
          <a:xfrm>
            <a:off x="457200" y="704088"/>
            <a:ext cx="8229600" cy="667512"/>
          </a:xfrm>
        </p:spPr>
        <p:txBody>
          <a:bodyPr>
            <a:normAutofit/>
          </a:bodyPr>
          <a:lstStyle/>
          <a:p>
            <a:pPr algn="r"/>
            <a:r>
              <a:rPr lang="ar-SA" sz="3200" b="1" dirty="0">
                <a:solidFill>
                  <a:srgbClr val="C00000"/>
                </a:solidFill>
                <a:cs typeface="Simplified Arabic" pitchFamily="2" charset="-78"/>
              </a:rPr>
              <a:t>حماية المواد المنشورة إلكترونياً</a:t>
            </a:r>
            <a:endParaRPr lang="en-US" sz="3200" b="1" dirty="0">
              <a:solidFill>
                <a:srgbClr val="C00000"/>
              </a:solidFill>
              <a:cs typeface="Simplified Arabic" pitchFamily="2" charset="-78"/>
            </a:endParaRPr>
          </a:p>
        </p:txBody>
      </p:sp>
    </p:spTree>
    <p:extLst>
      <p:ext uri="{BB962C8B-B14F-4D97-AF65-F5344CB8AC3E}">
        <p14:creationId xmlns:p14="http://schemas.microsoft.com/office/powerpoint/2010/main" val="2511090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AutoShape 2"/>
          <p:cNvSpPr>
            <a:spLocks noChangeArrowheads="1"/>
          </p:cNvSpPr>
          <p:nvPr/>
        </p:nvSpPr>
        <p:spPr bwMode="auto">
          <a:xfrm rot="2524806">
            <a:off x="2460625" y="3633788"/>
            <a:ext cx="504825" cy="1795462"/>
          </a:xfrm>
          <a:prstGeom prst="downArrow">
            <a:avLst>
              <a:gd name="adj1" fmla="val 50000"/>
              <a:gd name="adj2" fmla="val 88915"/>
            </a:avLst>
          </a:prstGeom>
          <a:gradFill rotWithShape="1">
            <a:gsLst>
              <a:gs pos="0">
                <a:srgbClr val="BA0000"/>
              </a:gs>
              <a:gs pos="100000">
                <a:srgbClr val="BA0000">
                  <a:gamma/>
                  <a:shade val="46275"/>
                  <a:invGamma/>
                </a:srgbClr>
              </a:gs>
            </a:gsLst>
            <a:lin ang="54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en-US"/>
          </a:p>
        </p:txBody>
      </p:sp>
      <p:sp>
        <p:nvSpPr>
          <p:cNvPr id="208899" name="Freeform 3"/>
          <p:cNvSpPr>
            <a:spLocks/>
          </p:cNvSpPr>
          <p:nvPr/>
        </p:nvSpPr>
        <p:spPr bwMode="auto">
          <a:xfrm rot="28168444">
            <a:off x="6221412" y="3405188"/>
            <a:ext cx="441325" cy="1168400"/>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0" name="Freeform 4"/>
          <p:cNvSpPr>
            <a:spLocks/>
          </p:cNvSpPr>
          <p:nvPr/>
        </p:nvSpPr>
        <p:spPr bwMode="auto">
          <a:xfrm rot="15599714" flipH="1">
            <a:off x="2563813" y="2573337"/>
            <a:ext cx="393700" cy="1241425"/>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1" name="Freeform 5"/>
          <p:cNvSpPr>
            <a:spLocks/>
          </p:cNvSpPr>
          <p:nvPr/>
        </p:nvSpPr>
        <p:spPr bwMode="auto">
          <a:xfrm rot="14090462" flipV="1">
            <a:off x="6336507" y="1807368"/>
            <a:ext cx="393700" cy="1547813"/>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2" name="Freeform 6"/>
          <p:cNvSpPr>
            <a:spLocks/>
          </p:cNvSpPr>
          <p:nvPr/>
        </p:nvSpPr>
        <p:spPr bwMode="auto">
          <a:xfrm rot="1185004" flipH="1">
            <a:off x="5219700" y="1592263"/>
            <a:ext cx="393700" cy="1331912"/>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3" name="Freeform 7"/>
          <p:cNvSpPr>
            <a:spLocks/>
          </p:cNvSpPr>
          <p:nvPr/>
        </p:nvSpPr>
        <p:spPr bwMode="auto">
          <a:xfrm rot="42014996">
            <a:off x="2771775" y="1601788"/>
            <a:ext cx="393700" cy="1331912"/>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4" name="Freeform 8"/>
          <p:cNvSpPr>
            <a:spLocks/>
          </p:cNvSpPr>
          <p:nvPr/>
        </p:nvSpPr>
        <p:spPr bwMode="auto">
          <a:xfrm rot="1185004" flipV="1">
            <a:off x="3481388" y="4006850"/>
            <a:ext cx="393700" cy="1490663"/>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5" name="Freeform 9"/>
          <p:cNvSpPr>
            <a:spLocks/>
          </p:cNvSpPr>
          <p:nvPr/>
        </p:nvSpPr>
        <p:spPr bwMode="auto">
          <a:xfrm rot="42014996" flipH="1" flipV="1">
            <a:off x="5484813" y="4010025"/>
            <a:ext cx="393700" cy="1398588"/>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BA0000"/>
              </a:gs>
              <a:gs pos="100000">
                <a:srgbClr val="BA0000">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08906" name="AutoShape 10"/>
          <p:cNvSpPr>
            <a:spLocks noChangeArrowheads="1"/>
          </p:cNvSpPr>
          <p:nvPr/>
        </p:nvSpPr>
        <p:spPr bwMode="auto">
          <a:xfrm>
            <a:off x="107950" y="2205038"/>
            <a:ext cx="2017713" cy="1809750"/>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marL="342900" indent="-342900" algn="ctr" eaLnBrk="0" hangingPunct="0"/>
            <a:r>
              <a:rPr lang="ar-SA" altLang="zh-CN" b="1">
                <a:cs typeface="Arial" charset="0"/>
              </a:rPr>
              <a:t>لغة تهيئة النص الفائقة </a:t>
            </a:r>
            <a:r>
              <a:rPr lang="en-US" altLang="zh-CN" b="1">
                <a:ea typeface="SimSun" pitchFamily="2" charset="-122"/>
                <a:cs typeface="Arial" charset="0"/>
              </a:rPr>
              <a:t>Hyper text markup Language (HTML)</a:t>
            </a:r>
            <a:endParaRPr lang="en-GB" b="1">
              <a:cs typeface="Arial" charset="0"/>
            </a:endParaRPr>
          </a:p>
        </p:txBody>
      </p:sp>
      <p:sp>
        <p:nvSpPr>
          <p:cNvPr id="208907" name="AutoShape 11"/>
          <p:cNvSpPr>
            <a:spLocks noChangeArrowheads="1"/>
          </p:cNvSpPr>
          <p:nvPr/>
        </p:nvSpPr>
        <p:spPr bwMode="auto">
          <a:xfrm>
            <a:off x="323850" y="4652963"/>
            <a:ext cx="1724025" cy="1135062"/>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sz="2000" b="1">
                <a:cs typeface="Arial" charset="0"/>
              </a:rPr>
              <a:t>الوسائط الفائقة </a:t>
            </a:r>
            <a:r>
              <a:rPr lang="en-US" altLang="zh-CN" sz="2000" b="1">
                <a:ea typeface="SimSun" pitchFamily="2" charset="-122"/>
                <a:cs typeface="Arial" charset="0"/>
              </a:rPr>
              <a:t>Hypermedia</a:t>
            </a:r>
            <a:r>
              <a:rPr lang="en-US" altLang="zh-CN" sz="2000">
                <a:ea typeface="SimSun" pitchFamily="2" charset="-122"/>
                <a:cs typeface="Arial" charset="0"/>
              </a:rPr>
              <a:t> </a:t>
            </a:r>
            <a:endParaRPr lang="en-GB" sz="2000">
              <a:cs typeface="Arial" charset="0"/>
            </a:endParaRPr>
          </a:p>
        </p:txBody>
      </p:sp>
      <p:sp>
        <p:nvSpPr>
          <p:cNvPr id="208908" name="AutoShape 12"/>
          <p:cNvSpPr>
            <a:spLocks noChangeArrowheads="1"/>
          </p:cNvSpPr>
          <p:nvPr/>
        </p:nvSpPr>
        <p:spPr bwMode="auto">
          <a:xfrm>
            <a:off x="5029200" y="5505450"/>
            <a:ext cx="2168525" cy="981075"/>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sz="2200" b="1">
                <a:latin typeface="Times New Roman" pitchFamily="18" charset="0"/>
                <a:cs typeface="Traditional Arabic" pitchFamily="2" charset="-78"/>
              </a:rPr>
              <a:t>الوسائط المتعددة</a:t>
            </a:r>
            <a:r>
              <a:rPr lang="ar-SA" sz="2200" b="1">
                <a:solidFill>
                  <a:srgbClr val="008080"/>
                </a:solidFill>
                <a:latin typeface="Times New Roman" pitchFamily="18" charset="0"/>
                <a:cs typeface="Traditional Arabic" pitchFamily="2" charset="-78"/>
              </a:rPr>
              <a:t> </a:t>
            </a:r>
            <a:r>
              <a:rPr lang="en-US" sz="2000" b="1">
                <a:latin typeface="Times New Roman" pitchFamily="18" charset="0"/>
                <a:cs typeface="Traditional Arabic" pitchFamily="2" charset="-78"/>
              </a:rPr>
              <a:t>MULTIMEDIA</a:t>
            </a:r>
            <a:endParaRPr lang="en-GB" sz="2000" b="1">
              <a:latin typeface="Times New Roman" pitchFamily="18" charset="0"/>
              <a:cs typeface="Traditional Arabic" pitchFamily="2" charset="-78"/>
            </a:endParaRPr>
          </a:p>
        </p:txBody>
      </p:sp>
      <p:sp>
        <p:nvSpPr>
          <p:cNvPr id="208909" name="AutoShape 13"/>
          <p:cNvSpPr>
            <a:spLocks noChangeArrowheads="1"/>
          </p:cNvSpPr>
          <p:nvPr/>
        </p:nvSpPr>
        <p:spPr bwMode="auto">
          <a:xfrm>
            <a:off x="2552700" y="5553075"/>
            <a:ext cx="2193925" cy="936625"/>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altLang="zh-CN" sz="2000" b="1">
                <a:cs typeface="Arial" charset="0"/>
              </a:rPr>
              <a:t>محركات البحث </a:t>
            </a:r>
            <a:r>
              <a:rPr lang="en-US" altLang="zh-CN" sz="2000" b="1">
                <a:ea typeface="SimSun" pitchFamily="2" charset="-122"/>
                <a:cs typeface="Arial" charset="0"/>
              </a:rPr>
              <a:t>Search Engine</a:t>
            </a:r>
            <a:r>
              <a:rPr lang="en-US" altLang="zh-CN" sz="2000">
                <a:ea typeface="SimSun" pitchFamily="2" charset="-122"/>
                <a:cs typeface="Arial" charset="0"/>
              </a:rPr>
              <a:t> </a:t>
            </a:r>
            <a:endParaRPr lang="en-GB" sz="2000">
              <a:cs typeface="Arial" charset="0"/>
            </a:endParaRPr>
          </a:p>
        </p:txBody>
      </p:sp>
      <p:sp>
        <p:nvSpPr>
          <p:cNvPr id="208910" name="AutoShape 14"/>
          <p:cNvSpPr>
            <a:spLocks noChangeArrowheads="1"/>
          </p:cNvSpPr>
          <p:nvPr/>
        </p:nvSpPr>
        <p:spPr bwMode="auto">
          <a:xfrm>
            <a:off x="7086600" y="1219200"/>
            <a:ext cx="1584325" cy="1503363"/>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b="1">
                <a:cs typeface="Arial" charset="0"/>
              </a:rPr>
              <a:t>النشر المكتبي </a:t>
            </a:r>
            <a:r>
              <a:rPr lang="en-US" altLang="zh-CN" b="1">
                <a:ea typeface="SimSun" pitchFamily="2" charset="-122"/>
                <a:cs typeface="Arial" charset="0"/>
              </a:rPr>
              <a:t> Desk for Publisherity</a:t>
            </a:r>
            <a:r>
              <a:rPr lang="en-US" altLang="zh-CN">
                <a:ea typeface="SimSun" pitchFamily="2" charset="-122"/>
                <a:cs typeface="Arial" charset="0"/>
              </a:rPr>
              <a:t> </a:t>
            </a:r>
            <a:endParaRPr lang="en-GB">
              <a:cs typeface="Arial" charset="0"/>
            </a:endParaRPr>
          </a:p>
        </p:txBody>
      </p:sp>
      <p:sp>
        <p:nvSpPr>
          <p:cNvPr id="208911" name="AutoShape 15"/>
          <p:cNvSpPr>
            <a:spLocks noChangeArrowheads="1"/>
          </p:cNvSpPr>
          <p:nvPr/>
        </p:nvSpPr>
        <p:spPr bwMode="auto">
          <a:xfrm>
            <a:off x="6972300" y="3859213"/>
            <a:ext cx="1752600" cy="1123950"/>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altLang="zh-CN" sz="2000" b="1">
                <a:cs typeface="Arial" charset="0"/>
              </a:rPr>
              <a:t>المعيار العام للغة كتابة الوثيقة </a:t>
            </a:r>
            <a:r>
              <a:rPr lang="en-US" altLang="zh-CN" sz="2000" b="1">
                <a:ea typeface="SimSun" pitchFamily="2" charset="-122"/>
                <a:cs typeface="Arial" charset="0"/>
              </a:rPr>
              <a:t>(SGML)</a:t>
            </a:r>
            <a:r>
              <a:rPr lang="en-US" altLang="zh-CN" sz="2000">
                <a:ea typeface="SimSun" pitchFamily="2" charset="-122"/>
                <a:cs typeface="Arial" charset="0"/>
              </a:rPr>
              <a:t> </a:t>
            </a:r>
            <a:endParaRPr lang="en-GB" sz="2000">
              <a:cs typeface="Arial" charset="0"/>
            </a:endParaRPr>
          </a:p>
        </p:txBody>
      </p:sp>
      <p:sp>
        <p:nvSpPr>
          <p:cNvPr id="208912" name="AutoShape 16"/>
          <p:cNvSpPr>
            <a:spLocks noChangeArrowheads="1"/>
          </p:cNvSpPr>
          <p:nvPr/>
        </p:nvSpPr>
        <p:spPr bwMode="auto">
          <a:xfrm>
            <a:off x="4284663" y="476250"/>
            <a:ext cx="2344737" cy="1001713"/>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53882" dir="2700000" algn="ctr" rotWithShape="0">
              <a:schemeClr val="tx1"/>
            </a:outerShdw>
          </a:effectLst>
        </p:spPr>
        <p:txBody>
          <a:bodyPr anchor="ctr"/>
          <a:lstStyle/>
          <a:p>
            <a:pPr marL="342900" indent="-342900" algn="ctr" eaLnBrk="0" hangingPunct="0">
              <a:lnSpc>
                <a:spcPct val="70000"/>
              </a:lnSpc>
              <a:spcBef>
                <a:spcPct val="50000"/>
              </a:spcBef>
            </a:pPr>
            <a:r>
              <a:rPr lang="ar-SA" b="1">
                <a:solidFill>
                  <a:srgbClr val="008080"/>
                </a:solidFill>
                <a:latin typeface="Times New Roman" pitchFamily="18" charset="0"/>
                <a:cs typeface="Traditional Arabic" pitchFamily="2" charset="-78"/>
              </a:rPr>
              <a:t>ا</a:t>
            </a:r>
            <a:r>
              <a:rPr lang="ar-SA" altLang="zh-CN" b="1">
                <a:cs typeface="Arial" charset="0"/>
              </a:rPr>
              <a:t>المحدد الموحد للمصدر </a:t>
            </a:r>
            <a:r>
              <a:rPr lang="en-US" altLang="zh-CN" b="1">
                <a:ea typeface="SimSun" pitchFamily="2" charset="-122"/>
                <a:cs typeface="Arial" charset="0"/>
              </a:rPr>
              <a:t> Uniform Resource Locator (URL)</a:t>
            </a:r>
            <a:endParaRPr lang="en-GB" b="1">
              <a:solidFill>
                <a:srgbClr val="008080"/>
              </a:solidFill>
              <a:latin typeface="Times New Roman" pitchFamily="18" charset="0"/>
              <a:cs typeface="Traditional Arabic" pitchFamily="2" charset="-78"/>
            </a:endParaRPr>
          </a:p>
        </p:txBody>
      </p:sp>
      <p:sp>
        <p:nvSpPr>
          <p:cNvPr id="208913" name="AutoShape 17"/>
          <p:cNvSpPr>
            <a:spLocks noChangeArrowheads="1"/>
          </p:cNvSpPr>
          <p:nvPr/>
        </p:nvSpPr>
        <p:spPr bwMode="auto">
          <a:xfrm>
            <a:off x="1835150" y="484188"/>
            <a:ext cx="1841500" cy="987425"/>
          </a:xfrm>
          <a:prstGeom prst="flowChartProcess">
            <a:avLst/>
          </a:prstGeom>
          <a:gradFill rotWithShape="0">
            <a:gsLst>
              <a:gs pos="0">
                <a:srgbClr val="FFFF91"/>
              </a:gs>
              <a:gs pos="50000">
                <a:srgbClr val="FFFF91">
                  <a:gamma/>
                  <a:tint val="0"/>
                  <a:invGamma/>
                </a:srgbClr>
              </a:gs>
              <a:gs pos="100000">
                <a:srgbClr val="FFFF91"/>
              </a:gs>
            </a:gsLst>
            <a:lin ang="2700000" scaled="1"/>
          </a:gradFill>
          <a:ln w="38100" algn="ctr">
            <a:solidFill>
              <a:srgbClr val="800000"/>
            </a:solidFill>
            <a:prstDash val="sysDot"/>
            <a:miter lim="800000"/>
            <a:headEnd/>
            <a:tailEnd/>
          </a:ln>
          <a:effectLst>
            <a:outerShdw dist="45791" dir="2021404" algn="ctr" rotWithShape="0">
              <a:schemeClr val="tx1">
                <a:alpha val="50000"/>
              </a:schemeClr>
            </a:outerShdw>
          </a:effectLst>
        </p:spPr>
        <p:txBody>
          <a:bodyPr anchor="ctr"/>
          <a:lstStyle/>
          <a:p>
            <a:pPr marL="342900" indent="-342900" algn="ctr" eaLnBrk="0" hangingPunct="0">
              <a:lnSpc>
                <a:spcPct val="70000"/>
              </a:lnSpc>
              <a:spcBef>
                <a:spcPct val="50000"/>
              </a:spcBef>
            </a:pPr>
            <a:r>
              <a:rPr lang="ar-SA" altLang="zh-CN" sz="2000" b="1">
                <a:cs typeface="Arial" charset="0"/>
              </a:rPr>
              <a:t>المجلة الالكترونية</a:t>
            </a:r>
          </a:p>
          <a:p>
            <a:pPr marL="342900" indent="-342900" algn="ctr" eaLnBrk="0" hangingPunct="0">
              <a:lnSpc>
                <a:spcPct val="70000"/>
              </a:lnSpc>
              <a:spcBef>
                <a:spcPct val="50000"/>
              </a:spcBef>
            </a:pPr>
            <a:r>
              <a:rPr lang="ar-SA" altLang="zh-CN" sz="2000" b="1">
                <a:cs typeface="Arial" charset="0"/>
              </a:rPr>
              <a:t> </a:t>
            </a:r>
            <a:r>
              <a:rPr lang="en-US" altLang="zh-CN" sz="2000" b="1">
                <a:ea typeface="SimSun" pitchFamily="2" charset="-122"/>
                <a:cs typeface="Arial" charset="0"/>
              </a:rPr>
              <a:t>E –Journals</a:t>
            </a:r>
            <a:endParaRPr lang="en-GB" sz="2000" b="1">
              <a:cs typeface="Arial" charset="0"/>
            </a:endParaRPr>
          </a:p>
        </p:txBody>
      </p:sp>
      <p:grpSp>
        <p:nvGrpSpPr>
          <p:cNvPr id="208914" name="Group 18"/>
          <p:cNvGrpSpPr>
            <a:grpSpLocks/>
          </p:cNvGrpSpPr>
          <p:nvPr/>
        </p:nvGrpSpPr>
        <p:grpSpPr bwMode="auto">
          <a:xfrm>
            <a:off x="3062288" y="2781300"/>
            <a:ext cx="2951162" cy="1368425"/>
            <a:chOff x="1929" y="1752"/>
            <a:chExt cx="1859" cy="862"/>
          </a:xfrm>
        </p:grpSpPr>
        <p:sp>
          <p:nvSpPr>
            <p:cNvPr id="208915" name="AutoShape 19"/>
            <p:cNvSpPr>
              <a:spLocks noChangeArrowheads="1"/>
            </p:cNvSpPr>
            <p:nvPr/>
          </p:nvSpPr>
          <p:spPr bwMode="auto">
            <a:xfrm>
              <a:off x="1929" y="1752"/>
              <a:ext cx="1859" cy="862"/>
            </a:xfrm>
            <a:prstGeom prst="flowChartProcess">
              <a:avLst/>
            </a:prstGeom>
            <a:gradFill rotWithShape="0">
              <a:gsLst>
                <a:gs pos="0">
                  <a:srgbClr val="00E8E2"/>
                </a:gs>
                <a:gs pos="50000">
                  <a:srgbClr val="005654"/>
                </a:gs>
                <a:gs pos="100000">
                  <a:srgbClr val="00E8E2"/>
                </a:gs>
              </a:gsLst>
              <a:lin ang="2700000" scaled="1"/>
            </a:gradFill>
            <a:ln>
              <a:noFill/>
            </a:ln>
            <a:effectLst>
              <a:outerShdw dist="125724" dir="2700000" algn="ctr" rotWithShape="0">
                <a:schemeClr val="tx1">
                  <a:alpha val="50000"/>
                </a:schemeClr>
              </a:outerShdw>
            </a:effectLst>
            <a:extLst>
              <a:ext uri="{91240B29-F687-4F45-9708-019B960494DF}">
                <a14:hiddenLine xmlns:a14="http://schemas.microsoft.com/office/drawing/2010/main" w="12700" algn="ctr">
                  <a:solidFill>
                    <a:schemeClr val="bg1"/>
                  </a:solidFill>
                  <a:miter lim="800000"/>
                  <a:headEnd/>
                  <a:tailEnd/>
                </a14:hiddenLine>
              </a:ext>
            </a:extLst>
          </p:spPr>
          <p:txBody>
            <a:bodyPr wrap="none" anchor="ctr"/>
            <a:lstStyle/>
            <a:p>
              <a:pPr algn="ctr" eaLnBrk="0" hangingPunct="0">
                <a:lnSpc>
                  <a:spcPct val="60000"/>
                </a:lnSpc>
                <a:spcBef>
                  <a:spcPct val="50000"/>
                </a:spcBef>
              </a:pPr>
              <a:r>
                <a:rPr lang="ar-SA" sz="2800" b="1">
                  <a:solidFill>
                    <a:schemeClr val="bg1"/>
                  </a:solidFill>
                  <a:effectLst>
                    <a:outerShdw blurRad="38100" dist="38100" dir="2700000" algn="tl">
                      <a:srgbClr val="000000"/>
                    </a:outerShdw>
                  </a:effectLst>
                  <a:latin typeface="Franklin Gothic Book" pitchFamily="34" charset="0"/>
                  <a:cs typeface="Times New Roman" pitchFamily="18" charset="0"/>
                </a:rPr>
                <a:t>عناصر مشروع</a:t>
              </a:r>
            </a:p>
            <a:p>
              <a:pPr algn="ctr" eaLnBrk="0" hangingPunct="0">
                <a:lnSpc>
                  <a:spcPct val="60000"/>
                </a:lnSpc>
                <a:spcBef>
                  <a:spcPct val="50000"/>
                </a:spcBef>
              </a:pPr>
              <a:r>
                <a:rPr lang="en-US" sz="2800" b="1">
                  <a:solidFill>
                    <a:schemeClr val="bg1"/>
                  </a:solidFill>
                  <a:effectLst>
                    <a:outerShdw blurRad="38100" dist="38100" dir="2700000" algn="tl">
                      <a:srgbClr val="000000"/>
                    </a:outerShdw>
                  </a:effectLst>
                  <a:latin typeface="Franklin Gothic Book" pitchFamily="34" charset="0"/>
                  <a:cs typeface="Times New Roman" pitchFamily="18" charset="0"/>
                </a:rPr>
                <a:t>TIEC</a:t>
              </a:r>
              <a:endParaRPr lang="en-GB" sz="2800" b="1">
                <a:solidFill>
                  <a:schemeClr val="bg1"/>
                </a:solidFill>
                <a:effectLst>
                  <a:outerShdw blurRad="38100" dist="38100" dir="2700000" algn="tl">
                    <a:srgbClr val="000000"/>
                  </a:outerShdw>
                </a:effectLst>
                <a:latin typeface="Franklin Gothic Book" pitchFamily="34" charset="0"/>
                <a:cs typeface="Times New Roman" pitchFamily="18" charset="0"/>
              </a:endParaRPr>
            </a:p>
          </p:txBody>
        </p:sp>
        <p:sp>
          <p:nvSpPr>
            <p:cNvPr id="208916" name="AutoShape 20"/>
            <p:cNvSpPr>
              <a:spLocks noChangeArrowheads="1"/>
            </p:cNvSpPr>
            <p:nvPr/>
          </p:nvSpPr>
          <p:spPr bwMode="auto">
            <a:xfrm>
              <a:off x="1995" y="1823"/>
              <a:ext cx="1701" cy="731"/>
            </a:xfrm>
            <a:prstGeom prst="flowChartProcess">
              <a:avLst/>
            </a:prstGeom>
            <a:gradFill rotWithShape="0">
              <a:gsLst>
                <a:gs pos="0">
                  <a:srgbClr val="00E8E2"/>
                </a:gs>
                <a:gs pos="50000">
                  <a:srgbClr val="005654"/>
                </a:gs>
                <a:gs pos="100000">
                  <a:srgbClr val="00E8E2"/>
                </a:gs>
              </a:gsLst>
              <a:lin ang="2700000" scaled="1"/>
            </a:gradFill>
            <a:ln>
              <a:noFill/>
            </a:ln>
            <a:effectLst/>
            <a:extLs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125724" dir="2700000" algn="ctr" rotWithShape="0">
                      <a:schemeClr val="tx1">
                        <a:alpha val="50000"/>
                      </a:schemeClr>
                    </a:outerShdw>
                  </a:effectLst>
                </a14:hiddenEffects>
              </a:ext>
            </a:extLst>
          </p:spPr>
          <p:txBody>
            <a:bodyPr wrap="none" anchor="ctr"/>
            <a:lstStyle/>
            <a:p>
              <a:pPr algn="ctr" eaLnBrk="0" hangingPunct="0">
                <a:lnSpc>
                  <a:spcPct val="60000"/>
                </a:lnSpc>
                <a:spcBef>
                  <a:spcPct val="50000"/>
                </a:spcBef>
              </a:pPr>
              <a:r>
                <a:rPr lang="ar-SA" sz="2800" b="1">
                  <a:solidFill>
                    <a:schemeClr val="bg1"/>
                  </a:solidFill>
                  <a:effectLst>
                    <a:outerShdw blurRad="38100" dist="38100" dir="2700000" algn="tl">
                      <a:srgbClr val="000000"/>
                    </a:outerShdw>
                  </a:effectLst>
                  <a:latin typeface="Franklin Gothic Book" pitchFamily="34" charset="0"/>
                  <a:cs typeface="Times New Roman" pitchFamily="18" charset="0"/>
                </a:rPr>
                <a:t>مصطلحات</a:t>
              </a:r>
            </a:p>
            <a:p>
              <a:pPr algn="ctr" eaLnBrk="0" hangingPunct="0">
                <a:lnSpc>
                  <a:spcPct val="60000"/>
                </a:lnSpc>
                <a:spcBef>
                  <a:spcPct val="50000"/>
                </a:spcBef>
              </a:pPr>
              <a:r>
                <a:rPr lang="ar-SA" sz="2800" b="1">
                  <a:solidFill>
                    <a:schemeClr val="bg1"/>
                  </a:solidFill>
                  <a:effectLst>
                    <a:outerShdw blurRad="38100" dist="38100" dir="2700000" algn="tl">
                      <a:srgbClr val="000000"/>
                    </a:outerShdw>
                  </a:effectLst>
                  <a:latin typeface="Franklin Gothic Book" pitchFamily="34" charset="0"/>
                  <a:cs typeface="Times New Roman" pitchFamily="18" charset="0"/>
                </a:rPr>
                <a:t> النشر الإلكتروني</a:t>
              </a:r>
              <a:endParaRPr lang="en-GB" sz="2800" b="1">
                <a:solidFill>
                  <a:schemeClr val="bg1"/>
                </a:solidFill>
                <a:effectLst>
                  <a:outerShdw blurRad="38100" dist="38100" dir="2700000" algn="tl">
                    <a:srgbClr val="000000"/>
                  </a:outerShdw>
                </a:effectLst>
                <a:latin typeface="Franklin Gothic Book" pitchFamily="34" charset="0"/>
                <a:cs typeface="Times New Roman" pitchFamily="18" charset="0"/>
              </a:endParaRPr>
            </a:p>
          </p:txBody>
        </p:sp>
      </p:grpSp>
    </p:spTree>
    <p:extLst>
      <p:ext uri="{BB962C8B-B14F-4D97-AF65-F5344CB8AC3E}">
        <p14:creationId xmlns:p14="http://schemas.microsoft.com/office/powerpoint/2010/main" val="2726456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08914"/>
                                        </p:tgtEl>
                                        <p:attrNameLst>
                                          <p:attrName>style.visibility</p:attrName>
                                        </p:attrNameLst>
                                      </p:cBhvr>
                                      <p:to>
                                        <p:strVal val="visible"/>
                                      </p:to>
                                    </p:set>
                                    <p:anim calcmode="lin" valueType="num">
                                      <p:cBhvr>
                                        <p:cTn id="7" dur="500" fill="hold"/>
                                        <p:tgtEl>
                                          <p:spTgt spid="208914"/>
                                        </p:tgtEl>
                                        <p:attrNameLst>
                                          <p:attrName>ppt_w</p:attrName>
                                        </p:attrNameLst>
                                      </p:cBhvr>
                                      <p:tavLst>
                                        <p:tav tm="0">
                                          <p:val>
                                            <p:fltVal val="0"/>
                                          </p:val>
                                        </p:tav>
                                        <p:tav tm="100000">
                                          <p:val>
                                            <p:strVal val="#ppt_w"/>
                                          </p:val>
                                        </p:tav>
                                      </p:tavLst>
                                    </p:anim>
                                    <p:anim calcmode="lin" valueType="num">
                                      <p:cBhvr>
                                        <p:cTn id="8" dur="500" fill="hold"/>
                                        <p:tgtEl>
                                          <p:spTgt spid="208914"/>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08903"/>
                                        </p:tgtEl>
                                        <p:attrNameLst>
                                          <p:attrName>style.visibility</p:attrName>
                                        </p:attrNameLst>
                                      </p:cBhvr>
                                      <p:to>
                                        <p:strVal val="visible"/>
                                      </p:to>
                                    </p:set>
                                    <p:animEffect transition="in" filter="wipe(down)">
                                      <p:cBhvr>
                                        <p:cTn id="12" dur="500"/>
                                        <p:tgtEl>
                                          <p:spTgt spid="208903"/>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08913"/>
                                        </p:tgtEl>
                                        <p:attrNameLst>
                                          <p:attrName>style.visibility</p:attrName>
                                        </p:attrNameLst>
                                      </p:cBhvr>
                                      <p:to>
                                        <p:strVal val="visible"/>
                                      </p:to>
                                    </p:set>
                                    <p:anim calcmode="lin" valueType="num">
                                      <p:cBhvr>
                                        <p:cTn id="16" dur="500" fill="hold"/>
                                        <p:tgtEl>
                                          <p:spTgt spid="208913"/>
                                        </p:tgtEl>
                                        <p:attrNameLst>
                                          <p:attrName>ppt_w</p:attrName>
                                        </p:attrNameLst>
                                      </p:cBhvr>
                                      <p:tavLst>
                                        <p:tav tm="0">
                                          <p:val>
                                            <p:fltVal val="0"/>
                                          </p:val>
                                        </p:tav>
                                        <p:tav tm="100000">
                                          <p:val>
                                            <p:strVal val="#ppt_w"/>
                                          </p:val>
                                        </p:tav>
                                      </p:tavLst>
                                    </p:anim>
                                    <p:anim calcmode="lin" valueType="num">
                                      <p:cBhvr>
                                        <p:cTn id="17" dur="500" fill="hold"/>
                                        <p:tgtEl>
                                          <p:spTgt spid="20891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08901"/>
                                        </p:tgtEl>
                                        <p:attrNameLst>
                                          <p:attrName>style.visibility</p:attrName>
                                        </p:attrNameLst>
                                      </p:cBhvr>
                                      <p:to>
                                        <p:strVal val="visible"/>
                                      </p:to>
                                    </p:set>
                                    <p:animEffect transition="in" filter="wipe(left)">
                                      <p:cBhvr>
                                        <p:cTn id="21" dur="500"/>
                                        <p:tgtEl>
                                          <p:spTgt spid="208901"/>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208910"/>
                                        </p:tgtEl>
                                        <p:attrNameLst>
                                          <p:attrName>style.visibility</p:attrName>
                                        </p:attrNameLst>
                                      </p:cBhvr>
                                      <p:to>
                                        <p:strVal val="visible"/>
                                      </p:to>
                                    </p:set>
                                    <p:anim calcmode="lin" valueType="num">
                                      <p:cBhvr>
                                        <p:cTn id="25" dur="500" fill="hold"/>
                                        <p:tgtEl>
                                          <p:spTgt spid="208910"/>
                                        </p:tgtEl>
                                        <p:attrNameLst>
                                          <p:attrName>ppt_w</p:attrName>
                                        </p:attrNameLst>
                                      </p:cBhvr>
                                      <p:tavLst>
                                        <p:tav tm="0">
                                          <p:val>
                                            <p:fltVal val="0"/>
                                          </p:val>
                                        </p:tav>
                                        <p:tav tm="100000">
                                          <p:val>
                                            <p:strVal val="#ppt_w"/>
                                          </p:val>
                                        </p:tav>
                                      </p:tavLst>
                                    </p:anim>
                                    <p:anim calcmode="lin" valueType="num">
                                      <p:cBhvr>
                                        <p:cTn id="26" dur="500" fill="hold"/>
                                        <p:tgtEl>
                                          <p:spTgt spid="208910"/>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08899"/>
                                        </p:tgtEl>
                                        <p:attrNameLst>
                                          <p:attrName>style.visibility</p:attrName>
                                        </p:attrNameLst>
                                      </p:cBhvr>
                                      <p:to>
                                        <p:strVal val="visible"/>
                                      </p:to>
                                    </p:set>
                                    <p:animEffect transition="in" filter="wipe(left)">
                                      <p:cBhvr>
                                        <p:cTn id="30" dur="500"/>
                                        <p:tgtEl>
                                          <p:spTgt spid="208899"/>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208911"/>
                                        </p:tgtEl>
                                        <p:attrNameLst>
                                          <p:attrName>style.visibility</p:attrName>
                                        </p:attrNameLst>
                                      </p:cBhvr>
                                      <p:to>
                                        <p:strVal val="visible"/>
                                      </p:to>
                                    </p:set>
                                    <p:anim calcmode="lin" valueType="num">
                                      <p:cBhvr>
                                        <p:cTn id="34" dur="500" fill="hold"/>
                                        <p:tgtEl>
                                          <p:spTgt spid="208911"/>
                                        </p:tgtEl>
                                        <p:attrNameLst>
                                          <p:attrName>ppt_w</p:attrName>
                                        </p:attrNameLst>
                                      </p:cBhvr>
                                      <p:tavLst>
                                        <p:tav tm="0">
                                          <p:val>
                                            <p:fltVal val="0"/>
                                          </p:val>
                                        </p:tav>
                                        <p:tav tm="100000">
                                          <p:val>
                                            <p:strVal val="#ppt_w"/>
                                          </p:val>
                                        </p:tav>
                                      </p:tavLst>
                                    </p:anim>
                                    <p:anim calcmode="lin" valueType="num">
                                      <p:cBhvr>
                                        <p:cTn id="35" dur="500" fill="hold"/>
                                        <p:tgtEl>
                                          <p:spTgt spid="208911"/>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208900"/>
                                        </p:tgtEl>
                                        <p:attrNameLst>
                                          <p:attrName>style.visibility</p:attrName>
                                        </p:attrNameLst>
                                      </p:cBhvr>
                                      <p:to>
                                        <p:strVal val="visible"/>
                                      </p:to>
                                    </p:set>
                                    <p:animEffect transition="in" filter="wipe(right)">
                                      <p:cBhvr>
                                        <p:cTn id="39" dur="500"/>
                                        <p:tgtEl>
                                          <p:spTgt spid="208900"/>
                                        </p:tgtEl>
                                      </p:cBhvr>
                                    </p:animEffect>
                                  </p:childTnLst>
                                </p:cTn>
                              </p:par>
                            </p:childTnLst>
                          </p:cTn>
                        </p:par>
                        <p:par>
                          <p:cTn id="40" fill="hold" nodeType="afterGroup">
                            <p:stCondLst>
                              <p:cond delay="4000"/>
                            </p:stCondLst>
                            <p:childTnLst>
                              <p:par>
                                <p:cTn id="41" presetID="23" presetClass="entr" presetSubtype="16" fill="hold" grpId="0" nodeType="afterEffect">
                                  <p:stCondLst>
                                    <p:cond delay="0"/>
                                  </p:stCondLst>
                                  <p:childTnLst>
                                    <p:set>
                                      <p:cBhvr>
                                        <p:cTn id="42" dur="1" fill="hold">
                                          <p:stCondLst>
                                            <p:cond delay="0"/>
                                          </p:stCondLst>
                                        </p:cTn>
                                        <p:tgtEl>
                                          <p:spTgt spid="208906"/>
                                        </p:tgtEl>
                                        <p:attrNameLst>
                                          <p:attrName>style.visibility</p:attrName>
                                        </p:attrNameLst>
                                      </p:cBhvr>
                                      <p:to>
                                        <p:strVal val="visible"/>
                                      </p:to>
                                    </p:set>
                                    <p:anim calcmode="lin" valueType="num">
                                      <p:cBhvr>
                                        <p:cTn id="43" dur="500" fill="hold"/>
                                        <p:tgtEl>
                                          <p:spTgt spid="208906"/>
                                        </p:tgtEl>
                                        <p:attrNameLst>
                                          <p:attrName>ppt_w</p:attrName>
                                        </p:attrNameLst>
                                      </p:cBhvr>
                                      <p:tavLst>
                                        <p:tav tm="0">
                                          <p:val>
                                            <p:fltVal val="0"/>
                                          </p:val>
                                        </p:tav>
                                        <p:tav tm="100000">
                                          <p:val>
                                            <p:strVal val="#ppt_w"/>
                                          </p:val>
                                        </p:tav>
                                      </p:tavLst>
                                    </p:anim>
                                    <p:anim calcmode="lin" valueType="num">
                                      <p:cBhvr>
                                        <p:cTn id="44" dur="500" fill="hold"/>
                                        <p:tgtEl>
                                          <p:spTgt spid="208906"/>
                                        </p:tgtEl>
                                        <p:attrNameLst>
                                          <p:attrName>ppt_h</p:attrName>
                                        </p:attrNameLst>
                                      </p:cBhvr>
                                      <p:tavLst>
                                        <p:tav tm="0">
                                          <p:val>
                                            <p:fltVal val="0"/>
                                          </p:val>
                                        </p:tav>
                                        <p:tav tm="100000">
                                          <p:val>
                                            <p:strVal val="#ppt_h"/>
                                          </p:val>
                                        </p:tav>
                                      </p:tavLst>
                                    </p:anim>
                                  </p:childTnLst>
                                </p:cTn>
                              </p:par>
                            </p:childTnLst>
                          </p:cTn>
                        </p:par>
                        <p:par>
                          <p:cTn id="45" fill="hold" nodeType="afterGroup">
                            <p:stCondLst>
                              <p:cond delay="4500"/>
                            </p:stCondLst>
                            <p:childTnLst>
                              <p:par>
                                <p:cTn id="46" presetID="22" presetClass="entr" presetSubtype="1" fill="hold" grpId="0" nodeType="afterEffect">
                                  <p:stCondLst>
                                    <p:cond delay="0"/>
                                  </p:stCondLst>
                                  <p:childTnLst>
                                    <p:set>
                                      <p:cBhvr>
                                        <p:cTn id="47" dur="1" fill="hold">
                                          <p:stCondLst>
                                            <p:cond delay="0"/>
                                          </p:stCondLst>
                                        </p:cTn>
                                        <p:tgtEl>
                                          <p:spTgt spid="208898"/>
                                        </p:tgtEl>
                                        <p:attrNameLst>
                                          <p:attrName>style.visibility</p:attrName>
                                        </p:attrNameLst>
                                      </p:cBhvr>
                                      <p:to>
                                        <p:strVal val="visible"/>
                                      </p:to>
                                    </p:set>
                                    <p:animEffect transition="in" filter="wipe(up)">
                                      <p:cBhvr>
                                        <p:cTn id="48" dur="500"/>
                                        <p:tgtEl>
                                          <p:spTgt spid="208898"/>
                                        </p:tgtEl>
                                      </p:cBhvr>
                                    </p:animEffect>
                                  </p:childTnLst>
                                </p:cTn>
                              </p:par>
                            </p:childTnLst>
                          </p:cTn>
                        </p:par>
                        <p:par>
                          <p:cTn id="49" fill="hold" nodeType="afterGroup">
                            <p:stCondLst>
                              <p:cond delay="5000"/>
                            </p:stCondLst>
                            <p:childTnLst>
                              <p:par>
                                <p:cTn id="50" presetID="23" presetClass="entr" presetSubtype="16" fill="hold" grpId="0" nodeType="afterEffect">
                                  <p:stCondLst>
                                    <p:cond delay="0"/>
                                  </p:stCondLst>
                                  <p:childTnLst>
                                    <p:set>
                                      <p:cBhvr>
                                        <p:cTn id="51" dur="1" fill="hold">
                                          <p:stCondLst>
                                            <p:cond delay="0"/>
                                          </p:stCondLst>
                                        </p:cTn>
                                        <p:tgtEl>
                                          <p:spTgt spid="208907"/>
                                        </p:tgtEl>
                                        <p:attrNameLst>
                                          <p:attrName>style.visibility</p:attrName>
                                        </p:attrNameLst>
                                      </p:cBhvr>
                                      <p:to>
                                        <p:strVal val="visible"/>
                                      </p:to>
                                    </p:set>
                                    <p:anim calcmode="lin" valueType="num">
                                      <p:cBhvr>
                                        <p:cTn id="52" dur="500" fill="hold"/>
                                        <p:tgtEl>
                                          <p:spTgt spid="208907"/>
                                        </p:tgtEl>
                                        <p:attrNameLst>
                                          <p:attrName>ppt_w</p:attrName>
                                        </p:attrNameLst>
                                      </p:cBhvr>
                                      <p:tavLst>
                                        <p:tav tm="0">
                                          <p:val>
                                            <p:fltVal val="0"/>
                                          </p:val>
                                        </p:tav>
                                        <p:tav tm="100000">
                                          <p:val>
                                            <p:strVal val="#ppt_w"/>
                                          </p:val>
                                        </p:tav>
                                      </p:tavLst>
                                    </p:anim>
                                    <p:anim calcmode="lin" valueType="num">
                                      <p:cBhvr>
                                        <p:cTn id="53" dur="500" fill="hold"/>
                                        <p:tgtEl>
                                          <p:spTgt spid="208907"/>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08905"/>
                                        </p:tgtEl>
                                        <p:attrNameLst>
                                          <p:attrName>style.visibility</p:attrName>
                                        </p:attrNameLst>
                                      </p:cBhvr>
                                      <p:to>
                                        <p:strVal val="visible"/>
                                      </p:to>
                                    </p:set>
                                    <p:animEffect transition="in" filter="wipe(up)">
                                      <p:cBhvr>
                                        <p:cTn id="57" dur="500"/>
                                        <p:tgtEl>
                                          <p:spTgt spid="208905"/>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208908"/>
                                        </p:tgtEl>
                                        <p:attrNameLst>
                                          <p:attrName>style.visibility</p:attrName>
                                        </p:attrNameLst>
                                      </p:cBhvr>
                                      <p:to>
                                        <p:strVal val="visible"/>
                                      </p:to>
                                    </p:set>
                                    <p:anim calcmode="lin" valueType="num">
                                      <p:cBhvr>
                                        <p:cTn id="61" dur="500" fill="hold"/>
                                        <p:tgtEl>
                                          <p:spTgt spid="208908"/>
                                        </p:tgtEl>
                                        <p:attrNameLst>
                                          <p:attrName>ppt_w</p:attrName>
                                        </p:attrNameLst>
                                      </p:cBhvr>
                                      <p:tavLst>
                                        <p:tav tm="0">
                                          <p:val>
                                            <p:fltVal val="0"/>
                                          </p:val>
                                        </p:tav>
                                        <p:tav tm="100000">
                                          <p:val>
                                            <p:strVal val="#ppt_w"/>
                                          </p:val>
                                        </p:tav>
                                      </p:tavLst>
                                    </p:anim>
                                    <p:anim calcmode="lin" valueType="num">
                                      <p:cBhvr>
                                        <p:cTn id="62" dur="500" fill="hold"/>
                                        <p:tgtEl>
                                          <p:spTgt spid="208908"/>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208904"/>
                                        </p:tgtEl>
                                        <p:attrNameLst>
                                          <p:attrName>style.visibility</p:attrName>
                                        </p:attrNameLst>
                                      </p:cBhvr>
                                      <p:to>
                                        <p:strVal val="visible"/>
                                      </p:to>
                                    </p:set>
                                    <p:animEffect transition="in" filter="wipe(up)">
                                      <p:cBhvr>
                                        <p:cTn id="66" dur="500"/>
                                        <p:tgtEl>
                                          <p:spTgt spid="208904"/>
                                        </p:tgtEl>
                                      </p:cBhvr>
                                    </p:animEffect>
                                  </p:childTnLst>
                                </p:cTn>
                              </p:par>
                            </p:childTnLst>
                          </p:cTn>
                        </p:par>
                        <p:par>
                          <p:cTn id="67" fill="hold" nodeType="afterGroup">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208909"/>
                                        </p:tgtEl>
                                        <p:attrNameLst>
                                          <p:attrName>style.visibility</p:attrName>
                                        </p:attrNameLst>
                                      </p:cBhvr>
                                      <p:to>
                                        <p:strVal val="visible"/>
                                      </p:to>
                                    </p:set>
                                    <p:anim calcmode="lin" valueType="num">
                                      <p:cBhvr>
                                        <p:cTn id="70" dur="500" fill="hold"/>
                                        <p:tgtEl>
                                          <p:spTgt spid="208909"/>
                                        </p:tgtEl>
                                        <p:attrNameLst>
                                          <p:attrName>ppt_w</p:attrName>
                                        </p:attrNameLst>
                                      </p:cBhvr>
                                      <p:tavLst>
                                        <p:tav tm="0">
                                          <p:val>
                                            <p:fltVal val="0"/>
                                          </p:val>
                                        </p:tav>
                                        <p:tav tm="100000">
                                          <p:val>
                                            <p:strVal val="#ppt_w"/>
                                          </p:val>
                                        </p:tav>
                                      </p:tavLst>
                                    </p:anim>
                                    <p:anim calcmode="lin" valueType="num">
                                      <p:cBhvr>
                                        <p:cTn id="71" dur="500" fill="hold"/>
                                        <p:tgtEl>
                                          <p:spTgt spid="208909"/>
                                        </p:tgtEl>
                                        <p:attrNameLst>
                                          <p:attrName>ppt_h</p:attrName>
                                        </p:attrNameLst>
                                      </p:cBhvr>
                                      <p:tavLst>
                                        <p:tav tm="0">
                                          <p:val>
                                            <p:fltVal val="0"/>
                                          </p:val>
                                        </p:tav>
                                        <p:tav tm="100000">
                                          <p:val>
                                            <p:strVal val="#ppt_h"/>
                                          </p:val>
                                        </p:tav>
                                      </p:tavLst>
                                    </p:anim>
                                  </p:childTnLst>
                                </p:cTn>
                              </p:par>
                            </p:childTnLst>
                          </p:cTn>
                        </p:par>
                        <p:par>
                          <p:cTn id="72" fill="hold" nodeType="afterGroup">
                            <p:stCondLst>
                              <p:cond delay="7500"/>
                            </p:stCondLst>
                            <p:childTnLst>
                              <p:par>
                                <p:cTn id="73" presetID="22" presetClass="entr" presetSubtype="4" fill="hold" grpId="0" nodeType="afterEffect">
                                  <p:stCondLst>
                                    <p:cond delay="0"/>
                                  </p:stCondLst>
                                  <p:childTnLst>
                                    <p:set>
                                      <p:cBhvr>
                                        <p:cTn id="74" dur="1" fill="hold">
                                          <p:stCondLst>
                                            <p:cond delay="0"/>
                                          </p:stCondLst>
                                        </p:cTn>
                                        <p:tgtEl>
                                          <p:spTgt spid="208902"/>
                                        </p:tgtEl>
                                        <p:attrNameLst>
                                          <p:attrName>style.visibility</p:attrName>
                                        </p:attrNameLst>
                                      </p:cBhvr>
                                      <p:to>
                                        <p:strVal val="visible"/>
                                      </p:to>
                                    </p:set>
                                    <p:animEffect transition="in" filter="wipe(down)">
                                      <p:cBhvr>
                                        <p:cTn id="75" dur="500"/>
                                        <p:tgtEl>
                                          <p:spTgt spid="208902"/>
                                        </p:tgtEl>
                                      </p:cBhvr>
                                    </p:animEffect>
                                  </p:childTnLst>
                                </p:cTn>
                              </p:par>
                            </p:childTnLst>
                          </p:cTn>
                        </p:par>
                        <p:par>
                          <p:cTn id="76" fill="hold" nodeType="afterGroup">
                            <p:stCondLst>
                              <p:cond delay="8000"/>
                            </p:stCondLst>
                            <p:childTnLst>
                              <p:par>
                                <p:cTn id="77" presetID="23" presetClass="entr" presetSubtype="16" fill="hold" grpId="0" nodeType="afterEffect">
                                  <p:stCondLst>
                                    <p:cond delay="0"/>
                                  </p:stCondLst>
                                  <p:childTnLst>
                                    <p:set>
                                      <p:cBhvr>
                                        <p:cTn id="78" dur="1" fill="hold">
                                          <p:stCondLst>
                                            <p:cond delay="0"/>
                                          </p:stCondLst>
                                        </p:cTn>
                                        <p:tgtEl>
                                          <p:spTgt spid="208912"/>
                                        </p:tgtEl>
                                        <p:attrNameLst>
                                          <p:attrName>style.visibility</p:attrName>
                                        </p:attrNameLst>
                                      </p:cBhvr>
                                      <p:to>
                                        <p:strVal val="visible"/>
                                      </p:to>
                                    </p:set>
                                    <p:anim calcmode="lin" valueType="num">
                                      <p:cBhvr>
                                        <p:cTn id="79" dur="500" fill="hold"/>
                                        <p:tgtEl>
                                          <p:spTgt spid="208912"/>
                                        </p:tgtEl>
                                        <p:attrNameLst>
                                          <p:attrName>ppt_w</p:attrName>
                                        </p:attrNameLst>
                                      </p:cBhvr>
                                      <p:tavLst>
                                        <p:tav tm="0">
                                          <p:val>
                                            <p:fltVal val="0"/>
                                          </p:val>
                                        </p:tav>
                                        <p:tav tm="100000">
                                          <p:val>
                                            <p:strVal val="#ppt_w"/>
                                          </p:val>
                                        </p:tav>
                                      </p:tavLst>
                                    </p:anim>
                                    <p:anim calcmode="lin" valueType="num">
                                      <p:cBhvr>
                                        <p:cTn id="80" dur="500" fill="hold"/>
                                        <p:tgtEl>
                                          <p:spTgt spid="2089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animBg="1"/>
      <p:bldP spid="208899" grpId="0" animBg="1"/>
      <p:bldP spid="208900" grpId="0" animBg="1"/>
      <p:bldP spid="208901" grpId="0" animBg="1"/>
      <p:bldP spid="208902" grpId="0" animBg="1"/>
      <p:bldP spid="208903" grpId="0" animBg="1"/>
      <p:bldP spid="208904" grpId="0" animBg="1"/>
      <p:bldP spid="208905" grpId="0" animBg="1"/>
      <p:bldP spid="208906" grpId="0" animBg="1" autoUpdateAnimBg="0"/>
      <p:bldP spid="208907" grpId="0" animBg="1" autoUpdateAnimBg="0"/>
      <p:bldP spid="208908" grpId="0" animBg="1" autoUpdateAnimBg="0"/>
      <p:bldP spid="208909" grpId="0" animBg="1" autoUpdateAnimBg="0"/>
      <p:bldP spid="208910" grpId="0" animBg="1" autoUpdateAnimBg="0"/>
      <p:bldP spid="208911" grpId="0" animBg="1" autoUpdateAnimBg="0"/>
      <p:bldP spid="208912" grpId="0" animBg="1" autoUpdateAnimBg="0"/>
      <p:bldP spid="20891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AutoShape 2"/>
          <p:cNvSpPr>
            <a:spLocks noChangeArrowheads="1"/>
          </p:cNvSpPr>
          <p:nvPr/>
        </p:nvSpPr>
        <p:spPr bwMode="auto">
          <a:xfrm rot="19310856" flipH="1">
            <a:off x="6143625" y="3919538"/>
            <a:ext cx="360363" cy="1482725"/>
          </a:xfrm>
          <a:prstGeom prst="downArrow">
            <a:avLst>
              <a:gd name="adj1" fmla="val 50000"/>
              <a:gd name="adj2" fmla="val 102863"/>
            </a:avLst>
          </a:prstGeom>
          <a:gradFill rotWithShape="1">
            <a:gsLst>
              <a:gs pos="0">
                <a:srgbClr val="FFA263"/>
              </a:gs>
              <a:gs pos="100000">
                <a:srgbClr val="FFA263">
                  <a:gamma/>
                  <a:shade val="46275"/>
                  <a:invGamma/>
                </a:srgbClr>
              </a:gs>
            </a:gsLst>
            <a:lin ang="54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en-US"/>
          </a:p>
        </p:txBody>
      </p:sp>
      <p:sp>
        <p:nvSpPr>
          <p:cNvPr id="212995" name="AutoShape 3"/>
          <p:cNvSpPr>
            <a:spLocks noChangeArrowheads="1"/>
          </p:cNvSpPr>
          <p:nvPr/>
        </p:nvSpPr>
        <p:spPr bwMode="auto">
          <a:xfrm rot="2116892">
            <a:off x="2422525" y="3862388"/>
            <a:ext cx="360363" cy="2047875"/>
          </a:xfrm>
          <a:prstGeom prst="downArrow">
            <a:avLst>
              <a:gd name="adj1" fmla="val 50000"/>
              <a:gd name="adj2" fmla="val 142070"/>
            </a:avLst>
          </a:prstGeom>
          <a:gradFill rotWithShape="1">
            <a:gsLst>
              <a:gs pos="0">
                <a:srgbClr val="FFA263"/>
              </a:gs>
              <a:gs pos="100000">
                <a:srgbClr val="FFA263">
                  <a:gamma/>
                  <a:shade val="46275"/>
                  <a:invGamma/>
                </a:srgbClr>
              </a:gs>
            </a:gsLst>
            <a:lin ang="54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en-US"/>
          </a:p>
        </p:txBody>
      </p:sp>
      <p:sp>
        <p:nvSpPr>
          <p:cNvPr id="212996" name="Freeform 4"/>
          <p:cNvSpPr>
            <a:spLocks/>
          </p:cNvSpPr>
          <p:nvPr/>
        </p:nvSpPr>
        <p:spPr bwMode="auto">
          <a:xfrm rot="29109538">
            <a:off x="6311107" y="3444081"/>
            <a:ext cx="393700" cy="1309687"/>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2997" name="Freeform 5"/>
          <p:cNvSpPr>
            <a:spLocks/>
          </p:cNvSpPr>
          <p:nvPr/>
        </p:nvSpPr>
        <p:spPr bwMode="auto">
          <a:xfrm rot="14090462" flipH="1">
            <a:off x="2500313" y="3421063"/>
            <a:ext cx="393700" cy="1244600"/>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2998" name="Freeform 6"/>
          <p:cNvSpPr>
            <a:spLocks/>
          </p:cNvSpPr>
          <p:nvPr/>
        </p:nvSpPr>
        <p:spPr bwMode="auto">
          <a:xfrm rot="14090462" flipV="1">
            <a:off x="6269832" y="2089943"/>
            <a:ext cx="393700" cy="1198563"/>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2999" name="Freeform 7"/>
          <p:cNvSpPr>
            <a:spLocks/>
          </p:cNvSpPr>
          <p:nvPr/>
        </p:nvSpPr>
        <p:spPr bwMode="auto">
          <a:xfrm rot="29109538" flipH="1" flipV="1">
            <a:off x="2443957" y="1775619"/>
            <a:ext cx="393700" cy="1506537"/>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3000" name="AutoShape 8"/>
          <p:cNvSpPr>
            <a:spLocks noChangeArrowheads="1"/>
          </p:cNvSpPr>
          <p:nvPr/>
        </p:nvSpPr>
        <p:spPr bwMode="auto">
          <a:xfrm rot="16200000" flipH="1">
            <a:off x="6334125" y="2819400"/>
            <a:ext cx="360363" cy="931863"/>
          </a:xfrm>
          <a:prstGeom prst="downArrow">
            <a:avLst>
              <a:gd name="adj1" fmla="val 50000"/>
              <a:gd name="adj2" fmla="val 64648"/>
            </a:avLst>
          </a:prstGeom>
          <a:gradFill rotWithShape="1">
            <a:gsLst>
              <a:gs pos="0">
                <a:srgbClr val="FFA263"/>
              </a:gs>
              <a:gs pos="100000">
                <a:srgbClr val="FFA263">
                  <a:gamma/>
                  <a:shade val="46275"/>
                  <a:invGamma/>
                </a:srgbClr>
              </a:gs>
            </a:gsLst>
            <a:lin ang="54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en-US"/>
          </a:p>
        </p:txBody>
      </p:sp>
      <p:sp>
        <p:nvSpPr>
          <p:cNvPr id="213001" name="Freeform 9"/>
          <p:cNvSpPr>
            <a:spLocks/>
          </p:cNvSpPr>
          <p:nvPr/>
        </p:nvSpPr>
        <p:spPr bwMode="auto">
          <a:xfrm rot="1185004" flipH="1">
            <a:off x="5330825" y="1592263"/>
            <a:ext cx="393700" cy="1331912"/>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3002" name="Freeform 10"/>
          <p:cNvSpPr>
            <a:spLocks/>
          </p:cNvSpPr>
          <p:nvPr/>
        </p:nvSpPr>
        <p:spPr bwMode="auto">
          <a:xfrm rot="42014996">
            <a:off x="3206750" y="1601788"/>
            <a:ext cx="393700" cy="1331912"/>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3003" name="Freeform 11"/>
          <p:cNvSpPr>
            <a:spLocks/>
          </p:cNvSpPr>
          <p:nvPr/>
        </p:nvSpPr>
        <p:spPr bwMode="auto">
          <a:xfrm rot="1185004" flipV="1">
            <a:off x="4322763" y="4005263"/>
            <a:ext cx="393700" cy="1611312"/>
          </a:xfrm>
          <a:custGeom>
            <a:avLst/>
            <a:gdLst>
              <a:gd name="T0" fmla="*/ 864 w 868"/>
              <a:gd name="T1" fmla="*/ 2472 h 2622"/>
              <a:gd name="T2" fmla="*/ 522 w 868"/>
              <a:gd name="T3" fmla="*/ 1680 h 2622"/>
              <a:gd name="T4" fmla="*/ 516 w 868"/>
              <a:gd name="T5" fmla="*/ 918 h 2622"/>
              <a:gd name="T6" fmla="*/ 720 w 868"/>
              <a:gd name="T7" fmla="*/ 870 h 2622"/>
              <a:gd name="T8" fmla="*/ 858 w 868"/>
              <a:gd name="T9" fmla="*/ 1008 h 2622"/>
              <a:gd name="T10" fmla="*/ 780 w 868"/>
              <a:gd name="T11" fmla="*/ 408 h 2622"/>
              <a:gd name="T12" fmla="*/ 798 w 868"/>
              <a:gd name="T13" fmla="*/ 0 h 2622"/>
              <a:gd name="T14" fmla="*/ 336 w 868"/>
              <a:gd name="T15" fmla="*/ 390 h 2622"/>
              <a:gd name="T16" fmla="*/ 24 w 868"/>
              <a:gd name="T17" fmla="*/ 846 h 2622"/>
              <a:gd name="T18" fmla="*/ 180 w 868"/>
              <a:gd name="T19" fmla="*/ 762 h 2622"/>
              <a:gd name="T20" fmla="*/ 276 w 868"/>
              <a:gd name="T21" fmla="*/ 864 h 2622"/>
              <a:gd name="T22" fmla="*/ 66 w 868"/>
              <a:gd name="T23" fmla="*/ 1716 h 2622"/>
              <a:gd name="T24" fmla="*/ 258 w 868"/>
              <a:gd name="T25" fmla="*/ 2622 h 2622"/>
              <a:gd name="T26" fmla="*/ 534 w 868"/>
              <a:gd name="T27" fmla="*/ 2586 h 2622"/>
              <a:gd name="T28" fmla="*/ 864 w 868"/>
              <a:gd name="T29" fmla="*/ 2472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2622">
                <a:moveTo>
                  <a:pt x="864" y="2472"/>
                </a:moveTo>
                <a:cubicBezTo>
                  <a:pt x="582" y="2100"/>
                  <a:pt x="580" y="1939"/>
                  <a:pt x="522" y="1680"/>
                </a:cubicBezTo>
                <a:cubicBezTo>
                  <a:pt x="464" y="1421"/>
                  <a:pt x="483" y="1053"/>
                  <a:pt x="516" y="918"/>
                </a:cubicBezTo>
                <a:cubicBezTo>
                  <a:pt x="555" y="790"/>
                  <a:pt x="667" y="847"/>
                  <a:pt x="720" y="870"/>
                </a:cubicBezTo>
                <a:cubicBezTo>
                  <a:pt x="773" y="893"/>
                  <a:pt x="798" y="984"/>
                  <a:pt x="858" y="1008"/>
                </a:cubicBezTo>
                <a:cubicBezTo>
                  <a:pt x="868" y="932"/>
                  <a:pt x="798" y="636"/>
                  <a:pt x="780" y="408"/>
                </a:cubicBezTo>
                <a:cubicBezTo>
                  <a:pt x="762" y="180"/>
                  <a:pt x="780" y="168"/>
                  <a:pt x="798" y="0"/>
                </a:cubicBezTo>
                <a:cubicBezTo>
                  <a:pt x="720" y="18"/>
                  <a:pt x="516" y="174"/>
                  <a:pt x="336" y="390"/>
                </a:cubicBezTo>
                <a:cubicBezTo>
                  <a:pt x="210" y="524"/>
                  <a:pt x="30" y="758"/>
                  <a:pt x="24" y="846"/>
                </a:cubicBezTo>
                <a:cubicBezTo>
                  <a:pt x="0" y="909"/>
                  <a:pt x="126" y="774"/>
                  <a:pt x="180" y="762"/>
                </a:cubicBezTo>
                <a:cubicBezTo>
                  <a:pt x="234" y="750"/>
                  <a:pt x="330" y="744"/>
                  <a:pt x="276" y="864"/>
                </a:cubicBezTo>
                <a:cubicBezTo>
                  <a:pt x="222" y="984"/>
                  <a:pt x="90" y="1188"/>
                  <a:pt x="66" y="1716"/>
                </a:cubicBezTo>
                <a:cubicBezTo>
                  <a:pt x="60" y="2268"/>
                  <a:pt x="130" y="2471"/>
                  <a:pt x="258" y="2622"/>
                </a:cubicBezTo>
                <a:cubicBezTo>
                  <a:pt x="378" y="2616"/>
                  <a:pt x="436" y="2614"/>
                  <a:pt x="534" y="2586"/>
                </a:cubicBezTo>
                <a:cubicBezTo>
                  <a:pt x="632" y="2558"/>
                  <a:pt x="732" y="2538"/>
                  <a:pt x="864" y="2472"/>
                </a:cubicBezTo>
                <a:close/>
              </a:path>
            </a:pathLst>
          </a:custGeom>
          <a:gradFill rotWithShape="1">
            <a:gsLst>
              <a:gs pos="0">
                <a:srgbClr val="FFA263"/>
              </a:gs>
              <a:gs pos="100000">
                <a:srgbClr val="FFA263">
                  <a:gamma/>
                  <a:shade val="46275"/>
                  <a:invGamma/>
                </a:srgbClr>
              </a:gs>
            </a:gsLst>
            <a:lin ang="5400000" scaled="1"/>
          </a:gradFill>
          <a:ln w="12700" cmpd="sng">
            <a:solidFill>
              <a:schemeClr val="bg1"/>
            </a:solidFill>
            <a:round/>
            <a:headEnd/>
            <a:tailEnd/>
          </a:ln>
          <a:effectLst>
            <a:outerShdw dist="25400" dir="5400000" algn="ctr" rotWithShape="0">
              <a:srgbClr val="080808">
                <a:alpha val="50000"/>
              </a:srgbClr>
            </a:outerShdw>
          </a:effectLst>
        </p:spPr>
        <p:txBody>
          <a:bodyPr/>
          <a:lstStyle/>
          <a:p>
            <a:endParaRPr lang="en-US"/>
          </a:p>
        </p:txBody>
      </p:sp>
      <p:sp>
        <p:nvSpPr>
          <p:cNvPr id="213004" name="AutoShape 12"/>
          <p:cNvSpPr>
            <a:spLocks noChangeArrowheads="1"/>
          </p:cNvSpPr>
          <p:nvPr/>
        </p:nvSpPr>
        <p:spPr bwMode="auto">
          <a:xfrm rot="5400000">
            <a:off x="2530475" y="2794000"/>
            <a:ext cx="360363" cy="779463"/>
          </a:xfrm>
          <a:prstGeom prst="downArrow">
            <a:avLst>
              <a:gd name="adj1" fmla="val 50000"/>
              <a:gd name="adj2" fmla="val 54075"/>
            </a:avLst>
          </a:prstGeom>
          <a:gradFill rotWithShape="1">
            <a:gsLst>
              <a:gs pos="0">
                <a:srgbClr val="FFA263"/>
              </a:gs>
              <a:gs pos="100000">
                <a:srgbClr val="FFA263">
                  <a:gamma/>
                  <a:shade val="46275"/>
                  <a:invGamma/>
                </a:srgbClr>
              </a:gs>
            </a:gsLst>
            <a:lin ang="54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en-US"/>
          </a:p>
        </p:txBody>
      </p:sp>
      <p:sp>
        <p:nvSpPr>
          <p:cNvPr id="213005" name="AutoShape 13"/>
          <p:cNvSpPr>
            <a:spLocks noChangeArrowheads="1"/>
          </p:cNvSpPr>
          <p:nvPr/>
        </p:nvSpPr>
        <p:spPr bwMode="auto">
          <a:xfrm>
            <a:off x="812800" y="5751513"/>
            <a:ext cx="1600200" cy="7397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sz="2000" b="1">
                <a:cs typeface="Arial" charset="0"/>
              </a:rPr>
              <a:t>المجموعات المصورة</a:t>
            </a:r>
            <a:r>
              <a:rPr lang="en-US" altLang="zh-CN" sz="2000">
                <a:ea typeface="SimSun" pitchFamily="2" charset="-122"/>
                <a:cs typeface="Arial" charset="0"/>
              </a:rPr>
              <a:t> </a:t>
            </a:r>
            <a:endParaRPr lang="en-GB" sz="2000">
              <a:cs typeface="Arial" charset="0"/>
            </a:endParaRPr>
          </a:p>
        </p:txBody>
      </p:sp>
      <p:sp>
        <p:nvSpPr>
          <p:cNvPr id="213006" name="AutoShape 14"/>
          <p:cNvSpPr>
            <a:spLocks noChangeArrowheads="1"/>
          </p:cNvSpPr>
          <p:nvPr/>
        </p:nvSpPr>
        <p:spPr bwMode="auto">
          <a:xfrm>
            <a:off x="471488" y="4079875"/>
            <a:ext cx="1711325" cy="9810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altLang="zh-CN" sz="2000" b="1">
                <a:cs typeface="Arial" charset="0"/>
              </a:rPr>
              <a:t>الكتاب الالكتروني</a:t>
            </a:r>
            <a:r>
              <a:rPr lang="ar-SA" altLang="zh-CN" sz="2000">
                <a:cs typeface="Arial" charset="0"/>
              </a:rPr>
              <a:t> </a:t>
            </a:r>
            <a:endParaRPr lang="en-GB" sz="2000">
              <a:cs typeface="Arial" charset="0"/>
            </a:endParaRPr>
          </a:p>
        </p:txBody>
      </p:sp>
      <p:sp>
        <p:nvSpPr>
          <p:cNvPr id="213007" name="AutoShape 15"/>
          <p:cNvSpPr>
            <a:spLocks noChangeArrowheads="1"/>
          </p:cNvSpPr>
          <p:nvPr/>
        </p:nvSpPr>
        <p:spPr bwMode="auto">
          <a:xfrm>
            <a:off x="482600" y="2754313"/>
            <a:ext cx="1765300" cy="7778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sz="2000" b="1">
                <a:cs typeface="Arial" charset="0"/>
              </a:rPr>
              <a:t>الدوريات الالكترونية</a:t>
            </a:r>
            <a:r>
              <a:rPr lang="ar-SA" altLang="zh-CN" sz="2000">
                <a:cs typeface="Arial" charset="0"/>
              </a:rPr>
              <a:t> </a:t>
            </a:r>
            <a:endParaRPr lang="en-GB" sz="2000">
              <a:cs typeface="Arial" charset="0"/>
            </a:endParaRPr>
          </a:p>
        </p:txBody>
      </p:sp>
      <p:sp>
        <p:nvSpPr>
          <p:cNvPr id="213008" name="AutoShape 16"/>
          <p:cNvSpPr>
            <a:spLocks noChangeArrowheads="1"/>
          </p:cNvSpPr>
          <p:nvPr/>
        </p:nvSpPr>
        <p:spPr bwMode="auto">
          <a:xfrm>
            <a:off x="2987675" y="5700713"/>
            <a:ext cx="2832100" cy="768350"/>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altLang="zh-CN" sz="2000" b="1">
                <a:cs typeface="Arial" charset="0"/>
              </a:rPr>
              <a:t>أقراص الفيديو التناظرية </a:t>
            </a:r>
            <a:r>
              <a:rPr lang="en-US" altLang="zh-CN" sz="2000" b="1">
                <a:ea typeface="SimSun" pitchFamily="2" charset="-122"/>
                <a:cs typeface="Arial" charset="0"/>
              </a:rPr>
              <a:t>Analog Video Disc</a:t>
            </a:r>
            <a:r>
              <a:rPr lang="en-US" altLang="zh-CN" sz="2000">
                <a:ea typeface="SimSun" pitchFamily="2" charset="-122"/>
                <a:cs typeface="Arial" charset="0"/>
              </a:rPr>
              <a:t> </a:t>
            </a:r>
            <a:endParaRPr lang="en-GB" sz="2000">
              <a:cs typeface="Arial" charset="0"/>
            </a:endParaRPr>
          </a:p>
        </p:txBody>
      </p:sp>
      <p:sp>
        <p:nvSpPr>
          <p:cNvPr id="213009" name="AutoShape 17"/>
          <p:cNvSpPr>
            <a:spLocks noChangeArrowheads="1"/>
          </p:cNvSpPr>
          <p:nvPr/>
        </p:nvSpPr>
        <p:spPr bwMode="auto">
          <a:xfrm>
            <a:off x="6604000" y="5268913"/>
            <a:ext cx="1765300" cy="11334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sz="2000" b="1">
                <a:cs typeface="Arial" charset="0"/>
              </a:rPr>
              <a:t>الأشرطة البصرية الرقمية </a:t>
            </a:r>
            <a:r>
              <a:rPr lang="en-US" altLang="zh-CN" sz="2000" b="1">
                <a:ea typeface="SimSun" pitchFamily="2" charset="-122"/>
                <a:cs typeface="Arial" charset="0"/>
              </a:rPr>
              <a:t>DVD , CDI</a:t>
            </a:r>
            <a:r>
              <a:rPr lang="en-US" altLang="zh-CN" sz="2000">
                <a:ea typeface="SimSun" pitchFamily="2" charset="-122"/>
                <a:cs typeface="Arial" charset="0"/>
              </a:rPr>
              <a:t> </a:t>
            </a:r>
            <a:endParaRPr lang="en-GB" sz="2000">
              <a:cs typeface="Arial" charset="0"/>
            </a:endParaRPr>
          </a:p>
        </p:txBody>
      </p:sp>
      <p:sp>
        <p:nvSpPr>
          <p:cNvPr id="213010" name="AutoShape 18"/>
          <p:cNvSpPr>
            <a:spLocks noChangeArrowheads="1"/>
          </p:cNvSpPr>
          <p:nvPr/>
        </p:nvSpPr>
        <p:spPr bwMode="auto">
          <a:xfrm>
            <a:off x="7013575" y="2720975"/>
            <a:ext cx="1806575" cy="8794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altLang="zh-CN" sz="2000" b="1">
                <a:cs typeface="Arial" charset="0"/>
              </a:rPr>
              <a:t>الأقراص الممغنطة </a:t>
            </a:r>
            <a:r>
              <a:rPr lang="en-US" altLang="zh-CN" sz="2000" b="1">
                <a:ea typeface="SimSun" pitchFamily="2" charset="-122"/>
                <a:cs typeface="Arial" charset="0"/>
              </a:rPr>
              <a:t>Magnetic Discs</a:t>
            </a:r>
            <a:r>
              <a:rPr lang="en-US" altLang="zh-CN" sz="2000">
                <a:ea typeface="SimSun" pitchFamily="2" charset="-122"/>
                <a:cs typeface="Arial" charset="0"/>
              </a:rPr>
              <a:t> </a:t>
            </a:r>
            <a:endParaRPr lang="en-GB" sz="2000">
              <a:cs typeface="Arial" charset="0"/>
            </a:endParaRPr>
          </a:p>
        </p:txBody>
      </p:sp>
      <p:sp>
        <p:nvSpPr>
          <p:cNvPr id="213011" name="AutoShape 19"/>
          <p:cNvSpPr>
            <a:spLocks noChangeArrowheads="1"/>
          </p:cNvSpPr>
          <p:nvPr/>
        </p:nvSpPr>
        <p:spPr bwMode="auto">
          <a:xfrm>
            <a:off x="6804025" y="1206500"/>
            <a:ext cx="1917700" cy="10191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sz="2000" b="1">
                <a:cs typeface="Arial" charset="0"/>
              </a:rPr>
              <a:t>الأشرطة</a:t>
            </a:r>
          </a:p>
          <a:p>
            <a:pPr algn="ctr" eaLnBrk="0" hangingPunct="0"/>
            <a:r>
              <a:rPr lang="ar-SA" altLang="zh-CN" sz="2000" b="1">
                <a:cs typeface="Arial" charset="0"/>
              </a:rPr>
              <a:t> </a:t>
            </a:r>
            <a:r>
              <a:rPr lang="en-US" altLang="zh-CN" sz="2000" b="1">
                <a:ea typeface="SimSun" pitchFamily="2" charset="-122"/>
                <a:cs typeface="Arial" charset="0"/>
              </a:rPr>
              <a:t>Tapes</a:t>
            </a:r>
            <a:endParaRPr lang="en-GB" sz="2000" b="1">
              <a:cs typeface="Arial" charset="0"/>
            </a:endParaRPr>
          </a:p>
        </p:txBody>
      </p:sp>
      <p:sp>
        <p:nvSpPr>
          <p:cNvPr id="213012" name="AutoShape 20"/>
          <p:cNvSpPr>
            <a:spLocks noChangeArrowheads="1"/>
          </p:cNvSpPr>
          <p:nvPr/>
        </p:nvSpPr>
        <p:spPr bwMode="auto">
          <a:xfrm>
            <a:off x="6985000" y="3816350"/>
            <a:ext cx="1739900" cy="1236663"/>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r>
              <a:rPr lang="ar-SA" altLang="zh-CN" sz="2000" b="1">
                <a:cs typeface="Arial" charset="0"/>
              </a:rPr>
              <a:t>الأقراص المليزرة </a:t>
            </a:r>
            <a:r>
              <a:rPr lang="en-US" altLang="zh-CN" sz="2000" b="1">
                <a:ea typeface="SimSun" pitchFamily="2" charset="-122"/>
                <a:cs typeface="Arial" charset="0"/>
              </a:rPr>
              <a:t>CD-ROM</a:t>
            </a:r>
            <a:r>
              <a:rPr lang="en-US" altLang="zh-CN" sz="2000">
                <a:ea typeface="SimSun" pitchFamily="2" charset="-122"/>
                <a:cs typeface="Arial" charset="0"/>
              </a:rPr>
              <a:t> </a:t>
            </a:r>
            <a:endParaRPr lang="en-GB" sz="2000">
              <a:cs typeface="Arial" charset="0"/>
            </a:endParaRPr>
          </a:p>
        </p:txBody>
      </p:sp>
      <p:sp>
        <p:nvSpPr>
          <p:cNvPr id="213013" name="AutoShape 21"/>
          <p:cNvSpPr>
            <a:spLocks noChangeArrowheads="1"/>
          </p:cNvSpPr>
          <p:nvPr/>
        </p:nvSpPr>
        <p:spPr bwMode="auto">
          <a:xfrm>
            <a:off x="250825" y="1196975"/>
            <a:ext cx="1803400" cy="950913"/>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alpha val="50000"/>
              </a:schemeClr>
            </a:outerShdw>
          </a:effectLst>
        </p:spPr>
        <p:txBody>
          <a:bodyPr anchor="ctr"/>
          <a:lstStyle/>
          <a:p>
            <a:pPr algn="ctr" eaLnBrk="0" hangingPunct="0">
              <a:lnSpc>
                <a:spcPct val="70000"/>
              </a:lnSpc>
              <a:spcBef>
                <a:spcPct val="50000"/>
              </a:spcBef>
            </a:pPr>
            <a:r>
              <a:rPr lang="ar-SA" altLang="zh-CN" sz="2000" b="1">
                <a:cs typeface="Arial" charset="0"/>
              </a:rPr>
              <a:t>الشرائح ذات ذاكرة مقروءة</a:t>
            </a:r>
          </a:p>
          <a:p>
            <a:pPr algn="ctr" eaLnBrk="0" hangingPunct="0">
              <a:lnSpc>
                <a:spcPct val="70000"/>
              </a:lnSpc>
              <a:spcBef>
                <a:spcPct val="50000"/>
              </a:spcBef>
            </a:pPr>
            <a:r>
              <a:rPr lang="ar-SA" altLang="zh-CN" sz="2000" b="1">
                <a:cs typeface="Arial" charset="0"/>
              </a:rPr>
              <a:t> </a:t>
            </a:r>
            <a:r>
              <a:rPr lang="en-US" altLang="zh-CN" sz="2000" b="1">
                <a:ea typeface="SimSun" pitchFamily="2" charset="-122"/>
                <a:cs typeface="Arial" charset="0"/>
              </a:rPr>
              <a:t>ROM Cards</a:t>
            </a:r>
            <a:endParaRPr lang="en-GB" sz="2000" b="1">
              <a:cs typeface="Arial" charset="0"/>
            </a:endParaRPr>
          </a:p>
        </p:txBody>
      </p:sp>
      <p:sp>
        <p:nvSpPr>
          <p:cNvPr id="213014" name="AutoShape 22"/>
          <p:cNvSpPr>
            <a:spLocks noChangeArrowheads="1"/>
          </p:cNvSpPr>
          <p:nvPr/>
        </p:nvSpPr>
        <p:spPr bwMode="auto">
          <a:xfrm>
            <a:off x="4584700" y="538163"/>
            <a:ext cx="1905000" cy="89217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53882" dir="2700000" algn="ctr" rotWithShape="0">
              <a:schemeClr val="tx1"/>
            </a:outerShdw>
          </a:effectLst>
        </p:spPr>
        <p:txBody>
          <a:bodyPr anchor="ctr"/>
          <a:lstStyle/>
          <a:p>
            <a:pPr algn="ctr" eaLnBrk="0" hangingPunct="0">
              <a:lnSpc>
                <a:spcPct val="70000"/>
              </a:lnSpc>
              <a:spcBef>
                <a:spcPct val="50000"/>
              </a:spcBef>
            </a:pPr>
            <a:r>
              <a:rPr lang="ar-SA" altLang="zh-CN" sz="2000" b="1">
                <a:cs typeface="Arial" charset="0"/>
              </a:rPr>
              <a:t>الأفلام والفيديو</a:t>
            </a:r>
            <a:endParaRPr lang="en-GB" sz="2000" b="1">
              <a:cs typeface="Arial" charset="0"/>
            </a:endParaRPr>
          </a:p>
        </p:txBody>
      </p:sp>
      <p:sp>
        <p:nvSpPr>
          <p:cNvPr id="213015" name="AutoShape 23"/>
          <p:cNvSpPr>
            <a:spLocks noChangeArrowheads="1"/>
          </p:cNvSpPr>
          <p:nvPr/>
        </p:nvSpPr>
        <p:spPr bwMode="auto">
          <a:xfrm>
            <a:off x="2451100" y="509588"/>
            <a:ext cx="1600200" cy="923925"/>
          </a:xfrm>
          <a:prstGeom prst="flowChartProcess">
            <a:avLst/>
          </a:prstGeom>
          <a:gradFill rotWithShape="0">
            <a:gsLst>
              <a:gs pos="0">
                <a:srgbClr val="B9FFED"/>
              </a:gs>
              <a:gs pos="50000">
                <a:srgbClr val="B9FFED">
                  <a:gamma/>
                  <a:tint val="15686"/>
                  <a:invGamma/>
                </a:srgbClr>
              </a:gs>
              <a:gs pos="100000">
                <a:srgbClr val="B9FFED"/>
              </a:gs>
            </a:gsLst>
            <a:lin ang="2700000" scaled="1"/>
          </a:gradFill>
          <a:ln w="38100" algn="ctr">
            <a:solidFill>
              <a:srgbClr val="FF6600"/>
            </a:solidFill>
            <a:prstDash val="sysDot"/>
            <a:miter lim="800000"/>
            <a:headEnd/>
            <a:tailEnd/>
          </a:ln>
          <a:effectLst>
            <a:outerShdw dist="45791" dir="2021404" algn="ctr" rotWithShape="0">
              <a:schemeClr val="tx1">
                <a:alpha val="50000"/>
              </a:schemeClr>
            </a:outerShdw>
          </a:effectLst>
        </p:spPr>
        <p:txBody>
          <a:bodyPr anchor="ctr"/>
          <a:lstStyle/>
          <a:p>
            <a:pPr algn="ctr" eaLnBrk="0" hangingPunct="0">
              <a:lnSpc>
                <a:spcPct val="70000"/>
              </a:lnSpc>
              <a:spcBef>
                <a:spcPct val="50000"/>
              </a:spcBef>
            </a:pPr>
            <a:r>
              <a:rPr lang="ar-SA" altLang="zh-CN" sz="2000" b="1">
                <a:cs typeface="Arial" charset="0"/>
              </a:rPr>
              <a:t>خدمات الخط المباشر</a:t>
            </a:r>
            <a:r>
              <a:rPr lang="ar-SA" altLang="zh-CN" sz="2000">
                <a:cs typeface="Arial" charset="0"/>
              </a:rPr>
              <a:t> </a:t>
            </a:r>
            <a:endParaRPr lang="en-GB" sz="2000">
              <a:cs typeface="Arial" charset="0"/>
            </a:endParaRPr>
          </a:p>
        </p:txBody>
      </p:sp>
      <p:grpSp>
        <p:nvGrpSpPr>
          <p:cNvPr id="213016" name="Group 24"/>
          <p:cNvGrpSpPr>
            <a:grpSpLocks/>
          </p:cNvGrpSpPr>
          <p:nvPr/>
        </p:nvGrpSpPr>
        <p:grpSpPr bwMode="auto">
          <a:xfrm>
            <a:off x="3062288" y="2781300"/>
            <a:ext cx="2951162" cy="1368425"/>
            <a:chOff x="1929" y="1752"/>
            <a:chExt cx="1859" cy="862"/>
          </a:xfrm>
        </p:grpSpPr>
        <p:sp>
          <p:nvSpPr>
            <p:cNvPr id="213017" name="AutoShape 25"/>
            <p:cNvSpPr>
              <a:spLocks noChangeArrowheads="1"/>
            </p:cNvSpPr>
            <p:nvPr/>
          </p:nvSpPr>
          <p:spPr bwMode="auto">
            <a:xfrm>
              <a:off x="1929" y="1752"/>
              <a:ext cx="1859" cy="862"/>
            </a:xfrm>
            <a:prstGeom prst="flowChartProcess">
              <a:avLst/>
            </a:prstGeom>
            <a:gradFill rotWithShape="0">
              <a:gsLst>
                <a:gs pos="0">
                  <a:srgbClr val="FFD8C5"/>
                </a:gs>
                <a:gs pos="50000">
                  <a:srgbClr val="A05A2A"/>
                </a:gs>
                <a:gs pos="100000">
                  <a:srgbClr val="FFD8C5"/>
                </a:gs>
              </a:gsLst>
              <a:lin ang="2700000" scaled="1"/>
            </a:gradFill>
            <a:ln>
              <a:noFill/>
            </a:ln>
            <a:effectLst>
              <a:outerShdw dist="125724" dir="2700000" algn="ctr" rotWithShape="0">
                <a:schemeClr val="tx1">
                  <a:alpha val="50000"/>
                </a:schemeClr>
              </a:outerShdw>
            </a:effectLst>
            <a:extLst>
              <a:ext uri="{91240B29-F687-4F45-9708-019B960494DF}">
                <a14:hiddenLine xmlns:a14="http://schemas.microsoft.com/office/drawing/2010/main" w="12700" algn="ctr">
                  <a:solidFill>
                    <a:schemeClr val="bg1"/>
                  </a:solidFill>
                  <a:miter lim="800000"/>
                  <a:headEnd/>
                  <a:tailEnd/>
                </a14:hiddenLine>
              </a:ext>
            </a:extLst>
          </p:spPr>
          <p:txBody>
            <a:bodyPr wrap="none" anchor="ctr"/>
            <a:lstStyle/>
            <a:p>
              <a:pPr algn="ctr" eaLnBrk="0" hangingPunct="0">
                <a:lnSpc>
                  <a:spcPct val="60000"/>
                </a:lnSpc>
                <a:spcBef>
                  <a:spcPct val="50000"/>
                </a:spcBef>
              </a:pPr>
              <a:r>
                <a:rPr lang="ar-SA" sz="2800" b="1">
                  <a:solidFill>
                    <a:schemeClr val="bg1"/>
                  </a:solidFill>
                  <a:effectLst>
                    <a:outerShdw blurRad="38100" dist="38100" dir="2700000" algn="tl">
                      <a:srgbClr val="000000"/>
                    </a:outerShdw>
                  </a:effectLst>
                  <a:latin typeface="Franklin Gothic Book" pitchFamily="34" charset="0"/>
                  <a:cs typeface="Times New Roman" pitchFamily="18" charset="0"/>
                </a:rPr>
                <a:t>عناصر مشروع</a:t>
              </a:r>
            </a:p>
            <a:p>
              <a:pPr algn="ctr" eaLnBrk="0" hangingPunct="0">
                <a:lnSpc>
                  <a:spcPct val="60000"/>
                </a:lnSpc>
                <a:spcBef>
                  <a:spcPct val="50000"/>
                </a:spcBef>
              </a:pPr>
              <a:r>
                <a:rPr lang="en-US" sz="2800" b="1">
                  <a:solidFill>
                    <a:schemeClr val="bg1"/>
                  </a:solidFill>
                  <a:effectLst>
                    <a:outerShdw blurRad="38100" dist="38100" dir="2700000" algn="tl">
                      <a:srgbClr val="000000"/>
                    </a:outerShdw>
                  </a:effectLst>
                  <a:latin typeface="Franklin Gothic Book" pitchFamily="34" charset="0"/>
                  <a:cs typeface="Times New Roman" pitchFamily="18" charset="0"/>
                </a:rPr>
                <a:t>TIEC</a:t>
              </a:r>
              <a:endParaRPr lang="en-GB" sz="2800" b="1">
                <a:solidFill>
                  <a:schemeClr val="bg1"/>
                </a:solidFill>
                <a:effectLst>
                  <a:outerShdw blurRad="38100" dist="38100" dir="2700000" algn="tl">
                    <a:srgbClr val="000000"/>
                  </a:outerShdw>
                </a:effectLst>
                <a:latin typeface="Franklin Gothic Book" pitchFamily="34" charset="0"/>
                <a:cs typeface="Times New Roman" pitchFamily="18" charset="0"/>
              </a:endParaRPr>
            </a:p>
          </p:txBody>
        </p:sp>
        <p:sp>
          <p:nvSpPr>
            <p:cNvPr id="213018" name="AutoShape 26"/>
            <p:cNvSpPr>
              <a:spLocks noChangeArrowheads="1"/>
            </p:cNvSpPr>
            <p:nvPr/>
          </p:nvSpPr>
          <p:spPr bwMode="auto">
            <a:xfrm>
              <a:off x="1995" y="1823"/>
              <a:ext cx="1701" cy="731"/>
            </a:xfrm>
            <a:prstGeom prst="flowChartProcess">
              <a:avLst/>
            </a:prstGeom>
            <a:gradFill rotWithShape="0">
              <a:gsLst>
                <a:gs pos="0">
                  <a:srgbClr val="FFD8C5"/>
                </a:gs>
                <a:gs pos="50000">
                  <a:srgbClr val="A05A2A"/>
                </a:gs>
                <a:gs pos="100000">
                  <a:srgbClr val="FFD8C5"/>
                </a:gs>
              </a:gsLst>
              <a:lin ang="2700000" scaled="1"/>
            </a:gradFill>
            <a:ln>
              <a:noFill/>
            </a:ln>
            <a:effectLst/>
            <a:extLs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125724" dir="2700000" algn="ctr" rotWithShape="0">
                      <a:schemeClr val="tx1">
                        <a:alpha val="50000"/>
                      </a:schemeClr>
                    </a:outerShdw>
                  </a:effectLst>
                </a14:hiddenEffects>
              </a:ext>
            </a:extLst>
          </p:spPr>
          <p:txBody>
            <a:bodyPr wrap="none" anchor="ctr"/>
            <a:lstStyle/>
            <a:p>
              <a:pPr algn="ctr" eaLnBrk="0" hangingPunct="0">
                <a:lnSpc>
                  <a:spcPct val="60000"/>
                </a:lnSpc>
                <a:spcBef>
                  <a:spcPct val="50000"/>
                </a:spcBef>
              </a:pPr>
              <a:r>
                <a:rPr lang="ar-SA" sz="2800" b="1">
                  <a:solidFill>
                    <a:schemeClr val="bg1"/>
                  </a:solidFill>
                  <a:effectLst>
                    <a:outerShdw blurRad="38100" dist="38100" dir="2700000" algn="tl">
                      <a:srgbClr val="000000"/>
                    </a:outerShdw>
                  </a:effectLst>
                  <a:latin typeface="Franklin Gothic Book" pitchFamily="34" charset="0"/>
                  <a:cs typeface="Times New Roman" pitchFamily="18" charset="0"/>
                </a:rPr>
                <a:t>وسائل</a:t>
              </a:r>
            </a:p>
            <a:p>
              <a:pPr algn="ctr" eaLnBrk="0" hangingPunct="0">
                <a:lnSpc>
                  <a:spcPct val="60000"/>
                </a:lnSpc>
                <a:spcBef>
                  <a:spcPct val="50000"/>
                </a:spcBef>
              </a:pPr>
              <a:r>
                <a:rPr lang="ar-SA" sz="2800" b="1">
                  <a:solidFill>
                    <a:schemeClr val="bg1"/>
                  </a:solidFill>
                  <a:effectLst>
                    <a:outerShdw blurRad="38100" dist="38100" dir="2700000" algn="tl">
                      <a:srgbClr val="000000"/>
                    </a:outerShdw>
                  </a:effectLst>
                  <a:latin typeface="Franklin Gothic Book" pitchFamily="34" charset="0"/>
                  <a:cs typeface="Times New Roman" pitchFamily="18" charset="0"/>
                </a:rPr>
                <a:t>النشر الإلكتروني</a:t>
              </a:r>
              <a:endParaRPr lang="en-GB" sz="2800" b="1">
                <a:solidFill>
                  <a:schemeClr val="bg1"/>
                </a:solidFill>
                <a:effectLst>
                  <a:outerShdw blurRad="38100" dist="38100" dir="2700000" algn="tl">
                    <a:srgbClr val="000000"/>
                  </a:outerShdw>
                </a:effectLst>
                <a:latin typeface="Franklin Gothic Book" pitchFamily="34" charset="0"/>
                <a:cs typeface="Times New Roman" pitchFamily="18" charset="0"/>
              </a:endParaRPr>
            </a:p>
          </p:txBody>
        </p:sp>
      </p:grpSp>
    </p:spTree>
    <p:extLst>
      <p:ext uri="{BB962C8B-B14F-4D97-AF65-F5344CB8AC3E}">
        <p14:creationId xmlns:p14="http://schemas.microsoft.com/office/powerpoint/2010/main" val="377864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13016"/>
                                        </p:tgtEl>
                                        <p:attrNameLst>
                                          <p:attrName>style.visibility</p:attrName>
                                        </p:attrNameLst>
                                      </p:cBhvr>
                                      <p:to>
                                        <p:strVal val="visible"/>
                                      </p:to>
                                    </p:set>
                                    <p:anim calcmode="lin" valueType="num">
                                      <p:cBhvr>
                                        <p:cTn id="7" dur="500" fill="hold"/>
                                        <p:tgtEl>
                                          <p:spTgt spid="213016"/>
                                        </p:tgtEl>
                                        <p:attrNameLst>
                                          <p:attrName>ppt_w</p:attrName>
                                        </p:attrNameLst>
                                      </p:cBhvr>
                                      <p:tavLst>
                                        <p:tav tm="0">
                                          <p:val>
                                            <p:fltVal val="0"/>
                                          </p:val>
                                        </p:tav>
                                        <p:tav tm="100000">
                                          <p:val>
                                            <p:strVal val="#ppt_w"/>
                                          </p:val>
                                        </p:tav>
                                      </p:tavLst>
                                    </p:anim>
                                    <p:anim calcmode="lin" valueType="num">
                                      <p:cBhvr>
                                        <p:cTn id="8" dur="500" fill="hold"/>
                                        <p:tgtEl>
                                          <p:spTgt spid="21301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13002"/>
                                        </p:tgtEl>
                                        <p:attrNameLst>
                                          <p:attrName>style.visibility</p:attrName>
                                        </p:attrNameLst>
                                      </p:cBhvr>
                                      <p:to>
                                        <p:strVal val="visible"/>
                                      </p:to>
                                    </p:set>
                                    <p:animEffect transition="in" filter="wipe(down)">
                                      <p:cBhvr>
                                        <p:cTn id="12" dur="500"/>
                                        <p:tgtEl>
                                          <p:spTgt spid="213002"/>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13015"/>
                                        </p:tgtEl>
                                        <p:attrNameLst>
                                          <p:attrName>style.visibility</p:attrName>
                                        </p:attrNameLst>
                                      </p:cBhvr>
                                      <p:to>
                                        <p:strVal val="visible"/>
                                      </p:to>
                                    </p:set>
                                    <p:anim calcmode="lin" valueType="num">
                                      <p:cBhvr>
                                        <p:cTn id="16" dur="500" fill="hold"/>
                                        <p:tgtEl>
                                          <p:spTgt spid="213015"/>
                                        </p:tgtEl>
                                        <p:attrNameLst>
                                          <p:attrName>ppt_w</p:attrName>
                                        </p:attrNameLst>
                                      </p:cBhvr>
                                      <p:tavLst>
                                        <p:tav tm="0">
                                          <p:val>
                                            <p:fltVal val="0"/>
                                          </p:val>
                                        </p:tav>
                                        <p:tav tm="100000">
                                          <p:val>
                                            <p:strVal val="#ppt_w"/>
                                          </p:val>
                                        </p:tav>
                                      </p:tavLst>
                                    </p:anim>
                                    <p:anim calcmode="lin" valueType="num">
                                      <p:cBhvr>
                                        <p:cTn id="17" dur="500" fill="hold"/>
                                        <p:tgtEl>
                                          <p:spTgt spid="213015"/>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12998"/>
                                        </p:tgtEl>
                                        <p:attrNameLst>
                                          <p:attrName>style.visibility</p:attrName>
                                        </p:attrNameLst>
                                      </p:cBhvr>
                                      <p:to>
                                        <p:strVal val="visible"/>
                                      </p:to>
                                    </p:set>
                                    <p:animEffect transition="in" filter="wipe(left)">
                                      <p:cBhvr>
                                        <p:cTn id="21" dur="500"/>
                                        <p:tgtEl>
                                          <p:spTgt spid="212998"/>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213011"/>
                                        </p:tgtEl>
                                        <p:attrNameLst>
                                          <p:attrName>style.visibility</p:attrName>
                                        </p:attrNameLst>
                                      </p:cBhvr>
                                      <p:to>
                                        <p:strVal val="visible"/>
                                      </p:to>
                                    </p:set>
                                    <p:anim calcmode="lin" valueType="num">
                                      <p:cBhvr>
                                        <p:cTn id="25" dur="500" fill="hold"/>
                                        <p:tgtEl>
                                          <p:spTgt spid="213011"/>
                                        </p:tgtEl>
                                        <p:attrNameLst>
                                          <p:attrName>ppt_w</p:attrName>
                                        </p:attrNameLst>
                                      </p:cBhvr>
                                      <p:tavLst>
                                        <p:tav tm="0">
                                          <p:val>
                                            <p:fltVal val="0"/>
                                          </p:val>
                                        </p:tav>
                                        <p:tav tm="100000">
                                          <p:val>
                                            <p:strVal val="#ppt_w"/>
                                          </p:val>
                                        </p:tav>
                                      </p:tavLst>
                                    </p:anim>
                                    <p:anim calcmode="lin" valueType="num">
                                      <p:cBhvr>
                                        <p:cTn id="26" dur="500" fill="hold"/>
                                        <p:tgtEl>
                                          <p:spTgt spid="213011"/>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13000"/>
                                        </p:tgtEl>
                                        <p:attrNameLst>
                                          <p:attrName>style.visibility</p:attrName>
                                        </p:attrNameLst>
                                      </p:cBhvr>
                                      <p:to>
                                        <p:strVal val="visible"/>
                                      </p:to>
                                    </p:set>
                                    <p:animEffect transition="in" filter="wipe(left)">
                                      <p:cBhvr>
                                        <p:cTn id="30" dur="500"/>
                                        <p:tgtEl>
                                          <p:spTgt spid="213000"/>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213010"/>
                                        </p:tgtEl>
                                        <p:attrNameLst>
                                          <p:attrName>style.visibility</p:attrName>
                                        </p:attrNameLst>
                                      </p:cBhvr>
                                      <p:to>
                                        <p:strVal val="visible"/>
                                      </p:to>
                                    </p:set>
                                    <p:anim calcmode="lin" valueType="num">
                                      <p:cBhvr>
                                        <p:cTn id="34" dur="500" fill="hold"/>
                                        <p:tgtEl>
                                          <p:spTgt spid="213010"/>
                                        </p:tgtEl>
                                        <p:attrNameLst>
                                          <p:attrName>ppt_w</p:attrName>
                                        </p:attrNameLst>
                                      </p:cBhvr>
                                      <p:tavLst>
                                        <p:tav tm="0">
                                          <p:val>
                                            <p:fltVal val="0"/>
                                          </p:val>
                                        </p:tav>
                                        <p:tav tm="100000">
                                          <p:val>
                                            <p:strVal val="#ppt_w"/>
                                          </p:val>
                                        </p:tav>
                                      </p:tavLst>
                                    </p:anim>
                                    <p:anim calcmode="lin" valueType="num">
                                      <p:cBhvr>
                                        <p:cTn id="35" dur="500" fill="hold"/>
                                        <p:tgtEl>
                                          <p:spTgt spid="21301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12996"/>
                                        </p:tgtEl>
                                        <p:attrNameLst>
                                          <p:attrName>style.visibility</p:attrName>
                                        </p:attrNameLst>
                                      </p:cBhvr>
                                      <p:to>
                                        <p:strVal val="visible"/>
                                      </p:to>
                                    </p:set>
                                    <p:animEffect transition="in" filter="wipe(left)">
                                      <p:cBhvr>
                                        <p:cTn id="39" dur="500"/>
                                        <p:tgtEl>
                                          <p:spTgt spid="212996"/>
                                        </p:tgtEl>
                                      </p:cBhvr>
                                    </p:animEffect>
                                  </p:childTnLst>
                                </p:cTn>
                              </p:par>
                            </p:childTnLst>
                          </p:cTn>
                        </p:par>
                        <p:par>
                          <p:cTn id="40" fill="hold" nodeType="afterGroup">
                            <p:stCondLst>
                              <p:cond delay="4000"/>
                            </p:stCondLst>
                            <p:childTnLst>
                              <p:par>
                                <p:cTn id="41" presetID="23" presetClass="entr" presetSubtype="16" fill="hold" grpId="0" nodeType="afterEffect">
                                  <p:stCondLst>
                                    <p:cond delay="0"/>
                                  </p:stCondLst>
                                  <p:childTnLst>
                                    <p:set>
                                      <p:cBhvr>
                                        <p:cTn id="42" dur="1" fill="hold">
                                          <p:stCondLst>
                                            <p:cond delay="0"/>
                                          </p:stCondLst>
                                        </p:cTn>
                                        <p:tgtEl>
                                          <p:spTgt spid="213012"/>
                                        </p:tgtEl>
                                        <p:attrNameLst>
                                          <p:attrName>style.visibility</p:attrName>
                                        </p:attrNameLst>
                                      </p:cBhvr>
                                      <p:to>
                                        <p:strVal val="visible"/>
                                      </p:to>
                                    </p:set>
                                    <p:anim calcmode="lin" valueType="num">
                                      <p:cBhvr>
                                        <p:cTn id="43" dur="500" fill="hold"/>
                                        <p:tgtEl>
                                          <p:spTgt spid="213012"/>
                                        </p:tgtEl>
                                        <p:attrNameLst>
                                          <p:attrName>ppt_w</p:attrName>
                                        </p:attrNameLst>
                                      </p:cBhvr>
                                      <p:tavLst>
                                        <p:tav tm="0">
                                          <p:val>
                                            <p:fltVal val="0"/>
                                          </p:val>
                                        </p:tav>
                                        <p:tav tm="100000">
                                          <p:val>
                                            <p:strVal val="#ppt_w"/>
                                          </p:val>
                                        </p:tav>
                                      </p:tavLst>
                                    </p:anim>
                                    <p:anim calcmode="lin" valueType="num">
                                      <p:cBhvr>
                                        <p:cTn id="44" dur="500" fill="hold"/>
                                        <p:tgtEl>
                                          <p:spTgt spid="213012"/>
                                        </p:tgtEl>
                                        <p:attrNameLst>
                                          <p:attrName>ppt_h</p:attrName>
                                        </p:attrNameLst>
                                      </p:cBhvr>
                                      <p:tavLst>
                                        <p:tav tm="0">
                                          <p:val>
                                            <p:fltVal val="0"/>
                                          </p:val>
                                        </p:tav>
                                        <p:tav tm="100000">
                                          <p:val>
                                            <p:strVal val="#ppt_h"/>
                                          </p:val>
                                        </p:tav>
                                      </p:tavLst>
                                    </p:anim>
                                  </p:childTnLst>
                                </p:cTn>
                              </p:par>
                            </p:childTnLst>
                          </p:cTn>
                        </p:par>
                        <p:par>
                          <p:cTn id="45" fill="hold" nodeType="afterGroup">
                            <p:stCondLst>
                              <p:cond delay="4500"/>
                            </p:stCondLst>
                            <p:childTnLst>
                              <p:par>
                                <p:cTn id="46" presetID="22" presetClass="entr" presetSubtype="1" fill="hold" grpId="0" nodeType="afterEffect">
                                  <p:stCondLst>
                                    <p:cond delay="0"/>
                                  </p:stCondLst>
                                  <p:childTnLst>
                                    <p:set>
                                      <p:cBhvr>
                                        <p:cTn id="47" dur="1" fill="hold">
                                          <p:stCondLst>
                                            <p:cond delay="0"/>
                                          </p:stCondLst>
                                        </p:cTn>
                                        <p:tgtEl>
                                          <p:spTgt spid="212994"/>
                                        </p:tgtEl>
                                        <p:attrNameLst>
                                          <p:attrName>style.visibility</p:attrName>
                                        </p:attrNameLst>
                                      </p:cBhvr>
                                      <p:to>
                                        <p:strVal val="visible"/>
                                      </p:to>
                                    </p:set>
                                    <p:animEffect transition="in" filter="wipe(up)">
                                      <p:cBhvr>
                                        <p:cTn id="48" dur="500"/>
                                        <p:tgtEl>
                                          <p:spTgt spid="212994"/>
                                        </p:tgtEl>
                                      </p:cBhvr>
                                    </p:animEffect>
                                  </p:childTnLst>
                                </p:cTn>
                              </p:par>
                            </p:childTnLst>
                          </p:cTn>
                        </p:par>
                        <p:par>
                          <p:cTn id="49" fill="hold" nodeType="afterGroup">
                            <p:stCondLst>
                              <p:cond delay="5000"/>
                            </p:stCondLst>
                            <p:childTnLst>
                              <p:par>
                                <p:cTn id="50" presetID="23" presetClass="entr" presetSubtype="16" fill="hold" grpId="0" nodeType="afterEffect">
                                  <p:stCondLst>
                                    <p:cond delay="0"/>
                                  </p:stCondLst>
                                  <p:childTnLst>
                                    <p:set>
                                      <p:cBhvr>
                                        <p:cTn id="51" dur="1" fill="hold">
                                          <p:stCondLst>
                                            <p:cond delay="0"/>
                                          </p:stCondLst>
                                        </p:cTn>
                                        <p:tgtEl>
                                          <p:spTgt spid="213009"/>
                                        </p:tgtEl>
                                        <p:attrNameLst>
                                          <p:attrName>style.visibility</p:attrName>
                                        </p:attrNameLst>
                                      </p:cBhvr>
                                      <p:to>
                                        <p:strVal val="visible"/>
                                      </p:to>
                                    </p:set>
                                    <p:anim calcmode="lin" valueType="num">
                                      <p:cBhvr>
                                        <p:cTn id="52" dur="500" fill="hold"/>
                                        <p:tgtEl>
                                          <p:spTgt spid="213009"/>
                                        </p:tgtEl>
                                        <p:attrNameLst>
                                          <p:attrName>ppt_w</p:attrName>
                                        </p:attrNameLst>
                                      </p:cBhvr>
                                      <p:tavLst>
                                        <p:tav tm="0">
                                          <p:val>
                                            <p:fltVal val="0"/>
                                          </p:val>
                                        </p:tav>
                                        <p:tav tm="100000">
                                          <p:val>
                                            <p:strVal val="#ppt_w"/>
                                          </p:val>
                                        </p:tav>
                                      </p:tavLst>
                                    </p:anim>
                                    <p:anim calcmode="lin" valueType="num">
                                      <p:cBhvr>
                                        <p:cTn id="53" dur="500" fill="hold"/>
                                        <p:tgtEl>
                                          <p:spTgt spid="213009"/>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12999"/>
                                        </p:tgtEl>
                                        <p:attrNameLst>
                                          <p:attrName>style.visibility</p:attrName>
                                        </p:attrNameLst>
                                      </p:cBhvr>
                                      <p:to>
                                        <p:strVal val="visible"/>
                                      </p:to>
                                    </p:set>
                                    <p:animEffect transition="in" filter="wipe(down)">
                                      <p:cBhvr>
                                        <p:cTn id="57" dur="500"/>
                                        <p:tgtEl>
                                          <p:spTgt spid="212999"/>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213013"/>
                                        </p:tgtEl>
                                        <p:attrNameLst>
                                          <p:attrName>style.visibility</p:attrName>
                                        </p:attrNameLst>
                                      </p:cBhvr>
                                      <p:to>
                                        <p:strVal val="visible"/>
                                      </p:to>
                                    </p:set>
                                    <p:anim calcmode="lin" valueType="num">
                                      <p:cBhvr>
                                        <p:cTn id="61" dur="500" fill="hold"/>
                                        <p:tgtEl>
                                          <p:spTgt spid="213013"/>
                                        </p:tgtEl>
                                        <p:attrNameLst>
                                          <p:attrName>ppt_w</p:attrName>
                                        </p:attrNameLst>
                                      </p:cBhvr>
                                      <p:tavLst>
                                        <p:tav tm="0">
                                          <p:val>
                                            <p:fltVal val="0"/>
                                          </p:val>
                                        </p:tav>
                                        <p:tav tm="100000">
                                          <p:val>
                                            <p:strVal val="#ppt_w"/>
                                          </p:val>
                                        </p:tav>
                                      </p:tavLst>
                                    </p:anim>
                                    <p:anim calcmode="lin" valueType="num">
                                      <p:cBhvr>
                                        <p:cTn id="62" dur="500" fill="hold"/>
                                        <p:tgtEl>
                                          <p:spTgt spid="213013"/>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22" presetClass="entr" presetSubtype="2" fill="hold" grpId="0" nodeType="afterEffect">
                                  <p:stCondLst>
                                    <p:cond delay="0"/>
                                  </p:stCondLst>
                                  <p:childTnLst>
                                    <p:set>
                                      <p:cBhvr>
                                        <p:cTn id="65" dur="1" fill="hold">
                                          <p:stCondLst>
                                            <p:cond delay="0"/>
                                          </p:stCondLst>
                                        </p:cTn>
                                        <p:tgtEl>
                                          <p:spTgt spid="213004"/>
                                        </p:tgtEl>
                                        <p:attrNameLst>
                                          <p:attrName>style.visibility</p:attrName>
                                        </p:attrNameLst>
                                      </p:cBhvr>
                                      <p:to>
                                        <p:strVal val="visible"/>
                                      </p:to>
                                    </p:set>
                                    <p:animEffect transition="in" filter="wipe(right)">
                                      <p:cBhvr>
                                        <p:cTn id="66" dur="500"/>
                                        <p:tgtEl>
                                          <p:spTgt spid="213004"/>
                                        </p:tgtEl>
                                      </p:cBhvr>
                                    </p:animEffect>
                                  </p:childTnLst>
                                </p:cTn>
                              </p:par>
                            </p:childTnLst>
                          </p:cTn>
                        </p:par>
                        <p:par>
                          <p:cTn id="67" fill="hold" nodeType="afterGroup">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213007"/>
                                        </p:tgtEl>
                                        <p:attrNameLst>
                                          <p:attrName>style.visibility</p:attrName>
                                        </p:attrNameLst>
                                      </p:cBhvr>
                                      <p:to>
                                        <p:strVal val="visible"/>
                                      </p:to>
                                    </p:set>
                                    <p:anim calcmode="lin" valueType="num">
                                      <p:cBhvr>
                                        <p:cTn id="70" dur="500" fill="hold"/>
                                        <p:tgtEl>
                                          <p:spTgt spid="213007"/>
                                        </p:tgtEl>
                                        <p:attrNameLst>
                                          <p:attrName>ppt_w</p:attrName>
                                        </p:attrNameLst>
                                      </p:cBhvr>
                                      <p:tavLst>
                                        <p:tav tm="0">
                                          <p:val>
                                            <p:fltVal val="0"/>
                                          </p:val>
                                        </p:tav>
                                        <p:tav tm="100000">
                                          <p:val>
                                            <p:strVal val="#ppt_w"/>
                                          </p:val>
                                        </p:tav>
                                      </p:tavLst>
                                    </p:anim>
                                    <p:anim calcmode="lin" valueType="num">
                                      <p:cBhvr>
                                        <p:cTn id="71" dur="500" fill="hold"/>
                                        <p:tgtEl>
                                          <p:spTgt spid="213007"/>
                                        </p:tgtEl>
                                        <p:attrNameLst>
                                          <p:attrName>ppt_h</p:attrName>
                                        </p:attrNameLst>
                                      </p:cBhvr>
                                      <p:tavLst>
                                        <p:tav tm="0">
                                          <p:val>
                                            <p:fltVal val="0"/>
                                          </p:val>
                                        </p:tav>
                                        <p:tav tm="100000">
                                          <p:val>
                                            <p:strVal val="#ppt_h"/>
                                          </p:val>
                                        </p:tav>
                                      </p:tavLst>
                                    </p:anim>
                                  </p:childTnLst>
                                </p:cTn>
                              </p:par>
                            </p:childTnLst>
                          </p:cTn>
                        </p:par>
                        <p:par>
                          <p:cTn id="72" fill="hold" nodeType="afterGroup">
                            <p:stCondLst>
                              <p:cond delay="7500"/>
                            </p:stCondLst>
                            <p:childTnLst>
                              <p:par>
                                <p:cTn id="73" presetID="22" presetClass="entr" presetSubtype="2" fill="hold" grpId="0" nodeType="afterEffect">
                                  <p:stCondLst>
                                    <p:cond delay="0"/>
                                  </p:stCondLst>
                                  <p:childTnLst>
                                    <p:set>
                                      <p:cBhvr>
                                        <p:cTn id="74" dur="1" fill="hold">
                                          <p:stCondLst>
                                            <p:cond delay="0"/>
                                          </p:stCondLst>
                                        </p:cTn>
                                        <p:tgtEl>
                                          <p:spTgt spid="212997"/>
                                        </p:tgtEl>
                                        <p:attrNameLst>
                                          <p:attrName>style.visibility</p:attrName>
                                        </p:attrNameLst>
                                      </p:cBhvr>
                                      <p:to>
                                        <p:strVal val="visible"/>
                                      </p:to>
                                    </p:set>
                                    <p:animEffect transition="in" filter="wipe(right)">
                                      <p:cBhvr>
                                        <p:cTn id="75" dur="500"/>
                                        <p:tgtEl>
                                          <p:spTgt spid="212997"/>
                                        </p:tgtEl>
                                      </p:cBhvr>
                                    </p:animEffect>
                                  </p:childTnLst>
                                </p:cTn>
                              </p:par>
                            </p:childTnLst>
                          </p:cTn>
                        </p:par>
                        <p:par>
                          <p:cTn id="76" fill="hold" nodeType="afterGroup">
                            <p:stCondLst>
                              <p:cond delay="8000"/>
                            </p:stCondLst>
                            <p:childTnLst>
                              <p:par>
                                <p:cTn id="77" presetID="23" presetClass="entr" presetSubtype="16" fill="hold" grpId="0" nodeType="afterEffect">
                                  <p:stCondLst>
                                    <p:cond delay="0"/>
                                  </p:stCondLst>
                                  <p:childTnLst>
                                    <p:set>
                                      <p:cBhvr>
                                        <p:cTn id="78" dur="1" fill="hold">
                                          <p:stCondLst>
                                            <p:cond delay="0"/>
                                          </p:stCondLst>
                                        </p:cTn>
                                        <p:tgtEl>
                                          <p:spTgt spid="213006"/>
                                        </p:tgtEl>
                                        <p:attrNameLst>
                                          <p:attrName>style.visibility</p:attrName>
                                        </p:attrNameLst>
                                      </p:cBhvr>
                                      <p:to>
                                        <p:strVal val="visible"/>
                                      </p:to>
                                    </p:set>
                                    <p:anim calcmode="lin" valueType="num">
                                      <p:cBhvr>
                                        <p:cTn id="79" dur="500" fill="hold"/>
                                        <p:tgtEl>
                                          <p:spTgt spid="213006"/>
                                        </p:tgtEl>
                                        <p:attrNameLst>
                                          <p:attrName>ppt_w</p:attrName>
                                        </p:attrNameLst>
                                      </p:cBhvr>
                                      <p:tavLst>
                                        <p:tav tm="0">
                                          <p:val>
                                            <p:fltVal val="0"/>
                                          </p:val>
                                        </p:tav>
                                        <p:tav tm="100000">
                                          <p:val>
                                            <p:strVal val="#ppt_w"/>
                                          </p:val>
                                        </p:tav>
                                      </p:tavLst>
                                    </p:anim>
                                    <p:anim calcmode="lin" valueType="num">
                                      <p:cBhvr>
                                        <p:cTn id="80" dur="500" fill="hold"/>
                                        <p:tgtEl>
                                          <p:spTgt spid="213006"/>
                                        </p:tgtEl>
                                        <p:attrNameLst>
                                          <p:attrName>ppt_h</p:attrName>
                                        </p:attrNameLst>
                                      </p:cBhvr>
                                      <p:tavLst>
                                        <p:tav tm="0">
                                          <p:val>
                                            <p:fltVal val="0"/>
                                          </p:val>
                                        </p:tav>
                                        <p:tav tm="100000">
                                          <p:val>
                                            <p:strVal val="#ppt_h"/>
                                          </p:val>
                                        </p:tav>
                                      </p:tavLst>
                                    </p:anim>
                                  </p:childTnLst>
                                </p:cTn>
                              </p:par>
                            </p:childTnLst>
                          </p:cTn>
                        </p:par>
                        <p:par>
                          <p:cTn id="81" fill="hold" nodeType="afterGroup">
                            <p:stCondLst>
                              <p:cond delay="8500"/>
                            </p:stCondLst>
                            <p:childTnLst>
                              <p:par>
                                <p:cTn id="82" presetID="22" presetClass="entr" presetSubtype="1" fill="hold" grpId="0" nodeType="afterEffect">
                                  <p:stCondLst>
                                    <p:cond delay="0"/>
                                  </p:stCondLst>
                                  <p:childTnLst>
                                    <p:set>
                                      <p:cBhvr>
                                        <p:cTn id="83" dur="1" fill="hold">
                                          <p:stCondLst>
                                            <p:cond delay="0"/>
                                          </p:stCondLst>
                                        </p:cTn>
                                        <p:tgtEl>
                                          <p:spTgt spid="212995"/>
                                        </p:tgtEl>
                                        <p:attrNameLst>
                                          <p:attrName>style.visibility</p:attrName>
                                        </p:attrNameLst>
                                      </p:cBhvr>
                                      <p:to>
                                        <p:strVal val="visible"/>
                                      </p:to>
                                    </p:set>
                                    <p:animEffect transition="in" filter="wipe(up)">
                                      <p:cBhvr>
                                        <p:cTn id="84" dur="500"/>
                                        <p:tgtEl>
                                          <p:spTgt spid="212995"/>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213005"/>
                                        </p:tgtEl>
                                        <p:attrNameLst>
                                          <p:attrName>style.visibility</p:attrName>
                                        </p:attrNameLst>
                                      </p:cBhvr>
                                      <p:to>
                                        <p:strVal val="visible"/>
                                      </p:to>
                                    </p:set>
                                    <p:anim calcmode="lin" valueType="num">
                                      <p:cBhvr>
                                        <p:cTn id="88" dur="500" fill="hold"/>
                                        <p:tgtEl>
                                          <p:spTgt spid="213005"/>
                                        </p:tgtEl>
                                        <p:attrNameLst>
                                          <p:attrName>ppt_w</p:attrName>
                                        </p:attrNameLst>
                                      </p:cBhvr>
                                      <p:tavLst>
                                        <p:tav tm="0">
                                          <p:val>
                                            <p:fltVal val="0"/>
                                          </p:val>
                                        </p:tav>
                                        <p:tav tm="100000">
                                          <p:val>
                                            <p:strVal val="#ppt_w"/>
                                          </p:val>
                                        </p:tav>
                                      </p:tavLst>
                                    </p:anim>
                                    <p:anim calcmode="lin" valueType="num">
                                      <p:cBhvr>
                                        <p:cTn id="89" dur="500" fill="hold"/>
                                        <p:tgtEl>
                                          <p:spTgt spid="213005"/>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22" presetClass="entr" presetSubtype="1" fill="hold" grpId="0" nodeType="afterEffect">
                                  <p:stCondLst>
                                    <p:cond delay="0"/>
                                  </p:stCondLst>
                                  <p:childTnLst>
                                    <p:set>
                                      <p:cBhvr>
                                        <p:cTn id="92" dur="1" fill="hold">
                                          <p:stCondLst>
                                            <p:cond delay="0"/>
                                          </p:stCondLst>
                                        </p:cTn>
                                        <p:tgtEl>
                                          <p:spTgt spid="213003"/>
                                        </p:tgtEl>
                                        <p:attrNameLst>
                                          <p:attrName>style.visibility</p:attrName>
                                        </p:attrNameLst>
                                      </p:cBhvr>
                                      <p:to>
                                        <p:strVal val="visible"/>
                                      </p:to>
                                    </p:set>
                                    <p:animEffect transition="in" filter="wipe(up)">
                                      <p:cBhvr>
                                        <p:cTn id="93" dur="500"/>
                                        <p:tgtEl>
                                          <p:spTgt spid="213003"/>
                                        </p:tgtEl>
                                      </p:cBhvr>
                                    </p:animEffect>
                                  </p:childTnLst>
                                </p:cTn>
                              </p:par>
                            </p:childTnLst>
                          </p:cTn>
                        </p:par>
                        <p:par>
                          <p:cTn id="94" fill="hold" nodeType="afterGroup">
                            <p:stCondLst>
                              <p:cond delay="10000"/>
                            </p:stCondLst>
                            <p:childTnLst>
                              <p:par>
                                <p:cTn id="95" presetID="23" presetClass="entr" presetSubtype="16" fill="hold" grpId="0" nodeType="afterEffect">
                                  <p:stCondLst>
                                    <p:cond delay="0"/>
                                  </p:stCondLst>
                                  <p:childTnLst>
                                    <p:set>
                                      <p:cBhvr>
                                        <p:cTn id="96" dur="1" fill="hold">
                                          <p:stCondLst>
                                            <p:cond delay="0"/>
                                          </p:stCondLst>
                                        </p:cTn>
                                        <p:tgtEl>
                                          <p:spTgt spid="213008"/>
                                        </p:tgtEl>
                                        <p:attrNameLst>
                                          <p:attrName>style.visibility</p:attrName>
                                        </p:attrNameLst>
                                      </p:cBhvr>
                                      <p:to>
                                        <p:strVal val="visible"/>
                                      </p:to>
                                    </p:set>
                                    <p:anim calcmode="lin" valueType="num">
                                      <p:cBhvr>
                                        <p:cTn id="97" dur="500" fill="hold"/>
                                        <p:tgtEl>
                                          <p:spTgt spid="213008"/>
                                        </p:tgtEl>
                                        <p:attrNameLst>
                                          <p:attrName>ppt_w</p:attrName>
                                        </p:attrNameLst>
                                      </p:cBhvr>
                                      <p:tavLst>
                                        <p:tav tm="0">
                                          <p:val>
                                            <p:fltVal val="0"/>
                                          </p:val>
                                        </p:tav>
                                        <p:tav tm="100000">
                                          <p:val>
                                            <p:strVal val="#ppt_w"/>
                                          </p:val>
                                        </p:tav>
                                      </p:tavLst>
                                    </p:anim>
                                    <p:anim calcmode="lin" valueType="num">
                                      <p:cBhvr>
                                        <p:cTn id="98" dur="500" fill="hold"/>
                                        <p:tgtEl>
                                          <p:spTgt spid="213008"/>
                                        </p:tgtEl>
                                        <p:attrNameLst>
                                          <p:attrName>ppt_h</p:attrName>
                                        </p:attrNameLst>
                                      </p:cBhvr>
                                      <p:tavLst>
                                        <p:tav tm="0">
                                          <p:val>
                                            <p:fltVal val="0"/>
                                          </p:val>
                                        </p:tav>
                                        <p:tav tm="100000">
                                          <p:val>
                                            <p:strVal val="#ppt_h"/>
                                          </p:val>
                                        </p:tav>
                                      </p:tavLst>
                                    </p:anim>
                                  </p:childTnLst>
                                </p:cTn>
                              </p:par>
                            </p:childTnLst>
                          </p:cTn>
                        </p:par>
                        <p:par>
                          <p:cTn id="99" fill="hold" nodeType="afterGroup">
                            <p:stCondLst>
                              <p:cond delay="10500"/>
                            </p:stCondLst>
                            <p:childTnLst>
                              <p:par>
                                <p:cTn id="100" presetID="22" presetClass="entr" presetSubtype="4" fill="hold" grpId="0" nodeType="afterEffect">
                                  <p:stCondLst>
                                    <p:cond delay="0"/>
                                  </p:stCondLst>
                                  <p:childTnLst>
                                    <p:set>
                                      <p:cBhvr>
                                        <p:cTn id="101" dur="1" fill="hold">
                                          <p:stCondLst>
                                            <p:cond delay="0"/>
                                          </p:stCondLst>
                                        </p:cTn>
                                        <p:tgtEl>
                                          <p:spTgt spid="213001"/>
                                        </p:tgtEl>
                                        <p:attrNameLst>
                                          <p:attrName>style.visibility</p:attrName>
                                        </p:attrNameLst>
                                      </p:cBhvr>
                                      <p:to>
                                        <p:strVal val="visible"/>
                                      </p:to>
                                    </p:set>
                                    <p:animEffect transition="in" filter="wipe(down)">
                                      <p:cBhvr>
                                        <p:cTn id="102" dur="500"/>
                                        <p:tgtEl>
                                          <p:spTgt spid="213001"/>
                                        </p:tgtEl>
                                      </p:cBhvr>
                                    </p:animEffect>
                                  </p:childTnLst>
                                </p:cTn>
                              </p:par>
                            </p:childTnLst>
                          </p:cTn>
                        </p:par>
                        <p:par>
                          <p:cTn id="103" fill="hold" nodeType="afterGroup">
                            <p:stCondLst>
                              <p:cond delay="11000"/>
                            </p:stCondLst>
                            <p:childTnLst>
                              <p:par>
                                <p:cTn id="104" presetID="23" presetClass="entr" presetSubtype="16" fill="hold" grpId="0" nodeType="afterEffect">
                                  <p:stCondLst>
                                    <p:cond delay="0"/>
                                  </p:stCondLst>
                                  <p:childTnLst>
                                    <p:set>
                                      <p:cBhvr>
                                        <p:cTn id="105" dur="1" fill="hold">
                                          <p:stCondLst>
                                            <p:cond delay="0"/>
                                          </p:stCondLst>
                                        </p:cTn>
                                        <p:tgtEl>
                                          <p:spTgt spid="213014"/>
                                        </p:tgtEl>
                                        <p:attrNameLst>
                                          <p:attrName>style.visibility</p:attrName>
                                        </p:attrNameLst>
                                      </p:cBhvr>
                                      <p:to>
                                        <p:strVal val="visible"/>
                                      </p:to>
                                    </p:set>
                                    <p:anim calcmode="lin" valueType="num">
                                      <p:cBhvr>
                                        <p:cTn id="106" dur="500" fill="hold"/>
                                        <p:tgtEl>
                                          <p:spTgt spid="213014"/>
                                        </p:tgtEl>
                                        <p:attrNameLst>
                                          <p:attrName>ppt_w</p:attrName>
                                        </p:attrNameLst>
                                      </p:cBhvr>
                                      <p:tavLst>
                                        <p:tav tm="0">
                                          <p:val>
                                            <p:fltVal val="0"/>
                                          </p:val>
                                        </p:tav>
                                        <p:tav tm="100000">
                                          <p:val>
                                            <p:strVal val="#ppt_w"/>
                                          </p:val>
                                        </p:tav>
                                      </p:tavLst>
                                    </p:anim>
                                    <p:anim calcmode="lin" valueType="num">
                                      <p:cBhvr>
                                        <p:cTn id="107" dur="500" fill="hold"/>
                                        <p:tgtEl>
                                          <p:spTgt spid="2130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animBg="1"/>
      <p:bldP spid="212995" grpId="0" animBg="1"/>
      <p:bldP spid="212996" grpId="0" animBg="1"/>
      <p:bldP spid="212997" grpId="0" animBg="1"/>
      <p:bldP spid="212998" grpId="0" animBg="1"/>
      <p:bldP spid="212999" grpId="0" animBg="1"/>
      <p:bldP spid="213000" grpId="0" animBg="1"/>
      <p:bldP spid="213001" grpId="0" animBg="1"/>
      <p:bldP spid="213002" grpId="0" animBg="1"/>
      <p:bldP spid="213003" grpId="0" animBg="1"/>
      <p:bldP spid="213004" grpId="0" animBg="1"/>
      <p:bldP spid="213005" grpId="0" animBg="1" autoUpdateAnimBg="0"/>
      <p:bldP spid="213006" grpId="0" animBg="1" autoUpdateAnimBg="0"/>
      <p:bldP spid="213007" grpId="0" animBg="1" autoUpdateAnimBg="0"/>
      <p:bldP spid="213008" grpId="0" animBg="1" autoUpdateAnimBg="0"/>
      <p:bldP spid="213009" grpId="0" animBg="1" autoUpdateAnimBg="0"/>
      <p:bldP spid="213010" grpId="0" animBg="1" autoUpdateAnimBg="0"/>
      <p:bldP spid="213011" grpId="0" animBg="1" autoUpdateAnimBg="0"/>
      <p:bldP spid="213012" grpId="0" animBg="1" autoUpdateAnimBg="0"/>
      <p:bldP spid="213013" grpId="0" animBg="1" autoUpdateAnimBg="0"/>
      <p:bldP spid="213014" grpId="0" animBg="1" autoUpdateAnimBg="0"/>
      <p:bldP spid="213015"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6" name="Picture 4" descr="kshcool-com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7878" name="Rectangle 6"/>
          <p:cNvSpPr>
            <a:spLocks noChangeArrowheads="1"/>
          </p:cNvSpPr>
          <p:nvPr/>
        </p:nvSpPr>
        <p:spPr bwMode="auto">
          <a:xfrm>
            <a:off x="342900" y="292100"/>
            <a:ext cx="852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3600" b="1" u="sng">
                <a:solidFill>
                  <a:srgbClr val="FFFF00"/>
                </a:solidFill>
                <a:cs typeface="Simplified Arabic" pitchFamily="2" charset="-78"/>
              </a:rPr>
              <a:t>أوجه المقارنة بين النشر الإلكتروني والنشر التقليدي </a:t>
            </a:r>
            <a:endParaRPr lang="en-US" sz="3600" b="1" u="sng">
              <a:solidFill>
                <a:srgbClr val="FFFF00"/>
              </a:solidFill>
              <a:cs typeface="Simplified Arabic" pitchFamily="2" charset="-78"/>
            </a:endParaRPr>
          </a:p>
        </p:txBody>
      </p:sp>
      <p:grpSp>
        <p:nvGrpSpPr>
          <p:cNvPr id="207881" name="Group 9"/>
          <p:cNvGrpSpPr>
            <a:grpSpLocks/>
          </p:cNvGrpSpPr>
          <p:nvPr/>
        </p:nvGrpSpPr>
        <p:grpSpPr bwMode="auto">
          <a:xfrm>
            <a:off x="574675" y="1546225"/>
            <a:ext cx="4060825" cy="588963"/>
            <a:chOff x="0" y="0"/>
            <a:chExt cx="1999" cy="403"/>
          </a:xfrm>
        </p:grpSpPr>
        <p:sp>
          <p:nvSpPr>
            <p:cNvPr id="207882" name="Rectangle 10"/>
            <p:cNvSpPr>
              <a:spLocks noChangeArrowheads="1"/>
            </p:cNvSpPr>
            <p:nvPr/>
          </p:nvSpPr>
          <p:spPr bwMode="auto">
            <a:xfrm>
              <a:off x="43" y="0"/>
              <a:ext cx="1913"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rtl="1" eaLnBrk="0" hangingPunct="0">
                <a:tabLst>
                  <a:tab pos="158750" algn="l"/>
                  <a:tab pos="247650" algn="l"/>
                </a:tabLst>
              </a:pPr>
              <a:r>
                <a:rPr kumimoji="1" lang="ar-SA" sz="3600" b="1">
                  <a:solidFill>
                    <a:srgbClr val="FF6600"/>
                  </a:solidFill>
                  <a:latin typeface="Times New Roman" pitchFamily="18" charset="0"/>
                  <a:cs typeface="Traditional Arabic" pitchFamily="2" charset="-78"/>
                </a:rPr>
                <a:t>النشر التقليــدي</a:t>
              </a:r>
            </a:p>
          </p:txBody>
        </p:sp>
        <p:sp>
          <p:nvSpPr>
            <p:cNvPr id="207883" name="Rectangle 11"/>
            <p:cNvSpPr>
              <a:spLocks noChangeArrowheads="1"/>
            </p:cNvSpPr>
            <p:nvPr/>
          </p:nvSpPr>
          <p:spPr bwMode="auto">
            <a:xfrm>
              <a:off x="0" y="0"/>
              <a:ext cx="1999" cy="403"/>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884" name="Group 12"/>
          <p:cNvGrpSpPr>
            <a:grpSpLocks/>
          </p:cNvGrpSpPr>
          <p:nvPr/>
        </p:nvGrpSpPr>
        <p:grpSpPr bwMode="auto">
          <a:xfrm>
            <a:off x="4635500" y="1546225"/>
            <a:ext cx="4060825" cy="588963"/>
            <a:chOff x="1999" y="0"/>
            <a:chExt cx="1999" cy="403"/>
          </a:xfrm>
        </p:grpSpPr>
        <p:sp>
          <p:nvSpPr>
            <p:cNvPr id="207885" name="Rectangle 13"/>
            <p:cNvSpPr>
              <a:spLocks noChangeArrowheads="1"/>
            </p:cNvSpPr>
            <p:nvPr/>
          </p:nvSpPr>
          <p:spPr bwMode="auto">
            <a:xfrm>
              <a:off x="2042" y="0"/>
              <a:ext cx="1913"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rtl="1" eaLnBrk="0" hangingPunct="0">
                <a:tabLst>
                  <a:tab pos="158750" algn="l"/>
                  <a:tab pos="247650" algn="l"/>
                </a:tabLst>
              </a:pPr>
              <a:r>
                <a:rPr kumimoji="1" lang="ar-SA" sz="3600" b="1">
                  <a:solidFill>
                    <a:srgbClr val="FF6600"/>
                  </a:solidFill>
                  <a:latin typeface="Times New Roman" pitchFamily="18" charset="0"/>
                  <a:cs typeface="Traditional Arabic" pitchFamily="2" charset="-78"/>
                </a:rPr>
                <a:t>النشر الإلكتروني</a:t>
              </a:r>
              <a:endParaRPr kumimoji="1" lang="ar-SA" sz="3600" b="1">
                <a:solidFill>
                  <a:srgbClr val="FF6600"/>
                </a:solidFill>
                <a:latin typeface="Times New Roman" pitchFamily="18" charset="0"/>
                <a:cs typeface="Arial" charset="0"/>
              </a:endParaRPr>
            </a:p>
          </p:txBody>
        </p:sp>
        <p:sp>
          <p:nvSpPr>
            <p:cNvPr id="207886" name="Rectangle 14"/>
            <p:cNvSpPr>
              <a:spLocks noChangeArrowheads="1"/>
            </p:cNvSpPr>
            <p:nvPr/>
          </p:nvSpPr>
          <p:spPr bwMode="auto">
            <a:xfrm>
              <a:off x="1999" y="0"/>
              <a:ext cx="1999" cy="403"/>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887" name="Group 15"/>
          <p:cNvGrpSpPr>
            <a:grpSpLocks/>
          </p:cNvGrpSpPr>
          <p:nvPr/>
        </p:nvGrpSpPr>
        <p:grpSpPr bwMode="auto">
          <a:xfrm>
            <a:off x="574675" y="2135188"/>
            <a:ext cx="4060825" cy="755650"/>
            <a:chOff x="0" y="403"/>
            <a:chExt cx="1999" cy="518"/>
          </a:xfrm>
        </p:grpSpPr>
        <p:sp>
          <p:nvSpPr>
            <p:cNvPr id="207888" name="Rectangle 16"/>
            <p:cNvSpPr>
              <a:spLocks noChangeArrowheads="1"/>
            </p:cNvSpPr>
            <p:nvPr/>
          </p:nvSpPr>
          <p:spPr bwMode="auto">
            <a:xfrm>
              <a:off x="43" y="403"/>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42875" algn="l"/>
                  <a:tab pos="247650" algn="l"/>
                </a:tabLst>
              </a:pPr>
              <a:r>
                <a:rPr kumimoji="1" lang="en-US" sz="2000" b="1">
                  <a:solidFill>
                    <a:schemeClr val="bg1"/>
                  </a:solidFill>
                  <a:latin typeface="Times New Roman" pitchFamily="18" charset="0"/>
                  <a:cs typeface="Traditional Arabic" pitchFamily="2" charset="-78"/>
                </a:rPr>
                <a:t> </a:t>
              </a:r>
              <a:r>
                <a:rPr kumimoji="1" lang="ar-SA" sz="2000" b="1">
                  <a:solidFill>
                    <a:schemeClr val="bg1"/>
                  </a:solidFill>
                  <a:latin typeface="Times New Roman" pitchFamily="18" charset="0"/>
                  <a:cs typeface="Traditional Arabic" pitchFamily="2" charset="-78"/>
                </a:rPr>
                <a:t>يصعب عمل ذلك في الوثائق التقليدية ويطول عمله وهو مستحيل في الشكل الصوتي</a:t>
              </a:r>
              <a:r>
                <a:rPr kumimoji="1" lang="en-US" sz="2000" b="1">
                  <a:solidFill>
                    <a:schemeClr val="bg1"/>
                  </a:solidFill>
                  <a:latin typeface="Times New Roman" pitchFamily="18" charset="0"/>
                  <a:cs typeface="Traditional Arabic" pitchFamily="2" charset="-78"/>
                </a:rPr>
                <a:t> </a:t>
              </a:r>
              <a:endParaRPr kumimoji="1" lang="ar-SA" sz="2000" b="1">
                <a:solidFill>
                  <a:schemeClr val="bg1"/>
                </a:solidFill>
                <a:latin typeface="Times New Roman" pitchFamily="18" charset="0"/>
                <a:cs typeface="Arial" charset="0"/>
              </a:endParaRPr>
            </a:p>
          </p:txBody>
        </p:sp>
        <p:sp>
          <p:nvSpPr>
            <p:cNvPr id="207889" name="Rectangle 17"/>
            <p:cNvSpPr>
              <a:spLocks noChangeArrowheads="1"/>
            </p:cNvSpPr>
            <p:nvPr/>
          </p:nvSpPr>
          <p:spPr bwMode="auto">
            <a:xfrm>
              <a:off x="0" y="403"/>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890" name="Group 18"/>
          <p:cNvGrpSpPr>
            <a:grpSpLocks/>
          </p:cNvGrpSpPr>
          <p:nvPr/>
        </p:nvGrpSpPr>
        <p:grpSpPr bwMode="auto">
          <a:xfrm>
            <a:off x="4635500" y="2135188"/>
            <a:ext cx="4060825" cy="755650"/>
            <a:chOff x="1999" y="403"/>
            <a:chExt cx="1999" cy="518"/>
          </a:xfrm>
        </p:grpSpPr>
        <p:sp>
          <p:nvSpPr>
            <p:cNvPr id="207891" name="Rectangle 19"/>
            <p:cNvSpPr>
              <a:spLocks noChangeArrowheads="1"/>
            </p:cNvSpPr>
            <p:nvPr/>
          </p:nvSpPr>
          <p:spPr bwMode="auto">
            <a:xfrm>
              <a:off x="2042" y="403"/>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58750" algn="l"/>
                  <a:tab pos="247650" algn="l"/>
                </a:tabLst>
              </a:pPr>
              <a:r>
                <a:rPr kumimoji="1" lang="en-US" sz="2000" b="1">
                  <a:solidFill>
                    <a:schemeClr val="accent2"/>
                  </a:solidFill>
                  <a:latin typeface="Times New Roman" pitchFamily="18" charset="0"/>
                  <a:cs typeface="Traditional Arabic" pitchFamily="2" charset="-78"/>
                </a:rPr>
                <a:t> </a:t>
              </a:r>
              <a:r>
                <a:rPr kumimoji="1" lang="ar-SA" sz="2000" b="1">
                  <a:solidFill>
                    <a:schemeClr val="bg1"/>
                  </a:solidFill>
                  <a:latin typeface="Times New Roman" pitchFamily="18" charset="0"/>
                  <a:cs typeface="Traditional Arabic" pitchFamily="2" charset="-78"/>
                </a:rPr>
                <a:t>إمكانية تجميع الوثيقة بأشكال متعددة صوتية، نصيه، وصورية</a:t>
              </a:r>
              <a:r>
                <a:rPr kumimoji="1" lang="en-US" sz="2000" b="1">
                  <a:solidFill>
                    <a:schemeClr val="bg1"/>
                  </a:solidFill>
                  <a:latin typeface="Times New Roman" pitchFamily="18" charset="0"/>
                  <a:cs typeface="Traditional Arabic" pitchFamily="2" charset="-78"/>
                </a:rPr>
                <a:t>.</a:t>
              </a:r>
              <a:endParaRPr kumimoji="1" lang="ar-SA" sz="2000" b="1">
                <a:solidFill>
                  <a:schemeClr val="bg1"/>
                </a:solidFill>
                <a:latin typeface="Arial Unicode MS" pitchFamily="34" charset="-128"/>
                <a:ea typeface="Arial Unicode MS" pitchFamily="34" charset="-128"/>
                <a:cs typeface="Arial Unicode MS" pitchFamily="34" charset="-128"/>
              </a:endParaRPr>
            </a:p>
            <a:p>
              <a:pPr algn="r" eaLnBrk="0" hangingPunct="0">
                <a:tabLst>
                  <a:tab pos="158750" algn="l"/>
                  <a:tab pos="247650" algn="l"/>
                </a:tabLst>
              </a:pPr>
              <a:endParaRPr kumimoji="1" lang="ar-SA" sz="2000" b="1">
                <a:solidFill>
                  <a:schemeClr val="bg1"/>
                </a:solidFill>
                <a:latin typeface="Times New Roman" pitchFamily="18" charset="0"/>
                <a:cs typeface="Arial" charset="0"/>
              </a:endParaRPr>
            </a:p>
          </p:txBody>
        </p:sp>
        <p:sp>
          <p:nvSpPr>
            <p:cNvPr id="207892" name="Rectangle 20"/>
            <p:cNvSpPr>
              <a:spLocks noChangeArrowheads="1"/>
            </p:cNvSpPr>
            <p:nvPr/>
          </p:nvSpPr>
          <p:spPr bwMode="auto">
            <a:xfrm>
              <a:off x="1999" y="403"/>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893" name="Group 21"/>
          <p:cNvGrpSpPr>
            <a:grpSpLocks/>
          </p:cNvGrpSpPr>
          <p:nvPr/>
        </p:nvGrpSpPr>
        <p:grpSpPr bwMode="auto">
          <a:xfrm>
            <a:off x="574675" y="2890838"/>
            <a:ext cx="4060825" cy="588962"/>
            <a:chOff x="0" y="921"/>
            <a:chExt cx="1999" cy="403"/>
          </a:xfrm>
        </p:grpSpPr>
        <p:sp>
          <p:nvSpPr>
            <p:cNvPr id="207894" name="Rectangle 22"/>
            <p:cNvSpPr>
              <a:spLocks noChangeArrowheads="1"/>
            </p:cNvSpPr>
            <p:nvPr/>
          </p:nvSpPr>
          <p:spPr bwMode="auto">
            <a:xfrm>
              <a:off x="43" y="921"/>
              <a:ext cx="1913"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42875" algn="l"/>
                  <a:tab pos="247650" algn="l"/>
                </a:tabLst>
              </a:pPr>
              <a:r>
                <a:rPr kumimoji="1" lang="en-US" sz="2000" b="1">
                  <a:solidFill>
                    <a:schemeClr val="bg1"/>
                  </a:solidFill>
                  <a:latin typeface="Times New Roman" pitchFamily="18" charset="0"/>
                  <a:cs typeface="Traditional Arabic" pitchFamily="2" charset="-78"/>
                </a:rPr>
                <a:t> </a:t>
              </a:r>
              <a:r>
                <a:rPr kumimoji="1" lang="ar-SA" sz="2000" b="1">
                  <a:solidFill>
                    <a:schemeClr val="bg1"/>
                  </a:solidFill>
                  <a:latin typeface="Times New Roman" pitchFamily="18" charset="0"/>
                  <a:cs typeface="Traditional Arabic" pitchFamily="2" charset="-78"/>
                </a:rPr>
                <a:t>على العكس في الوثائق التقليدية، حيث تحتاج إلى وقت ش</a:t>
              </a:r>
              <a:r>
                <a:rPr kumimoji="1" lang="en-US" sz="2000" b="1">
                  <a:solidFill>
                    <a:schemeClr val="bg1"/>
                  </a:solidFill>
                  <a:latin typeface="Times New Roman" pitchFamily="18" charset="0"/>
                  <a:cs typeface="Traditional Arabic" pitchFamily="2" charset="-78"/>
                </a:rPr>
                <a:t>.</a:t>
              </a:r>
              <a:endParaRPr kumimoji="1" lang="ar-SA" sz="2000" b="1">
                <a:solidFill>
                  <a:schemeClr val="bg1"/>
                </a:solidFill>
                <a:latin typeface="Times New Roman" pitchFamily="18" charset="0"/>
                <a:cs typeface="Arial" charset="0"/>
              </a:endParaRPr>
            </a:p>
          </p:txBody>
        </p:sp>
        <p:sp>
          <p:nvSpPr>
            <p:cNvPr id="207895" name="Rectangle 23"/>
            <p:cNvSpPr>
              <a:spLocks noChangeArrowheads="1"/>
            </p:cNvSpPr>
            <p:nvPr/>
          </p:nvSpPr>
          <p:spPr bwMode="auto">
            <a:xfrm>
              <a:off x="0" y="921"/>
              <a:ext cx="1999" cy="403"/>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896" name="Group 24"/>
          <p:cNvGrpSpPr>
            <a:grpSpLocks/>
          </p:cNvGrpSpPr>
          <p:nvPr/>
        </p:nvGrpSpPr>
        <p:grpSpPr bwMode="auto">
          <a:xfrm>
            <a:off x="4635500" y="2890838"/>
            <a:ext cx="4060825" cy="588962"/>
            <a:chOff x="1999" y="921"/>
            <a:chExt cx="1999" cy="403"/>
          </a:xfrm>
        </p:grpSpPr>
        <p:sp>
          <p:nvSpPr>
            <p:cNvPr id="207897" name="Rectangle 25"/>
            <p:cNvSpPr>
              <a:spLocks noChangeArrowheads="1"/>
            </p:cNvSpPr>
            <p:nvPr/>
          </p:nvSpPr>
          <p:spPr bwMode="auto">
            <a:xfrm>
              <a:off x="2042" y="921"/>
              <a:ext cx="1913"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58750" algn="l"/>
                  <a:tab pos="247650" algn="l"/>
                </a:tabLst>
              </a:pPr>
              <a:r>
                <a:rPr kumimoji="1" lang="ar-SA" sz="2000" b="1">
                  <a:solidFill>
                    <a:schemeClr val="bg1"/>
                  </a:solidFill>
                  <a:latin typeface="Times New Roman" pitchFamily="18" charset="0"/>
                  <a:cs typeface="Traditional Arabic" pitchFamily="2" charset="-78"/>
                </a:rPr>
                <a:t>إمكانية الإنتاج السريع والعالي لكم كبير من الوثائق الإلكترونية</a:t>
              </a:r>
              <a:r>
                <a:rPr kumimoji="1" lang="en-US" sz="2000" b="1">
                  <a:solidFill>
                    <a:schemeClr val="bg1"/>
                  </a:solidFill>
                  <a:latin typeface="Times New Roman" pitchFamily="18" charset="0"/>
                  <a:cs typeface="Traditional Arabic" pitchFamily="2" charset="-78"/>
                </a:rPr>
                <a:t>.</a:t>
              </a:r>
              <a:endParaRPr kumimoji="1" lang="ar-SA" sz="2000" b="1">
                <a:solidFill>
                  <a:schemeClr val="bg1"/>
                </a:solidFill>
                <a:latin typeface="Times New Roman" pitchFamily="18" charset="0"/>
                <a:cs typeface="Arial" charset="0"/>
              </a:endParaRPr>
            </a:p>
          </p:txBody>
        </p:sp>
        <p:sp>
          <p:nvSpPr>
            <p:cNvPr id="207898" name="Rectangle 26"/>
            <p:cNvSpPr>
              <a:spLocks noChangeArrowheads="1"/>
            </p:cNvSpPr>
            <p:nvPr/>
          </p:nvSpPr>
          <p:spPr bwMode="auto">
            <a:xfrm>
              <a:off x="1999" y="921"/>
              <a:ext cx="1999" cy="403"/>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899" name="Group 27"/>
          <p:cNvGrpSpPr>
            <a:grpSpLocks/>
          </p:cNvGrpSpPr>
          <p:nvPr/>
        </p:nvGrpSpPr>
        <p:grpSpPr bwMode="auto">
          <a:xfrm>
            <a:off x="574675" y="3479800"/>
            <a:ext cx="4060825" cy="755650"/>
            <a:chOff x="0" y="1324"/>
            <a:chExt cx="1999" cy="518"/>
          </a:xfrm>
        </p:grpSpPr>
        <p:sp>
          <p:nvSpPr>
            <p:cNvPr id="207900" name="Rectangle 28"/>
            <p:cNvSpPr>
              <a:spLocks noChangeArrowheads="1"/>
            </p:cNvSpPr>
            <p:nvPr/>
          </p:nvSpPr>
          <p:spPr bwMode="auto">
            <a:xfrm>
              <a:off x="43" y="1324"/>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42875" algn="l"/>
                  <a:tab pos="247650" algn="l"/>
                </a:tabLst>
              </a:pPr>
              <a:r>
                <a:rPr kumimoji="1" lang="en-US" sz="2000" b="1">
                  <a:solidFill>
                    <a:schemeClr val="bg1"/>
                  </a:solidFill>
                  <a:latin typeface="Times New Roman" pitchFamily="18" charset="0"/>
                  <a:cs typeface="Traditional Arabic" pitchFamily="2" charset="-78"/>
                </a:rPr>
                <a:t> </a:t>
              </a:r>
              <a:r>
                <a:rPr kumimoji="1" lang="ar-SA" sz="2000" b="1">
                  <a:solidFill>
                    <a:schemeClr val="bg1"/>
                  </a:solidFill>
                  <a:latin typeface="Times New Roman" pitchFamily="18" charset="0"/>
                  <a:cs typeface="Traditional Arabic" pitchFamily="2" charset="-78"/>
                </a:rPr>
                <a:t>عدم القدرة على الإضافة والحذف لأن هذا سوف يشوه مظهرها</a:t>
              </a:r>
              <a:r>
                <a:rPr kumimoji="1" lang="en-US" sz="2000" b="1">
                  <a:solidFill>
                    <a:schemeClr val="bg1"/>
                  </a:solidFill>
                  <a:latin typeface="Times New Roman" pitchFamily="18" charset="0"/>
                  <a:cs typeface="Traditional Arabic" pitchFamily="2" charset="-78"/>
                </a:rPr>
                <a:t>. </a:t>
              </a:r>
              <a:endParaRPr kumimoji="1" lang="ar-SA" sz="2000" b="1">
                <a:solidFill>
                  <a:schemeClr val="bg1"/>
                </a:solidFill>
                <a:latin typeface="Arial Unicode MS" pitchFamily="34" charset="-128"/>
                <a:ea typeface="Arial Unicode MS" pitchFamily="34" charset="-128"/>
                <a:cs typeface="Arial Unicode MS" pitchFamily="34" charset="-128"/>
              </a:endParaRPr>
            </a:p>
            <a:p>
              <a:pPr algn="r" eaLnBrk="0" hangingPunct="0">
                <a:tabLst>
                  <a:tab pos="142875" algn="l"/>
                  <a:tab pos="247650" algn="l"/>
                </a:tabLst>
              </a:pPr>
              <a:endParaRPr kumimoji="1" lang="ar-SA" sz="2000" b="1">
                <a:solidFill>
                  <a:schemeClr val="bg1"/>
                </a:solidFill>
                <a:latin typeface="Times New Roman" pitchFamily="18" charset="0"/>
                <a:cs typeface="Arial" charset="0"/>
              </a:endParaRPr>
            </a:p>
          </p:txBody>
        </p:sp>
        <p:sp>
          <p:nvSpPr>
            <p:cNvPr id="207901" name="Rectangle 29"/>
            <p:cNvSpPr>
              <a:spLocks noChangeArrowheads="1"/>
            </p:cNvSpPr>
            <p:nvPr/>
          </p:nvSpPr>
          <p:spPr bwMode="auto">
            <a:xfrm>
              <a:off x="0" y="1324"/>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02" name="Group 30"/>
          <p:cNvGrpSpPr>
            <a:grpSpLocks/>
          </p:cNvGrpSpPr>
          <p:nvPr/>
        </p:nvGrpSpPr>
        <p:grpSpPr bwMode="auto">
          <a:xfrm>
            <a:off x="4635500" y="3479800"/>
            <a:ext cx="4060825" cy="755650"/>
            <a:chOff x="1999" y="1324"/>
            <a:chExt cx="1999" cy="518"/>
          </a:xfrm>
        </p:grpSpPr>
        <p:sp>
          <p:nvSpPr>
            <p:cNvPr id="207903" name="Rectangle 31"/>
            <p:cNvSpPr>
              <a:spLocks noChangeArrowheads="1"/>
            </p:cNvSpPr>
            <p:nvPr/>
          </p:nvSpPr>
          <p:spPr bwMode="auto">
            <a:xfrm>
              <a:off x="2042" y="1324"/>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58750" algn="l"/>
                  <a:tab pos="247650" algn="l"/>
                </a:tabLst>
              </a:pPr>
              <a:r>
                <a:rPr kumimoji="1" lang="en-US" sz="2000" b="1">
                  <a:solidFill>
                    <a:schemeClr val="bg1"/>
                  </a:solidFill>
                  <a:latin typeface="Times New Roman" pitchFamily="18" charset="0"/>
                  <a:cs typeface="Traditional Arabic" pitchFamily="2" charset="-78"/>
                </a:rPr>
                <a:t> </a:t>
              </a:r>
              <a:r>
                <a:rPr kumimoji="1" lang="ar-SA" sz="2000" b="1">
                  <a:solidFill>
                    <a:schemeClr val="bg1"/>
                  </a:solidFill>
                  <a:latin typeface="Times New Roman" pitchFamily="18" charset="0"/>
                  <a:cs typeface="Traditional Arabic" pitchFamily="2" charset="-78"/>
                </a:rPr>
                <a:t>تضل الوثيقة الأصلية على جودتها ومن الممكن أن تضيف تحسين وتعديل عليها  </a:t>
              </a:r>
              <a:endParaRPr kumimoji="1" lang="ar-SA" sz="2000" b="1">
                <a:solidFill>
                  <a:schemeClr val="bg1"/>
                </a:solidFill>
                <a:latin typeface="Arial Unicode MS" pitchFamily="34" charset="-128"/>
                <a:ea typeface="Arial Unicode MS" pitchFamily="34" charset="-128"/>
                <a:cs typeface="Arial Unicode MS" pitchFamily="34" charset="-128"/>
              </a:endParaRPr>
            </a:p>
            <a:p>
              <a:pPr algn="r" eaLnBrk="0" hangingPunct="0">
                <a:tabLst>
                  <a:tab pos="158750" algn="l"/>
                  <a:tab pos="247650" algn="l"/>
                </a:tabLst>
              </a:pPr>
              <a:endParaRPr kumimoji="1" lang="ar-SA" sz="2000" b="1">
                <a:solidFill>
                  <a:schemeClr val="bg1"/>
                </a:solidFill>
                <a:latin typeface="Times New Roman" pitchFamily="18" charset="0"/>
                <a:cs typeface="Arial" charset="0"/>
              </a:endParaRPr>
            </a:p>
          </p:txBody>
        </p:sp>
        <p:sp>
          <p:nvSpPr>
            <p:cNvPr id="207904" name="Rectangle 32"/>
            <p:cNvSpPr>
              <a:spLocks noChangeArrowheads="1"/>
            </p:cNvSpPr>
            <p:nvPr/>
          </p:nvSpPr>
          <p:spPr bwMode="auto">
            <a:xfrm>
              <a:off x="1999" y="1324"/>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05" name="Group 33"/>
          <p:cNvGrpSpPr>
            <a:grpSpLocks/>
          </p:cNvGrpSpPr>
          <p:nvPr/>
        </p:nvGrpSpPr>
        <p:grpSpPr bwMode="auto">
          <a:xfrm>
            <a:off x="574675" y="4235450"/>
            <a:ext cx="4060825" cy="757238"/>
            <a:chOff x="0" y="1842"/>
            <a:chExt cx="1999" cy="518"/>
          </a:xfrm>
        </p:grpSpPr>
        <p:sp>
          <p:nvSpPr>
            <p:cNvPr id="207906" name="Rectangle 34"/>
            <p:cNvSpPr>
              <a:spLocks noChangeArrowheads="1"/>
            </p:cNvSpPr>
            <p:nvPr/>
          </p:nvSpPr>
          <p:spPr bwMode="auto">
            <a:xfrm>
              <a:off x="43" y="1842"/>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42875" algn="l"/>
                  <a:tab pos="247650" algn="l"/>
                </a:tabLst>
              </a:pPr>
              <a:r>
                <a:rPr kumimoji="1" lang="en-US" sz="2000" b="1">
                  <a:solidFill>
                    <a:schemeClr val="bg1"/>
                  </a:solidFill>
                  <a:latin typeface="Times New Roman" pitchFamily="18" charset="0"/>
                  <a:cs typeface="Traditional Arabic" pitchFamily="2" charset="-78"/>
                </a:rPr>
                <a:t> </a:t>
              </a:r>
              <a:r>
                <a:rPr kumimoji="1" lang="ar-SA" sz="1900" b="1">
                  <a:solidFill>
                    <a:schemeClr val="bg1"/>
                  </a:solidFill>
                  <a:latin typeface="Times New Roman" pitchFamily="18" charset="0"/>
                  <a:cs typeface="Traditional Arabic" pitchFamily="2" charset="-78"/>
                </a:rPr>
                <a:t>عدم القدرة على استخدام البيانات والتعديل فيها،يعطى الوثيقة ثقة تامة وضبط، حيث تضمن سلامتها من العبث</a:t>
              </a:r>
              <a:r>
                <a:rPr kumimoji="1" lang="en-US" sz="1900" b="1">
                  <a:solidFill>
                    <a:schemeClr val="bg1"/>
                  </a:solidFill>
                  <a:latin typeface="Times New Roman" pitchFamily="18" charset="0"/>
                  <a:cs typeface="Traditional Arabic" pitchFamily="2" charset="-78"/>
                </a:rPr>
                <a:t>.</a:t>
              </a:r>
              <a:endParaRPr kumimoji="1" lang="ar-SA" sz="1900" b="1">
                <a:solidFill>
                  <a:schemeClr val="bg1"/>
                </a:solidFill>
                <a:latin typeface="Times New Roman" pitchFamily="18" charset="0"/>
                <a:cs typeface="Arial" charset="0"/>
              </a:endParaRPr>
            </a:p>
          </p:txBody>
        </p:sp>
        <p:sp>
          <p:nvSpPr>
            <p:cNvPr id="207907" name="Rectangle 35"/>
            <p:cNvSpPr>
              <a:spLocks noChangeArrowheads="1"/>
            </p:cNvSpPr>
            <p:nvPr/>
          </p:nvSpPr>
          <p:spPr bwMode="auto">
            <a:xfrm>
              <a:off x="0" y="1842"/>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08" name="Group 36"/>
          <p:cNvGrpSpPr>
            <a:grpSpLocks/>
          </p:cNvGrpSpPr>
          <p:nvPr/>
        </p:nvGrpSpPr>
        <p:grpSpPr bwMode="auto">
          <a:xfrm>
            <a:off x="4635500" y="4235450"/>
            <a:ext cx="4060825" cy="757238"/>
            <a:chOff x="1999" y="1842"/>
            <a:chExt cx="1999" cy="518"/>
          </a:xfrm>
        </p:grpSpPr>
        <p:sp>
          <p:nvSpPr>
            <p:cNvPr id="207909" name="Rectangle 37"/>
            <p:cNvSpPr>
              <a:spLocks noChangeArrowheads="1"/>
            </p:cNvSpPr>
            <p:nvPr/>
          </p:nvSpPr>
          <p:spPr bwMode="auto">
            <a:xfrm>
              <a:off x="2042" y="1842"/>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58750" algn="l"/>
                  <a:tab pos="247650" algn="l"/>
                </a:tabLst>
              </a:pPr>
              <a:r>
                <a:rPr kumimoji="1" lang="ar-SA" sz="2000" b="1">
                  <a:solidFill>
                    <a:schemeClr val="bg1"/>
                  </a:solidFill>
                  <a:latin typeface="Times New Roman" pitchFamily="18" charset="0"/>
                  <a:cs typeface="Traditional Arabic" pitchFamily="2" charset="-78"/>
                </a:rPr>
                <a:t>إمكانية التعديل والتجديد وإعادة استخدام البيانات، قد يطرح مشكلة في درجة الثقة والضبط</a:t>
              </a:r>
              <a:r>
                <a:rPr kumimoji="1" lang="en-US" sz="2000" b="1">
                  <a:solidFill>
                    <a:schemeClr val="bg1"/>
                  </a:solidFill>
                  <a:latin typeface="Times New Roman" pitchFamily="18" charset="0"/>
                  <a:cs typeface="Traditional Arabic" pitchFamily="2" charset="-78"/>
                </a:rPr>
                <a:t>. </a:t>
              </a:r>
              <a:endParaRPr kumimoji="1" lang="ar-SA" sz="2000" b="1">
                <a:solidFill>
                  <a:schemeClr val="bg1"/>
                </a:solidFill>
                <a:latin typeface="Arial Unicode MS" pitchFamily="34" charset="-128"/>
                <a:ea typeface="Arial Unicode MS" pitchFamily="34" charset="-128"/>
                <a:cs typeface="Arial Unicode MS" pitchFamily="34" charset="-128"/>
              </a:endParaRPr>
            </a:p>
            <a:p>
              <a:pPr algn="r" eaLnBrk="0" hangingPunct="0">
                <a:tabLst>
                  <a:tab pos="158750" algn="l"/>
                  <a:tab pos="247650" algn="l"/>
                </a:tabLst>
              </a:pPr>
              <a:endParaRPr kumimoji="1" lang="ar-SA" sz="2000" b="1">
                <a:solidFill>
                  <a:schemeClr val="bg1"/>
                </a:solidFill>
                <a:latin typeface="Times New Roman" pitchFamily="18" charset="0"/>
                <a:cs typeface="Arial" charset="0"/>
              </a:endParaRPr>
            </a:p>
          </p:txBody>
        </p:sp>
        <p:sp>
          <p:nvSpPr>
            <p:cNvPr id="207910" name="Rectangle 38"/>
            <p:cNvSpPr>
              <a:spLocks noChangeArrowheads="1"/>
            </p:cNvSpPr>
            <p:nvPr/>
          </p:nvSpPr>
          <p:spPr bwMode="auto">
            <a:xfrm>
              <a:off x="1999" y="1842"/>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11" name="Group 39"/>
          <p:cNvGrpSpPr>
            <a:grpSpLocks/>
          </p:cNvGrpSpPr>
          <p:nvPr/>
        </p:nvGrpSpPr>
        <p:grpSpPr bwMode="auto">
          <a:xfrm>
            <a:off x="574675" y="4992688"/>
            <a:ext cx="4060825" cy="755650"/>
            <a:chOff x="0" y="2360"/>
            <a:chExt cx="1999" cy="518"/>
          </a:xfrm>
        </p:grpSpPr>
        <p:sp>
          <p:nvSpPr>
            <p:cNvPr id="207912" name="Rectangle 40"/>
            <p:cNvSpPr>
              <a:spLocks noChangeArrowheads="1"/>
            </p:cNvSpPr>
            <p:nvPr/>
          </p:nvSpPr>
          <p:spPr bwMode="auto">
            <a:xfrm>
              <a:off x="43" y="2360"/>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42875" algn="l"/>
                  <a:tab pos="247650" algn="l"/>
                </a:tabLst>
              </a:pPr>
              <a:r>
                <a:rPr kumimoji="1" lang="en-US" sz="2000" b="1">
                  <a:solidFill>
                    <a:srgbClr val="B80000"/>
                  </a:solidFill>
                  <a:latin typeface="Times New Roman" pitchFamily="18" charset="0"/>
                  <a:cs typeface="Traditional Arabic" pitchFamily="2" charset="-78"/>
                </a:rPr>
                <a:t> </a:t>
              </a:r>
              <a:r>
                <a:rPr kumimoji="1" lang="ar-SA" sz="2000" b="1">
                  <a:solidFill>
                    <a:srgbClr val="B80000"/>
                  </a:solidFill>
                  <a:latin typeface="Times New Roman" pitchFamily="18" charset="0"/>
                  <a:cs typeface="Traditional Arabic" pitchFamily="2" charset="-78"/>
                </a:rPr>
                <a:t>صعوبة نشر الوثيقة بسبب الإجراءات الطويلة التي تمر بها، وهذا قد يكون ميزة وعيب</a:t>
              </a:r>
              <a:r>
                <a:rPr kumimoji="1" lang="en-US" sz="2000" b="1">
                  <a:solidFill>
                    <a:srgbClr val="B80000"/>
                  </a:solidFill>
                  <a:latin typeface="Times New Roman" pitchFamily="18" charset="0"/>
                  <a:cs typeface="Traditional Arabic" pitchFamily="2" charset="-78"/>
                </a:rPr>
                <a:t>.</a:t>
              </a:r>
              <a:endParaRPr kumimoji="1" lang="ar-SA" sz="2000" b="1">
                <a:solidFill>
                  <a:srgbClr val="B80000"/>
                </a:solidFill>
                <a:latin typeface="Times New Roman" pitchFamily="18" charset="0"/>
                <a:cs typeface="Arial" charset="0"/>
              </a:endParaRPr>
            </a:p>
          </p:txBody>
        </p:sp>
        <p:sp>
          <p:nvSpPr>
            <p:cNvPr id="207913" name="Rectangle 41"/>
            <p:cNvSpPr>
              <a:spLocks noChangeArrowheads="1"/>
            </p:cNvSpPr>
            <p:nvPr/>
          </p:nvSpPr>
          <p:spPr bwMode="auto">
            <a:xfrm>
              <a:off x="0" y="2360"/>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14" name="Group 42"/>
          <p:cNvGrpSpPr>
            <a:grpSpLocks/>
          </p:cNvGrpSpPr>
          <p:nvPr/>
        </p:nvGrpSpPr>
        <p:grpSpPr bwMode="auto">
          <a:xfrm>
            <a:off x="4635500" y="4992688"/>
            <a:ext cx="4060825" cy="755650"/>
            <a:chOff x="1999" y="2360"/>
            <a:chExt cx="1999" cy="518"/>
          </a:xfrm>
        </p:grpSpPr>
        <p:sp>
          <p:nvSpPr>
            <p:cNvPr id="207915" name="Rectangle 43"/>
            <p:cNvSpPr>
              <a:spLocks noChangeArrowheads="1"/>
            </p:cNvSpPr>
            <p:nvPr/>
          </p:nvSpPr>
          <p:spPr bwMode="auto">
            <a:xfrm>
              <a:off x="2042" y="2360"/>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58750" algn="l"/>
                  <a:tab pos="247650" algn="l"/>
                </a:tabLst>
              </a:pPr>
              <a:r>
                <a:rPr kumimoji="1" lang="en-US" sz="2000" b="1">
                  <a:solidFill>
                    <a:srgbClr val="B80000"/>
                  </a:solidFill>
                  <a:latin typeface="Times New Roman" pitchFamily="18" charset="0"/>
                  <a:cs typeface="Traditional Arabic" pitchFamily="2" charset="-78"/>
                </a:rPr>
                <a:t> </a:t>
              </a:r>
              <a:r>
                <a:rPr kumimoji="1" lang="ar-SA" sz="2000" b="1">
                  <a:solidFill>
                    <a:srgbClr val="B80000"/>
                  </a:solidFill>
                  <a:latin typeface="Times New Roman" pitchFamily="18" charset="0"/>
                  <a:cs typeface="Traditional Arabic" pitchFamily="2" charset="-78"/>
                </a:rPr>
                <a:t>إمكانية التوزيع السريع للوثيقة بشكل سريع وفي أي مكان</a:t>
              </a:r>
              <a:r>
                <a:rPr kumimoji="1" lang="en-US" sz="2000" b="1">
                  <a:solidFill>
                    <a:srgbClr val="B80000"/>
                  </a:solidFill>
                  <a:latin typeface="Times New Roman" pitchFamily="18" charset="0"/>
                  <a:cs typeface="Traditional Arabic" pitchFamily="2" charset="-78"/>
                </a:rPr>
                <a:t> </a:t>
              </a:r>
              <a:endParaRPr kumimoji="1" lang="ar-SA" sz="2000" b="1">
                <a:solidFill>
                  <a:srgbClr val="B80000"/>
                </a:solidFill>
                <a:latin typeface="Arial Unicode MS" pitchFamily="34" charset="-128"/>
                <a:ea typeface="Arial Unicode MS" pitchFamily="34" charset="-128"/>
                <a:cs typeface="Arial Unicode MS" pitchFamily="34" charset="-128"/>
              </a:endParaRPr>
            </a:p>
            <a:p>
              <a:pPr algn="r" eaLnBrk="0" hangingPunct="0">
                <a:tabLst>
                  <a:tab pos="158750" algn="l"/>
                  <a:tab pos="247650" algn="l"/>
                </a:tabLst>
              </a:pPr>
              <a:endParaRPr kumimoji="1" lang="ar-SA" sz="2000" b="1">
                <a:solidFill>
                  <a:srgbClr val="B80000"/>
                </a:solidFill>
                <a:latin typeface="Times New Roman" pitchFamily="18" charset="0"/>
                <a:cs typeface="Arial" charset="0"/>
              </a:endParaRPr>
            </a:p>
          </p:txBody>
        </p:sp>
        <p:sp>
          <p:nvSpPr>
            <p:cNvPr id="207916" name="Rectangle 44"/>
            <p:cNvSpPr>
              <a:spLocks noChangeArrowheads="1"/>
            </p:cNvSpPr>
            <p:nvPr/>
          </p:nvSpPr>
          <p:spPr bwMode="auto">
            <a:xfrm>
              <a:off x="1999" y="2360"/>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17" name="Group 45"/>
          <p:cNvGrpSpPr>
            <a:grpSpLocks/>
          </p:cNvGrpSpPr>
          <p:nvPr/>
        </p:nvGrpSpPr>
        <p:grpSpPr bwMode="auto">
          <a:xfrm>
            <a:off x="574675" y="5748338"/>
            <a:ext cx="4060825" cy="757237"/>
            <a:chOff x="0" y="2878"/>
            <a:chExt cx="1999" cy="518"/>
          </a:xfrm>
        </p:grpSpPr>
        <p:sp>
          <p:nvSpPr>
            <p:cNvPr id="207918" name="Rectangle 46"/>
            <p:cNvSpPr>
              <a:spLocks noChangeArrowheads="1"/>
            </p:cNvSpPr>
            <p:nvPr/>
          </p:nvSpPr>
          <p:spPr bwMode="auto">
            <a:xfrm>
              <a:off x="43" y="2878"/>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42875" algn="l"/>
                  <a:tab pos="247650" algn="l"/>
                </a:tabLst>
              </a:pPr>
              <a:r>
                <a:rPr kumimoji="1" lang="en-US" sz="2000" b="1">
                  <a:solidFill>
                    <a:srgbClr val="B80000"/>
                  </a:solidFill>
                  <a:latin typeface="Times New Roman" pitchFamily="18" charset="0"/>
                  <a:cs typeface="Traditional Arabic" pitchFamily="2" charset="-78"/>
                </a:rPr>
                <a:t> </a:t>
              </a:r>
              <a:r>
                <a:rPr kumimoji="1" lang="ar-SA" sz="2000" b="1">
                  <a:solidFill>
                    <a:srgbClr val="B80000"/>
                  </a:solidFill>
                  <a:latin typeface="Times New Roman" pitchFamily="18" charset="0"/>
                  <a:cs typeface="Traditional Arabic" pitchFamily="2" charset="-78"/>
                </a:rPr>
                <a:t>وهنا على العكس حيث تضمن الحقوق كامل من ناحية الإيداع وضمان حقوق المؤلف</a:t>
              </a:r>
              <a:r>
                <a:rPr kumimoji="1" lang="en-US" sz="2000" b="1">
                  <a:solidFill>
                    <a:srgbClr val="B80000"/>
                  </a:solidFill>
                  <a:latin typeface="Times New Roman" pitchFamily="18" charset="0"/>
                  <a:cs typeface="Traditional Arabic" pitchFamily="2" charset="-78"/>
                </a:rPr>
                <a:t>. </a:t>
              </a:r>
              <a:endParaRPr kumimoji="1" lang="ar-SA" sz="2000" b="1">
                <a:solidFill>
                  <a:srgbClr val="B80000"/>
                </a:solidFill>
                <a:latin typeface="Arial Unicode MS" pitchFamily="34" charset="-128"/>
                <a:ea typeface="Arial Unicode MS" pitchFamily="34" charset="-128"/>
                <a:cs typeface="Arial Unicode MS" pitchFamily="34" charset="-128"/>
              </a:endParaRPr>
            </a:p>
            <a:p>
              <a:pPr algn="r" eaLnBrk="0" hangingPunct="0">
                <a:tabLst>
                  <a:tab pos="142875" algn="l"/>
                  <a:tab pos="247650" algn="l"/>
                </a:tabLst>
              </a:pPr>
              <a:endParaRPr kumimoji="1" lang="ar-SA" sz="2000" b="1">
                <a:solidFill>
                  <a:srgbClr val="B80000"/>
                </a:solidFill>
                <a:latin typeface="Times New Roman" pitchFamily="18" charset="0"/>
                <a:cs typeface="Arial" charset="0"/>
              </a:endParaRPr>
            </a:p>
          </p:txBody>
        </p:sp>
        <p:sp>
          <p:nvSpPr>
            <p:cNvPr id="207919" name="Rectangle 47"/>
            <p:cNvSpPr>
              <a:spLocks noChangeArrowheads="1"/>
            </p:cNvSpPr>
            <p:nvPr/>
          </p:nvSpPr>
          <p:spPr bwMode="auto">
            <a:xfrm>
              <a:off x="0" y="2878"/>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7920" name="Group 48"/>
          <p:cNvGrpSpPr>
            <a:grpSpLocks/>
          </p:cNvGrpSpPr>
          <p:nvPr/>
        </p:nvGrpSpPr>
        <p:grpSpPr bwMode="auto">
          <a:xfrm>
            <a:off x="4635500" y="5748338"/>
            <a:ext cx="4060825" cy="757237"/>
            <a:chOff x="1999" y="2878"/>
            <a:chExt cx="1999" cy="518"/>
          </a:xfrm>
        </p:grpSpPr>
        <p:sp>
          <p:nvSpPr>
            <p:cNvPr id="207921" name="Rectangle 49"/>
            <p:cNvSpPr>
              <a:spLocks noChangeArrowheads="1"/>
            </p:cNvSpPr>
            <p:nvPr/>
          </p:nvSpPr>
          <p:spPr bwMode="auto">
            <a:xfrm>
              <a:off x="2042" y="2878"/>
              <a:ext cx="191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rtl="1" eaLnBrk="0" hangingPunct="0">
                <a:tabLst>
                  <a:tab pos="158750" algn="l"/>
                  <a:tab pos="247650" algn="l"/>
                </a:tabLst>
              </a:pPr>
              <a:r>
                <a:rPr kumimoji="1" lang="ar-SA" sz="2000" b="1">
                  <a:solidFill>
                    <a:srgbClr val="B80000"/>
                  </a:solidFill>
                  <a:latin typeface="Times New Roman" pitchFamily="18" charset="0"/>
                  <a:cs typeface="Traditional Arabic" pitchFamily="2" charset="-78"/>
                </a:rPr>
                <a:t>صعوبة تحديد وتطبيق الحقوق الفكرية وتطبيق القوانين الإيداعية</a:t>
              </a:r>
              <a:r>
                <a:rPr kumimoji="1" lang="en-US" sz="2000" b="1">
                  <a:solidFill>
                    <a:srgbClr val="B80000"/>
                  </a:solidFill>
                  <a:latin typeface="Times New Roman" pitchFamily="18" charset="0"/>
                  <a:cs typeface="Traditional Arabic" pitchFamily="2" charset="-78"/>
                </a:rPr>
                <a:t> </a:t>
              </a:r>
              <a:endParaRPr kumimoji="1" lang="ar-SA" sz="2000" b="1">
                <a:solidFill>
                  <a:srgbClr val="B80000"/>
                </a:solidFill>
                <a:latin typeface="Arial Unicode MS" pitchFamily="34" charset="-128"/>
                <a:ea typeface="Arial Unicode MS" pitchFamily="34" charset="-128"/>
                <a:cs typeface="Arial Unicode MS" pitchFamily="34" charset="-128"/>
              </a:endParaRPr>
            </a:p>
            <a:p>
              <a:pPr algn="r" eaLnBrk="0" hangingPunct="0">
                <a:tabLst>
                  <a:tab pos="158750" algn="l"/>
                  <a:tab pos="247650" algn="l"/>
                </a:tabLst>
              </a:pPr>
              <a:endParaRPr kumimoji="1" lang="ar-SA" sz="2000" b="1">
                <a:solidFill>
                  <a:srgbClr val="B80000"/>
                </a:solidFill>
                <a:latin typeface="Times New Roman" pitchFamily="18" charset="0"/>
                <a:cs typeface="Arial" charset="0"/>
              </a:endParaRPr>
            </a:p>
          </p:txBody>
        </p:sp>
        <p:sp>
          <p:nvSpPr>
            <p:cNvPr id="207922" name="Rectangle 50"/>
            <p:cNvSpPr>
              <a:spLocks noChangeArrowheads="1"/>
            </p:cNvSpPr>
            <p:nvPr/>
          </p:nvSpPr>
          <p:spPr bwMode="auto">
            <a:xfrm>
              <a:off x="1999" y="2878"/>
              <a:ext cx="1999" cy="518"/>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7923" name="Rectangle 51"/>
          <p:cNvSpPr>
            <a:spLocks noChangeArrowheads="1"/>
          </p:cNvSpPr>
          <p:nvPr/>
        </p:nvSpPr>
        <p:spPr bwMode="auto">
          <a:xfrm>
            <a:off x="568325" y="1541463"/>
            <a:ext cx="8134350" cy="4968875"/>
          </a:xfrm>
          <a:prstGeom prst="rect">
            <a:avLst/>
          </a:prstGeom>
          <a:noFill/>
          <a:ln w="9525"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191450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8" name="Picture 4" descr="kshcool-com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26309" name="Rectangle 5"/>
          <p:cNvSpPr>
            <a:spLocks noChangeArrowheads="1"/>
          </p:cNvSpPr>
          <p:nvPr/>
        </p:nvSpPr>
        <p:spPr bwMode="auto">
          <a:xfrm>
            <a:off x="1147763" y="188913"/>
            <a:ext cx="6448425"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rtl="1"/>
            <a:r>
              <a:rPr lang="ar-SA" sz="4400" b="1" u="sng">
                <a:solidFill>
                  <a:srgbClr val="FFFF00"/>
                </a:solidFill>
                <a:cs typeface="Simplified Arabic" pitchFamily="2" charset="-78"/>
              </a:rPr>
              <a:t>أدوات النشر الإلكتروني</a:t>
            </a:r>
            <a:endParaRPr lang="en-US" sz="4400" b="1" u="sng">
              <a:solidFill>
                <a:srgbClr val="FFFF00"/>
              </a:solidFill>
              <a:cs typeface="Simplified Arabic" pitchFamily="2" charset="-78"/>
            </a:endParaRPr>
          </a:p>
        </p:txBody>
      </p:sp>
      <p:sp>
        <p:nvSpPr>
          <p:cNvPr id="226310" name="Rectangle 6"/>
          <p:cNvSpPr>
            <a:spLocks noChangeArrowheads="1"/>
          </p:cNvSpPr>
          <p:nvPr/>
        </p:nvSpPr>
        <p:spPr bwMode="auto">
          <a:xfrm>
            <a:off x="493713" y="1155700"/>
            <a:ext cx="8275637" cy="2560638"/>
          </a:xfrm>
          <a:prstGeom prst="rect">
            <a:avLst/>
          </a:prstGeom>
          <a:gradFill rotWithShape="1">
            <a:gsLst>
              <a:gs pos="0">
                <a:srgbClr val="FFFFCC"/>
              </a:gs>
              <a:gs pos="50000">
                <a:schemeClr val="bg1"/>
              </a:gs>
              <a:gs pos="100000">
                <a:srgbClr val="FFFFCC"/>
              </a:gs>
            </a:gsLst>
            <a:lin ang="5400000" scaled="1"/>
          </a:gradFill>
          <a:ln>
            <a:noFill/>
          </a:ln>
          <a:effectLst/>
          <a:scene3d>
            <a:camera prst="legacyObliqueTopLeft"/>
            <a:lightRig rig="legacyFlat3" dir="t"/>
          </a:scene3d>
          <a:sp3d extrusionH="430200" prstMaterial="legacyMatte">
            <a:bevelT w="13500" h="13500" prst="angle"/>
            <a:bevelB w="13500" h="13500" prst="angle"/>
            <a:extrusionClr>
              <a:srgbClr val="FFFFCC"/>
            </a:extrusionClr>
          </a:sp3d>
          <a:extLst>
            <a:ext uri="{91240B29-F687-4F45-9708-019B960494DF}">
              <a14:hiddenLine xmlns:a14="http://schemas.microsoft.com/office/drawing/2010/main" w="12700">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flatTx/>
          </a:bodyPr>
          <a:lstStyle/>
          <a:p>
            <a:pPr marL="292100" lvl="1" algn="r" rtl="1">
              <a:lnSpc>
                <a:spcPct val="90000"/>
              </a:lnSpc>
            </a:pPr>
            <a:r>
              <a:rPr lang="ar-SA" sz="2400" b="1">
                <a:solidFill>
                  <a:schemeClr val="accent2"/>
                </a:solidFill>
                <a:cs typeface="Traditional Arabic" pitchFamily="2" charset="-78"/>
              </a:rPr>
              <a:t>لغة الترميز القابلة للتوسع </a:t>
            </a:r>
            <a:r>
              <a:rPr lang="en-US" sz="2400" b="1">
                <a:solidFill>
                  <a:schemeClr val="accent2"/>
                </a:solidFill>
                <a:cs typeface="Traditional Arabic" pitchFamily="2" charset="-78"/>
              </a:rPr>
              <a:t>XML (Extensible Markup Language</a:t>
            </a:r>
            <a:r>
              <a:rPr lang="ar-SA" sz="2400" b="1">
                <a:solidFill>
                  <a:schemeClr val="accent2"/>
                </a:solidFill>
                <a:cs typeface="Traditional Arabic" pitchFamily="2" charset="-78"/>
              </a:rPr>
              <a:t>)</a:t>
            </a:r>
            <a:endParaRPr lang="ar-SA" sz="2200" b="1">
              <a:solidFill>
                <a:schemeClr val="accent2"/>
              </a:solidFill>
              <a:latin typeface="Arial Unicode MS" pitchFamily="34" charset="-128"/>
              <a:cs typeface="Traditional Arabic" pitchFamily="2" charset="-78"/>
            </a:endParaRPr>
          </a:p>
          <a:p>
            <a:pPr marL="292100" lvl="1" algn="r" rtl="1">
              <a:lnSpc>
                <a:spcPct val="90000"/>
              </a:lnSpc>
            </a:pPr>
            <a:r>
              <a:rPr lang="ar-SA" sz="2200" b="1">
                <a:solidFill>
                  <a:schemeClr val="accent2"/>
                </a:solidFill>
                <a:cs typeface="Traditional Arabic" pitchFamily="2" charset="-78"/>
              </a:rPr>
              <a:t>	تم نشر النسخة الأولى من لغة </a:t>
            </a:r>
            <a:r>
              <a:rPr lang="en-US" sz="2200" b="1">
                <a:solidFill>
                  <a:schemeClr val="accent2"/>
                </a:solidFill>
                <a:cs typeface="Traditional Arabic" pitchFamily="2" charset="-78"/>
              </a:rPr>
              <a:t>XML</a:t>
            </a:r>
            <a:r>
              <a:rPr lang="ar-SA" sz="2200" b="1">
                <a:solidFill>
                  <a:schemeClr val="accent2"/>
                </a:solidFill>
                <a:cs typeface="Traditional Arabic" pitchFamily="2" charset="-78"/>
              </a:rPr>
              <a:t>  في عام 1998م، وينظر إليها الكثير من مصممي الويب على أنها لغة المستقبل وهي تعتمد على </a:t>
            </a:r>
            <a:r>
              <a:rPr lang="en-US" sz="2200" b="1">
                <a:solidFill>
                  <a:schemeClr val="accent2"/>
                </a:solidFill>
                <a:cs typeface="Traditional Arabic" pitchFamily="2" charset="-78"/>
              </a:rPr>
              <a:t>HTML</a:t>
            </a:r>
            <a:r>
              <a:rPr lang="ar-SA" sz="2200" b="1">
                <a:solidFill>
                  <a:schemeClr val="accent2"/>
                </a:solidFill>
                <a:cs typeface="Traditional Arabic" pitchFamily="2" charset="-78"/>
              </a:rPr>
              <a:t> ولكنها أسهل كثيراً من حيث الإستخدام، والمؤيدون لهذه اللغة يقولون أنها ستقوم بتغيير النشر على الويب بشكل كبير. </a:t>
            </a:r>
          </a:p>
          <a:p>
            <a:pPr marL="292100" lvl="1" algn="r" rtl="1">
              <a:lnSpc>
                <a:spcPct val="90000"/>
              </a:lnSpc>
            </a:pPr>
            <a:r>
              <a:rPr lang="ar-SA" sz="2200" b="1">
                <a:solidFill>
                  <a:schemeClr val="accent2"/>
                </a:solidFill>
                <a:cs typeface="Traditional Arabic" pitchFamily="2" charset="-78"/>
              </a:rPr>
              <a:t>	لغة </a:t>
            </a:r>
            <a:r>
              <a:rPr lang="en-US" sz="2200" b="1">
                <a:solidFill>
                  <a:schemeClr val="accent2"/>
                </a:solidFill>
                <a:cs typeface="Traditional Arabic" pitchFamily="2" charset="-78"/>
              </a:rPr>
              <a:t>XML</a:t>
            </a:r>
            <a:r>
              <a:rPr lang="ar-SA" sz="2200" b="1">
                <a:solidFill>
                  <a:schemeClr val="accent2"/>
                </a:solidFill>
                <a:cs typeface="Traditional Arabic" pitchFamily="2" charset="-78"/>
              </a:rPr>
              <a:t> هي طريقة لوصف البيانات وهيكلتها على الإنترنت بحيث يمكن لبرامج مثل قواعد البيانات الاستفادة من هذه البيانات والبحث فيها والحصول منها على المعلومات. ويمكن عند استخدام هذه اللغة من إنشاء البيانات وإرسالها من جهاز إلى جهاز آخر واستخدامها دون أن يكون بالضرورة التطبيق نفسه الذي قام بإنشائها.  </a:t>
            </a:r>
          </a:p>
        </p:txBody>
      </p:sp>
      <p:sp>
        <p:nvSpPr>
          <p:cNvPr id="226311" name="Text Box 7"/>
          <p:cNvSpPr txBox="1">
            <a:spLocks noChangeArrowheads="1"/>
          </p:cNvSpPr>
          <p:nvPr/>
        </p:nvSpPr>
        <p:spPr bwMode="auto">
          <a:xfrm>
            <a:off x="495300" y="3911600"/>
            <a:ext cx="8305800" cy="2466975"/>
          </a:xfrm>
          <a:prstGeom prst="rect">
            <a:avLst/>
          </a:prstGeom>
          <a:gradFill rotWithShape="1">
            <a:gsLst>
              <a:gs pos="0">
                <a:srgbClr val="FFFFCC"/>
              </a:gs>
              <a:gs pos="50000">
                <a:schemeClr val="bg1"/>
              </a:gs>
              <a:gs pos="100000">
                <a:srgbClr val="FFFFCC"/>
              </a:gs>
            </a:gsLst>
            <a:lin ang="5400000" scaled="1"/>
          </a:gradFill>
          <a:ln>
            <a:noFill/>
          </a:ln>
          <a:effectLst/>
          <a:scene3d>
            <a:camera prst="legacyObliqueTopLeft"/>
            <a:lightRig rig="legacyFlat3" dir="t"/>
          </a:scene3d>
          <a:sp3d extrusionH="430200" prstMaterial="legacyMatte">
            <a:bevelT w="13500" h="13500" prst="angle"/>
            <a:bevelB w="13500" h="13500" prst="angle"/>
            <a:extrusionClr>
              <a:srgbClr val="FFFFCC"/>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lvl1pPr>
              <a:defRPr>
                <a:solidFill>
                  <a:schemeClr val="tx1"/>
                </a:solidFill>
                <a:latin typeface="Arial" charset="0"/>
                <a:cs typeface="Arial" charset="0"/>
              </a:defRPr>
            </a:lvl1pPr>
            <a:lvl2pPr>
              <a:defRPr>
                <a:solidFill>
                  <a:schemeClr val="tx1"/>
                </a:solidFill>
                <a:latin typeface="Arial" charset="0"/>
                <a:cs typeface="Arial" charset="0"/>
              </a:defRPr>
            </a:lvl2pPr>
            <a:lvl3pPr marL="977900">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fontAlgn="base">
              <a:spcBef>
                <a:spcPct val="0"/>
              </a:spcBef>
              <a:spcAft>
                <a:spcPct val="0"/>
              </a:spcAft>
              <a:defRPr>
                <a:solidFill>
                  <a:schemeClr val="tx1"/>
                </a:solidFill>
                <a:latin typeface="Arial" charset="0"/>
                <a:cs typeface="Arial" charset="0"/>
              </a:defRPr>
            </a:lvl6pPr>
            <a:lvl7pPr fontAlgn="base">
              <a:spcBef>
                <a:spcPct val="0"/>
              </a:spcBef>
              <a:spcAft>
                <a:spcPct val="0"/>
              </a:spcAft>
              <a:defRPr>
                <a:solidFill>
                  <a:schemeClr val="tx1"/>
                </a:solidFill>
                <a:latin typeface="Arial" charset="0"/>
                <a:cs typeface="Arial" charset="0"/>
              </a:defRPr>
            </a:lvl7pPr>
            <a:lvl8pPr fontAlgn="base">
              <a:spcBef>
                <a:spcPct val="0"/>
              </a:spcBef>
              <a:spcAft>
                <a:spcPct val="0"/>
              </a:spcAft>
              <a:defRPr>
                <a:solidFill>
                  <a:schemeClr val="tx1"/>
                </a:solidFill>
                <a:latin typeface="Arial" charset="0"/>
                <a:cs typeface="Arial" charset="0"/>
              </a:defRPr>
            </a:lvl8pPr>
            <a:lvl9pPr fontAlgn="base">
              <a:spcBef>
                <a:spcPct val="0"/>
              </a:spcBef>
              <a:spcAft>
                <a:spcPct val="0"/>
              </a:spcAft>
              <a:defRPr>
                <a:solidFill>
                  <a:schemeClr val="tx1"/>
                </a:solidFill>
                <a:latin typeface="Arial" charset="0"/>
                <a:cs typeface="Arial" charset="0"/>
              </a:defRPr>
            </a:lvl9pPr>
          </a:lstStyle>
          <a:p>
            <a:pPr lvl="1" algn="r" rtl="1" eaLnBrk="0" hangingPunct="0">
              <a:buFont typeface="Symbol" pitchFamily="18" charset="2"/>
              <a:buNone/>
            </a:pPr>
            <a:r>
              <a:rPr lang="ar-SA" sz="2400" b="1">
                <a:solidFill>
                  <a:srgbClr val="FF6600"/>
                </a:solidFill>
                <a:latin typeface="Times New Roman" pitchFamily="18" charset="0"/>
                <a:cs typeface="Traditional Arabic" pitchFamily="2" charset="-78"/>
              </a:rPr>
              <a:t>لغة تهيئة النص الفائق</a:t>
            </a:r>
            <a:r>
              <a:rPr lang="ar-SA" sz="2200" b="1">
                <a:solidFill>
                  <a:srgbClr val="FF6600"/>
                </a:solidFill>
                <a:latin typeface="Times New Roman" pitchFamily="18" charset="0"/>
                <a:cs typeface="Traditional Arabic" pitchFamily="2" charset="-78"/>
              </a:rPr>
              <a:t> </a:t>
            </a:r>
            <a:r>
              <a:rPr lang="en-US" sz="2200" b="1">
                <a:solidFill>
                  <a:srgbClr val="FF6600"/>
                </a:solidFill>
                <a:latin typeface="Times New Roman" pitchFamily="18" charset="0"/>
                <a:cs typeface="Traditional Arabic" pitchFamily="2" charset="-78"/>
              </a:rPr>
              <a:t>HTML (Hypertext Markup Language</a:t>
            </a:r>
            <a:endParaRPr lang="ar-SA" sz="2200" b="1">
              <a:solidFill>
                <a:srgbClr val="FF6600"/>
              </a:solidFill>
              <a:latin typeface="Times New Roman" pitchFamily="18" charset="0"/>
              <a:cs typeface="Traditional Arabic" pitchFamily="2" charset="-78"/>
            </a:endParaRPr>
          </a:p>
          <a:p>
            <a:pPr lvl="1" algn="just" rtl="1" eaLnBrk="0" hangingPunct="0">
              <a:buFont typeface="Symbol" pitchFamily="18" charset="2"/>
              <a:buNone/>
            </a:pPr>
            <a:r>
              <a:rPr lang="ar-SA" sz="2200" b="1">
                <a:solidFill>
                  <a:srgbClr val="FFFF9F"/>
                </a:solidFill>
                <a:latin typeface="Times New Roman" pitchFamily="18" charset="0"/>
                <a:cs typeface="Traditional Arabic" pitchFamily="2" charset="-78"/>
              </a:rPr>
              <a:t>	</a:t>
            </a:r>
            <a:r>
              <a:rPr lang="ar-SA" sz="2200" b="1">
                <a:solidFill>
                  <a:schemeClr val="accent2"/>
                </a:solidFill>
                <a:latin typeface="Times New Roman" pitchFamily="18" charset="0"/>
                <a:cs typeface="Traditional Arabic" pitchFamily="2" charset="-78"/>
              </a:rPr>
              <a:t>هي اللغة المستخدمة عادة في تصميم صفحات الويب، وهي تتكون من تعليمات مكتوبة بصيغة </a:t>
            </a:r>
            <a:r>
              <a:rPr lang="en-US" sz="2200" b="1">
                <a:solidFill>
                  <a:schemeClr val="accent2"/>
                </a:solidFill>
                <a:latin typeface="Times New Roman" pitchFamily="18" charset="0"/>
                <a:cs typeface="Traditional Arabic" pitchFamily="2" charset="-78"/>
              </a:rPr>
              <a:t>ASCII</a:t>
            </a:r>
            <a:r>
              <a:rPr lang="ar-SA" sz="2200" b="1">
                <a:solidFill>
                  <a:schemeClr val="accent2"/>
                </a:solidFill>
                <a:latin typeface="Times New Roman" pitchFamily="18" charset="0"/>
                <a:cs typeface="Traditional Arabic" pitchFamily="2" charset="-78"/>
              </a:rPr>
              <a:t>  ويتم عن طريق هذه التعليمات وصف طريقة عرض النصوص والرسو والوسائط الإعلامية الأخرى، وتزويد صفحات الويب بنقاط توصيل </a:t>
            </a:r>
            <a:r>
              <a:rPr lang="en-US" sz="2200" b="1">
                <a:solidFill>
                  <a:schemeClr val="accent2"/>
                </a:solidFill>
                <a:latin typeface="Times New Roman" pitchFamily="18" charset="0"/>
                <a:cs typeface="Traditional Arabic" pitchFamily="2" charset="-78"/>
              </a:rPr>
              <a:t>Hyperlinks</a:t>
            </a:r>
            <a:r>
              <a:rPr lang="ar-SA" sz="2200" b="1">
                <a:solidFill>
                  <a:schemeClr val="accent2"/>
                </a:solidFill>
                <a:latin typeface="Times New Roman" pitchFamily="18" charset="0"/>
                <a:cs typeface="Traditional Arabic" pitchFamily="2" charset="-78"/>
              </a:rPr>
              <a:t> وهي عبارة عن نقاط توصل القارئ بأجزاء في الصفحة المقروءة أو بصفحات أخرى على نفس الموقع أو بمواقع أخرى على شبكة الإنترنت. ويمكن قراءة صفحات الويب المكتوبة بهذه اللغة بإستخدام برامج تصفح مثل </a:t>
            </a:r>
            <a:r>
              <a:rPr lang="en-US" sz="2200" b="1">
                <a:solidFill>
                  <a:schemeClr val="accent2"/>
                </a:solidFill>
                <a:latin typeface="Times New Roman" pitchFamily="18" charset="0"/>
                <a:cs typeface="Traditional Arabic" pitchFamily="2" charset="-78"/>
              </a:rPr>
              <a:t>Microsoft Internet Explorer Navigator</a:t>
            </a:r>
            <a:r>
              <a:rPr lang="ar-SA" sz="2200" b="1">
                <a:solidFill>
                  <a:schemeClr val="accent2"/>
                </a:solidFill>
                <a:latin typeface="Times New Roman" pitchFamily="18" charset="0"/>
                <a:cs typeface="Traditional Arabic" pitchFamily="2" charset="-78"/>
              </a:rPr>
              <a:t>  أو </a:t>
            </a:r>
            <a:r>
              <a:rPr lang="en-US" sz="2200" b="1">
                <a:solidFill>
                  <a:schemeClr val="accent2"/>
                </a:solidFill>
                <a:latin typeface="Times New Roman" pitchFamily="18" charset="0"/>
                <a:cs typeface="Traditional Arabic" pitchFamily="2" charset="-78"/>
              </a:rPr>
              <a:t>Netscape</a:t>
            </a:r>
            <a:r>
              <a:rPr lang="ar-SA" sz="2200" b="1">
                <a:solidFill>
                  <a:schemeClr val="accent2"/>
                </a:solidFill>
                <a:latin typeface="Times New Roman" pitchFamily="18" charset="0"/>
                <a:cs typeface="Traditional Arabic" pitchFamily="2" charset="-78"/>
              </a:rPr>
              <a:t> .</a:t>
            </a:r>
            <a:endParaRPr lang="en-US" sz="2200" b="1">
              <a:solidFill>
                <a:schemeClr val="accent2"/>
              </a:solidFill>
              <a:latin typeface="Times New Roman" pitchFamily="18" charset="0"/>
              <a:cs typeface="Traditional Arabic" pitchFamily="2" charset="-78"/>
            </a:endParaRPr>
          </a:p>
        </p:txBody>
      </p:sp>
    </p:spTree>
    <p:extLst>
      <p:ext uri="{BB962C8B-B14F-4D97-AF65-F5344CB8AC3E}">
        <p14:creationId xmlns:p14="http://schemas.microsoft.com/office/powerpoint/2010/main" val="2714675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26310">
                                            <p:txEl>
                                              <p:pRg st="0" end="0"/>
                                            </p:txEl>
                                          </p:spTgt>
                                        </p:tgtEl>
                                        <p:attrNameLst>
                                          <p:attrName>style.visibility</p:attrName>
                                        </p:attrNameLst>
                                      </p:cBhvr>
                                      <p:to>
                                        <p:strVal val="visible"/>
                                      </p:to>
                                    </p:set>
                                    <p:anim calcmode="lin" valueType="num">
                                      <p:cBhvr>
                                        <p:cTn id="7" dur="500" fill="hold"/>
                                        <p:tgtEl>
                                          <p:spTgt spid="22631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2631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2631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26310">
                                            <p:txEl>
                                              <p:pRg st="0" end="0"/>
                                            </p:txEl>
                                          </p:spTgt>
                                        </p:tgtEl>
                                        <p:attrNameLst>
                                          <p:attrName>ppt_h</p:attrName>
                                        </p:attrNameLst>
                                      </p:cBhvr>
                                      <p:tavLst>
                                        <p:tav tm="0">
                                          <p:val>
                                            <p:strVal val="#ppt_h"/>
                                          </p:val>
                                        </p:tav>
                                        <p:tav tm="100000">
                                          <p:val>
                                            <p:strVal val="#ppt_h"/>
                                          </p:val>
                                        </p:tav>
                                      </p:tavLst>
                                    </p:anim>
                                  </p:childTnLst>
                                </p:cTn>
                              </p:par>
                              <p:par>
                                <p:cTn id="11" presetID="17" presetClass="entr" presetSubtype="8" fill="hold" grpId="0" nodeType="withEffect">
                                  <p:stCondLst>
                                    <p:cond delay="0"/>
                                  </p:stCondLst>
                                  <p:childTnLst>
                                    <p:set>
                                      <p:cBhvr>
                                        <p:cTn id="12" dur="1" fill="hold">
                                          <p:stCondLst>
                                            <p:cond delay="0"/>
                                          </p:stCondLst>
                                        </p:cTn>
                                        <p:tgtEl>
                                          <p:spTgt spid="226310">
                                            <p:txEl>
                                              <p:pRg st="1" end="1"/>
                                            </p:txEl>
                                          </p:spTgt>
                                        </p:tgtEl>
                                        <p:attrNameLst>
                                          <p:attrName>style.visibility</p:attrName>
                                        </p:attrNameLst>
                                      </p:cBhvr>
                                      <p:to>
                                        <p:strVal val="visible"/>
                                      </p:to>
                                    </p:set>
                                    <p:anim calcmode="lin" valueType="num">
                                      <p:cBhvr>
                                        <p:cTn id="13" dur="500" fill="hold"/>
                                        <p:tgtEl>
                                          <p:spTgt spid="226310">
                                            <p:txEl>
                                              <p:pRg st="1" end="1"/>
                                            </p:txEl>
                                          </p:spTgt>
                                        </p:tgtEl>
                                        <p:attrNameLst>
                                          <p:attrName>ppt_x</p:attrName>
                                        </p:attrNameLst>
                                      </p:cBhvr>
                                      <p:tavLst>
                                        <p:tav tm="0">
                                          <p:val>
                                            <p:strVal val="#ppt_x-#ppt_w/2"/>
                                          </p:val>
                                        </p:tav>
                                        <p:tav tm="100000">
                                          <p:val>
                                            <p:strVal val="#ppt_x"/>
                                          </p:val>
                                        </p:tav>
                                      </p:tavLst>
                                    </p:anim>
                                    <p:anim calcmode="lin" valueType="num">
                                      <p:cBhvr>
                                        <p:cTn id="14" dur="500" fill="hold"/>
                                        <p:tgtEl>
                                          <p:spTgt spid="226310">
                                            <p:txEl>
                                              <p:pRg st="1" end="1"/>
                                            </p:txEl>
                                          </p:spTgt>
                                        </p:tgtEl>
                                        <p:attrNameLst>
                                          <p:attrName>ppt_y</p:attrName>
                                        </p:attrNameLst>
                                      </p:cBhvr>
                                      <p:tavLst>
                                        <p:tav tm="0">
                                          <p:val>
                                            <p:strVal val="#ppt_y"/>
                                          </p:val>
                                        </p:tav>
                                        <p:tav tm="100000">
                                          <p:val>
                                            <p:strVal val="#ppt_y"/>
                                          </p:val>
                                        </p:tav>
                                      </p:tavLst>
                                    </p:anim>
                                    <p:anim calcmode="lin" valueType="num">
                                      <p:cBhvr>
                                        <p:cTn id="15" dur="500" fill="hold"/>
                                        <p:tgtEl>
                                          <p:spTgt spid="226310">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26310">
                                            <p:txEl>
                                              <p:pRg st="1" end="1"/>
                                            </p:txEl>
                                          </p:spTgt>
                                        </p:tgtEl>
                                        <p:attrNameLst>
                                          <p:attrName>ppt_h</p:attrName>
                                        </p:attrNameLst>
                                      </p:cBhvr>
                                      <p:tavLst>
                                        <p:tav tm="0">
                                          <p:val>
                                            <p:strVal val="#ppt_h"/>
                                          </p:val>
                                        </p:tav>
                                        <p:tav tm="100000">
                                          <p:val>
                                            <p:strVal val="#ppt_h"/>
                                          </p:val>
                                        </p:tav>
                                      </p:tavLst>
                                    </p:anim>
                                  </p:childTnLst>
                                </p:cTn>
                              </p:par>
                              <p:par>
                                <p:cTn id="17" presetID="17" presetClass="entr" presetSubtype="8" fill="hold" grpId="0" nodeType="withEffect">
                                  <p:stCondLst>
                                    <p:cond delay="0"/>
                                  </p:stCondLst>
                                  <p:childTnLst>
                                    <p:set>
                                      <p:cBhvr>
                                        <p:cTn id="18" dur="1" fill="hold">
                                          <p:stCondLst>
                                            <p:cond delay="0"/>
                                          </p:stCondLst>
                                        </p:cTn>
                                        <p:tgtEl>
                                          <p:spTgt spid="226310">
                                            <p:txEl>
                                              <p:pRg st="2" end="2"/>
                                            </p:txEl>
                                          </p:spTgt>
                                        </p:tgtEl>
                                        <p:attrNameLst>
                                          <p:attrName>style.visibility</p:attrName>
                                        </p:attrNameLst>
                                      </p:cBhvr>
                                      <p:to>
                                        <p:strVal val="visible"/>
                                      </p:to>
                                    </p:set>
                                    <p:anim calcmode="lin" valueType="num">
                                      <p:cBhvr>
                                        <p:cTn id="19" dur="500" fill="hold"/>
                                        <p:tgtEl>
                                          <p:spTgt spid="226310">
                                            <p:txEl>
                                              <p:pRg st="2" end="2"/>
                                            </p:txEl>
                                          </p:spTgt>
                                        </p:tgtEl>
                                        <p:attrNameLst>
                                          <p:attrName>ppt_x</p:attrName>
                                        </p:attrNameLst>
                                      </p:cBhvr>
                                      <p:tavLst>
                                        <p:tav tm="0">
                                          <p:val>
                                            <p:strVal val="#ppt_x-#ppt_w/2"/>
                                          </p:val>
                                        </p:tav>
                                        <p:tav tm="100000">
                                          <p:val>
                                            <p:strVal val="#ppt_x"/>
                                          </p:val>
                                        </p:tav>
                                      </p:tavLst>
                                    </p:anim>
                                    <p:anim calcmode="lin" valueType="num">
                                      <p:cBhvr>
                                        <p:cTn id="20" dur="500" fill="hold"/>
                                        <p:tgtEl>
                                          <p:spTgt spid="226310">
                                            <p:txEl>
                                              <p:pRg st="2" end="2"/>
                                            </p:txEl>
                                          </p:spTgt>
                                        </p:tgtEl>
                                        <p:attrNameLst>
                                          <p:attrName>ppt_y</p:attrName>
                                        </p:attrNameLst>
                                      </p:cBhvr>
                                      <p:tavLst>
                                        <p:tav tm="0">
                                          <p:val>
                                            <p:strVal val="#ppt_y"/>
                                          </p:val>
                                        </p:tav>
                                        <p:tav tm="100000">
                                          <p:val>
                                            <p:strVal val="#ppt_y"/>
                                          </p:val>
                                        </p:tav>
                                      </p:tavLst>
                                    </p:anim>
                                    <p:anim calcmode="lin" valueType="num">
                                      <p:cBhvr>
                                        <p:cTn id="21" dur="500" fill="hold"/>
                                        <p:tgtEl>
                                          <p:spTgt spid="22631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2631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2" fill="hold" grpId="0" nodeType="clickEffect">
                                  <p:stCondLst>
                                    <p:cond delay="0"/>
                                  </p:stCondLst>
                                  <p:childTnLst>
                                    <p:set>
                                      <p:cBhvr>
                                        <p:cTn id="26" dur="1" fill="hold">
                                          <p:stCondLst>
                                            <p:cond delay="0"/>
                                          </p:stCondLst>
                                        </p:cTn>
                                        <p:tgtEl>
                                          <p:spTgt spid="226311"/>
                                        </p:tgtEl>
                                        <p:attrNameLst>
                                          <p:attrName>style.visibility</p:attrName>
                                        </p:attrNameLst>
                                      </p:cBhvr>
                                      <p:to>
                                        <p:strVal val="visible"/>
                                      </p:to>
                                    </p:set>
                                    <p:anim calcmode="lin" valueType="num">
                                      <p:cBhvr>
                                        <p:cTn id="27" dur="500" fill="hold"/>
                                        <p:tgtEl>
                                          <p:spTgt spid="226311"/>
                                        </p:tgtEl>
                                        <p:attrNameLst>
                                          <p:attrName>ppt_x</p:attrName>
                                        </p:attrNameLst>
                                      </p:cBhvr>
                                      <p:tavLst>
                                        <p:tav tm="0">
                                          <p:val>
                                            <p:strVal val="#ppt_x+#ppt_w/2"/>
                                          </p:val>
                                        </p:tav>
                                        <p:tav tm="100000">
                                          <p:val>
                                            <p:strVal val="#ppt_x"/>
                                          </p:val>
                                        </p:tav>
                                      </p:tavLst>
                                    </p:anim>
                                    <p:anim calcmode="lin" valueType="num">
                                      <p:cBhvr>
                                        <p:cTn id="28" dur="500" fill="hold"/>
                                        <p:tgtEl>
                                          <p:spTgt spid="226311"/>
                                        </p:tgtEl>
                                        <p:attrNameLst>
                                          <p:attrName>ppt_y</p:attrName>
                                        </p:attrNameLst>
                                      </p:cBhvr>
                                      <p:tavLst>
                                        <p:tav tm="0">
                                          <p:val>
                                            <p:strVal val="#ppt_y"/>
                                          </p:val>
                                        </p:tav>
                                        <p:tav tm="100000">
                                          <p:val>
                                            <p:strVal val="#ppt_y"/>
                                          </p:val>
                                        </p:tav>
                                      </p:tavLst>
                                    </p:anim>
                                    <p:anim calcmode="lin" valueType="num">
                                      <p:cBhvr>
                                        <p:cTn id="29" dur="500" fill="hold"/>
                                        <p:tgtEl>
                                          <p:spTgt spid="226311"/>
                                        </p:tgtEl>
                                        <p:attrNameLst>
                                          <p:attrName>ppt_w</p:attrName>
                                        </p:attrNameLst>
                                      </p:cBhvr>
                                      <p:tavLst>
                                        <p:tav tm="0">
                                          <p:val>
                                            <p:fltVal val="0"/>
                                          </p:val>
                                        </p:tav>
                                        <p:tav tm="100000">
                                          <p:val>
                                            <p:strVal val="#ppt_w"/>
                                          </p:val>
                                        </p:tav>
                                      </p:tavLst>
                                    </p:anim>
                                    <p:anim calcmode="lin" valueType="num">
                                      <p:cBhvr>
                                        <p:cTn id="30" dur="500" fill="hold"/>
                                        <p:tgtEl>
                                          <p:spTgt spid="2263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0" grpId="0" build="p" autoUpdateAnimBg="0" advAuto="0"/>
      <p:bldP spid="226311"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kshcool-com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31427" name="Rectangle 3"/>
          <p:cNvSpPr>
            <a:spLocks noChangeArrowheads="1"/>
          </p:cNvSpPr>
          <p:nvPr/>
        </p:nvSpPr>
        <p:spPr bwMode="auto">
          <a:xfrm>
            <a:off x="468313" y="188913"/>
            <a:ext cx="8364537" cy="3816350"/>
          </a:xfrm>
          <a:prstGeom prst="rect">
            <a:avLst/>
          </a:prstGeom>
          <a:gradFill rotWithShape="1">
            <a:gsLst>
              <a:gs pos="0">
                <a:srgbClr val="FFFFCC"/>
              </a:gs>
              <a:gs pos="50000">
                <a:schemeClr val="bg1"/>
              </a:gs>
              <a:gs pos="100000">
                <a:srgbClr val="FFFFCC"/>
              </a:gs>
            </a:gsLst>
            <a:lin ang="5400000" scaled="1"/>
          </a:gradFill>
          <a:ln>
            <a:noFill/>
          </a:ln>
          <a:effectLst/>
          <a:scene3d>
            <a:camera prst="legacyObliqueTopLeft"/>
            <a:lightRig rig="legacyFlat3" dir="t"/>
          </a:scene3d>
          <a:sp3d extrusionH="430200" prstMaterial="legacyMatte">
            <a:bevelT w="13500" h="13500" prst="angle"/>
            <a:bevelB w="13500" h="13500" prst="angle"/>
            <a:extrusionClr>
              <a:srgbClr val="FFFFCC"/>
            </a:extrusionClr>
          </a:sp3d>
          <a:extLst>
            <a:ext uri="{91240B29-F687-4F45-9708-019B960494DF}">
              <a14:hiddenLine xmlns:a14="http://schemas.microsoft.com/office/drawing/2010/main" w="12700" algn="ctr">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flatTx/>
          </a:bodyPr>
          <a:lstStyle/>
          <a:p>
            <a:pPr marL="1143000" lvl="2" indent="-228600" algn="r" rtl="1">
              <a:lnSpc>
                <a:spcPct val="90000"/>
              </a:lnSpc>
            </a:pPr>
            <a:r>
              <a:rPr lang="en-US" sz="2200" b="1">
                <a:solidFill>
                  <a:srgbClr val="FF3300"/>
                </a:solidFill>
                <a:cs typeface="Traditional Arabic" pitchFamily="2" charset="-78"/>
              </a:rPr>
              <a:t>Post Script          </a:t>
            </a:r>
          </a:p>
          <a:p>
            <a:pPr marL="1143000" lvl="2" indent="-228600" algn="r" rtl="1">
              <a:lnSpc>
                <a:spcPct val="90000"/>
              </a:lnSpc>
            </a:pPr>
            <a:r>
              <a:rPr lang="ar-SA" sz="2200" b="1">
                <a:solidFill>
                  <a:schemeClr val="accent2"/>
                </a:solidFill>
                <a:cs typeface="Traditional Arabic" pitchFamily="2" charset="-78"/>
              </a:rPr>
              <a:t> </a:t>
            </a:r>
          </a:p>
          <a:p>
            <a:pPr marL="1143000" lvl="2" indent="-228600" algn="r" rtl="1">
              <a:lnSpc>
                <a:spcPct val="90000"/>
              </a:lnSpc>
            </a:pPr>
            <a:r>
              <a:rPr lang="ar-SA" sz="2200" b="1">
                <a:solidFill>
                  <a:schemeClr val="accent2"/>
                </a:solidFill>
                <a:cs typeface="Traditional Arabic" pitchFamily="2" charset="-78"/>
              </a:rPr>
              <a:t>لغة تم تطويرها من قبل شركة ِ</a:t>
            </a:r>
            <a:r>
              <a:rPr lang="en-US" sz="2200" b="1">
                <a:solidFill>
                  <a:schemeClr val="accent2"/>
                </a:solidFill>
                <a:cs typeface="Traditional Arabic" pitchFamily="2" charset="-78"/>
              </a:rPr>
              <a:t>Adobe</a:t>
            </a:r>
            <a:r>
              <a:rPr lang="ar-SA" sz="2200" b="1">
                <a:solidFill>
                  <a:schemeClr val="accent2"/>
                </a:solidFill>
                <a:cs typeface="Traditional Arabic" pitchFamily="2" charset="-78"/>
              </a:rPr>
              <a:t> في عام 1985م وذلك بهدف تسهيل طباعة النصوص والرسوم على طابعات الليزر الشخصية والطابعات الموجودة في المطابع.</a:t>
            </a:r>
          </a:p>
          <a:p>
            <a:pPr marL="1143000" lvl="2" indent="-228600" algn="r" rtl="1">
              <a:lnSpc>
                <a:spcPct val="90000"/>
              </a:lnSpc>
            </a:pPr>
            <a:r>
              <a:rPr lang="ar-SA" sz="2200" b="1">
                <a:solidFill>
                  <a:schemeClr val="accent2"/>
                </a:solidFill>
                <a:cs typeface="Traditional Arabic" pitchFamily="2" charset="-78"/>
              </a:rPr>
              <a:t>تعتمد على مجموعة من التعليمات المكتوبة بلغة </a:t>
            </a:r>
            <a:r>
              <a:rPr lang="en-US" sz="2200" b="1">
                <a:solidFill>
                  <a:schemeClr val="accent2"/>
                </a:solidFill>
                <a:cs typeface="Traditional Arabic" pitchFamily="2" charset="-78"/>
              </a:rPr>
              <a:t>ASCII</a:t>
            </a:r>
            <a:r>
              <a:rPr lang="ar-SA" sz="2200" b="1">
                <a:solidFill>
                  <a:schemeClr val="accent2"/>
                </a:solidFill>
                <a:cs typeface="Traditional Arabic" pitchFamily="2" charset="-78"/>
              </a:rPr>
              <a:t> والتي تصف للطابعة الرسوم المصممة بواسطة أجهزة الحاسب الآلي. </a:t>
            </a:r>
          </a:p>
          <a:p>
            <a:pPr marL="1143000" lvl="2" indent="-228600" algn="r" rtl="1">
              <a:lnSpc>
                <a:spcPct val="90000"/>
              </a:lnSpc>
            </a:pPr>
            <a:r>
              <a:rPr lang="ar-SA" sz="2200" b="1">
                <a:solidFill>
                  <a:schemeClr val="accent2"/>
                </a:solidFill>
                <a:cs typeface="Traditional Arabic" pitchFamily="2" charset="-78"/>
              </a:rPr>
              <a:t>ظلت هذه اللغة الصيغة المتعارف عليها لطباعة المنشورات والمطبوعات المصممة عن طريق الحاسب الآلي إلى أن استخدمت بعد ذلك في نشر المطبوعات على الإنترنت وخاصة الأبحاث العلمية.</a:t>
            </a:r>
          </a:p>
          <a:p>
            <a:pPr marL="1143000" lvl="2" indent="-228600" algn="r" rtl="1">
              <a:lnSpc>
                <a:spcPct val="90000"/>
              </a:lnSpc>
            </a:pPr>
            <a:r>
              <a:rPr lang="ar-SA" sz="2200" b="1">
                <a:solidFill>
                  <a:schemeClr val="accent2"/>
                </a:solidFill>
                <a:cs typeface="Traditional Arabic" pitchFamily="2" charset="-78"/>
              </a:rPr>
              <a:t>يقوم المؤلف بكتابة بحثه مستخدماً برامج معالجة الكلمات ومن يحول الملف  إلى صيغة </a:t>
            </a:r>
            <a:r>
              <a:rPr lang="en-US" sz="2200" b="1">
                <a:solidFill>
                  <a:schemeClr val="accent2"/>
                </a:solidFill>
                <a:cs typeface="Traditional Arabic" pitchFamily="2" charset="-78"/>
              </a:rPr>
              <a:t>Post Script</a:t>
            </a:r>
            <a:r>
              <a:rPr lang="ar-SA" sz="2200" b="1">
                <a:solidFill>
                  <a:schemeClr val="accent2"/>
                </a:solidFill>
                <a:cs typeface="Traditional Arabic" pitchFamily="2" charset="-78"/>
              </a:rPr>
              <a:t> وبعد ذلك يتم وضع الملف على صفحة الإنترنت ليحصل عليه القارئ ويطبعه على أي طابعة ليزر تعمل بنظام </a:t>
            </a:r>
            <a:r>
              <a:rPr lang="en-US" sz="2200" b="1">
                <a:solidFill>
                  <a:schemeClr val="accent2"/>
                </a:solidFill>
                <a:cs typeface="Traditional Arabic" pitchFamily="2" charset="-78"/>
              </a:rPr>
              <a:t>Post Script</a:t>
            </a:r>
            <a:r>
              <a:rPr lang="ar-SA" sz="2200" b="1">
                <a:solidFill>
                  <a:schemeClr val="accent2"/>
                </a:solidFill>
                <a:cs typeface="Traditional Arabic" pitchFamily="2" charset="-78"/>
              </a:rPr>
              <a:t>. </a:t>
            </a:r>
          </a:p>
        </p:txBody>
      </p:sp>
      <p:sp>
        <p:nvSpPr>
          <p:cNvPr id="231428" name="Rectangle 4"/>
          <p:cNvSpPr>
            <a:spLocks noChangeArrowheads="1"/>
          </p:cNvSpPr>
          <p:nvPr/>
        </p:nvSpPr>
        <p:spPr bwMode="auto">
          <a:xfrm>
            <a:off x="417513" y="4221163"/>
            <a:ext cx="8547100" cy="2466975"/>
          </a:xfrm>
          <a:prstGeom prst="rect">
            <a:avLst/>
          </a:prstGeom>
          <a:gradFill rotWithShape="1">
            <a:gsLst>
              <a:gs pos="0">
                <a:srgbClr val="FFFFCC"/>
              </a:gs>
              <a:gs pos="50000">
                <a:schemeClr val="bg1"/>
              </a:gs>
              <a:gs pos="100000">
                <a:srgbClr val="FFFFCC"/>
              </a:gs>
            </a:gsLst>
            <a:lin ang="5400000" scaled="1"/>
          </a:gradFill>
          <a:ln>
            <a:noFill/>
          </a:ln>
          <a:effectLst/>
          <a:scene3d>
            <a:camera prst="legacyObliqueTopLeft"/>
            <a:lightRig rig="legacyFlat3" dir="t"/>
          </a:scene3d>
          <a:sp3d extrusionH="430200" prstMaterial="legacyMatte">
            <a:bevelT w="13500" h="13500" prst="angle"/>
            <a:bevelB w="13500" h="13500" prst="angle"/>
            <a:extrusionClr>
              <a:srgbClr val="FFFFCC"/>
            </a:extrusionClr>
          </a:sp3d>
          <a:extLst>
            <a:ext uri="{91240B29-F687-4F45-9708-019B960494DF}">
              <a14:hiddenLine xmlns:a14="http://schemas.microsoft.com/office/drawing/2010/main" w="12700"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flatTx/>
          </a:bodyPr>
          <a:lstStyle/>
          <a:p>
            <a:pPr marL="177800" indent="-177800" algn="r" rtl="1">
              <a:lnSpc>
                <a:spcPct val="90000"/>
              </a:lnSpc>
            </a:pPr>
            <a:r>
              <a:rPr lang="ar-SA" sz="2200" b="1">
                <a:solidFill>
                  <a:srgbClr val="FF3300"/>
                </a:solidFill>
                <a:cs typeface="Traditional Arabic" pitchFamily="2" charset="-78"/>
              </a:rPr>
              <a:t>نسق الوثائق النقال </a:t>
            </a:r>
            <a:r>
              <a:rPr lang="en-US" sz="2200" b="1">
                <a:solidFill>
                  <a:srgbClr val="FF3300"/>
                </a:solidFill>
                <a:cs typeface="Traditional Arabic" pitchFamily="2" charset="-78"/>
              </a:rPr>
              <a:t>PDF (Portable Document Format)</a:t>
            </a:r>
            <a:r>
              <a:rPr lang="ar-SA" sz="2200" b="1">
                <a:solidFill>
                  <a:srgbClr val="FF3300"/>
                </a:solidFill>
                <a:cs typeface="Traditional Arabic" pitchFamily="2" charset="-78"/>
              </a:rPr>
              <a:t> </a:t>
            </a:r>
            <a:r>
              <a:rPr lang="en-US" sz="2200" b="1">
                <a:solidFill>
                  <a:srgbClr val="FF3300"/>
                </a:solidFill>
                <a:cs typeface="Traditional Arabic" pitchFamily="2" charset="-78"/>
              </a:rPr>
              <a:t> </a:t>
            </a:r>
            <a:endParaRPr lang="ar-SA" sz="2200" b="1">
              <a:solidFill>
                <a:srgbClr val="FF3300"/>
              </a:solidFill>
              <a:cs typeface="Traditional Arabic" pitchFamily="2" charset="-78"/>
            </a:endParaRPr>
          </a:p>
          <a:p>
            <a:pPr marL="177800" indent="-177800" algn="r" rtl="1">
              <a:lnSpc>
                <a:spcPct val="90000"/>
              </a:lnSpc>
            </a:pPr>
            <a:r>
              <a:rPr lang="ar-SA" sz="2200" b="1">
                <a:solidFill>
                  <a:schemeClr val="accent2"/>
                </a:solidFill>
                <a:cs typeface="Traditional Arabic" pitchFamily="2" charset="-78"/>
              </a:rPr>
              <a:t> صيغة ملفات </a:t>
            </a:r>
            <a:r>
              <a:rPr lang="en-US" sz="2200" b="1">
                <a:solidFill>
                  <a:schemeClr val="accent2"/>
                </a:solidFill>
                <a:cs typeface="Traditional Arabic" pitchFamily="2" charset="-78"/>
              </a:rPr>
              <a:t>PDF</a:t>
            </a:r>
            <a:r>
              <a:rPr lang="ar-SA" sz="2200" b="1">
                <a:solidFill>
                  <a:schemeClr val="accent2"/>
                </a:solidFill>
                <a:cs typeface="Traditional Arabic" pitchFamily="2" charset="-78"/>
              </a:rPr>
              <a:t> هي تقنية طورتها شركة ِ</a:t>
            </a:r>
            <a:r>
              <a:rPr lang="en-US" sz="2200" b="1">
                <a:solidFill>
                  <a:schemeClr val="accent2"/>
                </a:solidFill>
                <a:cs typeface="Traditional Arabic" pitchFamily="2" charset="-78"/>
              </a:rPr>
              <a:t>Adobe</a:t>
            </a:r>
            <a:r>
              <a:rPr lang="ar-SA" sz="2200" b="1">
                <a:solidFill>
                  <a:schemeClr val="accent2"/>
                </a:solidFill>
                <a:cs typeface="Traditional Arabic" pitchFamily="2" charset="-78"/>
              </a:rPr>
              <a:t> عام 1993م وهي تقنية تهدف إلى نشر وتبادل المعلومات المقروءة إلكترونياً بشكل يحفظ للمادة التي يتم تبادلها الجوانب التالية: </a:t>
            </a:r>
          </a:p>
          <a:p>
            <a:pPr marL="292100" lvl="1" algn="r" rtl="1">
              <a:lnSpc>
                <a:spcPct val="90000"/>
              </a:lnSpc>
            </a:pPr>
            <a:r>
              <a:rPr lang="ar-SA" sz="2200" b="1">
                <a:solidFill>
                  <a:schemeClr val="accent2"/>
                </a:solidFill>
                <a:cs typeface="Traditional Arabic" pitchFamily="2" charset="-78"/>
              </a:rPr>
              <a:t>	    الدقة</a:t>
            </a:r>
            <a:r>
              <a:rPr lang="en-US" sz="2200" b="1">
                <a:solidFill>
                  <a:schemeClr val="accent2"/>
                </a:solidFill>
                <a:cs typeface="Traditional Arabic" pitchFamily="2" charset="-78"/>
              </a:rPr>
              <a:t>					</a:t>
            </a:r>
            <a:r>
              <a:rPr lang="ar-SA" sz="2200" b="1">
                <a:solidFill>
                  <a:schemeClr val="accent2"/>
                </a:solidFill>
                <a:cs typeface="Traditional Arabic" pitchFamily="2" charset="-78"/>
              </a:rPr>
              <a:t>الحجم المضغوط</a:t>
            </a:r>
          </a:p>
          <a:p>
            <a:pPr marL="292100" lvl="1" algn="r" rtl="1">
              <a:lnSpc>
                <a:spcPct val="90000"/>
              </a:lnSpc>
            </a:pPr>
            <a:r>
              <a:rPr lang="ar-SA" sz="2200" b="1">
                <a:solidFill>
                  <a:schemeClr val="accent2"/>
                </a:solidFill>
                <a:cs typeface="Traditional Arabic" pitchFamily="2" charset="-78"/>
              </a:rPr>
              <a:t>	    التوافقية</a:t>
            </a:r>
            <a:r>
              <a:rPr lang="en-US" sz="2200" b="1">
                <a:solidFill>
                  <a:schemeClr val="accent2"/>
                </a:solidFill>
                <a:cs typeface="Traditional Arabic" pitchFamily="2" charset="-78"/>
              </a:rPr>
              <a:t>					</a:t>
            </a:r>
            <a:r>
              <a:rPr lang="ar-SA" sz="2200" b="1">
                <a:solidFill>
                  <a:schemeClr val="accent2"/>
                </a:solidFill>
                <a:cs typeface="Traditional Arabic" pitchFamily="2" charset="-78"/>
              </a:rPr>
              <a:t>جودة العرض والطباعة</a:t>
            </a:r>
          </a:p>
          <a:p>
            <a:pPr marL="292100" lvl="1" algn="r" rtl="1">
              <a:lnSpc>
                <a:spcPct val="90000"/>
              </a:lnSpc>
            </a:pPr>
            <a:r>
              <a:rPr lang="ar-SA" sz="2200" b="1">
                <a:solidFill>
                  <a:schemeClr val="accent2"/>
                </a:solidFill>
                <a:latin typeface="Times New Roman"/>
                <a:cs typeface="Traditional Arabic" pitchFamily="2" charset="-78"/>
              </a:rPr>
              <a:t>    عدم الحاجة إلى ربط ملفات </a:t>
            </a:r>
            <a:r>
              <a:rPr lang="en-US" sz="2200" b="1">
                <a:solidFill>
                  <a:schemeClr val="accent2"/>
                </a:solidFill>
                <a:cs typeface="Traditional Arabic" pitchFamily="2" charset="-78"/>
              </a:rPr>
              <a:t>PDF</a:t>
            </a:r>
            <a:r>
              <a:rPr lang="ar-SA" sz="2200" b="1">
                <a:solidFill>
                  <a:schemeClr val="accent2"/>
                </a:solidFill>
                <a:cs typeface="Traditional Arabic" pitchFamily="2" charset="-78"/>
              </a:rPr>
              <a:t> بملفات أخرى</a:t>
            </a:r>
            <a:r>
              <a:rPr lang="en-US" sz="2200" b="1">
                <a:solidFill>
                  <a:schemeClr val="accent2"/>
                </a:solidFill>
                <a:cs typeface="Traditional Arabic" pitchFamily="2" charset="-78"/>
              </a:rPr>
              <a:t>	</a:t>
            </a:r>
            <a:r>
              <a:rPr lang="ar-SA" sz="2200" b="1">
                <a:solidFill>
                  <a:schemeClr val="accent2"/>
                </a:solidFill>
                <a:cs typeface="Traditional Arabic" pitchFamily="2" charset="-78"/>
              </a:rPr>
              <a:t>المراجعة والتعديل </a:t>
            </a:r>
          </a:p>
          <a:p>
            <a:pPr marL="292100" lvl="1" algn="r" rtl="1">
              <a:lnSpc>
                <a:spcPct val="90000"/>
              </a:lnSpc>
            </a:pPr>
            <a:r>
              <a:rPr lang="ar-SA" sz="2200" b="1">
                <a:solidFill>
                  <a:schemeClr val="accent2"/>
                </a:solidFill>
                <a:cs typeface="Traditional Arabic" pitchFamily="2" charset="-78"/>
              </a:rPr>
              <a:t>	   التوقيع الرقمي</a:t>
            </a:r>
          </a:p>
        </p:txBody>
      </p:sp>
    </p:spTree>
    <p:extLst>
      <p:ext uri="{BB962C8B-B14F-4D97-AF65-F5344CB8AC3E}">
        <p14:creationId xmlns:p14="http://schemas.microsoft.com/office/powerpoint/2010/main" val="3963297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Effect transition="in" filter="blinds(horizontal)">
                                      <p:cBhvr>
                                        <p:cTn id="7" dur="500"/>
                                        <p:tgtEl>
                                          <p:spTgt spid="231427">
                                            <p:txEl>
                                              <p:pRg st="0" end="0"/>
                                            </p:txEl>
                                          </p:spTgt>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31427">
                                            <p:txEl>
                                              <p:pRg st="1" end="1"/>
                                            </p:txEl>
                                          </p:spTgt>
                                        </p:tgtEl>
                                        <p:attrNameLst>
                                          <p:attrName>style.visibility</p:attrName>
                                        </p:attrNameLst>
                                      </p:cBhvr>
                                      <p:to>
                                        <p:strVal val="visible"/>
                                      </p:to>
                                    </p:set>
                                    <p:animEffect transition="in" filter="blinds(horizontal)">
                                      <p:cBhvr>
                                        <p:cTn id="11" dur="500"/>
                                        <p:tgtEl>
                                          <p:spTgt spid="231427">
                                            <p:txEl>
                                              <p:pRg st="1" end="1"/>
                                            </p:txEl>
                                          </p:spTgt>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231427">
                                            <p:txEl>
                                              <p:pRg st="2" end="2"/>
                                            </p:txEl>
                                          </p:spTgt>
                                        </p:tgtEl>
                                        <p:attrNameLst>
                                          <p:attrName>style.visibility</p:attrName>
                                        </p:attrNameLst>
                                      </p:cBhvr>
                                      <p:to>
                                        <p:strVal val="visible"/>
                                      </p:to>
                                    </p:set>
                                    <p:animEffect transition="in" filter="blinds(horizontal)">
                                      <p:cBhvr>
                                        <p:cTn id="15" dur="500"/>
                                        <p:tgtEl>
                                          <p:spTgt spid="231427">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31427">
                                            <p:txEl>
                                              <p:pRg st="3" end="3"/>
                                            </p:txEl>
                                          </p:spTgt>
                                        </p:tgtEl>
                                        <p:attrNameLst>
                                          <p:attrName>style.visibility</p:attrName>
                                        </p:attrNameLst>
                                      </p:cBhvr>
                                      <p:to>
                                        <p:strVal val="visible"/>
                                      </p:to>
                                    </p:set>
                                    <p:animEffect transition="in" filter="blinds(horizontal)">
                                      <p:cBhvr>
                                        <p:cTn id="18" dur="500"/>
                                        <p:tgtEl>
                                          <p:spTgt spid="231427">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1427">
                                            <p:txEl>
                                              <p:pRg st="4" end="4"/>
                                            </p:txEl>
                                          </p:spTgt>
                                        </p:tgtEl>
                                        <p:attrNameLst>
                                          <p:attrName>style.visibility</p:attrName>
                                        </p:attrNameLst>
                                      </p:cBhvr>
                                      <p:to>
                                        <p:strVal val="visible"/>
                                      </p:to>
                                    </p:set>
                                    <p:animEffect transition="in" filter="blinds(horizontal)">
                                      <p:cBhvr>
                                        <p:cTn id="21" dur="500"/>
                                        <p:tgtEl>
                                          <p:spTgt spid="231427">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31427">
                                            <p:txEl>
                                              <p:pRg st="5" end="5"/>
                                            </p:txEl>
                                          </p:spTgt>
                                        </p:tgtEl>
                                        <p:attrNameLst>
                                          <p:attrName>style.visibility</p:attrName>
                                        </p:attrNameLst>
                                      </p:cBhvr>
                                      <p:to>
                                        <p:strVal val="visible"/>
                                      </p:to>
                                    </p:set>
                                    <p:animEffect transition="in" filter="blinds(horizontal)">
                                      <p:cBhvr>
                                        <p:cTn id="24" dur="500"/>
                                        <p:tgtEl>
                                          <p:spTgt spid="231427">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31428"/>
                                        </p:tgtEl>
                                        <p:attrNameLst>
                                          <p:attrName>style.visibility</p:attrName>
                                        </p:attrNameLst>
                                      </p:cBhvr>
                                      <p:to>
                                        <p:strVal val="visible"/>
                                      </p:to>
                                    </p:set>
                                    <p:animEffect transition="in" filter="blinds(horizontal)">
                                      <p:cBhvr>
                                        <p:cTn id="29" dur="500"/>
                                        <p:tgtEl>
                                          <p:spTgt spid="231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build="p" autoUpdateAnimBg="0" advAuto="0"/>
      <p:bldP spid="231428"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flipH="1">
            <a:off x="4495800" y="838200"/>
            <a:ext cx="3505200" cy="369332"/>
          </a:xfrm>
          <a:prstGeom prst="rect">
            <a:avLst/>
          </a:prstGeom>
        </p:spPr>
        <p:txBody>
          <a:bodyPr wrap="square">
            <a:spAutoFit/>
          </a:bodyPr>
          <a:lstStyle/>
          <a:p>
            <a:pPr algn="ctr"/>
            <a:r>
              <a:rPr lang="ar-SA" b="1" dirty="0">
                <a:solidFill>
                  <a:srgbClr val="FF0000"/>
                </a:solidFill>
                <a:ea typeface="Times New Roman"/>
                <a:cs typeface="Tahoma"/>
              </a:rPr>
              <a:t>رفع الملف إلي الموقع</a:t>
            </a:r>
            <a:endParaRPr lang="en-US" sz="2800" dirty="0">
              <a:effectLst/>
              <a:latin typeface="Times New Roman"/>
              <a:ea typeface="Times New Roman"/>
            </a:endParaRPr>
          </a:p>
        </p:txBody>
      </p:sp>
      <p:pic>
        <p:nvPicPr>
          <p:cNvPr id="1026" name="Picture 2" descr="aldars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2590800"/>
            <a:ext cx="374332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285999" y="1447801"/>
            <a:ext cx="5343525" cy="369332"/>
          </a:xfrm>
          <a:prstGeom prst="rect">
            <a:avLst/>
          </a:prstGeom>
        </p:spPr>
        <p:txBody>
          <a:bodyPr wrap="square">
            <a:spAutoFit/>
          </a:bodyPr>
          <a:lstStyle/>
          <a:p>
            <a:pPr algn="ctr"/>
            <a:r>
              <a:rPr lang="ar-SA" dirty="0">
                <a:latin typeface="Times New Roman"/>
                <a:ea typeface="Times New Roman"/>
                <a:cs typeface="Tahoma"/>
              </a:rPr>
              <a:t>من قائمة ملف</a:t>
            </a:r>
            <a:r>
              <a:rPr lang="en-US" dirty="0">
                <a:latin typeface="Tahoma"/>
                <a:ea typeface="Times New Roman"/>
              </a:rPr>
              <a:t> =&gt; </a:t>
            </a:r>
            <a:r>
              <a:rPr lang="ar-SA" dirty="0">
                <a:latin typeface="Tahoma"/>
                <a:ea typeface="Times New Roman"/>
              </a:rPr>
              <a:t>نشر في ويب</a:t>
            </a:r>
            <a:r>
              <a:rPr lang="en-US" dirty="0">
                <a:latin typeface="Tahoma"/>
                <a:ea typeface="Times New Roman"/>
              </a:rPr>
              <a:t> =&gt; </a:t>
            </a:r>
            <a:r>
              <a:rPr lang="ar-SA" dirty="0">
                <a:latin typeface="Tahoma"/>
                <a:ea typeface="Times New Roman"/>
              </a:rPr>
              <a:t>ستظهر لنا هذه النافذة</a:t>
            </a:r>
            <a:endParaRPr lang="en-US" sz="2800" dirty="0">
              <a:effectLst/>
              <a:latin typeface="Times New Roman"/>
              <a:ea typeface="Times New Roman"/>
            </a:endParaRPr>
          </a:p>
        </p:txBody>
      </p:sp>
    </p:spTree>
    <p:extLst>
      <p:ext uri="{BB962C8B-B14F-4D97-AF65-F5344CB8AC3E}">
        <p14:creationId xmlns:p14="http://schemas.microsoft.com/office/powerpoint/2010/main" val="4235031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685800"/>
            <a:ext cx="5715000" cy="369332"/>
          </a:xfrm>
          <a:prstGeom prst="rect">
            <a:avLst/>
          </a:prstGeom>
        </p:spPr>
        <p:txBody>
          <a:bodyPr wrap="square">
            <a:spAutoFit/>
          </a:bodyPr>
          <a:lstStyle/>
          <a:p>
            <a:r>
              <a:rPr lang="ar-SA" dirty="0">
                <a:ea typeface="Times New Roman"/>
                <a:cs typeface="Tahoma"/>
              </a:rPr>
              <a:t>التي حصلت عليها عند حجز الموقع  ثم اضغط موافق</a:t>
            </a:r>
            <a:endParaRPr lang="en-US" dirty="0"/>
          </a:p>
        </p:txBody>
      </p:sp>
      <p:sp>
        <p:nvSpPr>
          <p:cNvPr id="3" name="Rectangle 2"/>
          <p:cNvSpPr/>
          <p:nvPr/>
        </p:nvSpPr>
        <p:spPr>
          <a:xfrm>
            <a:off x="2286000" y="1524000"/>
            <a:ext cx="4572000" cy="646331"/>
          </a:xfrm>
          <a:prstGeom prst="rect">
            <a:avLst/>
          </a:prstGeom>
        </p:spPr>
        <p:txBody>
          <a:bodyPr>
            <a:spAutoFit/>
          </a:bodyPr>
          <a:lstStyle/>
          <a:p>
            <a:pPr algn="ctr"/>
            <a:r>
              <a:rPr lang="ar-SA" dirty="0">
                <a:latin typeface="Times New Roman"/>
                <a:ea typeface="Times New Roman"/>
                <a:cs typeface="Tahoma"/>
              </a:rPr>
              <a:t>أكتب أسم المستخدم وكلمة المرور ثم اضغط موافق</a:t>
            </a:r>
            <a:endParaRPr lang="en-US" sz="2800" dirty="0">
              <a:effectLst/>
              <a:latin typeface="Times New Roman"/>
              <a:ea typeface="Times New Roman"/>
            </a:endParaRPr>
          </a:p>
        </p:txBody>
      </p:sp>
      <p:pic>
        <p:nvPicPr>
          <p:cNvPr id="2050" name="Picture 2" descr="aldars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796" y="2514600"/>
            <a:ext cx="299085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514600" y="4953000"/>
            <a:ext cx="4572000" cy="646331"/>
          </a:xfrm>
          <a:prstGeom prst="rect">
            <a:avLst/>
          </a:prstGeom>
        </p:spPr>
        <p:txBody>
          <a:bodyPr>
            <a:spAutoFit/>
          </a:bodyPr>
          <a:lstStyle/>
          <a:p>
            <a:r>
              <a:rPr lang="ar-SA" dirty="0">
                <a:ea typeface="Times New Roman"/>
                <a:cs typeface="Tahoma"/>
              </a:rPr>
              <a:t>ستظهر لك نافذة  اضغط على نشر ثم انتظر حتى يتم نقل الملفات إلي الموقع</a:t>
            </a:r>
            <a:endParaRPr lang="en-US" dirty="0"/>
          </a:p>
        </p:txBody>
      </p:sp>
    </p:spTree>
    <p:extLst>
      <p:ext uri="{BB962C8B-B14F-4D97-AF65-F5344CB8AC3E}">
        <p14:creationId xmlns:p14="http://schemas.microsoft.com/office/powerpoint/2010/main" val="2839071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62400" y="914400"/>
            <a:ext cx="4394152" cy="369332"/>
          </a:xfrm>
          <a:prstGeom prst="rect">
            <a:avLst/>
          </a:prstGeom>
        </p:spPr>
        <p:txBody>
          <a:bodyPr wrap="none">
            <a:spAutoFit/>
          </a:bodyPr>
          <a:lstStyle/>
          <a:p>
            <a:pPr algn="ctr"/>
            <a:r>
              <a:rPr lang="ar-SA" dirty="0">
                <a:latin typeface="Times New Roman"/>
                <a:ea typeface="Times New Roman"/>
                <a:cs typeface="Tahoma"/>
              </a:rPr>
              <a:t>صورة توضح أن البرنامج يحاول الاتصال بالملقم</a:t>
            </a:r>
            <a:endParaRPr lang="en-US" sz="2800" dirty="0">
              <a:effectLst/>
              <a:latin typeface="Times New Roman"/>
              <a:ea typeface="Times New Roman"/>
            </a:endParaRPr>
          </a:p>
        </p:txBody>
      </p:sp>
      <p:pic>
        <p:nvPicPr>
          <p:cNvPr id="3074" name="Picture 2" descr="aldars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476375"/>
            <a:ext cx="33909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397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ldars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25" y="1996270"/>
            <a:ext cx="33337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667000" y="1295400"/>
            <a:ext cx="4572000" cy="646331"/>
          </a:xfrm>
          <a:prstGeom prst="rect">
            <a:avLst/>
          </a:prstGeom>
        </p:spPr>
        <p:txBody>
          <a:bodyPr>
            <a:spAutoFit/>
          </a:bodyPr>
          <a:lstStyle/>
          <a:p>
            <a:pPr algn="ctr"/>
            <a:r>
              <a:rPr lang="ar-SA" dirty="0">
                <a:latin typeface="Times New Roman"/>
                <a:ea typeface="Times New Roman"/>
                <a:cs typeface="Tahoma"/>
              </a:rPr>
              <a:t>انتظر حتى يتم تحميل الملفات جميعها وتظهر لك هذه النافذة</a:t>
            </a:r>
            <a:endParaRPr lang="en-US" sz="2800" dirty="0">
              <a:effectLst/>
              <a:latin typeface="Times New Roman"/>
              <a:ea typeface="Times New Roman"/>
            </a:endParaRPr>
          </a:p>
        </p:txBody>
      </p:sp>
      <p:sp>
        <p:nvSpPr>
          <p:cNvPr id="2" name="Rectangle 1"/>
          <p:cNvSpPr/>
          <p:nvPr/>
        </p:nvSpPr>
        <p:spPr>
          <a:xfrm>
            <a:off x="2905125" y="4572000"/>
            <a:ext cx="4572000" cy="646331"/>
          </a:xfrm>
          <a:prstGeom prst="rect">
            <a:avLst/>
          </a:prstGeom>
        </p:spPr>
        <p:txBody>
          <a:bodyPr>
            <a:spAutoFit/>
          </a:bodyPr>
          <a:lstStyle/>
          <a:p>
            <a:r>
              <a:rPr lang="ar-SA" dirty="0">
                <a:ea typeface="Times New Roman"/>
                <a:cs typeface="Tahoma"/>
              </a:rPr>
              <a:t>قم بكتابة العنوان الذي حجزته لنشاهد نتيجة عملك</a:t>
            </a:r>
            <a:endParaRPr lang="en-US" dirty="0"/>
          </a:p>
        </p:txBody>
      </p:sp>
      <p:sp>
        <p:nvSpPr>
          <p:cNvPr id="4" name="Rectangle 3"/>
          <p:cNvSpPr/>
          <p:nvPr/>
        </p:nvSpPr>
        <p:spPr>
          <a:xfrm>
            <a:off x="2514600" y="5410200"/>
            <a:ext cx="4414735" cy="369332"/>
          </a:xfrm>
          <a:prstGeom prst="rect">
            <a:avLst/>
          </a:prstGeom>
        </p:spPr>
        <p:txBody>
          <a:bodyPr wrap="none">
            <a:spAutoFit/>
          </a:bodyPr>
          <a:lstStyle/>
          <a:p>
            <a:r>
              <a:rPr lang="ar-SA" dirty="0">
                <a:ea typeface="Times New Roman"/>
                <a:cs typeface="Tahoma"/>
              </a:rPr>
              <a:t>كما في الرابط التالي </a:t>
            </a:r>
            <a:r>
              <a:rPr lang="en-US" u="sng" dirty="0">
                <a:solidFill>
                  <a:srgbClr val="0000FF"/>
                </a:solidFill>
                <a:latin typeface="Tahoma"/>
                <a:ea typeface="Times New Roman"/>
                <a:hlinkClick r:id="rId3"/>
              </a:rPr>
              <a:t>http://toty.port5.com/</a:t>
            </a:r>
            <a:endParaRPr lang="en-US" dirty="0"/>
          </a:p>
        </p:txBody>
      </p:sp>
    </p:spTree>
    <p:extLst>
      <p:ext uri="{BB962C8B-B14F-4D97-AF65-F5344CB8AC3E}">
        <p14:creationId xmlns:p14="http://schemas.microsoft.com/office/powerpoint/2010/main" val="3616599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kshcool-com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1747" name="Rectangle 3"/>
          <p:cNvSpPr>
            <a:spLocks noChangeArrowheads="1"/>
          </p:cNvSpPr>
          <p:nvPr/>
        </p:nvSpPr>
        <p:spPr bwMode="auto">
          <a:xfrm>
            <a:off x="684213" y="2133600"/>
            <a:ext cx="7920037" cy="2868613"/>
          </a:xfrm>
          <a:prstGeom prst="rect">
            <a:avLst/>
          </a:prstGeom>
          <a:gradFill rotWithShape="1">
            <a:gsLst>
              <a:gs pos="0">
                <a:srgbClr val="FFFFCC"/>
              </a:gs>
              <a:gs pos="50000">
                <a:schemeClr val="bg1"/>
              </a:gs>
              <a:gs pos="100000">
                <a:srgbClr val="FFFFCC"/>
              </a:gs>
            </a:gsLst>
            <a:lin ang="5400000" scaled="1"/>
          </a:gradFill>
          <a:ln>
            <a:noFill/>
          </a:ln>
          <a:effectLst/>
          <a:scene3d>
            <a:camera prst="legacyObliqueTopLeft"/>
            <a:lightRig rig="legacyFlat3" dir="t"/>
          </a:scene3d>
          <a:sp3d extrusionH="430200" prstMaterial="legacyMatte">
            <a:bevelT w="13500" h="13500" prst="angle"/>
            <a:bevelB w="13500" h="13500" prst="angle"/>
            <a:extrusionClr>
              <a:srgbClr val="FFFFCC"/>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lgn="r" rtl="1"/>
            <a:r>
              <a:rPr lang="ar-SA" sz="2800" b="1" dirty="0">
                <a:solidFill>
                  <a:srgbClr val="FF3300"/>
                </a:solidFill>
              </a:rPr>
              <a:t>وإليكم باقة متنوعة من مواقع الكتب المجانية:-</a:t>
            </a:r>
          </a:p>
          <a:p>
            <a:pPr algn="r" rtl="1"/>
            <a:r>
              <a:rPr lang="ar-SA" sz="2800" b="1" dirty="0">
                <a:solidFill>
                  <a:schemeClr val="accent2"/>
                </a:solidFill>
              </a:rPr>
              <a:t> </a:t>
            </a:r>
            <a:r>
              <a:rPr lang="en-US" sz="2800" b="1" dirty="0">
                <a:solidFill>
                  <a:schemeClr val="accent2"/>
                </a:solidFill>
                <a:hlinkClick r:id="rId4"/>
              </a:rPr>
              <a:t>http://www.nlc.gov.cn/etext.htm</a:t>
            </a:r>
            <a:endParaRPr lang="en-US" sz="2800" b="1" dirty="0">
              <a:solidFill>
                <a:schemeClr val="accent2"/>
              </a:solidFill>
              <a:hlinkClick r:id="rId5"/>
            </a:endParaRPr>
          </a:p>
          <a:p>
            <a:pPr algn="r" rtl="1"/>
            <a:r>
              <a:rPr lang="en-US" sz="2800" b="1" dirty="0">
                <a:solidFill>
                  <a:schemeClr val="accent2"/>
                </a:solidFill>
                <a:hlinkClick r:id="rId5"/>
              </a:rPr>
              <a:t>http://www.Gutenberg.org</a:t>
            </a:r>
            <a:endParaRPr lang="en-US" sz="2800" b="1" dirty="0">
              <a:solidFill>
                <a:schemeClr val="accent2"/>
              </a:solidFill>
              <a:hlinkClick r:id="rId6"/>
            </a:endParaRPr>
          </a:p>
          <a:p>
            <a:pPr algn="r" rtl="1"/>
            <a:r>
              <a:rPr lang="en-US" sz="2800" b="1" dirty="0">
                <a:solidFill>
                  <a:schemeClr val="accent2"/>
                </a:solidFill>
                <a:hlinkClick r:id="rId7"/>
              </a:rPr>
              <a:t>http://www.netlibrary.com</a:t>
            </a:r>
            <a:endParaRPr lang="en-US" sz="2800" b="1" dirty="0">
              <a:solidFill>
                <a:schemeClr val="accent2"/>
              </a:solidFill>
              <a:hlinkClick r:id="rId8"/>
            </a:endParaRPr>
          </a:p>
          <a:p>
            <a:pPr algn="r" rtl="1"/>
            <a:r>
              <a:rPr lang="en-US" sz="2800" b="1" dirty="0">
                <a:solidFill>
                  <a:schemeClr val="accent2"/>
                </a:solidFill>
                <a:hlinkClick r:id="rId9" action="ppaction://hlinkfile"/>
              </a:rPr>
              <a:t>http://www.ebrary.com</a:t>
            </a:r>
            <a:endParaRPr lang="en-US" sz="2800" b="1" dirty="0">
              <a:solidFill>
                <a:schemeClr val="accent2"/>
              </a:solidFill>
            </a:endParaRPr>
          </a:p>
          <a:p>
            <a:pPr algn="r" rtl="1">
              <a:spcBef>
                <a:spcPct val="50000"/>
              </a:spcBef>
              <a:buFontTx/>
              <a:buChar char="•"/>
            </a:pPr>
            <a:endParaRPr lang="en-US" sz="2800" b="1" dirty="0">
              <a:solidFill>
                <a:schemeClr val="accent2"/>
              </a:solidFill>
            </a:endParaRPr>
          </a:p>
        </p:txBody>
      </p:sp>
    </p:spTree>
    <p:extLst>
      <p:ext uri="{BB962C8B-B14F-4D97-AF65-F5344CB8AC3E}">
        <p14:creationId xmlns:p14="http://schemas.microsoft.com/office/powerpoint/2010/main" val="18266601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fade">
                                      <p:cBhvr>
                                        <p:cTn id="7" dur="800" decel="100000"/>
                                        <p:tgtEl>
                                          <p:spTgt spid="31747"/>
                                        </p:tgtEl>
                                      </p:cBhvr>
                                    </p:animEffect>
                                    <p:anim calcmode="lin" valueType="num">
                                      <p:cBhvr>
                                        <p:cTn id="8" dur="800" decel="100000" fill="hold"/>
                                        <p:tgtEl>
                                          <p:spTgt spid="31747"/>
                                        </p:tgtEl>
                                        <p:attrNameLst>
                                          <p:attrName>style.rotation</p:attrName>
                                        </p:attrNameLst>
                                      </p:cBhvr>
                                      <p:tavLst>
                                        <p:tav tm="0">
                                          <p:val>
                                            <p:fltVal val="-90"/>
                                          </p:val>
                                        </p:tav>
                                        <p:tav tm="100000">
                                          <p:val>
                                            <p:fltVal val="0"/>
                                          </p:val>
                                        </p:tav>
                                      </p:tavLst>
                                    </p:anim>
                                    <p:anim calcmode="lin" valueType="num">
                                      <p:cBhvr>
                                        <p:cTn id="9" dur="800" decel="100000" fill="hold"/>
                                        <p:tgtEl>
                                          <p:spTgt spid="31747"/>
                                        </p:tgtEl>
                                        <p:attrNameLst>
                                          <p:attrName>ppt_x</p:attrName>
                                        </p:attrNameLst>
                                      </p:cBhvr>
                                      <p:tavLst>
                                        <p:tav tm="0">
                                          <p:val>
                                            <p:strVal val="#ppt_x+0.4"/>
                                          </p:val>
                                        </p:tav>
                                        <p:tav tm="100000">
                                          <p:val>
                                            <p:strVal val="#ppt_x-0.05"/>
                                          </p:val>
                                        </p:tav>
                                      </p:tavLst>
                                    </p:anim>
                                    <p:anim calcmode="lin" valueType="num">
                                      <p:cBhvr>
                                        <p:cTn id="10" dur="800" decel="100000" fill="hold"/>
                                        <p:tgtEl>
                                          <p:spTgt spid="3174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174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174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128</TotalTime>
  <Words>816</Words>
  <Application>Microsoft Office PowerPoint</Application>
  <PresentationFormat>On-screen Show (4:3)</PresentationFormat>
  <Paragraphs>104</Paragraphs>
  <Slides>20</Slides>
  <Notes>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PowerPoint Presentation</vt:lpstr>
      <vt:lpstr>PowerPoint Presentation</vt:lpstr>
      <vt:lpstr>مجالات النشر الإلكترونى</vt:lpstr>
      <vt:lpstr>PowerPoint Presentation</vt:lpstr>
      <vt:lpstr>مزايا النشر الإلكترونى</vt:lpstr>
      <vt:lpstr>PowerPoint Presentation</vt:lpstr>
      <vt:lpstr>PowerPoint Presentation</vt:lpstr>
      <vt:lpstr>PowerPoint Presentation</vt:lpstr>
      <vt:lpstr>PowerPoint Presentation</vt:lpstr>
      <vt:lpstr>حماية المواد المنشورة إلكترونياً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Delta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Samia Mohammed Ahmed Masaad</dc:creator>
  <cp:lastModifiedBy>Samia Mohammed Ahmed Masaad</cp:lastModifiedBy>
  <cp:revision>18</cp:revision>
  <dcterms:created xsi:type="dcterms:W3CDTF">2012-04-29T06:50:45Z</dcterms:created>
  <dcterms:modified xsi:type="dcterms:W3CDTF">2012-05-09T07:34:18Z</dcterms:modified>
</cp:coreProperties>
</file>