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3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756" r:id="rId2"/>
    <p:sldMasterId id="2147483780" r:id="rId3"/>
    <p:sldMasterId id="2147483792" r:id="rId4"/>
    <p:sldMasterId id="2147483804" r:id="rId5"/>
    <p:sldMasterId id="2147483816" r:id="rId6"/>
    <p:sldMasterId id="2147483828" r:id="rId7"/>
    <p:sldMasterId id="2147483840" r:id="rId8"/>
  </p:sldMasterIdLst>
  <p:notesMasterIdLst>
    <p:notesMasterId r:id="rId50"/>
  </p:notesMasterIdLst>
  <p:sldIdLst>
    <p:sldId id="284" r:id="rId9"/>
    <p:sldId id="285" r:id="rId10"/>
    <p:sldId id="359" r:id="rId11"/>
    <p:sldId id="360" r:id="rId12"/>
    <p:sldId id="361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71" r:id="rId22"/>
    <p:sldId id="339" r:id="rId23"/>
    <p:sldId id="340" r:id="rId24"/>
    <p:sldId id="341" r:id="rId25"/>
    <p:sldId id="342" r:id="rId26"/>
    <p:sldId id="343" r:id="rId27"/>
    <p:sldId id="345" r:id="rId28"/>
    <p:sldId id="346" r:id="rId29"/>
    <p:sldId id="347" r:id="rId30"/>
    <p:sldId id="344" r:id="rId31"/>
    <p:sldId id="376" r:id="rId32"/>
    <p:sldId id="348" r:id="rId33"/>
    <p:sldId id="349" r:id="rId34"/>
    <p:sldId id="350" r:id="rId35"/>
    <p:sldId id="351" r:id="rId36"/>
    <p:sldId id="352" r:id="rId37"/>
    <p:sldId id="374" r:id="rId38"/>
    <p:sldId id="354" r:id="rId39"/>
    <p:sldId id="373" r:id="rId40"/>
    <p:sldId id="375" r:id="rId41"/>
    <p:sldId id="355" r:id="rId42"/>
    <p:sldId id="356" r:id="rId43"/>
    <p:sldId id="358" r:id="rId44"/>
    <p:sldId id="363" r:id="rId45"/>
    <p:sldId id="367" r:id="rId46"/>
    <p:sldId id="369" r:id="rId47"/>
    <p:sldId id="370" r:id="rId48"/>
    <p:sldId id="377" r:id="rId4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568732-A411-43BE-9985-088F16AD3800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52EB627-35A4-4948-9532-7DA295F64B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401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24875A5-6322-4CE5-AAED-03A250E0BAA4}" type="slidenum">
              <a:rPr lang="de-DE" sz="1200" smtClean="0">
                <a:solidFill>
                  <a:srgbClr val="000000"/>
                </a:solidFill>
                <a:ea typeface="MS PGothic" pitchFamily="34" charset="-128"/>
              </a:rPr>
              <a:pPr eaLnBrk="1" hangingPunct="1"/>
              <a:t>14</a:t>
            </a:fld>
            <a:endParaRPr lang="de-DE" sz="1200" smtClean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B54916F-B932-4C00-82DC-138DBBC15AFF}" type="datetimeFigureOut">
              <a:rPr lang="ar-SA"/>
              <a:pPr/>
              <a:t>21/06/1434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472E4A-E0B0-48E7-965F-FE44B685AEAC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6810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198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78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73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24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490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879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F4E7ED"/>
                </a:solidFill>
              </a:rPr>
              <a:pPr/>
              <a:t>21/06/1434</a:t>
            </a:fld>
            <a:endParaRPr lang="ar-SA">
              <a:solidFill>
                <a:srgbClr val="F4E7ED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F4E7ED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F4E7ED"/>
                </a:solidFill>
              </a:rPr>
              <a:pPr/>
              <a:t>‹#›</a:t>
            </a:fld>
            <a:endParaRPr lang="ar-SA">
              <a:solidFill>
                <a:srgbClr val="F4E7ED"/>
              </a:solidFill>
            </a:endParaRPr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06265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99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495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Straight Connector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7D3042-B2C1-490C-B7E0-FFE5186D287E}" type="slidenum">
              <a:rPr lang="ar-SA"/>
              <a:pPr>
                <a:defRPr/>
              </a:pPr>
              <a:t>‹#›</a:t>
            </a:fld>
            <a:r>
              <a:rPr lang="ar-SA"/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273014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5FC86-D93E-4B04-B80C-64691ADA0CD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6549876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506051-A7FE-438A-80AF-92BD1F9E4082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648577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1782E-3687-43A3-98C8-AA63ECA0EA8D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3215714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B1D44-445A-4D63-A6DE-A55928BD3310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39403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33E9D-41A9-46EB-AE08-5240483F95DA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491830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4CD-3C52-4B96-8627-798610AB0415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1550018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083A4-EC9D-4EDF-AEFC-467FDDB8B4E3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53241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F4E7ED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F4E7ED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539469-07E1-4151-9A39-235F9F9E45BC}" type="slidenum">
              <a:rPr lang="ar-SA">
                <a:solidFill>
                  <a:srgbClr val="F4E7ED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F4E7ED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404638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0A62-54C3-4AFF-9F52-42BEC9439EE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180309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432C780-F899-446B-8EDD-9F627940F75B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860000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Straight Connector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7D3042-B2C1-490C-B7E0-FFE5186D287E}" type="slidenum">
              <a:rPr lang="ar-SA"/>
              <a:pPr>
                <a:defRPr/>
              </a:pPr>
              <a:t>‹#›</a:t>
            </a:fld>
            <a:r>
              <a:rPr lang="ar-SA"/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771506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5FC86-D93E-4B04-B80C-64691ADA0CD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6836843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506051-A7FE-438A-80AF-92BD1F9E4082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403076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1782E-3687-43A3-98C8-AA63ECA0EA8D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861412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B1D44-445A-4D63-A6DE-A55928BD3310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353427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33E9D-41A9-46EB-AE08-5240483F95DA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649525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4CD-3C52-4B96-8627-798610AB0415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7435393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083A4-EC9D-4EDF-AEFC-467FDDB8B4E3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0358554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F4E7ED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F4E7ED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539469-07E1-4151-9A39-235F9F9E45BC}" type="slidenum">
              <a:rPr lang="ar-SA">
                <a:solidFill>
                  <a:srgbClr val="F4E7ED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F4E7ED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798728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0A62-54C3-4AFF-9F52-42BEC9439EE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765206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432C780-F899-446B-8EDD-9F627940F75B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4016021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Straight Connector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7D3042-B2C1-490C-B7E0-FFE5186D287E}" type="slidenum">
              <a:rPr lang="ar-SA"/>
              <a:pPr>
                <a:defRPr/>
              </a:pPr>
              <a:t>‹#›</a:t>
            </a:fld>
            <a:r>
              <a:rPr lang="ar-SA"/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852483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5FC86-D93E-4B04-B80C-64691ADA0CD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6455730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506051-A7FE-438A-80AF-92BD1F9E4082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515007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1782E-3687-43A3-98C8-AA63ECA0EA8D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6323396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B1D44-445A-4D63-A6DE-A55928BD3310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6786554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33E9D-41A9-46EB-AE08-5240483F95DA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2465576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74CD-3C52-4B96-8627-798610AB0415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9459829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083A4-EC9D-4EDF-AEFC-467FDDB8B4E3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1807903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F4E7ED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F4E7ED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539469-07E1-4151-9A39-235F9F9E45BC}" type="slidenum">
              <a:rPr lang="ar-SA">
                <a:solidFill>
                  <a:srgbClr val="F4E7ED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F4E7ED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393256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0A62-54C3-4AFF-9F52-42BEC9439EEC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29312097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432C780-F899-446B-8EDD-9F627940F75B}" type="slidenum">
              <a:rPr lang="ar-SA">
                <a:solidFill>
                  <a:srgbClr val="B13F9A"/>
                </a:solidFill>
              </a:rPr>
              <a:pPr>
                <a:defRPr/>
              </a:pPr>
              <a:t>‹#›</a:t>
            </a:fld>
            <a:r>
              <a:rPr lang="ar-SA">
                <a:solidFill>
                  <a:srgbClr val="B13F9A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3285082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6C232-199E-46F6-9F09-A8795CAB1865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21478785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3AAC2-0692-4A38-A239-89E93E511C86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1857339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01344-776D-45B4-8FC0-A308EF0C5CD0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26645948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6F7B8-0E80-4263-99BA-3B2F83C97552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2346557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342DC-B6F0-412C-A014-34E778CF4E85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8544254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2D586-38BA-47A8-8302-BF9193BACA85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19954936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A80F9-AF01-45EB-BABD-2A3109CFC36F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6924960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F07CF-908A-4F97-8F7B-DC60F6B7006F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6045020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5589E-9029-4305-8BBD-DEA568BE4A54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4956406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28ABD-4FB7-43CF-95CC-7CF9DC2703C4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23037622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0D5E0-557C-4889-93A3-8C58DE23163E}" type="slidenum">
              <a:rPr lang="en-US">
                <a:solidFill>
                  <a:srgbClr val="000000"/>
                </a:solidFill>
              </a:rPr>
              <a:pPr/>
              <a:t>‹#›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146878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F223813-24FE-4BF2-BEFB-16388C8A06EB}" type="slidenum">
              <a:rPr/>
              <a:pPr/>
              <a:t>‹#›</a:t>
            </a:fld>
            <a:r>
              <a:t>/50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22890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9B3AA-B4EA-4CA9-9BF1-3B703D3F6A46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3052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9BC3B2B-14DC-4EC1-B9AA-57F63FBBB0F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10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EE437D-2325-46C5-9606-6481975A949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837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A22B-427F-4187-8F56-94C72E958C0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604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BBFBD-E4A1-4AC2-9687-75D43BB521E5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565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657C40-F914-4A72-9347-07BA5CAAD2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510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2BBF47-8B1E-414E-BE33-DBEDCA276479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59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C48E73-FDFC-4B89-BA08-70FB0477F39D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r>
              <a:rPr lang="en-US" smtClean="0">
                <a:solidFill>
                  <a:srgbClr val="F4E7ED"/>
                </a:solidFill>
              </a:rPr>
              <a:t>/50</a:t>
            </a:r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68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66EBB-1E5A-4924-9173-53255117C3CA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9988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495BD9C-B03F-433F-B2BF-60BE6D01E6EB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/50</a:t>
            </a:r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044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667DE0D-ECCC-498A-93C7-98EDBF6D9EF8}" type="slidenum">
              <a:rPr lang="ar-SA"/>
              <a:pPr/>
              <a:t>‹#›</a:t>
            </a:fld>
            <a:r>
              <a:t>/27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630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368BC-172F-4E9E-B8C1-E575DB4FFF30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15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751EC41-036F-4DA0-87E2-BDE5332CE9E4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2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8FC7E-1275-4B7A-ADF0-AB0A25B1EC38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8145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8ECA5-6E99-4174-B0FA-26F9637C7202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678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E6CE9-B2CF-4F9E-85BF-A1DE0A28BBB2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970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F2AE4-6E0B-4F96-A0FC-7B8C753BDD49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757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9B8DCA-0E0A-4746-8512-D446DE57A9AA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3163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57D9D-D98F-4264-92C8-91063682E561}" type="slidenum">
              <a:rPr lang="ar-SA" smtClean="0">
                <a:solidFill>
                  <a:srgbClr val="F4E7ED"/>
                </a:solidFill>
              </a:rPr>
              <a:pPr/>
              <a:t>‹#›</a:t>
            </a:fld>
            <a:r>
              <a:rPr lang="en-US" smtClean="0">
                <a:solidFill>
                  <a:srgbClr val="F4E7ED"/>
                </a:solidFill>
              </a:rPr>
              <a:t>/27</a:t>
            </a:r>
            <a:endParaRPr lang="en-GB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62995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F996F7-A619-4C01-A58C-26474A584B81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168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GB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9BC944-5043-4755-947C-63141BA62448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r>
              <a:rPr lang="en-US" smtClean="0">
                <a:solidFill>
                  <a:srgbClr val="B13F9A"/>
                </a:solidFill>
              </a:rPr>
              <a:t>/27</a:t>
            </a:r>
            <a:endParaRPr lang="en-GB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45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/>
              <a:t>21/06/1434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2472E4A-E0B0-48E7-965F-FE44B685AEA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B54916F-B932-4C00-82DC-138DBBC15AFF}" type="datetimeFigureOut">
              <a:rPr lang="ar-SA" smtClean="0">
                <a:solidFill>
                  <a:srgbClr val="B13F9A"/>
                </a:solidFill>
              </a:rPr>
              <a:pPr/>
              <a:t>21/06/1434</a:t>
            </a:fld>
            <a:endParaRPr lang="ar-SA">
              <a:solidFill>
                <a:srgbClr val="B13F9A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>
              <a:solidFill>
                <a:srgbClr val="B13F9A"/>
              </a:solidFill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2472E4A-E0B0-48E7-965F-FE44B685AEAC}" type="slidenum">
              <a:rPr lang="ar-SA" smtClean="0">
                <a:solidFill>
                  <a:srgbClr val="B13F9A"/>
                </a:solidFill>
              </a:rPr>
              <a:pPr/>
              <a:t>‹#›</a:t>
            </a:fld>
            <a:endParaRPr lang="ar-SA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0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C3B03E73-FFD4-4452-929E-BB6405D278AE}" type="slidenum">
              <a:rPr lang="ar-SA">
                <a:solidFill>
                  <a:srgbClr val="B13F9A"/>
                </a:solidFill>
                <a:latin typeface="Times New Roman" pitchFamily="18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ar-SA">
                <a:solidFill>
                  <a:srgbClr val="B13F9A"/>
                </a:solidFill>
                <a:latin typeface="Times New Roman" pitchFamily="18" charset="0"/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54273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1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r" rtl="1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r" rtl="1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C3B03E73-FFD4-4452-929E-BB6405D278AE}" type="slidenum">
              <a:rPr lang="ar-SA">
                <a:solidFill>
                  <a:srgbClr val="B13F9A"/>
                </a:solidFill>
                <a:latin typeface="Times New Roman" pitchFamily="18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ar-SA">
                <a:solidFill>
                  <a:srgbClr val="B13F9A"/>
                </a:solidFill>
                <a:latin typeface="Times New Roman" pitchFamily="18" charset="0"/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50483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1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r" rtl="1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r" rtl="1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C3B03E73-FFD4-4452-929E-BB6405D278AE}" type="slidenum">
              <a:rPr lang="ar-SA">
                <a:solidFill>
                  <a:srgbClr val="B13F9A"/>
                </a:solidFill>
                <a:latin typeface="Times New Roman" pitchFamily="18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ar-SA">
                <a:solidFill>
                  <a:srgbClr val="B13F9A"/>
                </a:solidFill>
                <a:latin typeface="Times New Roman" pitchFamily="18" charset="0"/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346942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1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r" rtl="1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r" rtl="1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r" rtl="1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 baseline="0"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A1BB82-F343-4054-8ADC-F0C71C89E8F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en-US" smtClean="0">
                <a:solidFill>
                  <a:srgbClr val="000000"/>
                </a:solidFill>
              </a:rPr>
              <a:t>/50</a:t>
            </a:r>
          </a:p>
        </p:txBody>
      </p:sp>
    </p:spTree>
    <p:extLst>
      <p:ext uri="{BB962C8B-B14F-4D97-AF65-F5344CB8AC3E}">
        <p14:creationId xmlns:p14="http://schemas.microsoft.com/office/powerpoint/2010/main" val="316942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baseline="30000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baseline="30000">
              <a:solidFill>
                <a:srgbClr val="B13F9A"/>
              </a:solidFill>
              <a:latin typeface="Times New Roman" pitchFamily="18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C91D0EFE-B759-4804-B235-53332AA0B6E6}" type="slidenum">
              <a:rPr lang="en-US" baseline="30000" smtClean="0">
                <a:solidFill>
                  <a:srgbClr val="B13F9A"/>
                </a:solidFill>
                <a:latin typeface="Times New Roman" pitchFamily="18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en-US" baseline="30000" smtClean="0">
                <a:solidFill>
                  <a:srgbClr val="B13F9A"/>
                </a:solidFill>
                <a:latin typeface="Times New Roman" pitchFamily="18" charset="0"/>
              </a:rPr>
              <a:t>/50</a:t>
            </a:r>
            <a:endParaRPr lang="en-US" baseline="30000">
              <a:solidFill>
                <a:srgbClr val="B13F9A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5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GB">
              <a:solidFill>
                <a:srgbClr val="B13F9A"/>
              </a:solidFill>
              <a:latin typeface="Comic Sans MS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GB">
              <a:solidFill>
                <a:srgbClr val="B13F9A"/>
              </a:solidFill>
              <a:latin typeface="Comic Sans MS" pitchFamily="66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fld id="{E5CEF2FC-171F-4168-96A7-986A297A0752}" type="slidenum">
              <a:rPr lang="ar-SA" smtClean="0">
                <a:solidFill>
                  <a:srgbClr val="B13F9A"/>
                </a:solidFill>
                <a:latin typeface="Comic Sans MS" pitchFamily="66" charset="0"/>
              </a:rPr>
              <a:pPr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t>‹#›</a:t>
            </a:fld>
            <a:r>
              <a:rPr lang="en-US" smtClean="0">
                <a:solidFill>
                  <a:srgbClr val="B13F9A"/>
                </a:solidFill>
                <a:latin typeface="Comic Sans MS" pitchFamily="66" charset="0"/>
              </a:rPr>
              <a:t>/27</a:t>
            </a:r>
            <a:endParaRPr lang="en-GB">
              <a:solidFill>
                <a:srgbClr val="B13F9A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9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212975"/>
            <a:ext cx="8474075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1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556792"/>
            <a:ext cx="7632848" cy="4034848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B13F9A"/>
              </a:buClr>
              <a:buNone/>
              <a:defRPr/>
            </a:pPr>
            <a:r>
              <a:rPr lang="en-US" sz="4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Lecture </a:t>
            </a:r>
            <a:r>
              <a:rPr lang="en-US" sz="4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# </a:t>
            </a:r>
            <a:r>
              <a:rPr lang="en-US" sz="4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11</a:t>
            </a:r>
          </a:p>
          <a:p>
            <a:pPr marL="0" lvl="0" indent="0" algn="ctr">
              <a:buClr>
                <a:srgbClr val="B13F9A"/>
              </a:buClr>
              <a:buNone/>
              <a:defRPr/>
            </a:pPr>
            <a:r>
              <a:rPr lang="en-US" sz="4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 </a:t>
            </a:r>
          </a:p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9600" b="1" baseline="30000" dirty="0" smtClean="0">
                <a:ln w="12700">
                  <a:solidFill>
                    <a:srgbClr val="B13F9A">
                      <a:satMod val="155000"/>
                    </a:srgbClr>
                  </a:solidFill>
                  <a:prstDash val="solid"/>
                </a:ln>
                <a:solidFill>
                  <a:srgbClr val="F4E7ED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Operating system</a:t>
            </a:r>
          </a:p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sz="5200" b="1" dirty="0" smtClean="0">
                <a:ln w="12700">
                  <a:solidFill>
                    <a:srgbClr val="B13F9A">
                      <a:satMod val="155000"/>
                    </a:srgbClr>
                  </a:solidFill>
                  <a:prstDash val="solid"/>
                </a:ln>
                <a:solidFill>
                  <a:srgbClr val="F4E7ED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الحماية في نظم التشغيل</a:t>
            </a:r>
            <a:endParaRPr lang="en-US" sz="5200" b="1" baseline="30000" dirty="0" smtClean="0">
              <a:ln w="12700">
                <a:solidFill>
                  <a:srgbClr val="B13F9A">
                    <a:satMod val="155000"/>
                  </a:srgbClr>
                </a:solidFill>
                <a:prstDash val="solid"/>
              </a:ln>
              <a:solidFill>
                <a:srgbClr val="F4E7ED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3518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مهام نظام التشغيل</a:t>
            </a:r>
            <a:endParaRPr lang="ar-SA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تنظيم الملفات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تنظيم البرامج المحملة على الحاسوب والاجهزة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معالجة الاخطاء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المحافظة على سرية النظام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ادارة الذاكرة الرئيسية ووحدات الادخال والاخراج ووحدة المعالجة ووحدة التخزين الثانوية</a:t>
            </a:r>
          </a:p>
          <a:p>
            <a:pPr marL="514350" indent="-514350">
              <a:buFont typeface="+mj-lt"/>
              <a:buAutoNum type="arabicPeriod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2786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مكونات نظام الحاسب:</a:t>
            </a:r>
            <a:endParaRPr lang="ar-SA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البرامج التطبيقية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برامج النظام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الاجزاء الصلبة</a:t>
            </a:r>
          </a:p>
          <a:p>
            <a:pPr marL="514350" indent="-514350">
              <a:buFont typeface="+mj-lt"/>
              <a:buAutoNum type="arabicPeriod"/>
            </a:pPr>
            <a:endParaRPr lang="ar-SA" sz="36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3457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000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انماط نظم التشغيل:</a:t>
            </a:r>
            <a:endParaRPr lang="ar-SA" sz="4000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نمط المستخدم </a:t>
            </a:r>
            <a:r>
              <a:rPr lang="en-US" dirty="0" smtClean="0"/>
              <a:t>User Mode </a:t>
            </a:r>
            <a:endParaRPr lang="ar-SA" dirty="0" smtClean="0"/>
          </a:p>
          <a:p>
            <a:r>
              <a:rPr lang="ar-SA" dirty="0" smtClean="0"/>
              <a:t>نمط النواة </a:t>
            </a:r>
            <a:r>
              <a:rPr lang="en-US" dirty="0" smtClean="0"/>
              <a:t>Kernel Mode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6676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u="sng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يتكون نظام التشغيل في أبسط صورة من البرامج التالية: </a:t>
            </a:r>
            <a:br>
              <a:rPr lang="ar-SA" sz="3200" u="sng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endParaRPr lang="ar-SA" sz="3200" u="sng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dirty="0" smtClean="0">
                <a:solidFill>
                  <a:srgbClr val="FF0000"/>
                </a:solidFill>
              </a:rPr>
              <a:t>1.البرنامج </a:t>
            </a:r>
            <a:r>
              <a:rPr lang="ar-SA" sz="2000" dirty="0">
                <a:solidFill>
                  <a:srgbClr val="FF0000"/>
                </a:solidFill>
              </a:rPr>
              <a:t>المشرف </a:t>
            </a:r>
            <a:r>
              <a:rPr lang="en-US" sz="2000" dirty="0">
                <a:solidFill>
                  <a:srgbClr val="FF0000"/>
                </a:solidFill>
              </a:rPr>
              <a:t>Kernel Executive Supervisor </a:t>
            </a:r>
            <a:r>
              <a:rPr lang="en-US" sz="2000" dirty="0" smtClean="0">
                <a:solidFill>
                  <a:srgbClr val="FF0000"/>
                </a:solidFill>
              </a:rPr>
              <a:t>:</a:t>
            </a:r>
            <a:endParaRPr lang="ar-SA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sz="2000" dirty="0" smtClean="0"/>
              <a:t>ووظيفته </a:t>
            </a:r>
            <a:r>
              <a:rPr lang="ar-SA" sz="2000" dirty="0"/>
              <a:t>التنسيق الشامل بين مختلف الموارد الآلية والبرمجية والبيانات وهو المسئول عن استدعاء البرامج المطلوبة للتنفيذ ووضعها في محلاتها المحددة داخل الذاكرة الأساسية </a:t>
            </a:r>
            <a:r>
              <a:rPr lang="en-US" sz="2000" dirty="0"/>
              <a:t>RAM </a:t>
            </a:r>
            <a:r>
              <a:rPr lang="ar-SA" sz="2000" dirty="0"/>
              <a:t>وهذا البرنامج يتواجد بصفة دائمة في الذاكرة الأساسية طالما الحاسب يعمل , ويشمل: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478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2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مشغل الأوامر </a:t>
            </a:r>
            <a:r>
              <a:rPr lang="en-US" sz="32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Command Processor : </a:t>
            </a:r>
          </a:p>
          <a:p>
            <a:pPr marL="0" indent="0">
              <a:buNone/>
            </a:pPr>
            <a:r>
              <a:rPr lang="ar-SA" sz="3200" dirty="0">
                <a:latin typeface="Andalus" pitchFamily="18" charset="-78"/>
                <a:cs typeface="Andalus" pitchFamily="18" charset="-78"/>
              </a:rPr>
              <a:t>وهذا البرنامج هو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المسئول عن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ترجمة احتياجات المستخدم (أوامر المستخدم ) إلى إجراءات ينفذها الحاسب من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خلال نظام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التشغيل, ومن أمثلتها    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Delete 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-Copy -Format  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ويقوم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مشغل الأوامر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بتحويلها إلى لغة الآلة وإجبار المعدات على التنفيذ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22793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برامج التحكم في المدخلات  </a:t>
            </a:r>
            <a:r>
              <a:rPr lang="en-US" sz="3200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Input Output </a:t>
            </a:r>
            <a:r>
              <a:rPr lang="en-US" sz="32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Control System</a:t>
            </a:r>
            <a:r>
              <a:rPr lang="en-US" sz="3200" b="1" dirty="0">
                <a:latin typeface="Andalus" pitchFamily="18" charset="-78"/>
                <a:cs typeface="Andalus" pitchFamily="18" charset="-78"/>
              </a:rPr>
              <a:t>:</a:t>
            </a:r>
          </a:p>
          <a:p>
            <a:pPr marL="0" indent="0">
              <a:buNone/>
            </a:pPr>
            <a:r>
              <a:rPr lang="ar-SA" sz="3200" b="1" dirty="0">
                <a:latin typeface="Andalus" pitchFamily="18" charset="-78"/>
                <a:cs typeface="Andalus" pitchFamily="18" charset="-78"/>
              </a:rPr>
              <a:t>وهي البرامج المسئولة عن </a:t>
            </a:r>
            <a:r>
              <a:rPr lang="ar-SA" sz="3200" b="1" dirty="0" smtClean="0">
                <a:latin typeface="Andalus" pitchFamily="18" charset="-78"/>
                <a:cs typeface="Andalus" pitchFamily="18" charset="-78"/>
              </a:rPr>
              <a:t>التعامل مع </a:t>
            </a:r>
            <a:r>
              <a:rPr lang="ar-SA" sz="3200" b="1" dirty="0">
                <a:latin typeface="Andalus" pitchFamily="18" charset="-78"/>
                <a:cs typeface="Andalus" pitchFamily="18" charset="-78"/>
              </a:rPr>
              <a:t>معدات المدخلات والمخرجات، فإذا حدد البرنامج المشرف المهمة المطلوب </a:t>
            </a:r>
            <a:r>
              <a:rPr lang="ar-SA" sz="3200" b="1" dirty="0" smtClean="0">
                <a:latin typeface="Andalus" pitchFamily="18" charset="-78"/>
                <a:cs typeface="Andalus" pitchFamily="18" charset="-78"/>
              </a:rPr>
              <a:t>تنفيذها والمسجلة </a:t>
            </a:r>
            <a:r>
              <a:rPr lang="ar-SA" sz="3200" b="1" dirty="0">
                <a:latin typeface="Andalus" pitchFamily="18" charset="-78"/>
                <a:cs typeface="Andalus" pitchFamily="18" charset="-78"/>
              </a:rPr>
              <a:t>على الأقراص تتولى برامج التحكم في المدخلات والمخرجات إحضارها </a:t>
            </a:r>
            <a:r>
              <a:rPr lang="ar-SA" sz="3200" b="1" dirty="0" smtClean="0">
                <a:latin typeface="Andalus" pitchFamily="18" charset="-78"/>
                <a:cs typeface="Andalus" pitchFamily="18" charset="-78"/>
              </a:rPr>
              <a:t>وإدخالها إلى </a:t>
            </a:r>
            <a:r>
              <a:rPr lang="ar-SA" sz="3200" b="1" dirty="0">
                <a:latin typeface="Andalus" pitchFamily="18" charset="-78"/>
                <a:cs typeface="Andalus" pitchFamily="18" charset="-78"/>
              </a:rPr>
              <a:t>مواقعها في الذاكرة الأساسية. </a:t>
            </a:r>
          </a:p>
          <a:p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41035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6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برنامج منسق المكتبة  </a:t>
            </a:r>
            <a:r>
              <a:rPr lang="en-US" sz="36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Librarian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: </a:t>
            </a:r>
          </a:p>
          <a:p>
            <a:pPr marL="0" indent="0">
              <a:buNone/>
            </a:pPr>
            <a:r>
              <a:rPr lang="ar-SA" sz="3600" dirty="0">
                <a:latin typeface="Andalus" pitchFamily="18" charset="-78"/>
                <a:cs typeface="Andalus" pitchFamily="18" charset="-78"/>
              </a:rPr>
              <a:t>هو برنامج </a:t>
            </a:r>
            <a:r>
              <a:rPr lang="ar-SA" sz="3600" dirty="0" smtClean="0">
                <a:latin typeface="Andalus" pitchFamily="18" charset="-78"/>
                <a:cs typeface="Andalus" pitchFamily="18" charset="-78"/>
              </a:rPr>
              <a:t>يتولى إعداد </a:t>
            </a:r>
            <a:r>
              <a:rPr lang="ar-SA" sz="3600" dirty="0">
                <a:latin typeface="Andalus" pitchFamily="18" charset="-78"/>
                <a:cs typeface="Andalus" pitchFamily="18" charset="-78"/>
              </a:rPr>
              <a:t>فهارس توضح أسماء ومواقع البرامج والبيانات ومتى طلب البرنامج المشرف </a:t>
            </a:r>
            <a:r>
              <a:rPr lang="ar-SA" sz="3600" dirty="0" smtClean="0">
                <a:latin typeface="Andalus" pitchFamily="18" charset="-78"/>
                <a:cs typeface="Andalus" pitchFamily="18" charset="-78"/>
              </a:rPr>
              <a:t>مهمة يتولى </a:t>
            </a:r>
            <a:r>
              <a:rPr lang="ar-SA" sz="3600" dirty="0">
                <a:latin typeface="Andalus" pitchFamily="18" charset="-78"/>
                <a:cs typeface="Andalus" pitchFamily="18" charset="-78"/>
              </a:rPr>
              <a:t>منسق المكتبة تحديد موضعه على أماكن التخزين بعدها تقوم برامج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Input Output Control System  </a:t>
            </a:r>
            <a:r>
              <a:rPr lang="ar-SA" sz="3600" dirty="0">
                <a:latin typeface="Andalus" pitchFamily="18" charset="-78"/>
                <a:cs typeface="Andalus" pitchFamily="18" charset="-78"/>
              </a:rPr>
              <a:t>بقراءته إلى الذاكرة الأساسية</a:t>
            </a:r>
          </a:p>
          <a:p>
            <a:endParaRPr lang="ar-SA" sz="3600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56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مترجمات اللغات   </a:t>
            </a:r>
            <a:r>
              <a:rPr lang="en-US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Compilers: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هي مجموعة برامج يزود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بها نظام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التشغيل تتولى ترجمة برامج المستخدم إلى لغة الآلة إلى مجرد نبضات كهربية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وفقا للترميز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الثنائي (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0-1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) قبل أي معالجة . ولكل لغة برمجة مترجم خاص بها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2267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برامج </a:t>
            </a:r>
            <a:r>
              <a:rPr lang="ar-SA" sz="40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الربط </a:t>
            </a:r>
            <a:r>
              <a:rPr lang="en-US" sz="40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Link Edit: </a:t>
            </a:r>
          </a:p>
          <a:p>
            <a:pPr marL="0" indent="0">
              <a:buNone/>
            </a:pPr>
            <a:r>
              <a:rPr lang="ar-SA" sz="4000" dirty="0">
                <a:latin typeface="Andalus" pitchFamily="18" charset="-78"/>
                <a:cs typeface="Andalus" pitchFamily="18" charset="-78"/>
              </a:rPr>
              <a:t>هي مجموعة برامج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تتولى ربط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البرنامج المترجم مع رو </a:t>
            </a:r>
            <a:r>
              <a:rPr lang="ar-SA" sz="4000" dirty="0" err="1">
                <a:latin typeface="Andalus" pitchFamily="18" charset="-78"/>
                <a:cs typeface="Andalus" pitchFamily="18" charset="-78"/>
              </a:rPr>
              <a:t>تينات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 صغيرة مثل الجمع والطرح ..الخ مع البرنامج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الهدف حتى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يؤدي البرنامج الوظيفة المطلوبة منه.</a:t>
            </a:r>
          </a:p>
          <a:p>
            <a:endParaRPr lang="ar-SA" sz="4000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9352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برنامج الخدمات </a:t>
            </a:r>
            <a:r>
              <a:rPr lang="en-US" sz="40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Utilities: </a:t>
            </a:r>
          </a:p>
          <a:p>
            <a:pPr marL="0" indent="0">
              <a:buNone/>
            </a:pPr>
            <a:r>
              <a:rPr lang="ar-SA" sz="4000" dirty="0">
                <a:latin typeface="Andalus" pitchFamily="18" charset="-78"/>
                <a:cs typeface="Andalus" pitchFamily="18" charset="-78"/>
              </a:rPr>
              <a:t>هي مجموعة برامج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تقدمها شركات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الحاسبات بغرض توفير جهد المستخدمين في كتابة برامج فرز 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Sort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البيانات على أحد حقول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سجل البيانات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, أو برنامج الدمج 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Merge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لدمج بيانات عدة ملفات وبرامج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منسق النصوص 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Text Editor 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79506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>
                <a:latin typeface="Andalus" pitchFamily="18" charset="-78"/>
                <a:cs typeface="Andalus" pitchFamily="18" charset="-78"/>
              </a:rPr>
              <a:t>ميكانيكية الحماية:</a:t>
            </a:r>
            <a:br>
              <a:rPr lang="ar-SA" dirty="0">
                <a:latin typeface="Andalus" pitchFamily="18" charset="-78"/>
                <a:cs typeface="Andalus" pitchFamily="18" charset="-78"/>
              </a:rPr>
            </a:br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مبدأ تعدد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البرامج في الحاسب الآلي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ادا الى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مشاركة </a:t>
            </a:r>
            <a:r>
              <a:rPr lang="ar-SA" sz="4000" dirty="0" smtClean="0">
                <a:latin typeface="Andalus" pitchFamily="18" charset="-78"/>
                <a:cs typeface="Andalus" pitchFamily="18" charset="-78"/>
              </a:rPr>
              <a:t>المصادر </a:t>
            </a:r>
            <a:r>
              <a:rPr lang="ar-SA" sz="4000" dirty="0">
                <a:latin typeface="Andalus" pitchFamily="18" charset="-78"/>
                <a:cs typeface="Andalus" pitchFamily="18" charset="-78"/>
              </a:rPr>
              <a:t>بين المستخدمين. هذا التشارك يشمل الذاكرة واجهزة الإدخال والإخراج والبرامج والبيانات ونظرا لتشارك هذه المصادر دعت الحاجة لوجود مفهوم الحماية.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8068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de-DE" sz="4000" dirty="0" smtClean="0">
                <a:solidFill>
                  <a:schemeClr val="bg2">
                    <a:lumMod val="75000"/>
                  </a:schemeClr>
                </a:solidFill>
              </a:rPr>
              <a:t>Layers of Security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2225" y="1227138"/>
            <a:ext cx="9144000" cy="2984500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Legislation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Organisation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Authentication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Authorization (access control)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Cryptography</a:t>
            </a:r>
          </a:p>
        </p:txBody>
      </p:sp>
      <p:sp>
        <p:nvSpPr>
          <p:cNvPr id="13316" name="Foliennummernplatzhalter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B50512F-BF74-4761-B567-3F8CBEA4FAE8}" type="slidenum">
              <a:rPr lang="en-US" sz="1400" smtClean="0">
                <a:solidFill>
                  <a:srgbClr val="CC66FF"/>
                </a:solidFill>
                <a:latin typeface="Arial" pitchFamily="34" charset="0"/>
                <a:ea typeface="MS PGothic" pitchFamily="34" charset="-128"/>
              </a:rPr>
              <a:pPr eaLnBrk="1" hangingPunct="1"/>
              <a:t>14</a:t>
            </a:fld>
            <a:endParaRPr lang="en-US" sz="1400" smtClean="0">
              <a:solidFill>
                <a:srgbClr val="CC66FF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2628900" y="4191000"/>
            <a:ext cx="3886200" cy="1524000"/>
          </a:xfrm>
          <a:prstGeom prst="flowChartMagneticDisk">
            <a:avLst/>
          </a:prstGeom>
          <a:solidFill>
            <a:srgbClr val="FFCC99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2743200" y="4191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>
                <a:solidFill>
                  <a:srgbClr val="000000"/>
                </a:solidFill>
                <a:latin typeface="Tahoma" pitchFamily="34" charset="0"/>
                <a:ea typeface="MS PGothic" pitchFamily="34" charset="-128"/>
              </a:rPr>
              <a:t>Database</a:t>
            </a:r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2209800" y="1676400"/>
            <a:ext cx="472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>
            <a:off x="2667000" y="2286000"/>
            <a:ext cx="381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3321" name="Line 8"/>
          <p:cNvSpPr>
            <a:spLocks noChangeShapeType="1"/>
          </p:cNvSpPr>
          <p:nvPr/>
        </p:nvSpPr>
        <p:spPr bwMode="auto">
          <a:xfrm>
            <a:off x="2819400" y="2895600"/>
            <a:ext cx="350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3322" name="Line 9"/>
          <p:cNvSpPr>
            <a:spLocks noChangeShapeType="1"/>
          </p:cNvSpPr>
          <p:nvPr/>
        </p:nvSpPr>
        <p:spPr bwMode="auto">
          <a:xfrm>
            <a:off x="3048000" y="3429000"/>
            <a:ext cx="3048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3323" name="Line 10"/>
          <p:cNvSpPr>
            <a:spLocks noChangeShapeType="1"/>
          </p:cNvSpPr>
          <p:nvPr/>
        </p:nvSpPr>
        <p:spPr bwMode="auto">
          <a:xfrm>
            <a:off x="3276600" y="3962400"/>
            <a:ext cx="2438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3324" name="Geschweifte Klammer links 13"/>
          <p:cNvSpPr>
            <a:spLocks/>
          </p:cNvSpPr>
          <p:nvPr/>
        </p:nvSpPr>
        <p:spPr bwMode="auto">
          <a:xfrm>
            <a:off x="1752600" y="2743200"/>
            <a:ext cx="152400" cy="2971800"/>
          </a:xfrm>
          <a:prstGeom prst="leftBrace">
            <a:avLst>
              <a:gd name="adj1" fmla="val 8306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25" name="Geschweifte Klammer links 14"/>
          <p:cNvSpPr>
            <a:spLocks/>
          </p:cNvSpPr>
          <p:nvPr/>
        </p:nvSpPr>
        <p:spPr bwMode="auto">
          <a:xfrm>
            <a:off x="1752600" y="1371600"/>
            <a:ext cx="152400" cy="1143000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FFFFFF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26" name="Textfeld 15"/>
          <p:cNvSpPr txBox="1">
            <a:spLocks noChangeArrowheads="1"/>
          </p:cNvSpPr>
          <p:nvPr/>
        </p:nvSpPr>
        <p:spPr bwMode="auto">
          <a:xfrm>
            <a:off x="381000" y="1676400"/>
            <a:ext cx="1176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Human</a:t>
            </a:r>
          </a:p>
        </p:txBody>
      </p:sp>
      <p:sp>
        <p:nvSpPr>
          <p:cNvPr id="13327" name="Textfeld 16"/>
          <p:cNvSpPr txBox="1">
            <a:spLocks noChangeArrowheads="1"/>
          </p:cNvSpPr>
          <p:nvPr/>
        </p:nvSpPr>
        <p:spPr bwMode="auto">
          <a:xfrm>
            <a:off x="228600" y="3962400"/>
            <a:ext cx="1347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Machine</a:t>
            </a:r>
          </a:p>
        </p:txBody>
      </p:sp>
      <p:sp>
        <p:nvSpPr>
          <p:cNvPr id="13328" name="Textfeld 17"/>
          <p:cNvSpPr txBox="1">
            <a:spLocks noChangeArrowheads="1"/>
          </p:cNvSpPr>
          <p:nvPr/>
        </p:nvSpPr>
        <p:spPr bwMode="auto">
          <a:xfrm>
            <a:off x="533400" y="5791200"/>
            <a:ext cx="7086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800">
                <a:solidFill>
                  <a:srgbClr val="000090"/>
                </a:solidFill>
                <a:latin typeface="Arial" pitchFamily="34" charset="0"/>
                <a:ea typeface="MS PGothic" pitchFamily="34" charset="-128"/>
              </a:rPr>
              <a:t>Problem: When human meets machine.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DE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 Authentfication and sometimes authorization</a:t>
            </a:r>
          </a:p>
        </p:txBody>
      </p:sp>
    </p:spTree>
    <p:extLst>
      <p:ext uri="{BB962C8B-B14F-4D97-AF65-F5344CB8AC3E}">
        <p14:creationId xmlns:p14="http://schemas.microsoft.com/office/powerpoint/2010/main" val="16376682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وتعرض أنظمة التشغيل عدة مبادئ للحماية:</a:t>
            </a:r>
          </a:p>
          <a:p>
            <a:r>
              <a:rPr lang="ar-SA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الحماية: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وهي ملائمة لتنفيذ الإجراءات الحساسة في أوقات مختلفة.</a:t>
            </a:r>
          </a:p>
          <a:p>
            <a:r>
              <a:rPr lang="ar-SA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العزل: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 وهي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ملائمة عندما تنفذ كل عملية مهمة على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حدا. أي لا يوجد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تشارك أي أن كل مهمة لهل مكان عنوان خاص بها وملفات خاصة.</a:t>
            </a:r>
          </a:p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شارك ككل أو لا تشارك في شيء: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وهي تعني بأن مالك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الجسم (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object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)يعرّف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الكل إما تعريفا عاما أو تعريف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خاص. أي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أن عمليات المالك هي الوحيدة القادرة على دخول الجسم.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0062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شارك بتقيد الوصول: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أي أن نظام التشغيل يفحص كل دخول ويرى التصريح المعطى له وهكذا يعمل نظام التشغيل كحارس بين المستخدمين والأجسام متأكدا أن الدخول يكون إلا للمصرح لهم فقط.</a:t>
            </a:r>
          </a:p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المشاركة عن طريق القابلية الديناميكية: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هذا يعزز مفهوم السيطرة على الدخول والسماح بالخلق الديناميكي الذي يعطي حقوق مشاركة الحسم.</a:t>
            </a:r>
          </a:p>
          <a:p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محدودية استخدام الجسم: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هذه الطريقة لا تحد فقط من استخدام الجسم فقط بل يحد من استخدام الطرق التي يستخدمها الجسم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92420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>
                <a:latin typeface="Arabic Typesetting" pitchFamily="66" charset="-78"/>
                <a:cs typeface="Arabic Typesetting" pitchFamily="66" charset="-78"/>
              </a:rPr>
              <a:t>أنظمة التشغيل تعرض مستويات مختلفة من الحماية للأجسام المختلفة والمستخدمين </a:t>
            </a: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والتطبيقات .أنظمة </a:t>
            </a:r>
            <a:r>
              <a:rPr lang="ar-SA" b="1" dirty="0">
                <a:latin typeface="Arabic Typesetting" pitchFamily="66" charset="-78"/>
                <a:cs typeface="Arabic Typesetting" pitchFamily="66" charset="-78"/>
              </a:rPr>
              <a:t>التشغيل تحتاج لعمل توازن بين تشارك الأجهزة وحمايتها من الدخول الغير مصرح</a:t>
            </a: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. 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7568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7239000" cy="1143000"/>
          </a:xfrm>
        </p:spPr>
        <p:txBody>
          <a:bodyPr>
            <a:noAutofit/>
          </a:bodyPr>
          <a:lstStyle/>
          <a:p>
            <a:pPr algn="r"/>
            <a:r>
              <a:rPr lang="ar-SA" sz="6000" u="sng" dirty="0">
                <a:latin typeface="Arabic Typesetting" pitchFamily="66" charset="-78"/>
                <a:cs typeface="Arabic Typesetting" pitchFamily="66" charset="-78"/>
              </a:rPr>
              <a:t>حماية الذاكرة: </a:t>
            </a:r>
            <a:br>
              <a:rPr lang="ar-SA" sz="6000" u="sng" dirty="0">
                <a:latin typeface="Arabic Typesetting" pitchFamily="66" charset="-78"/>
                <a:cs typeface="Arabic Typesetting" pitchFamily="66" charset="-78"/>
              </a:rPr>
            </a:br>
            <a:endParaRPr lang="ar-SA" sz="6000" u="sng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في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بيئة عديدة البرامج حماية الذاكرة أمر ضروري. وليس من المهم هنا هو أمن الذاكرة فقط بل أيضا التوظيف الصحيح للمهمات النشطة وفصل مكان العنوان للمهمات بتطبيق مبدأ الذاكرة الافتراضية.</a:t>
            </a:r>
          </a:p>
          <a:p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أقسام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segmentation)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 ) أو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نظام الصفحات(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Paging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 ) أو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الاثنتين معا هي من الأدوات الفعالة التي تعطي إدارة جيدة للذاكرة.</a:t>
            </a:r>
          </a:p>
          <a:p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في ظل العزلة الكاملة يجب أن تتأكد أنظمة التشغيل أن الأقسام والصفحات لا تدخل إليها إلى المهمات </a:t>
            </a:r>
            <a:r>
              <a:rPr lang="ar-SA">
                <a:latin typeface="Arabic Typesetting" pitchFamily="66" charset="-78"/>
                <a:cs typeface="Arabic Typesetting" pitchFamily="66" charset="-78"/>
              </a:rPr>
              <a:t>المسندة </a:t>
            </a:r>
            <a:r>
              <a:rPr lang="ar-SA" smtClean="0">
                <a:latin typeface="Arabic Typesetting" pitchFamily="66" charset="-78"/>
                <a:cs typeface="Arabic Typesetting" pitchFamily="66" charset="-78"/>
              </a:rPr>
              <a:t>إليها . وهذا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يحقق بعدم وجود نسخ مكررة من الصفحات أو الأقسام في جداولها و لكن عند التشارك تظهر الصفحات أو الأقسام في عدة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جداول . و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الأقسام هي من المبادئ التي تعزز مفهوم الحماية من حيث قابليتها لتطبيق السياسات الموضوعة عليها لأن في جدول القسم يزود بطول القسم وعنوانه الأساسي.</a:t>
            </a:r>
          </a:p>
          <a:p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فالبرنامج بذلك لا يستطيع دخول ذاكرة ليست في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نطاقه . ولتحقيق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التشارك من الممكن لكل قسم الإشارة لعدة مهمات في جدوله أما في نظام الصفحات فإن تركيب الصفحة لا يسمح للمبرمجين برؤية محتويات الصفحة.</a:t>
            </a:r>
          </a:p>
          <a:p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86455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سيطرة الوصول </a:t>
            </a:r>
            <a:r>
              <a:rPr lang="en-U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Access control</a:t>
            </a:r>
            <a:endParaRPr lang="ar-SA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لحماية نظم التشغيل يجب ان نلقى نظرة على سيطرة الوصول: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00286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سيطرة الوصول في انظمة الحاسبات (</a:t>
            </a:r>
            <a:r>
              <a:rPr lang="en-US" sz="40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Access Control in Computer Systems  )</a:t>
            </a:r>
          </a:p>
          <a:p>
            <a:pPr marL="0" indent="0">
              <a:buNone/>
            </a:pP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جميع مكونات الحاسوب يمكن ان تصنف الى مجموعتين .المجموعة الاولى متكونة من كينونات الحاسوب النشطة  هي عادة تصل الى مكونـات اخرى للحاسبة . المجموعة الثانية تحتـوي على كينونات الحاسوب  الخاملة </a:t>
            </a:r>
            <a:r>
              <a:rPr lang="en-US" sz="4000" b="1" dirty="0" smtClean="0">
                <a:latin typeface="Arabic Typesetting" pitchFamily="66" charset="-78"/>
                <a:cs typeface="Arabic Typesetting" pitchFamily="66" charset="-78"/>
              </a:rPr>
              <a:t>Passive  </a:t>
            </a:r>
            <a:r>
              <a:rPr lang="en-US" sz="4000" b="1" dirty="0">
                <a:latin typeface="Arabic Typesetting" pitchFamily="66" charset="-78"/>
                <a:cs typeface="Arabic Typesetting" pitchFamily="66" charset="-78"/>
              </a:rPr>
              <a:t>)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)والتي </a:t>
            </a:r>
            <a:r>
              <a:rPr lang="ar-SA" sz="4000" b="1" dirty="0">
                <a:latin typeface="Arabic Typesetting" pitchFamily="66" charset="-78"/>
                <a:cs typeface="Arabic Typesetting" pitchFamily="66" charset="-78"/>
              </a:rPr>
              <a:t>تتميز بان الوصول اليها مسيطر عليه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6561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المشاركة وما يقابلها من حماية (</a:t>
            </a:r>
            <a:r>
              <a:rPr lang="en-US" sz="3200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Sharing versus Protection    )</a:t>
            </a:r>
          </a:p>
          <a:p>
            <a:endParaRPr lang="en-US" sz="3200" dirty="0"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r>
              <a:rPr lang="ar-SA" sz="3200" dirty="0">
                <a:latin typeface="Andalus" pitchFamily="18" charset="-78"/>
                <a:cs typeface="Andalus" pitchFamily="18" charset="-78"/>
              </a:rPr>
              <a:t>ليس من الضروري القول , بأن أي اختيار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لا وامر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الامتيازات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 (Privileges 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)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والحماية 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(Protection 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)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في نطاق مدى معين يمكن أن يحقق الأمنية المطلوبة . مثلا, فقد أفترض 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مجموعة </a:t>
            </a:r>
            <a:r>
              <a:rPr lang="ar-SA" sz="3200" dirty="0">
                <a:latin typeface="Andalus" pitchFamily="18" charset="-78"/>
                <a:cs typeface="Andalus" pitchFamily="18" charset="-78"/>
              </a:rPr>
              <a:t>مختلفة من الاوامر ثم حصلوا على نظام حماية متفاوتة . هناك فرق طبيعي  بين الحماية وقابلية الوصول الى</a:t>
            </a:r>
            <a:r>
              <a:rPr lang="ar-SA" dirty="0"/>
              <a:t> موارد الحاسبة . </a:t>
            </a:r>
          </a:p>
        </p:txBody>
      </p:sp>
    </p:spTree>
    <p:extLst>
      <p:ext uri="{BB962C8B-B14F-4D97-AF65-F5344CB8AC3E}">
        <p14:creationId xmlns:p14="http://schemas.microsoft.com/office/powerpoint/2010/main" val="1684351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اذا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فرضنا 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الاوامر الاربعة الاولى للحماية ) التمرير </a:t>
            </a:r>
            <a:r>
              <a:rPr lang="en-US" sz="3200" b="1" dirty="0" smtClean="0">
                <a:latin typeface="Arabic Typesetting" pitchFamily="66" charset="-78"/>
                <a:cs typeface="Arabic Typesetting" pitchFamily="66" charset="-78"/>
              </a:rPr>
              <a:t>transfer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،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المنح 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Grant,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الحذف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Delete ,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القراءة  ( 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read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من نموذج جراهام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ودنج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(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Graham – Denning ) ,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فأننا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نحصل على آلية حماية  تسمح لنا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بأنشاء </a:t>
            </a:r>
            <a:r>
              <a:rPr lang="en-US" sz="3200" b="1" dirty="0" smtClean="0">
                <a:latin typeface="Arabic Typesetting" pitchFamily="66" charset="-78"/>
                <a:cs typeface="Arabic Typesetting" pitchFamily="66" charset="-78"/>
              </a:rPr>
              <a:t>Create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والغاء </a:t>
            </a:r>
            <a:r>
              <a:rPr lang="en-US" sz="3200" b="1" dirty="0" smtClean="0">
                <a:latin typeface="Arabic Typesetting" pitchFamily="66" charset="-78"/>
                <a:cs typeface="Arabic Typesetting" pitchFamily="66" charset="-78"/>
              </a:rPr>
              <a:t>Destroy 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كينونات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في امتيازات وكينونات مستخدمين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Objects , Subjects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ولكن لا يسمح باي مشاركة على الاطلاق أي هذه الآلية توفر عزل كامل بين المستخدمين  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Subjects . </a:t>
            </a:r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هذا النموذج غير مرن ولكنـه امـين بالكامل (</a:t>
            </a:r>
            <a:r>
              <a:rPr lang="en-US" sz="3200" b="1" dirty="0">
                <a:latin typeface="Arabic Typesetting" pitchFamily="66" charset="-78"/>
                <a:cs typeface="Arabic Typesetting" pitchFamily="66" charset="-78"/>
              </a:rPr>
              <a:t>Perfectly </a:t>
            </a:r>
            <a:r>
              <a:rPr lang="en-US" sz="3200" b="1" dirty="0" smtClean="0">
                <a:latin typeface="Arabic Typesetting" pitchFamily="66" charset="-78"/>
                <a:cs typeface="Arabic Typesetting" pitchFamily="66" charset="-78"/>
              </a:rPr>
              <a:t>Secure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endParaRPr lang="en-US" sz="3200" b="1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b="1" dirty="0">
                <a:latin typeface="Arabic Typesetting" pitchFamily="66" charset="-78"/>
                <a:cs typeface="Arabic Typesetting" pitchFamily="66" charset="-78"/>
              </a:rPr>
              <a:t>لذلك ، فانه توجد مستويات مختلفة للمشاركة معتمدة على اختيار مجموعة اوامر الحماية . أهمها ثلاث هي:ـ</a:t>
            </a:r>
          </a:p>
          <a:p>
            <a:endParaRPr lang="ar-SA" sz="32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2870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1-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	 لا توجد مشاركة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عزل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كامل (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No Sharing) (Complete Isolation .</a:t>
            </a:r>
          </a:p>
          <a:p>
            <a:pPr marL="0" indent="0"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2-	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مشاركة لبيانات كينونات الخدمة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Objects . </a:t>
            </a:r>
          </a:p>
          <a:p>
            <a:pPr marL="0" indent="0"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3-	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مشاركة لبيانات المستخدمين 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Subjects . 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المستوى الاول والثاني يمكن تطبيقه  باستخدام نموذج ) جراهام ـ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ديننج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( ، لكن المشاركة في المستوى الثالث تحتاج ادخال اوامر حماية جديدة  لتوضيح الصعوبات التي تظهر عند تصميم نظام تشغيل امين  يجب اضافة اوامر حماية اكثر [ أي لغرض الوصول الى نظام سيطرة وصول اكثر مرونة فيجب ان نوفر اوامر حماية اكثر]. </a:t>
            </a:r>
          </a:p>
          <a:p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683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Data Access Control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>
                <a:latin typeface="Comic Sans MS" pitchFamily="66" charset="0"/>
              </a:rPr>
              <a:t>Access Matrix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517C-2F6B-47A6-BE4D-60C104015D38}" type="slidenum">
              <a:rPr lang="en-US">
                <a:solidFill>
                  <a:srgbClr val="B13F9A"/>
                </a:solidFill>
              </a:rPr>
              <a:pPr/>
              <a:t>24</a:t>
            </a:fld>
            <a:r>
              <a:rPr lang="en-US">
                <a:solidFill>
                  <a:srgbClr val="B13F9A"/>
                </a:solidFill>
              </a:rPr>
              <a:t>/50</a:t>
            </a: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1143000" y="2743200"/>
          <a:ext cx="6370638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Bitmap Image" r:id="rId3" imgW="7561905" imgH="2685714" progId="Paint.Picture">
                  <p:embed/>
                </p:oleObj>
              </mc:Choice>
              <mc:Fallback>
                <p:oleObj name="Bitmap Image" r:id="rId3" imgW="7561905" imgH="268571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43200"/>
                        <a:ext cx="6370638" cy="226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7100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استخدامات انظمة سيطرة الوصول </a:t>
            </a:r>
            <a:r>
              <a:rPr lang="ar-SA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implementations </a:t>
            </a:r>
            <a:r>
              <a:rPr lang="en-US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of Access Control Systems )</a:t>
            </a:r>
          </a:p>
          <a:p>
            <a:endParaRPr lang="en-US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1-	 </a:t>
            </a:r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نظام القدرة (</a:t>
            </a:r>
            <a:r>
              <a:rPr lang="en-US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Capability 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System </a:t>
            </a:r>
            <a:r>
              <a:rPr lang="ar-SA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)</a:t>
            </a:r>
            <a:endParaRPr lang="en-US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وضع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سكرودر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وسالتزر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Schroeder ,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Saltzer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)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آلية سيطرة وصول مخصصة للقدرة . أي مستفيد يرغب بالدخول الى الـنظام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Login  )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يرسل اسمه مع كلمة المـرور التابعـة لـه . مشـرف النـظام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system Supervisor )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وبعد جزء من نظام التشغيل يدقق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Audit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فيما 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اذا كان زوج المعلومات ( الاسم , كلمة المرور ) موجوداً ضمن جدول تعريف المستفيد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User Identification Table ) .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بعد التعريف الموجب ( أي وجود هذه المعلومات في الجدول ) ، فان المشرف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ينشيء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عملية المستفيد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User’s Process )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مستخدماً قائمة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Catalog ) 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صلاحيات المستفيد . بالطبع , كل اوامر الحماية أو مصفوفة الوصول يجب ان تكون حصرا تحت سيطرة المشرف . كذلك , امكانيات أي مستخدم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Subject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يجب ان تخزن في منطقة محمية قابلة للوصول من قبل المشرف فقط . </a:t>
            </a:r>
          </a:p>
        </p:txBody>
      </p:sp>
    </p:spTree>
    <p:extLst>
      <p:ext uri="{BB962C8B-B14F-4D97-AF65-F5344CB8AC3E}">
        <p14:creationId xmlns:p14="http://schemas.microsoft.com/office/powerpoint/2010/main" val="3186781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لذلك يوجد طوران  مختلفان  لعمل المعالج  . </a:t>
            </a:r>
            <a:endParaRPr lang="ar-SA" dirty="0" smtClean="0"/>
          </a:p>
          <a:p>
            <a:r>
              <a:rPr lang="ar-SA" dirty="0" smtClean="0"/>
              <a:t>الاول </a:t>
            </a:r>
            <a:r>
              <a:rPr lang="ar-SA" dirty="0"/>
              <a:t>, عندما يكون المعالج تحت سيطرة المشرف , يسمح بالوصول إلي كل المساحات التي تخزن فيها الصلاحيات والامكانيات</a:t>
            </a:r>
            <a:r>
              <a:rPr lang="ar-SA" dirty="0" smtClean="0"/>
              <a:t>.</a:t>
            </a:r>
          </a:p>
          <a:p>
            <a:r>
              <a:rPr lang="ar-SA" dirty="0" smtClean="0"/>
              <a:t> </a:t>
            </a:r>
            <a:r>
              <a:rPr lang="ar-SA" dirty="0"/>
              <a:t>في الطور الثاني , عند ما يكون  المعالج تحت سيطرة عملية المستفيد تصبح هذه المساحات غير مسموح للوصول اليها . علاوة على ذلك المعالج فأن أوامر كينونات المستخدمين إلي المصالح يتم السيطرة عليها بواسطة مسجلات حماية بها امكانيات المستخدم  </a:t>
            </a:r>
            <a:r>
              <a:rPr lang="en-US" dirty="0"/>
              <a:t>Subject </a:t>
            </a:r>
            <a:r>
              <a:rPr lang="ar-SA" dirty="0"/>
              <a:t>الفعال الحالي 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92381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كيف يتم حماية </a:t>
            </a:r>
            <a:r>
              <a:rPr lang="ar-SA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القابلية </a:t>
            </a:r>
            <a:r>
              <a:rPr lang="en-US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Capability ؟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هناك 3 طرق لذلك :</a:t>
            </a:r>
          </a:p>
          <a:p>
            <a:endParaRPr lang="ar-SA" dirty="0">
              <a:latin typeface="Andalus" pitchFamily="18" charset="-78"/>
              <a:cs typeface="Andalus" pitchFamily="18" charset="-78"/>
            </a:endParaRP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الطريقة الأولى  :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Tagged architecture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تفترض أن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مخزنة بمكان خاص بالذاكرة و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لا يمكن الإسناد إليها إلا من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أخرى و إنشاء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أو تعديلها يتم حصرا عن طريق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system call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بمعنى أنه لا يمكنني كمستخدم أن أعدل على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يجب أن يتم التعديل عن طريق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system call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41953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الطريقة الثانية  : </a:t>
            </a:r>
            <a:r>
              <a:rPr lang="en-US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Separate Capability Segment</a:t>
            </a:r>
          </a:p>
          <a:p>
            <a:endParaRPr lang="en-US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أن يتم وضع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في مساحة مخصصة من الذاكرة و لا يكون المستخدم قادر إلى النفاذ عليها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الفرق بينها و بين سابقها أن السابقة تسمح بحماية كل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بمفردها اما هنا فالحالة أعم بمعنى أننا نضع كل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Capabilities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في مكان خاص بالذاكرة و نفرض حماية قصوى عليها حتى لا يتم التلاعب بها </a:t>
            </a:r>
          </a:p>
          <a:p>
            <a:pPr marL="0" indent="0">
              <a:buNone/>
            </a:pPr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724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الطريقة الثالثة  : </a:t>
            </a:r>
            <a:r>
              <a:rPr lang="en-US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Encryption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تفترض أن تكون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مشفرة أو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hashing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أي أنها مزودة برقم هو عبارة عن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Checksum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مثل مجموع الأرقام الخاصة بال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لذلك عندما نستخدم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نستخدم معها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checksum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الخاصة بها و في الحقيقة إن النظام هو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الذي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يستطيع أن يحسب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checksum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أما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user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فلا يستطيع ان يحسب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checksum</a:t>
            </a: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بالنهاية إن اتى مستخدم أو إجرائية و تلاعبت في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فإنها لن تستطيع أن تحسب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checksum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بنجاح </a:t>
            </a: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و بالتالي سيعرف النظام بأن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أنها غير صحيحة </a:t>
            </a: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أي أنه تضاف إلى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معلومة جديدة فقط نظام التشغيل يستطيع أن يحسبها و هي تسمح بالتأكد من صحة ال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capability</a:t>
            </a:r>
          </a:p>
          <a:p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6037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spcBef>
                <a:spcPts val="600"/>
              </a:spcBef>
            </a:pPr>
            <a:r>
              <a:rPr lang="en-US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	 </a:t>
            </a:r>
            <a:r>
              <a:rPr lang="ar-SA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نظام القدرة (</a:t>
            </a:r>
            <a:r>
              <a:rPr lang="en-US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Capability System </a:t>
            </a:r>
            <a:r>
              <a:rPr lang="ar-SA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)</a:t>
            </a:r>
            <a:r>
              <a:rPr lang="en-US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/>
            </a:r>
            <a:br>
              <a:rPr lang="en-US" sz="22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</a:br>
            <a:endParaRPr lang="ar-S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47" y="2666377"/>
            <a:ext cx="5361905" cy="273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562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نظام </a:t>
            </a:r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قائمة سيطرة الوصول  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Access </a:t>
            </a:r>
            <a:r>
              <a:rPr lang="en-US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Control List System 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: </a:t>
            </a:r>
            <a:endParaRPr lang="en-US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r>
              <a:rPr lang="ar-SA" dirty="0">
                <a:latin typeface="Andalus" pitchFamily="18" charset="-78"/>
                <a:cs typeface="Andalus" pitchFamily="18" charset="-78"/>
              </a:rPr>
              <a:t>أي  كينونة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إمتياز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لها قائمة والتي تحتوي على اسماء مستفيدي النظام الذين لهم صلاحية الوصول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إليها . متى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ما يحتاج أي مستخدم الوصول إلي كينونة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إمتياز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معين , فان المشرف يفحص قائمة سيطرة الوصول المناسبة لتلك الكينونة  . اذا كانت الصلاحية  متوفرة لذلك المستخدم يتم المصادقة بالوصول . </a:t>
            </a:r>
          </a:p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نظم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التشغيل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مالتكس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ويونيكس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MULTICS  UNIX 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هي امثلة توضح استخدام قائمة سيطرة الوصول </a:t>
            </a:r>
            <a:r>
              <a:rPr lang="ar-SA" dirty="0"/>
              <a:t>.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43398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74320" lvl="0" indent="-274320">
              <a:spcBef>
                <a:spcPts val="600"/>
              </a:spcBef>
            </a:pPr>
            <a:r>
              <a:rPr lang="ar-SA" sz="26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نظام قائمة سيطرة الوصول  </a:t>
            </a:r>
            <a:r>
              <a:rPr lang="en-US" sz="26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  <a:t>Access Control List System : </a:t>
            </a:r>
            <a:br>
              <a:rPr lang="en-US" sz="2600" b="0" cap="none" dirty="0">
                <a:ln>
                  <a:noFill/>
                </a:ln>
                <a:solidFill>
                  <a:srgbClr val="00B050"/>
                </a:solidFill>
                <a:latin typeface="Andalus" pitchFamily="18" charset="-78"/>
                <a:ea typeface="+mn-ea"/>
                <a:cs typeface="Andalus" pitchFamily="18" charset="-78"/>
              </a:rPr>
            </a:b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761080"/>
              </p:ext>
            </p:extLst>
          </p:nvPr>
        </p:nvGraphicFramePr>
        <p:xfrm>
          <a:off x="1933575" y="2785269"/>
          <a:ext cx="4286250" cy="249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Bitmap Image" r:id="rId3" imgW="4285714" imgH="2495238" progId="PBrush">
                  <p:embed/>
                </p:oleObj>
              </mc:Choice>
              <mc:Fallback>
                <p:oleObj name="Bitmap Image" r:id="rId3" imgW="4285714" imgH="2495238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2785269"/>
                        <a:ext cx="4286250" cy="249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673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FA12-F2BA-4E9E-AA4E-E81479EB7B69}" type="slidenum">
              <a:rPr lang="en-US">
                <a:solidFill>
                  <a:srgbClr val="000000"/>
                </a:solidFill>
              </a:rPr>
              <a:pPr/>
              <a:t>33</a:t>
            </a:fld>
            <a:r>
              <a:rPr lang="en-US">
                <a:solidFill>
                  <a:srgbClr val="000000"/>
                </a:solidFill>
              </a:rPr>
              <a:t>/50</a:t>
            </a:r>
          </a:p>
        </p:txBody>
      </p:sp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1524000" y="1447800"/>
          <a:ext cx="6096000" cy="473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Bitmap Image" r:id="rId3" imgW="7190476" imgH="5582429" progId="Paint.Picture">
                  <p:embed/>
                </p:oleObj>
              </mc:Choice>
              <mc:Fallback>
                <p:oleObj name="Bitmap Image" r:id="rId3" imgW="7190476" imgH="558242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447800"/>
                        <a:ext cx="6096000" cy="473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Concept of</a:t>
            </a:r>
            <a:br>
              <a:rPr lang="sv-SE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sv-SE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Trusted Systems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758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إعدادات الحماية :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توجز اعدادات الحماية عدة خيارات محددة جداً يمكن أن تحسن حماية النظام بحمايته من تهديدات محددة.</a:t>
            </a:r>
          </a:p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الإعدادات الرئيسية للحماية :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تدعم انظمة تشغيل مايكروسوفت عادة دخولا قانونيا بدون اسم معروف بـ"الجلسة الفارغة ". الجلسة الفارغة هي فعليا جلسة دخول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جيث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تكون كلا من هوية المستخدم وكلمة المرور فارغتين . على الرغم من أن نظام التشغيل يضع قيودا عديدة على الجلسة الفارغة , ولا يمكن استخدامها للدخول التفاعلي , يظل من الممكن جمع معلومات هامة من خلال هذا الحساب الخاص بدون اسم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15815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الإعدادات الثانوية للحماية :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توجز إعدادات الحماية عدة خيارات محددة جدا يمكن أن تحسن حماية النظام بحمايته من تهديدات معينة .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•	</a:t>
            </a:r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حالة حساب المدير :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ينشئ كل تنصيب لويندوز حسابا لـ :المدير" وهو يملك النفاذ الأفضل في النظام . يملك الحساب المستوى الأعلى للنفاذ ويمكن أن يجعل معظم ضوابط الحماية محلية في الآلة ; يمكن مقارنته مع الحساب "الجذر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root "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في يونيكس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Unix .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تتطلب عدة حالات من صيانة النظام استخدام حساب المدير . لكن يمكن أن يمثل وجود هذا الحساب في بعض البيئات خطرا أمنيا . وبتعطيل " حالة حساب المدير " يصبح الحساب غير متاح . </a:t>
            </a:r>
          </a:p>
          <a:p>
            <a:pPr marL="0" indent="0">
              <a:buNone/>
            </a:pPr>
            <a:r>
              <a:rPr lang="ar-SA" dirty="0">
                <a:latin typeface="Andalus" pitchFamily="18" charset="-78"/>
                <a:cs typeface="Andalus" pitchFamily="18" charset="-78"/>
              </a:rPr>
              <a:t>•	</a:t>
            </a:r>
            <a:r>
              <a:rPr lang="ar-SA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حالة حساب الضيف :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يمكن أن يؤمن حساب الضيف بعض التنظيم للمستخدمين الذين لا يتم التحقق من هويتهم . ويمنع تعطيل هذا الحساب المستخدمين غير المعروفين من </a:t>
            </a:r>
            <a:r>
              <a:rPr lang="ar-SA" dirty="0" err="1">
                <a:latin typeface="Andalus" pitchFamily="18" charset="-78"/>
                <a:cs typeface="Andalus" pitchFamily="18" charset="-78"/>
              </a:rPr>
              <a:t>الاستيقان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 (التوثيق ) منهم على أنهم ضيوف . يعطل التنصيب الافتراضي هذا الحساب , ويجب أن يبقى معطلا . </a:t>
            </a:r>
          </a:p>
          <a:p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81300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556792"/>
            <a:ext cx="7632848" cy="4034848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B13F9A"/>
              </a:buClr>
              <a:buNone/>
              <a:defRPr/>
            </a:pPr>
            <a:r>
              <a:rPr lang="en-US" sz="4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ar-SA" b="1" dirty="0" smtClean="0">
                <a:latin typeface="Andalus" pitchFamily="18" charset="-78"/>
                <a:cs typeface="Andalus" pitchFamily="18" charset="-78"/>
              </a:rPr>
              <a:t>بروتوكولات الحماية في نموذج ال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TCP/IP</a:t>
            </a:r>
            <a:endParaRPr lang="ar-SA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513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>
                <a:latin typeface="Andalus" pitchFamily="18" charset="-78"/>
                <a:cs typeface="Andalus" pitchFamily="18" charset="-78"/>
              </a:rPr>
              <a:t>على سبيل المثال، إذا ما اعتبرنا "سرية البيانات المنقولة" بين نقطتي ولوج فإن تحقيق النتيجة ذاتها (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سرية البيانات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) يمكن أن يتم عبر عدة أساليب: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latin typeface="Andalus" pitchFamily="18" charset="-78"/>
                <a:cs typeface="Andalus" pitchFamily="18" charset="-78"/>
              </a:rPr>
              <a:t>طبقة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التطبيقات </a:t>
            </a:r>
            <a:endParaRPr lang="ar-SA" dirty="0" smtClean="0">
              <a:latin typeface="Andalus" pitchFamily="18" charset="-78"/>
              <a:cs typeface="Andalus" pitchFamily="18" charset="-78"/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latin typeface="Andalus" pitchFamily="18" charset="-78"/>
                <a:cs typeface="Andalus" pitchFamily="18" charset="-78"/>
              </a:rPr>
              <a:t>طبقة النقل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latin typeface="Andalus" pitchFamily="18" charset="-78"/>
                <a:cs typeface="Andalus" pitchFamily="18" charset="-78"/>
              </a:rPr>
              <a:t>طبقة الإنترنت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endParaRPr lang="ar-SA" dirty="0" smtClean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15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v-SE"/>
              <a:t>Security facilities in the TCP/IP protocol stack</a:t>
            </a:r>
            <a:endParaRPr lang="sv-SE" noProof="1"/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D9A95D-31C5-45EB-9747-4324FAECB0D1}" type="slidenum">
              <a:rPr lang="ar-SA" sz="1100">
                <a:solidFill>
                  <a:srgbClr val="B13F9A"/>
                </a:solidFill>
              </a:rPr>
              <a:pPr eaLnBrk="1" hangingPunct="1"/>
              <a:t>38</a:t>
            </a:fld>
            <a:r>
              <a:rPr lang="ar-SA" sz="1100">
                <a:solidFill>
                  <a:srgbClr val="B13F9A"/>
                </a:solidFill>
              </a:rPr>
              <a:t>/21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0" y="2667000"/>
          <a:ext cx="8839200" cy="276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Bitmappsbild" r:id="rId3" imgW="10638095" imgH="3323810" progId="Paint.Picture">
                  <p:embed/>
                </p:oleObj>
              </mc:Choice>
              <mc:Fallback>
                <p:oleObj name="Bitmappsbild" r:id="rId3" imgW="10638095" imgH="33238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67000"/>
                        <a:ext cx="8839200" cy="276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4859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v-SE"/>
              <a:t>SSL Architecture</a:t>
            </a:r>
            <a:endParaRPr lang="sv-SE" noProof="1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D0A815-4D14-496F-A9B8-7F7D31281398}" type="slidenum">
              <a:rPr lang="ar-SA" sz="1100">
                <a:solidFill>
                  <a:srgbClr val="B13F9A"/>
                </a:solidFill>
              </a:rPr>
              <a:pPr eaLnBrk="1" hangingPunct="1"/>
              <a:t>39</a:t>
            </a:fld>
            <a:r>
              <a:rPr lang="ar-SA" sz="1100">
                <a:solidFill>
                  <a:srgbClr val="B13F9A"/>
                </a:solidFill>
              </a:rPr>
              <a:t>/21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524000" y="1828800"/>
          <a:ext cx="6088063" cy="466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Bitmappsbild" r:id="rId3" imgW="6087325" imgH="4667902" progId="Paint.Picture">
                  <p:embed/>
                </p:oleObj>
              </mc:Choice>
              <mc:Fallback>
                <p:oleObj name="Bitmappsbild" r:id="rId3" imgW="6087325" imgH="466790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828800"/>
                        <a:ext cx="6088063" cy="466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77205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v-SE"/>
              <a:t>SSL Record Protocol Operation</a:t>
            </a:r>
            <a:endParaRPr lang="sv-SE" noProof="1"/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9669A5-7DCB-4099-A025-C15CBF37F96D}" type="slidenum">
              <a:rPr lang="ar-SA" sz="1100">
                <a:solidFill>
                  <a:srgbClr val="B13F9A"/>
                </a:solidFill>
              </a:rPr>
              <a:pPr eaLnBrk="1" hangingPunct="1"/>
              <a:t>40</a:t>
            </a:fld>
            <a:r>
              <a:rPr lang="ar-SA" sz="1100">
                <a:solidFill>
                  <a:srgbClr val="B13F9A"/>
                </a:solidFill>
              </a:rPr>
              <a:t>/21</a:t>
            </a:r>
          </a:p>
        </p:txBody>
      </p:sp>
      <p:sp>
        <p:nvSpPr>
          <p:cNvPr id="12292" name="AutoShape 4"/>
          <p:cNvSpPr>
            <a:spLocks noChangeAspect="1" noChangeArrowheads="1"/>
          </p:cNvSpPr>
          <p:nvPr/>
        </p:nvSpPr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 sz="240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12293" name="Object 8"/>
          <p:cNvGraphicFramePr>
            <a:graphicFrameLocks noChangeAspect="1"/>
          </p:cNvGraphicFramePr>
          <p:nvPr/>
        </p:nvGraphicFramePr>
        <p:xfrm>
          <a:off x="914400" y="1752600"/>
          <a:ext cx="7391400" cy="44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Bitmappsbild" r:id="rId3" imgW="10860016" imgH="6516010" progId="Paint.Picture">
                  <p:embed/>
                </p:oleObj>
              </mc:Choice>
              <mc:Fallback>
                <p:oleObj name="Bitmappsbild" r:id="rId3" imgW="10860016" imgH="65160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391400" cy="443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16116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39000" cy="28083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 SLIDE SHOW # 11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B13F9A"/>
                </a:solidFill>
              </a:rPr>
              <a:t>L: Rania  Tabeidi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64019C-8F21-46DF-9E36-B6D4AF06C0C1}" type="slidenum">
              <a:rPr lang="ar-SA" sz="1100" smtClean="0">
                <a:solidFill>
                  <a:srgbClr val="B13F9A"/>
                </a:solidFill>
              </a:rPr>
              <a:pPr eaLnBrk="1" hangingPunct="1"/>
              <a:t>41</a:t>
            </a:fld>
            <a:r>
              <a:rPr lang="en-US" sz="1100" smtClean="0">
                <a:solidFill>
                  <a:srgbClr val="B13F9A"/>
                </a:solidFill>
              </a:rPr>
              <a:t>/11</a:t>
            </a:r>
          </a:p>
        </p:txBody>
      </p:sp>
    </p:spTree>
    <p:extLst>
      <p:ext uri="{BB962C8B-B14F-4D97-AF65-F5344CB8AC3E}">
        <p14:creationId xmlns:p14="http://schemas.microsoft.com/office/powerpoint/2010/main" val="31519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1529</TotalTime>
  <Words>1571</Words>
  <Application>Microsoft Office PowerPoint</Application>
  <PresentationFormat>On-screen Show (4:3)</PresentationFormat>
  <Paragraphs>133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وافر</vt:lpstr>
      <vt:lpstr>1_وافر</vt:lpstr>
      <vt:lpstr>Opulent</vt:lpstr>
      <vt:lpstr>1_Opulent</vt:lpstr>
      <vt:lpstr>3_Opulent</vt:lpstr>
      <vt:lpstr>Default Design</vt:lpstr>
      <vt:lpstr>4_Opulent</vt:lpstr>
      <vt:lpstr>2_Opulent</vt:lpstr>
      <vt:lpstr>Bitmap Image</vt:lpstr>
      <vt:lpstr>Bitmappsbild</vt:lpstr>
      <vt:lpstr>PowerPoint Presentation</vt:lpstr>
      <vt:lpstr>PowerPoint Presentation</vt:lpstr>
      <vt:lpstr>مهام نظام التشغيل</vt:lpstr>
      <vt:lpstr>مكونات نظام الحاسب:</vt:lpstr>
      <vt:lpstr>انماط نظم التشغيل:</vt:lpstr>
      <vt:lpstr>يتكون نظام التشغيل في أبسط صورة من البرامج التالية: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ميكانيكية الحماية: </vt:lpstr>
      <vt:lpstr>Layers of Security</vt:lpstr>
      <vt:lpstr>PowerPoint Presentation</vt:lpstr>
      <vt:lpstr>PowerPoint Presentation</vt:lpstr>
      <vt:lpstr>PowerPoint Presentation</vt:lpstr>
      <vt:lpstr>حماية الذاكرة:  </vt:lpstr>
      <vt:lpstr>سيطرة الوصول Access control</vt:lpstr>
      <vt:lpstr>PowerPoint Presentation</vt:lpstr>
      <vt:lpstr>PowerPoint Presentation</vt:lpstr>
      <vt:lpstr>PowerPoint Presentation</vt:lpstr>
      <vt:lpstr>PowerPoint Presentation</vt:lpstr>
      <vt:lpstr>Data Access Control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نظام القدرة (Capability System ) </vt:lpstr>
      <vt:lpstr>PowerPoint Presentation</vt:lpstr>
      <vt:lpstr>نظام قائمة سيطرة الوصول  Access Control List System :  </vt:lpstr>
      <vt:lpstr>The Concept of Trusted Systems </vt:lpstr>
      <vt:lpstr>PowerPoint Presentation</vt:lpstr>
      <vt:lpstr>PowerPoint Presentation</vt:lpstr>
      <vt:lpstr>PowerPoint Presentation</vt:lpstr>
      <vt:lpstr>PowerPoint Presentation</vt:lpstr>
      <vt:lpstr>Security facilities in the TCP/IP protocol stack</vt:lpstr>
      <vt:lpstr>SSL Architecture</vt:lpstr>
      <vt:lpstr>SSL Record Protocol Operation</vt:lpstr>
      <vt:lpstr>END SLIDE SHOW # 11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Rania Ahmed Mohmed Tabeidi</cp:lastModifiedBy>
  <cp:revision>119</cp:revision>
  <dcterms:created xsi:type="dcterms:W3CDTF">2013-03-28T17:46:37Z</dcterms:created>
  <dcterms:modified xsi:type="dcterms:W3CDTF">2013-05-01T08:35:10Z</dcterms:modified>
</cp:coreProperties>
</file>