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2" r:id="rId2"/>
    <p:sldMasterId id="2147483864" r:id="rId3"/>
    <p:sldMasterId id="2147483876" r:id="rId4"/>
    <p:sldMasterId id="2147483888" r:id="rId5"/>
    <p:sldMasterId id="2147483900" r:id="rId6"/>
    <p:sldMasterId id="2147483912" r:id="rId7"/>
    <p:sldMasterId id="2147483924" r:id="rId8"/>
    <p:sldMasterId id="2147483936" r:id="rId9"/>
  </p:sldMasterIdLst>
  <p:notesMasterIdLst>
    <p:notesMasterId r:id="rId50"/>
  </p:notesMasterIdLst>
  <p:sldIdLst>
    <p:sldId id="327" r:id="rId10"/>
    <p:sldId id="289" r:id="rId11"/>
    <p:sldId id="290" r:id="rId12"/>
    <p:sldId id="291" r:id="rId13"/>
    <p:sldId id="292" r:id="rId14"/>
    <p:sldId id="329" r:id="rId15"/>
    <p:sldId id="293" r:id="rId16"/>
    <p:sldId id="332" r:id="rId17"/>
    <p:sldId id="297" r:id="rId18"/>
    <p:sldId id="298" r:id="rId19"/>
    <p:sldId id="341" r:id="rId20"/>
    <p:sldId id="301" r:id="rId21"/>
    <p:sldId id="333" r:id="rId22"/>
    <p:sldId id="302" r:id="rId23"/>
    <p:sldId id="343" r:id="rId24"/>
    <p:sldId id="344" r:id="rId25"/>
    <p:sldId id="345" r:id="rId26"/>
    <p:sldId id="346" r:id="rId27"/>
    <p:sldId id="347" r:id="rId28"/>
    <p:sldId id="351" r:id="rId29"/>
    <p:sldId id="352" r:id="rId30"/>
    <p:sldId id="354" r:id="rId31"/>
    <p:sldId id="353" r:id="rId32"/>
    <p:sldId id="355" r:id="rId33"/>
    <p:sldId id="356" r:id="rId34"/>
    <p:sldId id="348" r:id="rId35"/>
    <p:sldId id="357" r:id="rId36"/>
    <p:sldId id="349" r:id="rId37"/>
    <p:sldId id="350" r:id="rId38"/>
    <p:sldId id="307" r:id="rId39"/>
    <p:sldId id="338" r:id="rId40"/>
    <p:sldId id="339" r:id="rId41"/>
    <p:sldId id="340" r:id="rId42"/>
    <p:sldId id="310" r:id="rId43"/>
    <p:sldId id="311" r:id="rId44"/>
    <p:sldId id="312" r:id="rId45"/>
    <p:sldId id="313" r:id="rId46"/>
    <p:sldId id="314" r:id="rId47"/>
    <p:sldId id="315" r:id="rId48"/>
    <p:sldId id="328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94E1-2627-4E1E-9205-EBBB33DFE66B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D397-C818-4F1A-B28F-F1FC37D94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059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62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34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03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93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15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1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87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54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974C-76C1-44F9-8BAD-FB8E0424DC5B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16/05/34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BAC-389E-4AB1-9DBE-D9AAD7A4D7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23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743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5977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62590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34766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03252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38649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54934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031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79137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4985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23960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25591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130294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333009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396457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77215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94077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93362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366252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352577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38676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05607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71818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30184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66297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4848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634623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079640"/>
      </p:ext>
    </p:extLst>
  </p:cSld>
  <p:clrMapOvr>
    <a:masterClrMapping/>
  </p:clrMapOvr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510528"/>
      </p:ext>
    </p:extLst>
  </p:cSld>
  <p:clrMapOvr>
    <a:masterClrMapping/>
  </p:clrMapOvr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16058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848198"/>
      </p:ext>
    </p:extLst>
  </p:cSld>
  <p:clrMapOvr>
    <a:masterClrMapping/>
  </p:clrMapOvr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624102"/>
      </p:ext>
    </p:extLst>
  </p:cSld>
  <p:clrMapOvr>
    <a:masterClrMapping/>
  </p:clrMapOvr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98788"/>
      </p:ext>
    </p:extLst>
  </p:cSld>
  <p:clrMapOvr>
    <a:masterClrMapping/>
  </p:clrMapOvr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638393"/>
      </p:ext>
    </p:extLst>
  </p:cSld>
  <p:clrMapOvr>
    <a:masterClrMapping/>
  </p:clrMapOvr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28217"/>
      </p:ext>
    </p:extLst>
  </p:cSld>
  <p:clrMapOvr>
    <a:masterClrMapping/>
  </p:clrMapOvr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92936"/>
      </p:ext>
    </p:extLst>
  </p:cSld>
  <p:clrMapOvr>
    <a:masterClrMapping/>
  </p:clrMapOvr>
  <p:hf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447142"/>
      </p:ext>
    </p:extLst>
  </p:cSld>
  <p:clrMapOvr>
    <a:masterClrMapping/>
  </p:clrMapOvr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1182"/>
      </p:ext>
    </p:extLst>
  </p:cSld>
  <p:clrMapOvr>
    <a:masterClrMapping/>
  </p:clrMapOvr>
  <p:hf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47862"/>
      </p:ext>
    </p:extLst>
  </p:cSld>
  <p:clrMapOvr>
    <a:masterClrMapping/>
  </p:clrMapOvr>
  <p:hf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224682"/>
      </p:ext>
    </p:extLst>
  </p:cSld>
  <p:clrMapOvr>
    <a:masterClrMapping/>
  </p:clrMapOvr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616645"/>
      </p:ext>
    </p:extLst>
  </p:cSld>
  <p:clrMapOvr>
    <a:masterClrMapping/>
  </p:clrMapOvr>
  <p:hf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338762"/>
      </p:ext>
    </p:extLst>
  </p:cSld>
  <p:clrMapOvr>
    <a:masterClrMapping/>
  </p:clrMapOvr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53963"/>
      </p:ext>
    </p:extLst>
  </p:cSld>
  <p:clrMapOvr>
    <a:masterClrMapping/>
  </p:clrMapOvr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4784"/>
      </p:ext>
    </p:extLst>
  </p:cSld>
  <p:clrMapOvr>
    <a:masterClrMapping/>
  </p:clrMapOvr>
  <p:hf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018448"/>
      </p:ext>
    </p:extLst>
  </p:cSld>
  <p:clrMapOvr>
    <a:masterClrMapping/>
  </p:clrMapOvr>
  <p:hf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313055"/>
      </p:ext>
    </p:extLst>
  </p:cSld>
  <p:clrMapOvr>
    <a:masterClrMapping/>
  </p:clrMapOvr>
  <p:hf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31589"/>
      </p:ext>
    </p:extLst>
  </p:cSld>
  <p:clrMapOvr>
    <a:masterClrMapping/>
  </p:clrMapOvr>
  <p:hf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834036"/>
      </p:ext>
    </p:extLst>
  </p:cSld>
  <p:clrMapOvr>
    <a:masterClrMapping/>
  </p:clrMapOvr>
  <p:hf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163381"/>
      </p:ext>
    </p:extLst>
  </p:cSld>
  <p:clrMapOvr>
    <a:masterClrMapping/>
  </p:clrMapOvr>
  <p:hf hd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803094"/>
      </p:ext>
    </p:extLst>
  </p:cSld>
  <p:clrMapOvr>
    <a:masterClrMapping/>
  </p:clrMapOvr>
  <p:hf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32506"/>
      </p:ext>
    </p:extLst>
  </p:cSld>
  <p:clrMapOvr>
    <a:masterClrMapping/>
  </p:clrMapOvr>
  <p:hf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29817"/>
      </p:ext>
    </p:extLst>
  </p:cSld>
  <p:clrMapOvr>
    <a:masterClrMapping/>
  </p:clrMapOvr>
  <p:hf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50774"/>
      </p:ext>
    </p:extLst>
  </p:cSld>
  <p:clrMapOvr>
    <a:masterClrMapping/>
  </p:clrMapOvr>
  <p:hf hd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14622"/>
      </p:ext>
    </p:extLst>
  </p:cSld>
  <p:clrMapOvr>
    <a:masterClrMapping/>
  </p:clrMapOvr>
  <p:hf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110275"/>
      </p:ext>
    </p:extLst>
  </p:cSld>
  <p:clrMapOvr>
    <a:masterClrMapping/>
  </p:clrMapOvr>
  <p:hf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89170"/>
      </p:ext>
    </p:extLst>
  </p:cSld>
  <p:clrMapOvr>
    <a:masterClrMapping/>
  </p:clrMapOvr>
  <p:hf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74366"/>
      </p:ext>
    </p:extLst>
  </p:cSld>
  <p:clrMapOvr>
    <a:masterClrMapping/>
  </p:clrMapOvr>
  <p:hf hd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80692"/>
      </p:ext>
    </p:extLst>
  </p:cSld>
  <p:clrMapOvr>
    <a:masterClrMapping/>
  </p:clrMapOvr>
  <p:hf hd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16067"/>
      </p:ext>
    </p:extLst>
  </p:cSld>
  <p:clrMapOvr>
    <a:masterClrMapping/>
  </p:clrMapOvr>
  <p:hf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136582"/>
      </p:ext>
    </p:extLst>
  </p:cSld>
  <p:clrMapOvr>
    <a:masterClrMapping/>
  </p:clrMapOvr>
  <p:hf hd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906039"/>
      </p:ext>
    </p:extLst>
  </p:cSld>
  <p:clrMapOvr>
    <a:masterClrMapping/>
  </p:clrMapOvr>
  <p:hf hd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18374"/>
      </p:ext>
    </p:extLst>
  </p:cSld>
  <p:clrMapOvr>
    <a:masterClrMapping/>
  </p:clrMapOvr>
  <p:hf hd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973933"/>
      </p:ext>
    </p:extLst>
  </p:cSld>
  <p:clrMapOvr>
    <a:masterClrMapping/>
  </p:clrMapOvr>
  <p:hf hd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56216"/>
      </p:ext>
    </p:extLst>
  </p:cSld>
  <p:clrMapOvr>
    <a:masterClrMapping/>
  </p:clrMapOvr>
  <p:hf hd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581587"/>
      </p:ext>
    </p:extLst>
  </p:cSld>
  <p:clrMapOvr>
    <a:masterClrMapping/>
  </p:clrMapOvr>
  <p:hf hd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612358"/>
      </p:ext>
    </p:extLst>
  </p:cSld>
  <p:clrMapOvr>
    <a:masterClrMapping/>
  </p:clrMapOvr>
  <p:hf hd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918040"/>
      </p:ext>
    </p:extLst>
  </p:cSld>
  <p:clrMapOvr>
    <a:masterClrMapping/>
  </p:clrMapOvr>
  <p:hf hd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245878"/>
      </p:ext>
    </p:extLst>
  </p:cSld>
  <p:clrMapOvr>
    <a:masterClrMapping/>
  </p:clrMapOvr>
  <p:hf hd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35376"/>
      </p:ext>
    </p:extLst>
  </p:cSld>
  <p:clrMapOvr>
    <a:masterClrMapping/>
  </p:clrMapOvr>
  <p:hf hd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4207"/>
      </p:ext>
    </p:extLst>
  </p:cSld>
  <p:clrMapOvr>
    <a:masterClrMapping/>
  </p:clrMapOvr>
  <p:hf hd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89582"/>
      </p:ext>
    </p:extLst>
  </p:cSld>
  <p:clrMapOvr>
    <a:masterClrMapping/>
  </p:clrMapOvr>
  <p:hf hd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66872"/>
      </p:ext>
    </p:extLst>
  </p:cSld>
  <p:clrMapOvr>
    <a:masterClrMapping/>
  </p:clrMapOvr>
  <p:hf hd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30518"/>
      </p:ext>
    </p:extLst>
  </p:cSld>
  <p:clrMapOvr>
    <a:masterClrMapping/>
  </p:clrMapOvr>
  <p:hf hd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85635"/>
      </p:ext>
    </p:extLst>
  </p:cSld>
  <p:clrMapOvr>
    <a:masterClrMapping/>
  </p:clrMapOvr>
  <p:hf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1872"/>
      </p:ext>
    </p:extLst>
  </p:cSld>
  <p:clrMapOvr>
    <a:masterClrMapping/>
  </p:clrMapOvr>
  <p:hf hd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02343"/>
      </p:ext>
    </p:extLst>
  </p:cSld>
  <p:clrMapOvr>
    <a:masterClrMapping/>
  </p:clrMapOvr>
  <p:hf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894879"/>
      </p:ext>
    </p:extLst>
  </p:cSld>
  <p:clrMapOvr>
    <a:masterClrMapping/>
  </p:clrMapOvr>
  <p:hf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452296"/>
      </p:ext>
    </p:extLst>
  </p:cSld>
  <p:clrMapOvr>
    <a:masterClrMapping/>
  </p:clrMapOvr>
  <p:hf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836361"/>
      </p:ext>
    </p:extLst>
  </p:cSld>
  <p:clrMapOvr>
    <a:masterClrMapping/>
  </p:clrMapOvr>
  <p:hf hd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108103"/>
      </p:ext>
    </p:extLst>
  </p:cSld>
  <p:clrMapOvr>
    <a:masterClrMapping/>
  </p:clrMapOvr>
  <p:hf hd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89640"/>
      </p:ext>
    </p:extLst>
  </p:cSld>
  <p:clrMapOvr>
    <a:masterClrMapping/>
  </p:clrMapOvr>
  <p:hf hd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52497"/>
      </p:ext>
    </p:extLst>
  </p:cSld>
  <p:clrMapOvr>
    <a:masterClrMapping/>
  </p:clrMapOvr>
  <p:hf hd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738461"/>
      </p:ext>
    </p:extLst>
  </p:cSld>
  <p:clrMapOvr>
    <a:masterClrMapping/>
  </p:clrMapOvr>
  <p:hf hd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38757"/>
      </p:ext>
    </p:extLst>
  </p:cSld>
  <p:clrMapOvr>
    <a:masterClrMapping/>
  </p:clrMapOvr>
  <p:hf hd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996623"/>
      </p:ext>
    </p:extLst>
  </p:cSld>
  <p:clrMapOvr>
    <a:masterClrMapping/>
  </p:clrMapOvr>
  <p:hf hd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748328"/>
      </p:ext>
    </p:extLst>
  </p:cSld>
  <p:clrMapOvr>
    <a:masterClrMapping/>
  </p:clrMapOvr>
  <p:hf hd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811303"/>
      </p:ext>
    </p:extLst>
  </p:cSld>
  <p:clrMapOvr>
    <a:masterClrMapping/>
  </p:clrMapOvr>
  <p:hf hd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797860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2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/>
              <a:t>3/27/2013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2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77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23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61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60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5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4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2F70C-8592-4565-8A71-7EC3EDE86A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65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39.xml"/><Relationship Id="rId5" Type="http://schemas.openxmlformats.org/officeDocument/2006/relationships/slide" Target="slide34.xml"/><Relationship Id="rId4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8.xml"/><Relationship Id="rId4" Type="http://schemas.openxmlformats.org/officeDocument/2006/relationships/slide" Target="slide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84.xml"/><Relationship Id="rId4" Type="http://schemas.openxmlformats.org/officeDocument/2006/relationships/slide" Target="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13000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6912768" cy="2191662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10: 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Bridge , Router &amp;(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Routing)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L.Rania</a:t>
            </a:r>
            <a:r>
              <a:rPr lang="en-US" dirty="0" smtClean="0"/>
              <a:t> Ahmed </a:t>
            </a:r>
            <a:r>
              <a:rPr lang="en-US" dirty="0" err="1" smtClean="0"/>
              <a:t>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72" name="Text Box 32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005888" y="1504890"/>
            <a:ext cx="40062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العناصر الرئيسية المستخدمة في توسيع الشبكات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73" name="Text Box 33"/>
          <p:cNvSpPr txBox="1">
            <a:spLocks noChangeArrowheads="1"/>
          </p:cNvSpPr>
          <p:nvPr/>
        </p:nvSpPr>
        <p:spPr bwMode="auto">
          <a:xfrm>
            <a:off x="709427" y="1916668"/>
            <a:ext cx="7215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FF0000"/>
                </a:solidFill>
                <a:cs typeface="Times New Roman" pitchFamily="18" charset="0"/>
              </a:rPr>
              <a:t>Repeaters – Bridges – Brouters – Routers – Gateways – Switches - Hubs</a:t>
            </a:r>
            <a:endParaRPr lang="en-US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40674" name="Line 34"/>
          <p:cNvSpPr>
            <a:spLocks noChangeShapeType="1"/>
          </p:cNvSpPr>
          <p:nvPr/>
        </p:nvSpPr>
        <p:spPr bwMode="auto">
          <a:xfrm>
            <a:off x="8101013" y="549275"/>
            <a:ext cx="0" cy="5975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40675" name="Text Box 35"/>
          <p:cNvSpPr txBox="1">
            <a:spLocks noChangeArrowheads="1"/>
          </p:cNvSpPr>
          <p:nvPr/>
        </p:nvSpPr>
        <p:spPr bwMode="auto">
          <a:xfrm>
            <a:off x="2062568" y="2420938"/>
            <a:ext cx="60447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تقنيات الاتصال المستخدمة في تراسل البيانات في الشبكات الواسعة </a:t>
            </a:r>
            <a:r>
              <a:rPr lang="de-DE" sz="2000" dirty="0">
                <a:cs typeface="Times New Roman" pitchFamily="18" charset="0"/>
              </a:rPr>
              <a:t>WAN</a:t>
            </a:r>
          </a:p>
        </p:txBody>
      </p:sp>
      <p:sp>
        <p:nvSpPr>
          <p:cNvPr id="240677" name="Text Box 37"/>
          <p:cNvSpPr txBox="1">
            <a:spLocks noChangeArrowheads="1"/>
          </p:cNvSpPr>
          <p:nvPr/>
        </p:nvSpPr>
        <p:spPr bwMode="auto">
          <a:xfrm>
            <a:off x="742950" y="2743200"/>
            <a:ext cx="74419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Circuit Switching – Dedicated Circuit Switching – Packket Switching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40678" name="Text Box 38"/>
          <p:cNvSpPr txBox="1">
            <a:spLocks noChangeArrowheads="1"/>
          </p:cNvSpPr>
          <p:nvPr/>
        </p:nvSpPr>
        <p:spPr bwMode="auto">
          <a:xfrm>
            <a:off x="3618574" y="3505200"/>
            <a:ext cx="4403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البروتوكول (</a:t>
            </a:r>
            <a:r>
              <a:rPr lang="de-DE" sz="2000" dirty="0">
                <a:cs typeface="Times New Roman" pitchFamily="18" charset="0"/>
              </a:rPr>
              <a:t>TCP/IP</a:t>
            </a:r>
            <a:r>
              <a:rPr lang="ar-SA" sz="2000" dirty="0">
                <a:cs typeface="Times New Roman" pitchFamily="18" charset="0"/>
              </a:rPr>
              <a:t>) طبقاته والبروتوكولات تحته.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40679" name="Text Box 39"/>
          <p:cNvSpPr txBox="1">
            <a:spLocks noChangeArrowheads="1"/>
          </p:cNvSpPr>
          <p:nvPr/>
        </p:nvSpPr>
        <p:spPr bwMode="auto">
          <a:xfrm>
            <a:off x="1042988" y="3886200"/>
            <a:ext cx="68849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البروتوكول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IP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و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IP Adressing 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--</a:t>
            </a:r>
            <a:r>
              <a:rPr lang="ar-SA" sz="2000" dirty="0">
                <a:solidFill>
                  <a:srgbClr val="FF0000"/>
                </a:solidFill>
              </a:rPr>
              <a:t> </a:t>
            </a:r>
            <a:r>
              <a:rPr lang="de-DE" sz="2000" dirty="0">
                <a:solidFill>
                  <a:srgbClr val="FF0000"/>
                </a:solidFill>
              </a:rPr>
              <a:t>(IP V4 - IP V6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240680" name="Text Box 40"/>
          <p:cNvSpPr txBox="1">
            <a:spLocks noChangeArrowheads="1"/>
          </p:cNvSpPr>
          <p:nvPr/>
        </p:nvSpPr>
        <p:spPr bwMode="auto">
          <a:xfrm>
            <a:off x="3608112" y="4933890"/>
            <a:ext cx="43357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تهيئة البروتوكول (</a:t>
            </a:r>
            <a:r>
              <a:rPr lang="de-DE" sz="2000" dirty="0">
                <a:cs typeface="Times New Roman" pitchFamily="18" charset="0"/>
              </a:rPr>
              <a:t>TCP/IP</a:t>
            </a:r>
            <a:r>
              <a:rPr lang="ar-SA" sz="2000" dirty="0">
                <a:cs typeface="Times New Roman" pitchFamily="18" charset="0"/>
              </a:rPr>
              <a:t>) وكيفية اختبار إعداداته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4501796" y="4400490"/>
            <a:ext cx="36150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2000" dirty="0">
                <a:cs typeface="Times New Roman" pitchFamily="18" charset="0"/>
              </a:rPr>
              <a:t>خدمة ال </a:t>
            </a:r>
            <a:r>
              <a:rPr lang="de-DE" sz="2000" dirty="0">
                <a:cs typeface="Times New Roman" pitchFamily="18" charset="0"/>
              </a:rPr>
              <a:t>DHCP </a:t>
            </a:r>
            <a:r>
              <a:rPr lang="ar-SA" sz="2000" dirty="0">
                <a:cs typeface="Times New Roman" pitchFamily="18" charset="0"/>
              </a:rPr>
              <a:t> بروتوكول العنونة الآلية 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609600"/>
            <a:ext cx="1713674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4000" b="1" i="1" u="sng" dirty="0" smtClean="0">
                <a:solidFill>
                  <a:schemeClr val="accent2">
                    <a:lumMod val="75000"/>
                  </a:schemeClr>
                </a:solidFill>
              </a:rPr>
              <a:t>Review</a:t>
            </a:r>
            <a:endParaRPr lang="ar-SA" sz="40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62" name="Text Box 14"/>
          <p:cNvSpPr txBox="1">
            <a:spLocks noChangeArrowheads="1"/>
          </p:cNvSpPr>
          <p:nvPr/>
        </p:nvSpPr>
        <p:spPr bwMode="auto">
          <a:xfrm>
            <a:off x="0" y="471487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/>
            <a:r>
              <a:rPr lang="ar-SA" sz="4800" b="1" i="1" u="sng" dirty="0">
                <a:solidFill>
                  <a:srgbClr val="00B0F0"/>
                </a:solidFill>
                <a:cs typeface="Times New Roman" pitchFamily="18" charset="0"/>
              </a:rPr>
              <a:t>توسيع الشبكات الحاسوبية</a:t>
            </a:r>
            <a:endParaRPr lang="en-US" sz="48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258064" name="Text Box 1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059044" y="1676400"/>
            <a:ext cx="41513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  <p:sp>
        <p:nvSpPr>
          <p:cNvPr id="258065" name="Text Box 1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661567" y="2438400"/>
            <a:ext cx="25320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  <p:sp>
        <p:nvSpPr>
          <p:cNvPr id="258066" name="Text Box 1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5520511" y="3181195"/>
            <a:ext cx="2663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  <p:sp>
        <p:nvSpPr>
          <p:cNvPr id="258067" name="Text Box 19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4355286" y="3824520"/>
            <a:ext cx="382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بوابة العبور </a:t>
            </a:r>
            <a:r>
              <a:rPr lang="de-DE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Gateway</a:t>
            </a:r>
          </a:p>
        </p:txBody>
      </p:sp>
      <p:sp>
        <p:nvSpPr>
          <p:cNvPr id="258095" name="Text Box 47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5654133" y="4571207"/>
            <a:ext cx="2479675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المجمع الـ </a:t>
            </a:r>
            <a:r>
              <a:rPr lang="de-DE" sz="3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HUB</a:t>
            </a:r>
          </a:p>
        </p:txBody>
      </p:sp>
      <p:sp>
        <p:nvSpPr>
          <p:cNvPr id="258096" name="Text Box 4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196933" y="5166519"/>
            <a:ext cx="2936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المبدل الـ </a:t>
            </a:r>
            <a:r>
              <a:rPr lang="de-DE" sz="3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161160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Text Box 4"/>
          <p:cNvSpPr txBox="1">
            <a:spLocks noChangeArrowheads="1"/>
          </p:cNvSpPr>
          <p:nvPr/>
        </p:nvSpPr>
        <p:spPr bwMode="auto">
          <a:xfrm>
            <a:off x="762000" y="1628775"/>
            <a:ext cx="7501892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مع تزايد تقنية الشبكات وإدراك اهميتها في جودة وزيادة </a:t>
            </a:r>
            <a:endParaRPr lang="ar-SA" sz="2800" dirty="0" smtClean="0"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 smtClean="0">
                <a:cs typeface="Times New Roman" pitchFamily="18" charset="0"/>
              </a:rPr>
              <a:t>الانتاج </a:t>
            </a:r>
            <a:r>
              <a:rPr lang="ar-SA" sz="2800" dirty="0">
                <a:cs typeface="Times New Roman" pitchFamily="18" charset="0"/>
              </a:rPr>
              <a:t>كانت الحاجة الى مضاعفة الاعتماد على تقنية تبادل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المعلومات والبيانات في المعمل الواحد او في فروع المؤسسة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المنتشرة في انحاء العالم مع المحافظة على البنية التحتية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الموجودة. 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من هنا اتت اهمية توسيع الشبكات المحلية والعالمية الموجودة</a:t>
            </a:r>
          </a:p>
          <a:p>
            <a:pPr algn="just" rtl="1"/>
            <a:r>
              <a:rPr lang="ar-SA" sz="2800" dirty="0">
                <a:cs typeface="Times New Roman" pitchFamily="18" charset="0"/>
              </a:rPr>
              <a:t> دون الحاجة الى أي تغيير او تجديد في وضع الشبكة الحالية.</a:t>
            </a:r>
            <a:endParaRPr lang="en-US" sz="2800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762000"/>
            <a:ext cx="136127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800" b="1" i="1" u="sng" dirty="0" smtClean="0">
                <a:solidFill>
                  <a:srgbClr val="00B0F0"/>
                </a:solidFill>
              </a:rPr>
              <a:t>مقدمة</a:t>
            </a:r>
            <a:endParaRPr lang="ar-SA" sz="4800" b="1" i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5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4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  <p:sp>
        <p:nvSpPr>
          <p:cNvPr id="317445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828800" y="1977549"/>
            <a:ext cx="58091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ماهو مقوي الاشارة </a:t>
            </a:r>
            <a:r>
              <a:rPr lang="de-DE" sz="3200" dirty="0" smtClean="0">
                <a:cs typeface="Times New Roman" pitchFamily="18" charset="0"/>
              </a:rPr>
              <a:t>Repeater </a:t>
            </a:r>
            <a:endParaRPr lang="de-DE" sz="3200" dirty="0">
              <a:cs typeface="Times New Roman" pitchFamily="18" charset="0"/>
            </a:endParaRPr>
          </a:p>
        </p:txBody>
      </p:sp>
      <p:sp>
        <p:nvSpPr>
          <p:cNvPr id="317447" name="Text Box 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990600" y="2781300"/>
            <a:ext cx="67189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التقنية التي يعمل بها مقوي الاشارة </a:t>
            </a:r>
            <a:r>
              <a:rPr lang="de-DE" sz="3200" dirty="0">
                <a:cs typeface="Times New Roman" pitchFamily="18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39707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9" t="11551" b="3630"/>
          <a:stretch>
            <a:fillRect/>
          </a:stretch>
        </p:blipFill>
        <p:spPr bwMode="auto">
          <a:xfrm>
            <a:off x="1371600" y="1739194"/>
            <a:ext cx="6324600" cy="382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1163857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8" name="Text Box 4"/>
          <p:cNvSpPr txBox="1">
            <a:spLocks noChangeArrowheads="1"/>
          </p:cNvSpPr>
          <p:nvPr/>
        </p:nvSpPr>
        <p:spPr bwMode="auto">
          <a:xfrm>
            <a:off x="761999" y="1442621"/>
            <a:ext cx="746760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جهاز يقوم بتضخيم الاشارة بهدف ارسالها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لمسافات بعيدة </a:t>
            </a:r>
            <a:r>
              <a:rPr lang="ar-SA" sz="2400" dirty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ضمن الشبكة الواحدة.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يتصف برخص ثمنه مقارنة مع اجهزة توسيع </a:t>
            </a:r>
            <a:r>
              <a:rPr lang="ar-SA" sz="2400" dirty="0" smtClean="0">
                <a:cs typeface="Times New Roman" pitchFamily="18" charset="0"/>
              </a:rPr>
              <a:t>لشبكات </a:t>
            </a:r>
            <a:r>
              <a:rPr lang="ar-SA" sz="2400" dirty="0">
                <a:cs typeface="Times New Roman" pitchFamily="18" charset="0"/>
              </a:rPr>
              <a:t>الاخرى.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ان استخدام مقوي الاشارة في شبكة ما يرفع من </a:t>
            </a:r>
            <a:r>
              <a:rPr lang="ar-SA" sz="2400" dirty="0" smtClean="0">
                <a:cs typeface="Times New Roman" pitchFamily="18" charset="0"/>
              </a:rPr>
              <a:t>قدرةها </a:t>
            </a:r>
            <a:r>
              <a:rPr lang="ar-SA" sz="2400" dirty="0">
                <a:cs typeface="Times New Roman" pitchFamily="18" charset="0"/>
              </a:rPr>
              <a:t>على التوسع جغرافيا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457200" indent="-457200" algn="just" rtl="1"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يعمل مقوي الاشارة في الطبقة الفيزيائية لنظام الطبقات السبع (</a:t>
            </a:r>
            <a:r>
              <a:rPr lang="de-DE" sz="2400" dirty="0">
                <a:cs typeface="Times New Roman" pitchFamily="18" charset="0"/>
              </a:rPr>
              <a:t>OSI</a:t>
            </a:r>
            <a:r>
              <a:rPr lang="ar-SA" sz="2400" dirty="0">
                <a:cs typeface="Times New Roman" pitchFamily="18" charset="0"/>
              </a:rPr>
              <a:t>) لذلك فان مقوي الاشارة </a:t>
            </a:r>
            <a:r>
              <a:rPr lang="de-DE" sz="2400" dirty="0">
                <a:cs typeface="Times New Roman" pitchFamily="18" charset="0"/>
              </a:rPr>
              <a:t>Repeater</a:t>
            </a:r>
            <a:r>
              <a:rPr lang="ar-SA" sz="2400" dirty="0">
                <a:cs typeface="Times New Roman" pitchFamily="18" charset="0"/>
              </a:rPr>
              <a:t> يمكن استخدامه لتقوية اشارة بين شبكتين مختلفتين فقط بالطبقة الفيزيائية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يقوم بتقوية الاشارة بين شبكتين حتى ولو كانت وسائط </a:t>
            </a:r>
            <a:r>
              <a:rPr lang="ar-SA" sz="2400" dirty="0" smtClean="0">
                <a:cs typeface="Times New Roman" pitchFamily="18" charset="0"/>
              </a:rPr>
              <a:t>النقل مختلفة</a:t>
            </a:r>
            <a:r>
              <a:rPr lang="ar-SA" sz="2400" dirty="0">
                <a:cs typeface="Times New Roman" pitchFamily="18" charset="0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مثلا 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شبكة مربوطة بكبل ليف ضوئي مع شبكة مربوطة </a:t>
            </a: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بكبل 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de-DE" sz="2400" dirty="0">
                <a:solidFill>
                  <a:srgbClr val="FF0000"/>
                </a:solidFill>
                <a:cs typeface="Times New Roman" pitchFamily="18" charset="0"/>
              </a:rPr>
              <a:t>UTP, STP</a:t>
            </a:r>
            <a:r>
              <a:rPr lang="ar-SA" sz="2400" dirty="0">
                <a:solidFill>
                  <a:srgbClr val="FF0000"/>
                </a:solidFill>
                <a:cs typeface="Times New Roman" pitchFamily="18" charset="0"/>
              </a:rPr>
              <a:t>)</a:t>
            </a:r>
            <a:endParaRPr lang="en-US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endParaRPr lang="en-US" sz="2400" dirty="0">
              <a:cs typeface="Times New Roman" pitchFamily="18" charset="0"/>
            </a:endParaRPr>
          </a:p>
          <a:p>
            <a:pPr marL="457200" indent="-457200" algn="just" rtl="1">
              <a:buFont typeface="Arial" pitchFamily="34" charset="0"/>
              <a:buChar char="•"/>
            </a:pPr>
            <a:endParaRPr lang="ar-SA" sz="2400" dirty="0" smtClean="0">
              <a:cs typeface="Times New Roman" pitchFamily="18" charset="0"/>
            </a:endParaRPr>
          </a:p>
          <a:p>
            <a:pPr algn="just" rtl="1"/>
            <a:endParaRPr lang="en-US" sz="2400" dirty="0">
              <a:cs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05656" y="692150"/>
            <a:ext cx="43364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مقوي الاشارة 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Repeater</a:t>
            </a:r>
          </a:p>
        </p:txBody>
      </p:sp>
    </p:spTree>
    <p:extLst>
      <p:ext uri="{BB962C8B-B14F-4D97-AF65-F5344CB8AC3E}">
        <p14:creationId xmlns:p14="http://schemas.microsoft.com/office/powerpoint/2010/main" val="345357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37472"/>
            <a:ext cx="6096000" cy="423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609600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2936831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1066800" y="1854801"/>
            <a:ext cx="7391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مهمة الجسر في الشبكات هو الربط  بين الشبكات المحلية </a:t>
            </a:r>
            <a:r>
              <a:rPr lang="ar-SA" sz="2400" dirty="0" smtClean="0">
                <a:cs typeface="Times New Roman" pitchFamily="18" charset="0"/>
              </a:rPr>
              <a:t>و </a:t>
            </a:r>
            <a:r>
              <a:rPr lang="ar-SA" sz="2400" dirty="0">
                <a:cs typeface="Times New Roman" pitchFamily="18" charset="0"/>
              </a:rPr>
              <a:t>يعمل في طبقة ربط البيانات(</a:t>
            </a:r>
            <a:r>
              <a:rPr lang="de-DE" sz="2400" dirty="0">
                <a:cs typeface="Times New Roman" pitchFamily="18" charset="0"/>
              </a:rPr>
              <a:t>MAC</a:t>
            </a:r>
            <a:r>
              <a:rPr lang="ar-SA" sz="2400" dirty="0">
                <a:cs typeface="Times New Roman" pitchFamily="18" charset="0"/>
              </a:rPr>
              <a:t>) وليس في طبقة </a:t>
            </a:r>
            <a:r>
              <a:rPr lang="ar-SA" sz="2400" dirty="0" smtClean="0">
                <a:cs typeface="Times New Roman" pitchFamily="18" charset="0"/>
              </a:rPr>
              <a:t>ربط البيانات </a:t>
            </a:r>
            <a:r>
              <a:rPr lang="ar-SA" sz="2400" dirty="0">
                <a:cs typeface="Times New Roman" pitchFamily="18" charset="0"/>
              </a:rPr>
              <a:t>(</a:t>
            </a:r>
            <a:r>
              <a:rPr lang="de-DE" sz="2400" dirty="0">
                <a:cs typeface="Times New Roman" pitchFamily="18" charset="0"/>
              </a:rPr>
              <a:t>LLC</a:t>
            </a:r>
            <a:r>
              <a:rPr lang="ar-SA" sz="2400" dirty="0">
                <a:cs typeface="Times New Roman" pitchFamily="18" charset="0"/>
              </a:rPr>
              <a:t>)  في نظام السبع طبقات (</a:t>
            </a:r>
            <a:r>
              <a:rPr lang="de-DE" sz="2400" dirty="0">
                <a:cs typeface="Times New Roman" pitchFamily="18" charset="0"/>
              </a:rPr>
              <a:t>OSI</a:t>
            </a:r>
            <a:r>
              <a:rPr lang="ar-SA" sz="2400" dirty="0">
                <a:cs typeface="Times New Roman" pitchFamily="18" charset="0"/>
              </a:rPr>
              <a:t>) وبالتالي </a:t>
            </a:r>
            <a:r>
              <a:rPr lang="ar-SA" sz="2400" dirty="0" smtClean="0">
                <a:cs typeface="Times New Roman" pitchFamily="18" charset="0"/>
              </a:rPr>
              <a:t>فان </a:t>
            </a:r>
            <a:r>
              <a:rPr lang="ar-SA" sz="2400" dirty="0">
                <a:cs typeface="Times New Roman" pitchFamily="18" charset="0"/>
              </a:rPr>
              <a:t>الجسر يهتم بالعناوين الفيزيائية (</a:t>
            </a:r>
            <a:r>
              <a:rPr lang="de-DE" sz="2400" dirty="0">
                <a:cs typeface="Times New Roman" pitchFamily="18" charset="0"/>
              </a:rPr>
              <a:t>MAC Adress</a:t>
            </a:r>
            <a:r>
              <a:rPr lang="ar-SA" sz="2400" dirty="0">
                <a:cs typeface="Times New Roman" pitchFamily="18" charset="0"/>
              </a:rPr>
              <a:t>). </a:t>
            </a:r>
            <a:endParaRPr lang="en-US" sz="2400" dirty="0">
              <a:cs typeface="Times New Roman" pitchFamily="18" charset="0"/>
            </a:endParaRPr>
          </a:p>
        </p:txBody>
      </p:sp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2125237" y="4876800"/>
            <a:ext cx="59055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r" rtl="1">
              <a:buFont typeface="Arial" pitchFamily="34" charset="0"/>
              <a:buChar char="•"/>
            </a:pPr>
            <a:r>
              <a:rPr lang="ar-SA" b="1" dirty="0">
                <a:cs typeface="Times New Roman" pitchFamily="18" charset="0"/>
              </a:rPr>
              <a:t>طبقة التحكم بالنفاذ الى الوسط </a:t>
            </a:r>
            <a:r>
              <a:rPr lang="en-US" b="1" dirty="0" smtClean="0">
                <a:cs typeface="Times New Roman" pitchFamily="18" charset="0"/>
              </a:rPr>
              <a:t>(</a:t>
            </a:r>
            <a:r>
              <a:rPr lang="de-DE" b="1" dirty="0" smtClean="0">
                <a:cs typeface="Times New Roman" pitchFamily="18" charset="0"/>
              </a:rPr>
              <a:t>MAC) </a:t>
            </a:r>
            <a:r>
              <a:rPr lang="en-US" b="1" dirty="0">
                <a:cs typeface="Times New Roman" pitchFamily="18" charset="0"/>
              </a:rPr>
              <a:t>Media Access </a:t>
            </a:r>
            <a:r>
              <a:rPr lang="en-US" b="1" dirty="0" smtClean="0">
                <a:cs typeface="Times New Roman" pitchFamily="18" charset="0"/>
              </a:rPr>
              <a:t>Control  </a:t>
            </a:r>
            <a:endParaRPr lang="en-US" b="1" dirty="0">
              <a:cs typeface="Times New Roman" pitchFamily="18" charset="0"/>
            </a:endParaRPr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b="1" dirty="0" smtClean="0">
                <a:cs typeface="Times New Roman" pitchFamily="18" charset="0"/>
              </a:rPr>
              <a:t>طبقة </a:t>
            </a:r>
            <a:r>
              <a:rPr lang="ar-SA" b="1" dirty="0">
                <a:cs typeface="Times New Roman" pitchFamily="18" charset="0"/>
              </a:rPr>
              <a:t>التحكم بالاتصال المنطقي </a:t>
            </a:r>
            <a:r>
              <a:rPr lang="en-US" b="1" dirty="0">
                <a:cs typeface="Times New Roman" pitchFamily="18" charset="0"/>
              </a:rPr>
              <a:t>Logical Link </a:t>
            </a:r>
            <a:r>
              <a:rPr lang="en-US" b="1" dirty="0" smtClean="0">
                <a:cs typeface="Times New Roman" pitchFamily="18" charset="0"/>
              </a:rPr>
              <a:t>Control</a:t>
            </a:r>
            <a:r>
              <a:rPr lang="ar-SA" b="1" dirty="0" smtClean="0">
                <a:cs typeface="Times New Roman" pitchFamily="18" charset="0"/>
              </a:rPr>
              <a:t>(</a:t>
            </a:r>
            <a:r>
              <a:rPr lang="de-DE" b="1" dirty="0">
                <a:cs typeface="Times New Roman" pitchFamily="18" charset="0"/>
              </a:rPr>
              <a:t>LLC</a:t>
            </a:r>
            <a:r>
              <a:rPr lang="ar-SA" b="1" dirty="0">
                <a:cs typeface="Times New Roman" pitchFamily="18" charset="0"/>
              </a:rPr>
              <a:t>) </a:t>
            </a:r>
            <a:endParaRPr lang="ar-SA" b="1" dirty="0" smtClean="0">
              <a:cs typeface="Times New Roman" pitchFamily="18" charset="0"/>
            </a:endParaRPr>
          </a:p>
        </p:txBody>
      </p:sp>
      <p:sp>
        <p:nvSpPr>
          <p:cNvPr id="322566" name="Text Box 6"/>
          <p:cNvSpPr txBox="1">
            <a:spLocks noChangeArrowheads="1"/>
          </p:cNvSpPr>
          <p:nvPr/>
        </p:nvSpPr>
        <p:spPr bwMode="auto">
          <a:xfrm>
            <a:off x="749936" y="4127065"/>
            <a:ext cx="77082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كل جسر </a:t>
            </a:r>
            <a:r>
              <a:rPr lang="de-DE" sz="2400" b="1" dirty="0">
                <a:solidFill>
                  <a:srgbClr val="FF0000"/>
                </a:solidFill>
                <a:cs typeface="Times New Roman" pitchFamily="18" charset="0"/>
              </a:rPr>
              <a:t>Bridge </a:t>
            </a: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 هو مقوي اشارة </a:t>
            </a:r>
            <a:r>
              <a:rPr lang="de-DE" sz="2400" b="1" dirty="0">
                <a:solidFill>
                  <a:srgbClr val="FF0000"/>
                </a:solidFill>
                <a:cs typeface="Times New Roman" pitchFamily="18" charset="0"/>
              </a:rPr>
              <a:t>Repeater</a:t>
            </a:r>
            <a:r>
              <a:rPr lang="ar-SA" sz="2400" b="1" dirty="0">
                <a:solidFill>
                  <a:srgbClr val="FF0000"/>
                </a:solidFill>
                <a:cs typeface="Times New Roman" pitchFamily="18" charset="0"/>
              </a:rPr>
              <a:t> ولكن العكس غير صحيح</a:t>
            </a:r>
            <a:endParaRPr lang="en-US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1734" y="685800"/>
            <a:ext cx="35477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الجسر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Bridge</a:t>
            </a:r>
          </a:p>
        </p:txBody>
      </p:sp>
    </p:spTree>
    <p:extLst>
      <p:ext uri="{BB962C8B-B14F-4D97-AF65-F5344CB8AC3E}">
        <p14:creationId xmlns:p14="http://schemas.microsoft.com/office/powerpoint/2010/main" val="421887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8151813" y="19367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3589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964510" y="908050"/>
            <a:ext cx="642054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4400" b="1" i="1" u="sng" dirty="0">
                <a:solidFill>
                  <a:srgbClr val="00B0F0"/>
                </a:solidFill>
                <a:cs typeface="Times New Roman" pitchFamily="18" charset="0"/>
              </a:rPr>
              <a:t>جداول التوجيه </a:t>
            </a:r>
            <a:r>
              <a:rPr lang="de-DE" sz="4400" b="1" i="1" u="sng" dirty="0">
                <a:solidFill>
                  <a:srgbClr val="00B0F0"/>
                </a:solidFill>
                <a:cs typeface="Times New Roman" pitchFamily="18" charset="0"/>
              </a:rPr>
              <a:t>Routing Tables</a:t>
            </a: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838200" y="1981200"/>
            <a:ext cx="752894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000" dirty="0">
                <a:cs typeface="Times New Roman" pitchFamily="18" charset="0"/>
              </a:rPr>
              <a:t>يخزن الجسر العنوان الفيزيائي لكل حاسب قد ارسل بيانات عبر الشبكة </a:t>
            </a:r>
            <a:r>
              <a:rPr lang="ar-SA" sz="2000" dirty="0" smtClean="0">
                <a:cs typeface="Times New Roman" pitchFamily="18" charset="0"/>
              </a:rPr>
              <a:t>وذلك في   </a:t>
            </a:r>
            <a:r>
              <a:rPr lang="ar-SA" sz="2000" dirty="0">
                <a:cs typeface="Times New Roman" pitchFamily="18" charset="0"/>
              </a:rPr>
              <a:t>جدول يدعى جدول التوجيه </a:t>
            </a:r>
            <a:r>
              <a:rPr lang="de-DE" sz="2000" dirty="0">
                <a:cs typeface="Times New Roman" pitchFamily="18" charset="0"/>
              </a:rPr>
              <a:t>Routing Tables</a:t>
            </a:r>
            <a:r>
              <a:rPr lang="ar-SA" sz="2000" dirty="0">
                <a:cs typeface="Times New Roman" pitchFamily="18" charset="0"/>
              </a:rPr>
              <a:t>.</a:t>
            </a:r>
          </a:p>
          <a:p>
            <a:pPr algn="r" rtl="1"/>
            <a:endParaRPr lang="ar-SA" sz="2000" dirty="0">
              <a:cs typeface="Times New Roman" pitchFamily="18" charset="0"/>
            </a:endParaRPr>
          </a:p>
        </p:txBody>
      </p:sp>
      <p:sp>
        <p:nvSpPr>
          <p:cNvPr id="323591" name="Rectangle 7"/>
          <p:cNvSpPr>
            <a:spLocks noChangeArrowheads="1"/>
          </p:cNvSpPr>
          <p:nvPr/>
        </p:nvSpPr>
        <p:spPr bwMode="auto">
          <a:xfrm>
            <a:off x="381000" y="2743200"/>
            <a:ext cx="8001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(يتم التخزين بذاكرة  </a:t>
            </a:r>
            <a:r>
              <a:rPr lang="de-DE" sz="2000" dirty="0">
                <a:solidFill>
                  <a:srgbClr val="FF0000"/>
                </a:solidFill>
                <a:cs typeface="Times New Roman" pitchFamily="18" charset="0"/>
              </a:rPr>
              <a:t>RAM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 داخل الجسر- اذا انقطع التيار </a:t>
            </a:r>
            <a:r>
              <a:rPr lang="ar-SA" sz="2000" dirty="0" smtClean="0">
                <a:solidFill>
                  <a:srgbClr val="FF0000"/>
                </a:solidFill>
                <a:cs typeface="Times New Roman" pitchFamily="18" charset="0"/>
              </a:rPr>
              <a:t>الكهربائي عند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الجسر تفقد </a:t>
            </a:r>
            <a:r>
              <a:rPr lang="ar-SA" sz="2000" dirty="0" smtClean="0">
                <a:solidFill>
                  <a:srgbClr val="FF0000"/>
                </a:solidFill>
                <a:cs typeface="Times New Roman" pitchFamily="18" charset="0"/>
              </a:rPr>
              <a:t>جميع   </a:t>
            </a:r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الجداول)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3429000"/>
            <a:ext cx="7239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000" dirty="0" smtClean="0">
                <a:cs typeface="Times New Roman" pitchFamily="18" charset="0"/>
              </a:rPr>
              <a:t>عند </a:t>
            </a:r>
            <a:r>
              <a:rPr lang="ar-SA" sz="2000" dirty="0">
                <a:cs typeface="Times New Roman" pitchFamily="18" charset="0"/>
              </a:rPr>
              <a:t>استقبال الجسر لأية اطار فانه يختبر عنوان الجهة المرسل اليها  فإذا وقعت في نفس الجهة المرسلة قام بإهمال هذا الاطار.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490058" y="4114800"/>
            <a:ext cx="48157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rtl="1"/>
            <a:r>
              <a:rPr lang="ar-SA" sz="2000" dirty="0">
                <a:solidFill>
                  <a:srgbClr val="FF0000"/>
                </a:solidFill>
                <a:cs typeface="Times New Roman" pitchFamily="18" charset="0"/>
              </a:rPr>
              <a:t>(ان استخدام الجسور في الشبكات يخفف من تدفق البيانات)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19200" y="4558605"/>
            <a:ext cx="6858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cs typeface="Times New Roman" pitchFamily="18" charset="0"/>
              </a:rPr>
              <a:t>-اذا تلقى الجسر اطارا من جهة عنوانها غير مخزن سابقا فان الجسر يرسل  رسالة الى جميع الاجهزة لمعرفة الشبكة  التي يقع   فيها هذا الحاسب.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9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9" name="Rectangle 5"/>
          <p:cNvSpPr>
            <a:spLocks noChangeArrowheads="1"/>
          </p:cNvSpPr>
          <p:nvPr/>
        </p:nvSpPr>
        <p:spPr bwMode="auto">
          <a:xfrm>
            <a:off x="1795281" y="549275"/>
            <a:ext cx="49103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r>
              <a:rPr lang="ar-SA" sz="4800" b="1" i="1" u="sng" dirty="0">
                <a:solidFill>
                  <a:srgbClr val="00B0F0"/>
                </a:solidFill>
                <a:cs typeface="Times New Roman" pitchFamily="18" charset="0"/>
              </a:rPr>
              <a:t>محتويات جداول التوجيه</a:t>
            </a:r>
            <a:endParaRPr lang="en-US" sz="48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3830" name="Text Box 6"/>
          <p:cNvSpPr txBox="1">
            <a:spLocks noChangeArrowheads="1"/>
          </p:cNvSpPr>
          <p:nvPr/>
        </p:nvSpPr>
        <p:spPr bwMode="auto">
          <a:xfrm>
            <a:off x="801446" y="2271713"/>
            <a:ext cx="747736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عناوين </a:t>
            </a:r>
            <a:r>
              <a:rPr lang="en-US" sz="2400" dirty="0" smtClean="0">
                <a:cs typeface="Times New Roman" pitchFamily="18" charset="0"/>
              </a:rPr>
              <a:t>MAC)</a:t>
            </a:r>
            <a:r>
              <a:rPr lang="ar-SA" sz="2400" dirty="0" smtClean="0">
                <a:cs typeface="Times New Roman" pitchFamily="18" charset="0"/>
              </a:rPr>
              <a:t>) </a:t>
            </a:r>
            <a:r>
              <a:rPr lang="ar-SA" sz="2400" dirty="0">
                <a:cs typeface="Times New Roman" pitchFamily="18" charset="0"/>
              </a:rPr>
              <a:t>جميع اجهزة  الشبكة</a:t>
            </a:r>
            <a:r>
              <a:rPr lang="en-US" sz="2400" dirty="0">
                <a:cs typeface="Times New Roman" pitchFamily="18" charset="0"/>
              </a:rPr>
              <a:t>.</a:t>
            </a:r>
            <a:endParaRPr lang="ar-SA" sz="2400" dirty="0">
              <a:cs typeface="Times New Roman" pitchFamily="18" charset="0"/>
            </a:endParaRP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طول المسار المؤدي الى شبكة الهدف مقدرا بعدد القفزات.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مؤشر </a:t>
            </a:r>
            <a:r>
              <a:rPr lang="de-DE" sz="2400" dirty="0">
                <a:cs typeface="Times New Roman" pitchFamily="18" charset="0"/>
              </a:rPr>
              <a:t>Flag</a:t>
            </a:r>
            <a:r>
              <a:rPr lang="ar-SA" sz="2400" dirty="0">
                <a:cs typeface="Times New Roman" pitchFamily="18" charset="0"/>
              </a:rPr>
              <a:t> يدل على فيما اذا كان حدث تعديل على معلومات المسار ام لا.</a:t>
            </a:r>
          </a:p>
        </p:txBody>
      </p:sp>
    </p:spTree>
    <p:extLst>
      <p:ext uri="{BB962C8B-B14F-4D97-AF65-F5344CB8AC3E}">
        <p14:creationId xmlns:p14="http://schemas.microsoft.com/office/powerpoint/2010/main" val="251834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1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  <p:sp>
        <p:nvSpPr>
          <p:cNvPr id="326662" name="Text Box 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110336" y="1557338"/>
            <a:ext cx="37056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ما هو الموجه </a:t>
            </a:r>
            <a:r>
              <a:rPr lang="de-DE" sz="3200" dirty="0">
                <a:cs typeface="Times New Roman" pitchFamily="18" charset="0"/>
              </a:rPr>
              <a:t>Router </a:t>
            </a:r>
          </a:p>
        </p:txBody>
      </p:sp>
      <p:sp>
        <p:nvSpPr>
          <p:cNvPr id="326663" name="Text Box 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150425" y="2349500"/>
            <a:ext cx="26981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انواع الموجهات</a:t>
            </a:r>
            <a:endParaRPr lang="en-US" sz="3200" dirty="0">
              <a:cs typeface="Times New Roman" pitchFamily="18" charset="0"/>
            </a:endParaRPr>
          </a:p>
        </p:txBody>
      </p:sp>
      <p:sp>
        <p:nvSpPr>
          <p:cNvPr id="326664" name="Text Box 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114800" y="3068638"/>
            <a:ext cx="37850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>
                <a:cs typeface="Times New Roman" pitchFamily="18" charset="0"/>
              </a:rPr>
              <a:t>مهام الموجه في الشبكات</a:t>
            </a:r>
            <a:endParaRPr lang="en-US" sz="32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00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1371600"/>
            <a:ext cx="68167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5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0" y="60960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2760719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4" name="Text Box 4"/>
          <p:cNvSpPr txBox="1">
            <a:spLocks noChangeArrowheads="1"/>
          </p:cNvSpPr>
          <p:nvPr/>
        </p:nvSpPr>
        <p:spPr bwMode="auto">
          <a:xfrm>
            <a:off x="8224838" y="1793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7685" name="Text Box 5"/>
          <p:cNvSpPr txBox="1">
            <a:spLocks noChangeArrowheads="1"/>
          </p:cNvSpPr>
          <p:nvPr/>
        </p:nvSpPr>
        <p:spPr bwMode="auto">
          <a:xfrm>
            <a:off x="685800" y="1530489"/>
            <a:ext cx="7699375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الموجه هو من تجهيزات الشبكة التي تعمل عند الطبقة الثالثة طبقة </a:t>
            </a:r>
            <a:r>
              <a:rPr lang="ar-SA" sz="2400" dirty="0" smtClean="0">
                <a:cs typeface="Times New Roman" pitchFamily="18" charset="0"/>
              </a:rPr>
              <a:t>الشبكة </a:t>
            </a:r>
            <a:r>
              <a:rPr lang="ar-SA" sz="2400" dirty="0">
                <a:cs typeface="Times New Roman" pitchFamily="18" charset="0"/>
              </a:rPr>
              <a:t>(</a:t>
            </a:r>
            <a:r>
              <a:rPr lang="de-DE" sz="2400" dirty="0">
                <a:cs typeface="Times New Roman" pitchFamily="18" charset="0"/>
              </a:rPr>
              <a:t>Network</a:t>
            </a:r>
            <a:r>
              <a:rPr lang="ar-SA" sz="2400" dirty="0">
                <a:cs typeface="Times New Roman" pitchFamily="18" charset="0"/>
              </a:rPr>
              <a:t>) لنظام الطبقات السبع (</a:t>
            </a:r>
            <a:r>
              <a:rPr lang="de-DE" sz="2400" dirty="0">
                <a:cs typeface="Times New Roman" pitchFamily="18" charset="0"/>
              </a:rPr>
              <a:t>OSI</a:t>
            </a:r>
            <a:r>
              <a:rPr lang="ar-SA" sz="2400" dirty="0">
                <a:cs typeface="Times New Roman" pitchFamily="18" charset="0"/>
              </a:rPr>
              <a:t>) ويستخدم لربط </a:t>
            </a:r>
            <a:r>
              <a:rPr lang="ar-SA" sz="2400" dirty="0" smtClean="0">
                <a:cs typeface="Times New Roman" pitchFamily="18" charset="0"/>
              </a:rPr>
              <a:t>عدة </a:t>
            </a:r>
            <a:r>
              <a:rPr lang="ar-SA" sz="2400" dirty="0">
                <a:cs typeface="Times New Roman" pitchFamily="18" charset="0"/>
              </a:rPr>
              <a:t>شبكات  محلية من انواع مختلفة (</a:t>
            </a:r>
            <a:r>
              <a:rPr lang="de-DE" sz="2400" dirty="0">
                <a:cs typeface="Times New Roman" pitchFamily="18" charset="0"/>
              </a:rPr>
              <a:t>Ethernet – Token Ring,….</a:t>
            </a:r>
            <a:r>
              <a:rPr lang="ar-SA" sz="2400" dirty="0">
                <a:cs typeface="Times New Roman" pitchFamily="18" charset="0"/>
              </a:rPr>
              <a:t>) </a:t>
            </a:r>
            <a:r>
              <a:rPr lang="ar-SA" sz="2400" dirty="0" smtClean="0">
                <a:cs typeface="Times New Roman" pitchFamily="18" charset="0"/>
              </a:rPr>
              <a:t>على </a:t>
            </a:r>
            <a:r>
              <a:rPr lang="ar-SA" sz="2400" dirty="0">
                <a:cs typeface="Times New Roman" pitchFamily="18" charset="0"/>
              </a:rPr>
              <a:t>ان يستخدم في تجهيزات  الشبكة  نفس البروتوكول</a:t>
            </a:r>
            <a:r>
              <a:rPr lang="ar-SA" sz="2400" dirty="0" smtClean="0">
                <a:cs typeface="Times New Roman" pitchFamily="18" charset="0"/>
              </a:rPr>
              <a:t>.</a:t>
            </a:r>
            <a:endParaRPr lang="ar-SA" sz="2400" dirty="0">
              <a:cs typeface="Times New Roman" pitchFamily="18" charset="0"/>
            </a:endParaRPr>
          </a:p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 يستخدم الموجه </a:t>
            </a:r>
            <a:r>
              <a:rPr lang="de-DE" sz="2400" dirty="0">
                <a:cs typeface="Times New Roman" pitchFamily="18" charset="0"/>
              </a:rPr>
              <a:t>Router</a:t>
            </a:r>
            <a:r>
              <a:rPr lang="ar-SA" sz="2400" dirty="0">
                <a:cs typeface="Times New Roman" pitchFamily="18" charset="0"/>
              </a:rPr>
              <a:t> لربط الشبكات المحلية فيم بينها او </a:t>
            </a:r>
            <a:r>
              <a:rPr lang="ar-SA" sz="2400" dirty="0" smtClean="0">
                <a:cs typeface="Times New Roman" pitchFamily="18" charset="0"/>
              </a:rPr>
              <a:t>لربط الشبكات </a:t>
            </a:r>
            <a:r>
              <a:rPr lang="ar-SA" sz="2400" dirty="0">
                <a:cs typeface="Times New Roman" pitchFamily="18" charset="0"/>
              </a:rPr>
              <a:t>الواسعة  معا او لربط شبكة محلية مع شبكة واسعة</a:t>
            </a:r>
            <a:r>
              <a:rPr lang="ar-SA" sz="2400" dirty="0" smtClean="0">
                <a:cs typeface="Times New Roman" pitchFamily="18" charset="0"/>
              </a:rPr>
              <a:t>.</a:t>
            </a:r>
          </a:p>
          <a:p>
            <a:pPr marL="342900" indent="-342900"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>
                <a:cs typeface="Times New Roman" pitchFamily="18" charset="0"/>
              </a:rPr>
              <a:t>يستخدم في الموجهات ايضا كما في الجسور تقنية جداول التوجيه </a:t>
            </a:r>
            <a:r>
              <a:rPr lang="de-DE" sz="2400" dirty="0">
                <a:cs typeface="Times New Roman" pitchFamily="18" charset="0"/>
              </a:rPr>
              <a:t>Routing Tables</a:t>
            </a:r>
            <a:r>
              <a:rPr lang="ar-SA" sz="2400" dirty="0">
                <a:cs typeface="Times New Roman" pitchFamily="18" charset="0"/>
              </a:rPr>
              <a:t>التي تحوي هنا (</a:t>
            </a:r>
            <a:r>
              <a:rPr lang="de-DE" sz="2400" dirty="0">
                <a:cs typeface="Times New Roman" pitchFamily="18" charset="0"/>
              </a:rPr>
              <a:t>IP Adress</a:t>
            </a:r>
            <a:r>
              <a:rPr lang="ar-SA" sz="2400" dirty="0">
                <a:cs typeface="Times New Roman" pitchFamily="18" charset="0"/>
              </a:rPr>
              <a:t>) بدلا </a:t>
            </a:r>
            <a:r>
              <a:rPr lang="ar-SA" sz="2400" dirty="0" smtClean="0">
                <a:cs typeface="Times New Roman" pitchFamily="18" charset="0"/>
              </a:rPr>
              <a:t>من (</a:t>
            </a:r>
            <a:r>
              <a:rPr lang="de-DE" sz="2400" dirty="0">
                <a:cs typeface="Times New Roman" pitchFamily="18" charset="0"/>
              </a:rPr>
              <a:t>MAC Adress</a:t>
            </a:r>
            <a:r>
              <a:rPr lang="ar-SA" sz="2400" dirty="0">
                <a:cs typeface="Times New Roman" pitchFamily="18" charset="0"/>
              </a:rPr>
              <a:t>) </a:t>
            </a:r>
            <a:endParaRPr lang="en-US" sz="2400" dirty="0">
              <a:cs typeface="Times New Roman" pitchFamily="18" charset="0"/>
            </a:endParaRPr>
          </a:p>
          <a:p>
            <a:pPr algn="r" rtl="1">
              <a:lnSpc>
                <a:spcPct val="150000"/>
              </a:lnSpc>
            </a:pPr>
            <a:endParaRPr lang="de-DE" sz="2400" dirty="0">
              <a:cs typeface="Times New Roman" pitchFamily="18" charset="0"/>
            </a:endParaRPr>
          </a:p>
          <a:p>
            <a:pPr marL="342900" indent="-342900" algn="just" rtl="1">
              <a:lnSpc>
                <a:spcPct val="150000"/>
              </a:lnSpc>
              <a:buFont typeface="Arial" pitchFamily="34" charset="0"/>
              <a:buChar char="•"/>
            </a:pPr>
            <a:endParaRPr lang="en-US" sz="2400" dirty="0">
              <a:cs typeface="Times New Roman" pitchFamily="18" charset="0"/>
            </a:endParaRPr>
          </a:p>
        </p:txBody>
      </p:sp>
      <p:sp>
        <p:nvSpPr>
          <p:cNvPr id="5" name="Text Box 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/>
            <a:r>
              <a:rPr lang="ar-SA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الموجه </a:t>
            </a:r>
            <a:r>
              <a:rPr lang="de-DE" sz="48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21716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تعريف الموجه </a:t>
            </a:r>
            <a:r>
              <a:rPr lang="en-US" b="1" u="sng" dirty="0" smtClean="0">
                <a:solidFill>
                  <a:srgbClr val="FF0000"/>
                </a:solidFill>
              </a:rPr>
              <a:t>Routers </a:t>
            </a:r>
            <a:r>
              <a:rPr lang="ar-SA" b="1" u="sng" dirty="0" smtClean="0">
                <a:solidFill>
                  <a:srgbClr val="FF0000"/>
                </a:solidFill>
              </a:rPr>
              <a:t> :-</a:t>
            </a:r>
          </a:p>
          <a:p>
            <a:pPr marL="0" indent="0">
              <a:buNone/>
            </a:pPr>
            <a:r>
              <a:rPr lang="ar-SA" dirty="0" smtClean="0"/>
              <a:t>هو جهاز </a:t>
            </a:r>
            <a:r>
              <a:rPr lang="ar-SA" dirty="0" smtClean="0"/>
              <a:t>شبكي يتألف </a:t>
            </a:r>
            <a:r>
              <a:rPr lang="ar-SA" dirty="0" smtClean="0"/>
              <a:t>من مجموعة من العتاد والبرمجيات يستخدم لربط اثنين او اكثر من الشبكات </a:t>
            </a:r>
            <a:r>
              <a:rPr lang="ar-SA" dirty="0" smtClean="0"/>
              <a:t>الفرعية </a:t>
            </a:r>
            <a:r>
              <a:rPr lang="en-US" dirty="0" smtClean="0">
                <a:solidFill>
                  <a:srgbClr val="00B0F0"/>
                </a:solidFill>
              </a:rPr>
              <a:t>subnetting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SA" dirty="0" smtClean="0"/>
              <a:t>المختلفة </a:t>
            </a:r>
            <a:r>
              <a:rPr lang="ar-SA" dirty="0" smtClean="0"/>
              <a:t>بواسطه الاشارات السلكية واللاسلكية ويستخدم في الشبكات </a:t>
            </a:r>
            <a:r>
              <a:rPr lang="ar-SA" dirty="0" smtClean="0"/>
              <a:t>الواسعة </a:t>
            </a:r>
            <a:r>
              <a:rPr lang="ar-SA" dirty="0" smtClean="0"/>
              <a:t>مثل شبكة الانترنت ,ويعمل الموجة في طبقة </a:t>
            </a:r>
            <a:r>
              <a:rPr lang="en-US" dirty="0" smtClean="0">
                <a:solidFill>
                  <a:srgbClr val="00B0F0"/>
                </a:solidFill>
              </a:rPr>
              <a:t>network </a:t>
            </a:r>
            <a:r>
              <a:rPr lang="en-US" dirty="0" smtClean="0">
                <a:solidFill>
                  <a:srgbClr val="00B0F0"/>
                </a:solidFill>
              </a:rPr>
              <a:t>layer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وهى الطبقة </a:t>
            </a:r>
            <a:r>
              <a:rPr lang="ar-SA" dirty="0" smtClean="0"/>
              <a:t>الثالثة </a:t>
            </a:r>
            <a:r>
              <a:rPr lang="ar-SA" dirty="0" smtClean="0"/>
              <a:t>من طبقات </a:t>
            </a:r>
            <a:r>
              <a:rPr lang="ar-SA" dirty="0" smtClean="0"/>
              <a:t>نظام</a:t>
            </a:r>
          </a:p>
          <a:p>
            <a:pPr marL="0" indent="0" algn="l" rtl="0">
              <a:buNone/>
            </a:pPr>
            <a:r>
              <a:rPr lang="ar-SA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Open System Interconnect (OSI</a:t>
            </a:r>
            <a:r>
              <a:rPr lang="en-US" dirty="0">
                <a:solidFill>
                  <a:srgbClr val="00B0F0"/>
                </a:solidFill>
              </a:rPr>
              <a:t>)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endParaRPr lang="ar-SA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2221811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مكونات ال </a:t>
            </a:r>
            <a:r>
              <a:rPr lang="en-US" b="1" u="sng" dirty="0" smtClean="0">
                <a:solidFill>
                  <a:srgbClr val="FF0000"/>
                </a:solidFill>
              </a:rPr>
              <a:t>Routers </a:t>
            </a:r>
            <a:r>
              <a:rPr lang="ar-SA" b="1" u="sng" dirty="0" smtClean="0">
                <a:solidFill>
                  <a:srgbClr val="FF0000"/>
                </a:solidFill>
              </a:rPr>
              <a:t> </a:t>
            </a:r>
            <a:r>
              <a:rPr lang="ar-SA" b="1" u="sng" dirty="0" smtClean="0">
                <a:solidFill>
                  <a:srgbClr val="FF0000"/>
                </a:solidFill>
              </a:rPr>
              <a:t>:-</a:t>
            </a:r>
          </a:p>
          <a:p>
            <a:r>
              <a:rPr lang="ar-SA" dirty="0" smtClean="0"/>
              <a:t>يتألف </a:t>
            </a:r>
            <a:r>
              <a:rPr lang="ar-SA" dirty="0" smtClean="0"/>
              <a:t>الموجه </a:t>
            </a:r>
            <a:r>
              <a:rPr lang="en-US" dirty="0" smtClean="0"/>
              <a:t>router)</a:t>
            </a:r>
            <a:r>
              <a:rPr lang="ar-SA" dirty="0" smtClean="0"/>
              <a:t>) </a:t>
            </a:r>
            <a:r>
              <a:rPr lang="ar-SA" dirty="0" smtClean="0"/>
              <a:t>من :-</a:t>
            </a:r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ar-SA" dirty="0" smtClean="0"/>
              <a:t>- </a:t>
            </a:r>
            <a:r>
              <a:rPr lang="en-US" dirty="0" smtClean="0"/>
              <a:t>mother board</a:t>
            </a:r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ar-SA" dirty="0" smtClean="0"/>
              <a:t>-</a:t>
            </a:r>
            <a:r>
              <a:rPr lang="en-US" dirty="0" smtClean="0"/>
              <a:t>CPU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</a:t>
            </a:r>
            <a:r>
              <a:rPr lang="ar-SA" dirty="0" smtClean="0"/>
              <a:t>- </a:t>
            </a:r>
            <a:r>
              <a:rPr lang="en-US" dirty="0" smtClean="0"/>
              <a:t>ROM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Flash memory-4</a:t>
            </a:r>
          </a:p>
          <a:p>
            <a:pPr marL="0" indent="0">
              <a:buNone/>
            </a:pPr>
            <a:r>
              <a:rPr lang="en-US" dirty="0" smtClean="0"/>
              <a:t>RAM-5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NVRAM-6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Interface-7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3027944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الواجهة </a:t>
            </a:r>
            <a:r>
              <a:rPr lang="en-US" b="1" u="sng" dirty="0" smtClean="0">
                <a:solidFill>
                  <a:srgbClr val="FF0000"/>
                </a:solidFill>
              </a:rPr>
              <a:t>(interface)  </a:t>
            </a:r>
            <a:r>
              <a:rPr lang="ar-SA" b="1" u="sng" dirty="0" smtClean="0">
                <a:solidFill>
                  <a:srgbClr val="FF0000"/>
                </a:solidFill>
              </a:rPr>
              <a:t> </a:t>
            </a:r>
            <a:r>
              <a:rPr lang="ar-SA" b="1" u="sng" dirty="0" smtClean="0">
                <a:solidFill>
                  <a:srgbClr val="FF0000"/>
                </a:solidFill>
              </a:rPr>
              <a:t>:-</a:t>
            </a:r>
          </a:p>
          <a:p>
            <a:pPr marL="0" indent="0" algn="just">
              <a:buNone/>
            </a:pPr>
            <a:r>
              <a:rPr lang="ar-SA" dirty="0" smtClean="0"/>
              <a:t>         الموجه </a:t>
            </a:r>
            <a:r>
              <a:rPr lang="ar-SA" dirty="0" smtClean="0"/>
              <a:t>عباره عن نقطه اتصال ذات واجهات </a:t>
            </a:r>
            <a:r>
              <a:rPr lang="ar-SA" dirty="0" smtClean="0"/>
              <a:t>متعددة </a:t>
            </a:r>
            <a:r>
              <a:rPr lang="ar-SA" dirty="0" smtClean="0"/>
              <a:t>تتصل كل واجهه مع شبكه مختلفة , ويقوم الموجه بنقل البيانات </a:t>
            </a:r>
            <a:r>
              <a:rPr lang="ar-SA" dirty="0" smtClean="0"/>
              <a:t>المارة </a:t>
            </a:r>
            <a:r>
              <a:rPr lang="ar-SA" dirty="0" smtClean="0"/>
              <a:t>بين هذه الشبكات عبر الواجهات كل واجهه لها عنوان خاص بها . هنالك العديد من الواجهات </a:t>
            </a:r>
            <a:r>
              <a:rPr lang="ar-SA" dirty="0" smtClean="0"/>
              <a:t>المتاحة </a:t>
            </a:r>
            <a:r>
              <a:rPr lang="ar-SA" dirty="0" smtClean="0"/>
              <a:t>على الموجه مثل واجه كابل </a:t>
            </a:r>
            <a:r>
              <a:rPr lang="en-US" dirty="0" smtClean="0"/>
              <a:t>Ethernet</a:t>
            </a:r>
            <a:r>
              <a:rPr lang="ar-SA" dirty="0" smtClean="0"/>
              <a:t> </a:t>
            </a:r>
            <a:r>
              <a:rPr lang="ar-SA" dirty="0" smtClean="0"/>
              <a:t>للشبكات المحلية وسلسله من الشبكات </a:t>
            </a:r>
            <a:r>
              <a:rPr lang="ar-SA" dirty="0" smtClean="0"/>
              <a:t>المتزامنة </a:t>
            </a:r>
            <a:r>
              <a:rPr lang="ar-SA" dirty="0" smtClean="0"/>
              <a:t>وغير </a:t>
            </a:r>
            <a:r>
              <a:rPr lang="ar-SA" dirty="0" smtClean="0"/>
              <a:t>المتزامنة </a:t>
            </a:r>
            <a:r>
              <a:rPr lang="ar-SA" dirty="0" smtClean="0"/>
              <a:t>للشبكات الواسعة </a:t>
            </a:r>
            <a:r>
              <a:rPr lang="en-US" dirty="0" smtClean="0"/>
              <a:t>WAN </a:t>
            </a:r>
            <a:r>
              <a:rPr lang="ar-SA" dirty="0" smtClean="0"/>
              <a:t> </a:t>
            </a:r>
            <a:r>
              <a:rPr lang="ar-SA" dirty="0" smtClean="0"/>
              <a:t>. يختلف عدد الواجهات ونوعها على حسب نوع الموجه . يحتوى الموجه على الاقل </a:t>
            </a:r>
            <a:r>
              <a:rPr lang="ar-SA" dirty="0" smtClean="0"/>
              <a:t>على منفذ </a:t>
            </a:r>
            <a:r>
              <a:rPr lang="en-US" dirty="0" smtClean="0"/>
              <a:t>Ethernet </a:t>
            </a:r>
            <a:r>
              <a:rPr lang="ar-SA" dirty="0" smtClean="0"/>
              <a:t> </a:t>
            </a:r>
            <a:r>
              <a:rPr lang="ar-SA" dirty="0" smtClean="0"/>
              <a:t>واحد ومنفذ </a:t>
            </a:r>
            <a:r>
              <a:rPr lang="en-US" dirty="0">
                <a:solidFill>
                  <a:prstClr val="black"/>
                </a:solidFill>
              </a:rPr>
              <a:t>WAN </a:t>
            </a:r>
            <a:r>
              <a:rPr lang="ar-SA" dirty="0" smtClean="0"/>
              <a:t>واحد.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68719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منافذ الموجه :-</a:t>
            </a:r>
          </a:p>
          <a:p>
            <a:pPr marL="0" indent="0">
              <a:buNone/>
            </a:pPr>
            <a:r>
              <a:rPr lang="ar-SA" dirty="0" smtClean="0"/>
              <a:t>1- </a:t>
            </a:r>
            <a:r>
              <a:rPr lang="ar-SA" dirty="0" smtClean="0">
                <a:solidFill>
                  <a:srgbClr val="00B0F0"/>
                </a:solidFill>
              </a:rPr>
              <a:t>منفذ الطاقة </a:t>
            </a:r>
            <a:r>
              <a:rPr lang="en-US" dirty="0" smtClean="0">
                <a:solidFill>
                  <a:srgbClr val="00B0F0"/>
                </a:solidFill>
              </a:rPr>
              <a:t>(power) 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smtClean="0"/>
              <a:t>وهو منفذ لتوصيل سلك الكهرباء للموجه</a:t>
            </a:r>
          </a:p>
          <a:p>
            <a:pPr marL="0" indent="0">
              <a:buNone/>
            </a:pPr>
            <a:r>
              <a:rPr lang="ar-SA" dirty="0" smtClean="0"/>
              <a:t> 2- </a:t>
            </a:r>
            <a:r>
              <a:rPr lang="ar-SA" dirty="0" smtClean="0">
                <a:solidFill>
                  <a:srgbClr val="00B0F0"/>
                </a:solidFill>
              </a:rPr>
              <a:t>منفذ </a:t>
            </a:r>
            <a:r>
              <a:rPr lang="ar-SA" dirty="0" smtClean="0">
                <a:solidFill>
                  <a:srgbClr val="00B0F0"/>
                </a:solidFill>
              </a:rPr>
              <a:t>الكونسول </a:t>
            </a:r>
            <a:r>
              <a:rPr lang="en-US" dirty="0" smtClean="0">
                <a:solidFill>
                  <a:srgbClr val="00B0F0"/>
                </a:solidFill>
              </a:rPr>
              <a:t>(console)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SA" dirty="0" smtClean="0"/>
              <a:t>يتم توصيل الموجه بالجهاز </a:t>
            </a:r>
            <a:r>
              <a:rPr lang="en-US" dirty="0" smtClean="0"/>
              <a:t>pc </a:t>
            </a:r>
            <a:r>
              <a:rPr lang="ar-SA" dirty="0" smtClean="0"/>
              <a:t> عن طريق كابل ازرق </a:t>
            </a:r>
          </a:p>
          <a:p>
            <a:pPr marL="0" indent="0">
              <a:buNone/>
            </a:pPr>
            <a:r>
              <a:rPr lang="ar-SA" dirty="0" smtClean="0"/>
              <a:t>3- </a:t>
            </a:r>
            <a:r>
              <a:rPr lang="ar-SA" dirty="0" smtClean="0">
                <a:solidFill>
                  <a:srgbClr val="00B0F0"/>
                </a:solidFill>
              </a:rPr>
              <a:t>المنافذ التسلسلية </a:t>
            </a:r>
            <a:r>
              <a:rPr lang="en-US" dirty="0" smtClean="0">
                <a:solidFill>
                  <a:srgbClr val="00B0F0"/>
                </a:solidFill>
              </a:rPr>
              <a:t>(serial)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SA" dirty="0" smtClean="0"/>
              <a:t>يستخدم لربط </a:t>
            </a:r>
            <a:r>
              <a:rPr lang="ar-SA" dirty="0" smtClean="0"/>
              <a:t>موجهين </a:t>
            </a:r>
            <a:r>
              <a:rPr lang="ar-SA" dirty="0" smtClean="0"/>
              <a:t>مع بعضهما البعض </a:t>
            </a:r>
          </a:p>
          <a:p>
            <a:pPr marL="0" indent="0">
              <a:buNone/>
            </a:pPr>
            <a:r>
              <a:rPr lang="ar-SA" dirty="0" smtClean="0"/>
              <a:t>4- </a:t>
            </a:r>
            <a:r>
              <a:rPr lang="ar-SA" dirty="0" smtClean="0">
                <a:solidFill>
                  <a:srgbClr val="00B0F0"/>
                </a:solidFill>
              </a:rPr>
              <a:t>منافذ </a:t>
            </a:r>
            <a:r>
              <a:rPr lang="ar-SA" dirty="0" smtClean="0">
                <a:solidFill>
                  <a:srgbClr val="00B0F0"/>
                </a:solidFill>
              </a:rPr>
              <a:t>الايثرنت </a:t>
            </a:r>
            <a:r>
              <a:rPr lang="en-US" dirty="0" smtClean="0">
                <a:solidFill>
                  <a:srgbClr val="00B0F0"/>
                </a:solidFill>
              </a:rPr>
              <a:t>Ethernet) </a:t>
            </a:r>
            <a:r>
              <a:rPr lang="ar-SA" dirty="0" smtClean="0">
                <a:solidFill>
                  <a:srgbClr val="00B0F0"/>
                </a:solidFill>
              </a:rPr>
              <a:t>)</a:t>
            </a:r>
            <a:r>
              <a:rPr lang="ar-SA" dirty="0" smtClean="0"/>
              <a:t> </a:t>
            </a:r>
            <a:r>
              <a:rPr lang="ar-SA" dirty="0" smtClean="0"/>
              <a:t>لتوصيل الموجه بالميدل </a:t>
            </a:r>
            <a:r>
              <a:rPr lang="en-US" dirty="0" smtClean="0"/>
              <a:t>switch </a:t>
            </a:r>
            <a:r>
              <a:rPr lang="ar-SA" dirty="0" smtClean="0"/>
              <a:t> او اجهزه اخرى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79643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الأعمال التي </a:t>
            </a:r>
            <a:r>
              <a:rPr lang="ar-SA" b="1" u="sng" dirty="0" smtClean="0">
                <a:solidFill>
                  <a:srgbClr val="FF0000"/>
                </a:solidFill>
              </a:rPr>
              <a:t>تقوم بها الموجهات :-</a:t>
            </a:r>
          </a:p>
          <a:p>
            <a:pPr marL="0" indent="0">
              <a:buNone/>
            </a:pPr>
            <a:r>
              <a:rPr lang="ar-SA" dirty="0" smtClean="0"/>
              <a:t>1- فلتره حركة المرور بين اقسام الشبكة المختلفة </a:t>
            </a:r>
          </a:p>
          <a:p>
            <a:pPr marL="0" indent="0">
              <a:buNone/>
            </a:pPr>
            <a:r>
              <a:rPr lang="ar-SA" dirty="0" smtClean="0"/>
              <a:t>2- ربط اقسام الشبكة معا </a:t>
            </a:r>
          </a:p>
          <a:p>
            <a:pPr marL="0" indent="0">
              <a:buNone/>
            </a:pPr>
            <a:r>
              <a:rPr lang="ar-SA" dirty="0" smtClean="0"/>
              <a:t>3- مراقبة المسارات على الشبكة </a:t>
            </a:r>
          </a:p>
          <a:p>
            <a:pPr marL="0" indent="0">
              <a:buNone/>
            </a:pPr>
            <a:r>
              <a:rPr lang="ar-SA" dirty="0" smtClean="0"/>
              <a:t>4- تستخدم الموجهات جدول التوجيه للحزم </a:t>
            </a:r>
            <a:r>
              <a:rPr lang="ar-SA" dirty="0" smtClean="0"/>
              <a:t>بها </a:t>
            </a:r>
            <a:r>
              <a:rPr lang="ar-SA" dirty="0" smtClean="0"/>
              <a:t>عنوان وجهة الحزم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39068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b="1" i="1" u="sng" dirty="0" smtClean="0">
                <a:solidFill>
                  <a:srgbClr val="00B0F0"/>
                </a:solidFill>
              </a:rPr>
              <a:t> التوجيه </a:t>
            </a:r>
            <a:r>
              <a:rPr lang="en-US" b="1" i="1" u="sng" dirty="0" smtClean="0">
                <a:solidFill>
                  <a:srgbClr val="00B0F0"/>
                </a:solidFill>
              </a:rPr>
              <a:t>Routing</a:t>
            </a:r>
            <a:endParaRPr lang="en-US" b="1" i="1" u="sng" dirty="0">
              <a:solidFill>
                <a:srgbClr val="00B0F0"/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03AC7-EF94-4703-AA48-42DC2D9754E4}" type="slidenum">
              <a:rPr lang="ar-SA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7138" name="Picture 1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3810000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7136" name="Rectangle 16"/>
          <p:cNvSpPr>
            <a:spLocks noChangeArrowheads="1"/>
          </p:cNvSpPr>
          <p:nvPr/>
        </p:nvSpPr>
        <p:spPr bwMode="auto">
          <a:xfrm>
            <a:off x="609600" y="2011740"/>
            <a:ext cx="7620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dirty="0">
                <a:solidFill>
                  <a:prstClr val="black"/>
                </a:solidFill>
              </a:rPr>
              <a:t>إن التوجيه هو العملية التي يستخدمها جهاز التوجيه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</a:rPr>
              <a:t>لإعادة توجيه الحزم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</a:rPr>
              <a:t>نحو الشبكة الوجهة, بناء على عنوان 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IP</a:t>
            </a:r>
            <a:r>
              <a:rPr lang="ar-SA" sz="2400" dirty="0">
                <a:solidFill>
                  <a:prstClr val="black"/>
                </a:solidFill>
              </a:rPr>
              <a:t> الذي تحمله حزمة البيانات 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Packet</a:t>
            </a:r>
            <a:r>
              <a:rPr lang="ar-SA" sz="2400" dirty="0" smtClean="0">
                <a:solidFill>
                  <a:prstClr val="black"/>
                </a:solidFill>
              </a:rPr>
              <a:t>.لاتخاذ </a:t>
            </a:r>
            <a:r>
              <a:rPr lang="ar-SA" sz="2400" dirty="0">
                <a:solidFill>
                  <a:prstClr val="black"/>
                </a:solidFill>
              </a:rPr>
              <a:t>القرارات الصحيحة، يجب أن تعرف أجهزة التوجيه كيف تصل إلى الشبكات البعيدة .</a:t>
            </a:r>
            <a:endParaRPr lang="en-US" sz="24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20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2" name="Text 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453331" y="1773238"/>
            <a:ext cx="5173019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solidFill>
                  <a:prstClr val="black"/>
                </a:solidFill>
                <a:cs typeface="Times New Roman" pitchFamily="18" charset="0"/>
              </a:rPr>
              <a:t>1- </a:t>
            </a:r>
            <a:r>
              <a:rPr lang="ar-SA" sz="3200" dirty="0" smtClean="0">
                <a:solidFill>
                  <a:prstClr val="black"/>
                </a:solidFill>
                <a:cs typeface="Times New Roman" pitchFamily="18" charset="0"/>
              </a:rPr>
              <a:t>التوجيه الساكن </a:t>
            </a:r>
            <a:r>
              <a:rPr lang="de-DE" sz="3200" dirty="0">
                <a:solidFill>
                  <a:prstClr val="black"/>
                </a:solidFill>
                <a:cs typeface="Times New Roman" pitchFamily="18" charset="0"/>
              </a:rPr>
              <a:t>Static </a:t>
            </a:r>
            <a:r>
              <a:rPr lang="de-DE" sz="3200" dirty="0" smtClean="0">
                <a:solidFill>
                  <a:prstClr val="black"/>
                </a:solidFill>
                <a:cs typeface="Times New Roman" pitchFamily="18" charset="0"/>
              </a:rPr>
              <a:t>Rout</a:t>
            </a:r>
            <a:r>
              <a:rPr lang="en-US" sz="3200" dirty="0" smtClean="0">
                <a:solidFill>
                  <a:prstClr val="black"/>
                </a:solidFill>
                <a:cs typeface="Times New Roman" pitchFamily="18" charset="0"/>
              </a:rPr>
              <a:t>ing</a:t>
            </a:r>
            <a:endParaRPr lang="de-DE" sz="3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329734" name="Text 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79699" y="2514600"/>
            <a:ext cx="5884751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solidFill>
                  <a:prstClr val="black"/>
                </a:solidFill>
                <a:cs typeface="Times New Roman" pitchFamily="18" charset="0"/>
              </a:rPr>
              <a:t>2- </a:t>
            </a:r>
            <a:r>
              <a:rPr lang="ar-SA" sz="3200" dirty="0" smtClean="0">
                <a:solidFill>
                  <a:prstClr val="black"/>
                </a:solidFill>
                <a:cs typeface="Times New Roman" pitchFamily="18" charset="0"/>
              </a:rPr>
              <a:t>التوجيه المتحول </a:t>
            </a:r>
            <a:r>
              <a:rPr lang="de-DE" sz="3200" dirty="0">
                <a:solidFill>
                  <a:prstClr val="black"/>
                </a:solidFill>
                <a:cs typeface="Times New Roman" pitchFamily="18" charset="0"/>
              </a:rPr>
              <a:t>Dynamic </a:t>
            </a:r>
            <a:r>
              <a:rPr lang="de-DE" sz="3200" dirty="0" smtClean="0">
                <a:solidFill>
                  <a:prstClr val="black"/>
                </a:solidFill>
                <a:cs typeface="Times New Roman" pitchFamily="18" charset="0"/>
              </a:rPr>
              <a:t>Routing</a:t>
            </a:r>
            <a:endParaRPr lang="de-DE" sz="3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914400"/>
            <a:ext cx="3321742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b="1" i="1" u="sng" dirty="0" smtClean="0">
                <a:solidFill>
                  <a:srgbClr val="00B0F0"/>
                </a:solidFill>
              </a:rPr>
              <a:t>ينقسم التوجية الى:</a:t>
            </a:r>
            <a:endParaRPr lang="ar-SA" sz="4000" b="1" i="1" u="sng" dirty="0">
              <a:solidFill>
                <a:srgbClr val="00B0F0"/>
              </a:solidFill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609600" y="3352800"/>
            <a:ext cx="7696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400" dirty="0">
                <a:solidFill>
                  <a:prstClr val="black"/>
                </a:solidFill>
              </a:rPr>
              <a:t>في الشبكات الضخمة يفضل استخدام التوجيه الديناميكي 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Dynamic</a:t>
            </a:r>
            <a:r>
              <a:rPr lang="ar-SA" sz="2400" dirty="0">
                <a:solidFill>
                  <a:prstClr val="black"/>
                </a:solidFill>
              </a:rPr>
              <a:t> لتخفيف جهد إدارة الشبكة ومتابعة </a:t>
            </a:r>
            <a:r>
              <a:rPr lang="ar-SA" sz="2400" dirty="0" smtClean="0">
                <a:solidFill>
                  <a:prstClr val="black"/>
                </a:solidFill>
              </a:rPr>
              <a:t>تغيراتها. يستخدم </a:t>
            </a:r>
            <a:r>
              <a:rPr lang="ar-SA" sz="2400" dirty="0">
                <a:solidFill>
                  <a:prstClr val="black"/>
                </a:solidFill>
              </a:rPr>
              <a:t>التوجيه الثابت 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Static</a:t>
            </a:r>
            <a:r>
              <a:rPr lang="ar-SA" sz="2400" dirty="0">
                <a:solidFill>
                  <a:prstClr val="black"/>
                </a:solidFill>
              </a:rPr>
              <a:t> من أجل تحديد مسار آمن للبيانات.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22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990600" y="2108358"/>
            <a:ext cx="7391400" cy="36256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 rtl="1"/>
            <a:r>
              <a:rPr lang="ar-SA" sz="2800" dirty="0">
                <a:cs typeface="Arial" pitchFamily="34" charset="0"/>
              </a:rPr>
              <a:t>يتعرف بروتوكول التوجيه على كل المسارات المتاحة، ويضع أفضل المسارات في جدول التوجيه، ويزيل المسارات التي لم تعد صالحة</a:t>
            </a:r>
            <a:r>
              <a:rPr lang="ar-SA" sz="2800" dirty="0"/>
              <a:t> </a:t>
            </a:r>
            <a:r>
              <a:rPr lang="ar-SA" sz="2800" dirty="0">
                <a:cs typeface="Arial" pitchFamily="34" charset="0"/>
              </a:rPr>
              <a:t>,تعد خوارزمية التوجيه أمرًا أساسيًا بالنسبة للتوجيه الديناميكي</a:t>
            </a:r>
            <a:r>
              <a:rPr lang="ar-SA" sz="2800" dirty="0"/>
              <a:t> </a:t>
            </a:r>
            <a:r>
              <a:rPr lang="ar-SA" sz="2800" dirty="0">
                <a:cs typeface="Arial" pitchFamily="34" charset="0"/>
              </a:rPr>
              <a:t> , والتقارب السريع أمر مرغوب فيه حيث يقلل من الفترة الزمنية التي تستمر أجهزة التوجيه خلالها في اتخاذ قرارات توجيه غير صحيحة.</a:t>
            </a:r>
            <a:r>
              <a:rPr lang="ar-SA" sz="2800" dirty="0"/>
              <a:t> </a:t>
            </a:r>
            <a:endParaRPr lang="en-US" sz="2800" dirty="0"/>
          </a:p>
          <a:p>
            <a:pPr algn="just" rtl="1"/>
            <a:r>
              <a:rPr lang="ar-SA" sz="2800" dirty="0">
                <a:cs typeface="Arial" pitchFamily="34" charset="0"/>
              </a:rPr>
              <a:t>تقوم الأنظمة الذاتية بتقسيم الشبكة البينية العامة إلى شبكات أصغر وأكثر قابلية للإدارة.</a:t>
            </a:r>
            <a:r>
              <a:rPr lang="ar-SA" sz="2800" dirty="0"/>
              <a:t> 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470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i="1" u="sng" dirty="0" smtClean="0">
                <a:solidFill>
                  <a:srgbClr val="00B0F0"/>
                </a:solidFill>
              </a:rPr>
              <a:t>الغرض </a:t>
            </a:r>
            <a:r>
              <a:rPr lang="ar-SA" sz="3200" b="1" i="1" u="sng" dirty="0">
                <a:solidFill>
                  <a:srgbClr val="00B0F0"/>
                </a:solidFill>
              </a:rPr>
              <a:t>من بروتوكول التوجيه والأنظمة الذاتية</a:t>
            </a:r>
            <a:r>
              <a:rPr lang="en-US" sz="3200" b="1" i="1" u="sng" dirty="0">
                <a:solidFill>
                  <a:srgbClr val="00B0F0"/>
                </a:solidFill>
              </a:rPr>
              <a:t> </a:t>
            </a:r>
            <a:r>
              <a:rPr lang="ar-SA" sz="3200" b="1" i="1" u="sng" dirty="0">
                <a:solidFill>
                  <a:srgbClr val="00B0F0"/>
                </a:solidFill>
              </a:rPr>
              <a:t> </a:t>
            </a:r>
            <a:endParaRPr lang="en-US" sz="3200" b="1" i="1" u="sng" dirty="0">
              <a:solidFill>
                <a:srgbClr val="00B0F0"/>
              </a:solidFill>
            </a:endParaRPr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0095" y="2172258"/>
            <a:ext cx="5723810" cy="338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L.Rania Ahmed Tabeidi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3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7504113" y="1793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685800" y="762000"/>
            <a:ext cx="7543800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 </a:t>
            </a:r>
            <a:r>
              <a:rPr lang="ar-SA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النوجيه الساكن </a:t>
            </a:r>
            <a:r>
              <a:rPr lang="de-DE" sz="3200" b="1" i="1" u="sng" dirty="0">
                <a:solidFill>
                  <a:srgbClr val="00B0F0"/>
                </a:solidFill>
                <a:cs typeface="Times New Roman" pitchFamily="18" charset="0"/>
              </a:rPr>
              <a:t>Static </a:t>
            </a:r>
            <a:r>
              <a:rPr lang="de-DE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Rou</a:t>
            </a:r>
            <a:r>
              <a:rPr lang="en-US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ting</a:t>
            </a:r>
            <a:endParaRPr lang="de-DE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914400" y="1828800"/>
            <a:ext cx="7315200" cy="26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ar-SA" sz="2800" dirty="0" smtClean="0">
                <a:solidFill>
                  <a:prstClr val="black"/>
                </a:solidFill>
                <a:cs typeface="Times New Roman" pitchFamily="18" charset="0"/>
              </a:rPr>
              <a:t>             في 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هذا النوع من الموجهات الـ </a:t>
            </a:r>
            <a:r>
              <a:rPr lang="de-DE" sz="2800" dirty="0">
                <a:solidFill>
                  <a:prstClr val="black"/>
                </a:solidFill>
                <a:cs typeface="Times New Roman" pitchFamily="18" charset="0"/>
              </a:rPr>
              <a:t>Routers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 يقوم قائد الشبكة </a:t>
            </a:r>
            <a:r>
              <a:rPr lang="de-DE" sz="2800" dirty="0" smtClean="0">
                <a:solidFill>
                  <a:prstClr val="black"/>
                </a:solidFill>
                <a:cs typeface="Times New Roman" pitchFamily="18" charset="0"/>
              </a:rPr>
              <a:t>Administrator</a:t>
            </a:r>
            <a:r>
              <a:rPr lang="ar-SA" sz="2800" dirty="0" smtClean="0">
                <a:solidFill>
                  <a:prstClr val="black"/>
                </a:solidFill>
                <a:cs typeface="Times New Roman" pitchFamily="18" charset="0"/>
              </a:rPr>
              <a:t>  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بإدخال المسارات بشكل يدوي وعليه سوف </a:t>
            </a:r>
            <a:r>
              <a:rPr lang="ar-SA" sz="2800" dirty="0" smtClean="0">
                <a:solidFill>
                  <a:prstClr val="black"/>
                </a:solidFill>
                <a:cs typeface="Times New Roman" pitchFamily="18" charset="0"/>
              </a:rPr>
              <a:t>تسلك 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البيانات دائما  هذه المسارات حتى يتم تعديلها من جديد.</a:t>
            </a:r>
          </a:p>
        </p:txBody>
      </p:sp>
    </p:spTree>
    <p:extLst>
      <p:ext uri="{BB962C8B-B14F-4D97-AF65-F5344CB8AC3E}">
        <p14:creationId xmlns:p14="http://schemas.microsoft.com/office/powerpoint/2010/main" val="284410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609600" y="685800"/>
            <a:ext cx="7772400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التوجيه المتحول </a:t>
            </a:r>
            <a:r>
              <a:rPr lang="de-DE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Dynamic Rou</a:t>
            </a:r>
            <a:r>
              <a:rPr lang="en-US" sz="3200" b="1" i="1" u="sng" dirty="0" smtClean="0">
                <a:solidFill>
                  <a:srgbClr val="00B0F0"/>
                </a:solidFill>
                <a:cs typeface="Times New Roman" pitchFamily="18" charset="0"/>
              </a:rPr>
              <a:t>ting</a:t>
            </a:r>
            <a:endParaRPr lang="de-DE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1781" name="Text Box 5"/>
          <p:cNvSpPr txBox="1">
            <a:spLocks noChangeArrowheads="1"/>
          </p:cNvSpPr>
          <p:nvPr/>
        </p:nvSpPr>
        <p:spPr bwMode="auto">
          <a:xfrm>
            <a:off x="762000" y="2060575"/>
            <a:ext cx="7620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3415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5209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7003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8797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3369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7941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2513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708525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rtl="1"/>
            <a:r>
              <a:rPr lang="ar-SA" sz="2800" dirty="0" smtClean="0">
                <a:solidFill>
                  <a:prstClr val="black"/>
                </a:solidFill>
                <a:cs typeface="Times New Roman" pitchFamily="18" charset="0"/>
              </a:rPr>
              <a:t>          في 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هذا النوع من الموجهات </a:t>
            </a:r>
            <a:r>
              <a:rPr lang="de-DE" sz="2800" dirty="0">
                <a:solidFill>
                  <a:prstClr val="black"/>
                </a:solidFill>
                <a:cs typeface="Times New Roman" pitchFamily="18" charset="0"/>
              </a:rPr>
              <a:t>Routers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 تبنى جداول التوجيه بشكل متغير تبعا لأفضلية المسار, ويتم قياس ذلك بواسطة تقنيات معينة تدعى بروتوكولات, ومن اشهر هذه البروتوكولات </a:t>
            </a:r>
          </a:p>
        </p:txBody>
      </p:sp>
      <p:sp>
        <p:nvSpPr>
          <p:cNvPr id="331782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5913" y="4267200"/>
            <a:ext cx="19446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de-DE" sz="4400" dirty="0">
                <a:solidFill>
                  <a:prstClr val="black"/>
                </a:solidFill>
              </a:rPr>
              <a:t>OSPF</a:t>
            </a:r>
            <a:endParaRPr lang="ar-SA" sz="4400" dirty="0">
              <a:solidFill>
                <a:prstClr val="black"/>
              </a:solidFill>
            </a:endParaRPr>
          </a:p>
        </p:txBody>
      </p:sp>
      <p:sp>
        <p:nvSpPr>
          <p:cNvPr id="331783" name="Rectangl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95600" y="3505200"/>
            <a:ext cx="30241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de-DE" sz="4400" dirty="0">
                <a:solidFill>
                  <a:prstClr val="black"/>
                </a:solidFill>
              </a:rPr>
              <a:t>RIP</a:t>
            </a:r>
          </a:p>
        </p:txBody>
      </p:sp>
    </p:spTree>
    <p:extLst>
      <p:ext uri="{BB962C8B-B14F-4D97-AF65-F5344CB8AC3E}">
        <p14:creationId xmlns:p14="http://schemas.microsoft.com/office/powerpoint/2010/main" val="41183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او كما تعرف بخوارزميات </a:t>
            </a:r>
            <a:r>
              <a:rPr lang="ar-SA" sz="2800" dirty="0" smtClean="0"/>
              <a:t>التوجيه </a:t>
            </a:r>
            <a:r>
              <a:rPr lang="en-US" sz="2800" dirty="0" smtClean="0"/>
              <a:t>routing </a:t>
            </a:r>
            <a:r>
              <a:rPr lang="en-US" sz="2800" dirty="0" smtClean="0"/>
              <a:t>algorithm) </a:t>
            </a:r>
            <a:r>
              <a:rPr lang="ar-SA" sz="2800" dirty="0" smtClean="0"/>
              <a:t>):</a:t>
            </a:r>
            <a:endParaRPr lang="en-US" sz="2800" dirty="0" smtClean="0"/>
          </a:p>
          <a:p>
            <a:r>
              <a:rPr lang="ar-SA" dirty="0" smtClean="0">
                <a:solidFill>
                  <a:srgbClr val="00B050"/>
                </a:solidFill>
              </a:rPr>
              <a:t>وهى: </a:t>
            </a:r>
            <a:endParaRPr lang="en-US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1-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pen Shortest Path First (OSPF)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2- </a:t>
            </a:r>
            <a:r>
              <a:rPr lang="en-US" dirty="0" smtClean="0">
                <a:solidFill>
                  <a:srgbClr val="FF0000"/>
                </a:solidFill>
              </a:rPr>
              <a:t>Routing Information Protocol (RIP) 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4555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2286000" y="609600"/>
            <a:ext cx="5133975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بروتوكول فتح المسار الأقصر أولا</a:t>
            </a:r>
            <a:endParaRPr lang="en-US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963612" y="1295400"/>
            <a:ext cx="4751388" cy="98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O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pen </a:t>
            </a:r>
            <a:r>
              <a:rPr lang="de-DE" sz="4400" b="1" i="1" u="sng" dirty="0" smtClean="0">
                <a:solidFill>
                  <a:srgbClr val="990099"/>
                </a:solidFill>
                <a:cs typeface="Times New Roman" pitchFamily="18" charset="0"/>
              </a:rPr>
              <a:t>S</a:t>
            </a:r>
            <a:r>
              <a:rPr lang="de-DE" sz="3200" b="1" i="1" u="sng" dirty="0" smtClean="0">
                <a:solidFill>
                  <a:srgbClr val="CC0066"/>
                </a:solidFill>
                <a:cs typeface="Times New Roman" pitchFamily="18" charset="0"/>
              </a:rPr>
              <a:t>hortest </a:t>
            </a: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P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ath </a:t>
            </a:r>
            <a:r>
              <a:rPr lang="de-DE" sz="4400" b="1" i="1" u="sng" dirty="0">
                <a:solidFill>
                  <a:srgbClr val="990099"/>
                </a:solidFill>
                <a:cs typeface="Times New Roman" pitchFamily="18" charset="0"/>
              </a:rPr>
              <a:t>F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irst</a:t>
            </a:r>
            <a:endParaRPr lang="en-US" sz="3200" b="1" i="1" u="sng" dirty="0">
              <a:solidFill>
                <a:srgbClr val="CC0066"/>
              </a:solidFill>
              <a:cs typeface="Times New Roman" pitchFamily="18" charset="0"/>
            </a:endParaRP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963613" y="2608263"/>
            <a:ext cx="726598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يقوم كل موجه ببث معلومات عن وضعه الحالى ومن ثم يستخدم كل </a:t>
            </a:r>
            <a:r>
              <a:rPr lang="ar-SA" sz="2800" dirty="0" smtClean="0">
                <a:solidFill>
                  <a:prstClr val="black"/>
                </a:solidFill>
                <a:cs typeface="Times New Roman" pitchFamily="18" charset="0"/>
              </a:rPr>
              <a:t>موجه هذه 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المعلومات لحساب المسار  الأقصر (الأفضل) الخاصة </a:t>
            </a:r>
            <a:r>
              <a:rPr lang="ar-SA" sz="2800" dirty="0" smtClean="0">
                <a:solidFill>
                  <a:prstClr val="black"/>
                </a:solidFill>
                <a:cs typeface="Times New Roman" pitchFamily="18" charset="0"/>
              </a:rPr>
              <a:t>به.ويختار </a:t>
            </a:r>
            <a:r>
              <a:rPr lang="ar-SA" sz="2800" dirty="0">
                <a:solidFill>
                  <a:prstClr val="black"/>
                </a:solidFill>
                <a:cs typeface="Times New Roman" pitchFamily="18" charset="0"/>
              </a:rPr>
              <a:t>هذا البروتوكول أفضل المسارات طبقا لعدد من العوامل:	</a:t>
            </a:r>
            <a:endParaRPr lang="en-US" sz="28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334855" name="Rectangle 7"/>
          <p:cNvSpPr>
            <a:spLocks noChangeArrowheads="1"/>
          </p:cNvSpPr>
          <p:nvPr/>
        </p:nvSpPr>
        <p:spPr bwMode="auto">
          <a:xfrm>
            <a:off x="2268538" y="4343400"/>
            <a:ext cx="4572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solidFill>
                  <a:prstClr val="black"/>
                </a:solidFill>
                <a:cs typeface="Times New Roman" pitchFamily="18" charset="0"/>
              </a:rPr>
              <a:t>   سرعة الخط</a:t>
            </a:r>
          </a:p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solidFill>
                  <a:prstClr val="black"/>
                </a:solidFill>
                <a:cs typeface="Times New Roman" pitchFamily="18" charset="0"/>
              </a:rPr>
              <a:t>   عدد القفزات اللازمة للوصول الى الهدف</a:t>
            </a:r>
          </a:p>
          <a:p>
            <a:pPr algn="r" rtl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ar-SA" sz="2000" dirty="0">
                <a:solidFill>
                  <a:prstClr val="black"/>
                </a:solidFill>
                <a:cs typeface="Times New Roman" pitchFamily="18" charset="0"/>
              </a:rPr>
              <a:t>   ضغط تبادل البيانات على المسار</a:t>
            </a:r>
          </a:p>
        </p:txBody>
      </p:sp>
    </p:spTree>
    <p:extLst>
      <p:ext uri="{BB962C8B-B14F-4D97-AF65-F5344CB8AC3E}">
        <p14:creationId xmlns:p14="http://schemas.microsoft.com/office/powerpoint/2010/main" val="412651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dirty="0" smtClean="0"/>
              <a:t>تعتبر  خوارزمية </a:t>
            </a:r>
            <a:r>
              <a:rPr lang="en-US" dirty="0" err="1" smtClean="0"/>
              <a:t>ospf</a:t>
            </a:r>
            <a:r>
              <a:rPr lang="en-US" dirty="0" smtClean="0"/>
              <a:t> </a:t>
            </a:r>
            <a:endParaRPr lang="ar-SA" dirty="0" smtClean="0"/>
          </a:p>
          <a:p>
            <a:r>
              <a:rPr lang="ar-SA" dirty="0" smtClean="0"/>
              <a:t>من </a:t>
            </a:r>
            <a:r>
              <a:rPr lang="ar-SA" dirty="0" smtClean="0"/>
              <a:t>النوع المسمى حاله الربط </a:t>
            </a:r>
            <a:r>
              <a:rPr lang="en-US" dirty="0" smtClean="0"/>
              <a:t>link </a:t>
            </a:r>
            <a:r>
              <a:rPr lang="en-US" dirty="0" smtClean="0"/>
              <a:t>-State </a:t>
            </a:r>
            <a:r>
              <a:rPr lang="ar-SA" dirty="0" smtClean="0"/>
              <a:t> </a:t>
            </a:r>
            <a:r>
              <a:rPr lang="ar-SA" dirty="0" smtClean="0"/>
              <a:t>وهذا النوع من الخوارزميات يقوم بما </a:t>
            </a:r>
            <a:r>
              <a:rPr lang="ar-SA" dirty="0" smtClean="0"/>
              <a:t>يلى: </a:t>
            </a:r>
            <a:endParaRPr lang="ar-SA" dirty="0" smtClean="0"/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1- التحكم بعملية التوجيه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2- السماح للموجهات </a:t>
            </a:r>
            <a:r>
              <a:rPr lang="ar-SA" dirty="0" smtClean="0">
                <a:solidFill>
                  <a:srgbClr val="FF0000"/>
                </a:solidFill>
              </a:rPr>
              <a:t>بالاستجابة السريعة لأى تغيير </a:t>
            </a:r>
            <a:r>
              <a:rPr lang="ar-SA" dirty="0" smtClean="0">
                <a:solidFill>
                  <a:srgbClr val="FF0000"/>
                </a:solidFill>
              </a:rPr>
              <a:t>يحدث على الشبكة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3- نظرا لاحتوائها على قاعدة بيانات كبيره ومعقده لتصميم الشبكات </a:t>
            </a:r>
            <a:r>
              <a:rPr lang="ar-SA" dirty="0" smtClean="0">
                <a:solidFill>
                  <a:srgbClr val="FF0000"/>
                </a:solidFill>
              </a:rPr>
              <a:t>فأنها </a:t>
            </a:r>
            <a:r>
              <a:rPr lang="ar-SA" dirty="0" smtClean="0">
                <a:solidFill>
                  <a:srgbClr val="FF0000"/>
                </a:solidFill>
              </a:rPr>
              <a:t>توفر معرفة كاملة للموجهات  بكيفية الاتصال بغيرها من الموجهات على الشبكة </a:t>
            </a:r>
          </a:p>
          <a:p>
            <a:r>
              <a:rPr lang="ar-SA" dirty="0" smtClean="0"/>
              <a:t>تعتبر خوارزمية </a:t>
            </a:r>
            <a:r>
              <a:rPr lang="en-US" dirty="0" err="1" smtClean="0"/>
              <a:t>ospf</a:t>
            </a:r>
            <a:r>
              <a:rPr lang="ar-SA" dirty="0" smtClean="0"/>
              <a:t> مدعومة من </a:t>
            </a:r>
            <a:r>
              <a:rPr lang="ar-SA" dirty="0" smtClean="0"/>
              <a:t>برتوكول </a:t>
            </a:r>
            <a:r>
              <a:rPr lang="en-US" dirty="0" err="1" smtClean="0"/>
              <a:t>tcp</a:t>
            </a:r>
            <a:r>
              <a:rPr lang="en-US" dirty="0" smtClean="0"/>
              <a:t>/ </a:t>
            </a:r>
            <a:r>
              <a:rPr lang="en-US" dirty="0" err="1" smtClean="0"/>
              <a:t>ip</a:t>
            </a:r>
            <a:r>
              <a:rPr lang="en-US" dirty="0" smtClean="0"/>
              <a:t> </a:t>
            </a:r>
            <a:r>
              <a:rPr lang="ar-SA" dirty="0" smtClean="0"/>
              <a:t> تقوم هذه الخوارزميات بالتعرف على عدد من المسارات او الموجهات </a:t>
            </a:r>
            <a:r>
              <a:rPr lang="ar-SA" dirty="0" err="1" smtClean="0"/>
              <a:t>التى</a:t>
            </a:r>
            <a:r>
              <a:rPr lang="ar-SA" dirty="0" smtClean="0"/>
              <a:t> </a:t>
            </a:r>
            <a:r>
              <a:rPr lang="ar-SA" dirty="0" smtClean="0"/>
              <a:t>تستمر خلالها للحزم واختيار انسبها من خلال معرفة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8472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1- عدد القفزات </a:t>
            </a:r>
            <a:r>
              <a:rPr lang="en-US" dirty="0" smtClean="0">
                <a:solidFill>
                  <a:srgbClr val="FF0000"/>
                </a:solidFill>
              </a:rPr>
              <a:t>hope</a:t>
            </a:r>
            <a:r>
              <a:rPr lang="ar-SA" dirty="0" smtClean="0">
                <a:solidFill>
                  <a:srgbClr val="FF0000"/>
                </a:solidFill>
              </a:rPr>
              <a:t> بين الاقسام </a:t>
            </a:r>
            <a:r>
              <a:rPr lang="ar-SA" dirty="0" smtClean="0">
                <a:solidFill>
                  <a:srgbClr val="FF0000"/>
                </a:solidFill>
              </a:rPr>
              <a:t>المرتبطة </a:t>
            </a:r>
            <a:r>
              <a:rPr lang="ar-SA" dirty="0" smtClean="0">
                <a:solidFill>
                  <a:srgbClr val="FF0000"/>
                </a:solidFill>
              </a:rPr>
              <a:t>بها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2- سرعة المسار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3- حركة المرور على كل مسار في الشبكة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4- تكلفة استخدام كل مسار ومقدارها يحدد من قبل مدير الشبكة </a:t>
            </a:r>
          </a:p>
        </p:txBody>
      </p:sp>
    </p:spTree>
    <p:extLst>
      <p:ext uri="{BB962C8B-B14F-4D97-AF65-F5344CB8AC3E}">
        <p14:creationId xmlns:p14="http://schemas.microsoft.com/office/powerpoint/2010/main" val="968092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4114800" y="914400"/>
            <a:ext cx="3836988" cy="74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3200" b="1" i="1" u="sng" dirty="0">
                <a:solidFill>
                  <a:srgbClr val="00B0F0"/>
                </a:solidFill>
                <a:cs typeface="Times New Roman" pitchFamily="18" charset="0"/>
              </a:rPr>
              <a:t>بروتوكول توجيه المعلومات</a:t>
            </a:r>
            <a:endParaRPr lang="en-US" sz="32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644525" y="1371600"/>
            <a:ext cx="5832475" cy="90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R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outing </a:t>
            </a: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I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nformation </a:t>
            </a:r>
            <a:r>
              <a:rPr lang="de-DE" sz="4000" b="1" i="1" u="sng" dirty="0">
                <a:solidFill>
                  <a:srgbClr val="990099"/>
                </a:solidFill>
                <a:cs typeface="Times New Roman" pitchFamily="18" charset="0"/>
              </a:rPr>
              <a:t>P</a:t>
            </a:r>
            <a:r>
              <a:rPr lang="de-DE" sz="3200" b="1" i="1" u="sng" dirty="0">
                <a:solidFill>
                  <a:srgbClr val="CC0066"/>
                </a:solidFill>
                <a:cs typeface="Times New Roman" pitchFamily="18" charset="0"/>
              </a:rPr>
              <a:t>rotocol</a:t>
            </a:r>
            <a:endParaRPr lang="en-US" sz="3200" b="1" i="1" u="sng" dirty="0">
              <a:solidFill>
                <a:srgbClr val="CC0066"/>
              </a:solidFill>
              <a:cs typeface="Times New Roman" pitchFamily="18" charset="0"/>
            </a:endParaRPr>
          </a:p>
        </p:txBody>
      </p:sp>
      <p:sp>
        <p:nvSpPr>
          <p:cNvPr id="332808" name="Text Box 8"/>
          <p:cNvSpPr txBox="1">
            <a:spLocks noChangeArrowheads="1"/>
          </p:cNvSpPr>
          <p:nvPr/>
        </p:nvSpPr>
        <p:spPr bwMode="auto">
          <a:xfrm>
            <a:off x="1491084" y="3525838"/>
            <a:ext cx="699544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حيث  يتم تقدير المسار للهدف  بعدد من القفزات .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    </a:t>
            </a:r>
          </a:p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 ويقوم كل موجه </a:t>
            </a:r>
            <a:r>
              <a:rPr lang="de-DE" sz="2000" dirty="0">
                <a:cs typeface="Times New Roman" pitchFamily="18" charset="0"/>
              </a:rPr>
              <a:t>Router</a:t>
            </a:r>
            <a:r>
              <a:rPr lang="ar-SA" sz="2000" dirty="0">
                <a:cs typeface="Times New Roman" pitchFamily="18" charset="0"/>
              </a:rPr>
              <a:t> ببث جداول التوجيه الخاص به الى الموجهات المجاورة </a:t>
            </a:r>
          </a:p>
          <a:p>
            <a:pPr algn="r" rtl="1"/>
            <a:r>
              <a:rPr lang="ar-SA" sz="2000" dirty="0">
                <a:cs typeface="Times New Roman" pitchFamily="18" charset="0"/>
              </a:rPr>
              <a:t>     بحيث تقوم بتعديل جدول التوجيه الخاص بها . </a:t>
            </a:r>
          </a:p>
          <a:p>
            <a:pPr algn="r" rtl="1"/>
            <a:endParaRPr lang="ar-SA" sz="2000" dirty="0">
              <a:cs typeface="Times New Roman" pitchFamily="18" charset="0"/>
            </a:endParaRPr>
          </a:p>
          <a:p>
            <a:pPr algn="r" rtl="1">
              <a:buFontTx/>
              <a:buBlip>
                <a:blip r:embed="rId2"/>
              </a:buBlip>
            </a:pPr>
            <a:r>
              <a:rPr lang="ar-SA" sz="2000" dirty="0">
                <a:cs typeface="Times New Roman" pitchFamily="18" charset="0"/>
              </a:rPr>
              <a:t> يبث البروتوكول </a:t>
            </a:r>
            <a:r>
              <a:rPr lang="de-DE" sz="2000" dirty="0"/>
              <a:t>RIP</a:t>
            </a:r>
            <a:r>
              <a:rPr lang="ar-SA" sz="2000" dirty="0">
                <a:cs typeface="Times New Roman" pitchFamily="18" charset="0"/>
              </a:rPr>
              <a:t> معلومات التوجيه كل (</a:t>
            </a:r>
            <a:r>
              <a:rPr lang="de-DE" sz="2000" dirty="0">
                <a:cs typeface="Times New Roman" pitchFamily="18" charset="0"/>
              </a:rPr>
              <a:t>30</a:t>
            </a:r>
            <a:r>
              <a:rPr lang="ar-SA" sz="2000" dirty="0">
                <a:cs typeface="Times New Roman" pitchFamily="18" charset="0"/>
              </a:rPr>
              <a:t>) ثانية.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332809" name="Text Box 9"/>
          <p:cNvSpPr txBox="1">
            <a:spLocks noChangeArrowheads="1"/>
          </p:cNvSpPr>
          <p:nvPr/>
        </p:nvSpPr>
        <p:spPr bwMode="auto">
          <a:xfrm>
            <a:off x="3348038" y="5445125"/>
            <a:ext cx="328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32810" name="Text 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323725" y="5036093"/>
            <a:ext cx="2462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rtl="1"/>
            <a:r>
              <a:rPr lang="ar-SA" dirty="0">
                <a:solidFill>
                  <a:srgbClr val="008000"/>
                </a:solidFill>
                <a:cs typeface="Times New Roman" pitchFamily="18" charset="0"/>
              </a:rPr>
              <a:t>(يتضمن جدول التوجيه)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32811" name="Text Box 11"/>
          <p:cNvSpPr txBox="1">
            <a:spLocks noChangeArrowheads="1"/>
          </p:cNvSpPr>
          <p:nvPr/>
        </p:nvSpPr>
        <p:spPr bwMode="auto">
          <a:xfrm>
            <a:off x="8459788" y="30686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332812" name="Text Box 12"/>
          <p:cNvSpPr txBox="1">
            <a:spLocks noChangeArrowheads="1"/>
          </p:cNvSpPr>
          <p:nvPr/>
        </p:nvSpPr>
        <p:spPr bwMode="auto">
          <a:xfrm>
            <a:off x="1143000" y="2589352"/>
            <a:ext cx="7162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ar-SA" sz="2000" dirty="0">
                <a:cs typeface="Times New Roman" pitchFamily="18" charset="0"/>
              </a:rPr>
              <a:t>يستخدم هذا البروتوكول تقنية الـ </a:t>
            </a:r>
            <a:r>
              <a:rPr lang="de-DE" sz="2000" dirty="0" smtClean="0">
                <a:cs typeface="Times New Roman" pitchFamily="18" charset="0"/>
              </a:rPr>
              <a:t>Dista</a:t>
            </a:r>
            <a:r>
              <a:rPr lang="en-US" sz="2000" dirty="0" smtClean="0">
                <a:cs typeface="Times New Roman" pitchFamily="18" charset="0"/>
              </a:rPr>
              <a:t>n</a:t>
            </a:r>
            <a:r>
              <a:rPr lang="de-DE" sz="2000" dirty="0" smtClean="0">
                <a:cs typeface="Times New Roman" pitchFamily="18" charset="0"/>
              </a:rPr>
              <a:t>ce </a:t>
            </a:r>
            <a:r>
              <a:rPr lang="de-DE" sz="2000" dirty="0">
                <a:cs typeface="Times New Roman" pitchFamily="18" charset="0"/>
              </a:rPr>
              <a:t>Victor </a:t>
            </a:r>
            <a:r>
              <a:rPr lang="ar-SA" sz="2000" dirty="0">
                <a:cs typeface="Times New Roman" pitchFamily="18" charset="0"/>
              </a:rPr>
              <a:t> حيث تحسب المسافة الى الهدف </a:t>
            </a:r>
            <a:r>
              <a:rPr lang="ar-SA" sz="2000" dirty="0" smtClean="0">
                <a:cs typeface="Times New Roman" pitchFamily="18" charset="0"/>
              </a:rPr>
              <a:t>بوحدة </a:t>
            </a:r>
            <a:r>
              <a:rPr lang="ar-SA" sz="2000" dirty="0">
                <a:cs typeface="Times New Roman" pitchFamily="18" charset="0"/>
              </a:rPr>
              <a:t>القفزة  </a:t>
            </a:r>
            <a:r>
              <a:rPr lang="de-DE" sz="2000" dirty="0">
                <a:cs typeface="Times New Roman" pitchFamily="18" charset="0"/>
              </a:rPr>
              <a:t>Hop</a:t>
            </a:r>
            <a:r>
              <a:rPr lang="ar-SA" sz="2000" dirty="0">
                <a:cs typeface="Times New Roman" pitchFamily="18" charset="0"/>
              </a:rPr>
              <a:t>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601541" y="5496623"/>
            <a:ext cx="685824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2400" dirty="0" smtClean="0">
                <a:solidFill>
                  <a:prstClr val="black"/>
                </a:solidFill>
              </a:rPr>
              <a:t>غير </a:t>
            </a:r>
            <a:r>
              <a:rPr lang="ar-SA" sz="2400" dirty="0">
                <a:solidFill>
                  <a:prstClr val="black"/>
                </a:solidFill>
              </a:rPr>
              <a:t>امن </a:t>
            </a:r>
            <a:r>
              <a:rPr lang="en-US" sz="2400" dirty="0" smtClean="0">
                <a:solidFill>
                  <a:prstClr val="black"/>
                </a:solidFill>
              </a:rPr>
              <a:t>weak security </a:t>
            </a:r>
            <a:r>
              <a:rPr lang="ar-SA" sz="2400" dirty="0" smtClean="0">
                <a:solidFill>
                  <a:prstClr val="black"/>
                </a:solidFill>
              </a:rPr>
              <a:t> </a:t>
            </a:r>
            <a:r>
              <a:rPr lang="ar-SA" sz="2400" dirty="0">
                <a:solidFill>
                  <a:prstClr val="black"/>
                </a:solidFill>
              </a:rPr>
              <a:t>لكنه مازال مستخدما بشكل واسع في الشبكات </a:t>
            </a:r>
            <a:r>
              <a:rPr lang="ar-SA" sz="2400" dirty="0" smtClean="0">
                <a:solidFill>
                  <a:prstClr val="black"/>
                </a:solidFill>
              </a:rPr>
              <a:t>الصغيرة.</a:t>
            </a:r>
            <a:endParaRPr lang="ar-SA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12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31</a:t>
            </a:fld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600"/>
            <a:ext cx="6553200" cy="361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66800" y="1066800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i="1" u="sng" dirty="0" smtClean="0">
                <a:solidFill>
                  <a:srgbClr val="00B0F0"/>
                </a:solidFill>
              </a:rPr>
              <a:t>التعرف </a:t>
            </a:r>
            <a:r>
              <a:rPr lang="ar-SA" sz="2800" b="1" i="1" u="sng" dirty="0">
                <a:solidFill>
                  <a:srgbClr val="00B0F0"/>
                </a:solidFill>
              </a:rPr>
              <a:t>على فئات بروتوكولات التوجيه (خوارزميات التوجيه)</a:t>
            </a:r>
          </a:p>
        </p:txBody>
      </p:sp>
    </p:spTree>
    <p:extLst>
      <p:ext uri="{BB962C8B-B14F-4D97-AF65-F5344CB8AC3E}">
        <p14:creationId xmlns:p14="http://schemas.microsoft.com/office/powerpoint/2010/main" val="29416398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2600" b="1" i="1" u="sng" dirty="0" smtClean="0">
                <a:solidFill>
                  <a:srgbClr val="00B0F0"/>
                </a:solidFill>
              </a:rPr>
              <a:t> خوارزمية </a:t>
            </a:r>
            <a:r>
              <a:rPr lang="ar-SA" sz="2600" b="1" i="1" u="sng" dirty="0">
                <a:solidFill>
                  <a:srgbClr val="00B0F0"/>
                </a:solidFill>
              </a:rPr>
              <a:t>”متجه المسافات“  </a:t>
            </a:r>
            <a:r>
              <a:rPr lang="en-US" sz="2600" b="1" i="1" u="sng" dirty="0">
                <a:solidFill>
                  <a:srgbClr val="00B0F0"/>
                </a:solidFill>
              </a:rPr>
              <a:t>Distance Vector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31AE6-F090-41F5-BC6D-A45ACDF756DA}" type="slidenum">
              <a:rPr lang="ar-SA"/>
              <a:pPr/>
              <a:t>32</a:t>
            </a:fld>
            <a:endParaRPr lang="en-US"/>
          </a:p>
        </p:txBody>
      </p:sp>
      <p:pic>
        <p:nvPicPr>
          <p:cNvPr id="602115" name="Picture 3" descr="transd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3246438"/>
            <a:ext cx="952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2119" name="Group 7"/>
          <p:cNvGrpSpPr>
            <a:grpSpLocks/>
          </p:cNvGrpSpPr>
          <p:nvPr/>
        </p:nvGrpSpPr>
        <p:grpSpPr bwMode="auto">
          <a:xfrm>
            <a:off x="1270000" y="2198688"/>
            <a:ext cx="6578600" cy="3135312"/>
            <a:chOff x="528" y="816"/>
            <a:chExt cx="4416" cy="2935"/>
          </a:xfrm>
        </p:grpSpPr>
        <p:pic>
          <p:nvPicPr>
            <p:cNvPr id="60211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11"/>
            <a:stretch>
              <a:fillRect/>
            </a:stretch>
          </p:blipFill>
          <p:spPr bwMode="auto">
            <a:xfrm>
              <a:off x="528" y="816"/>
              <a:ext cx="4272" cy="2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2118" name="Rectangle 6"/>
            <p:cNvSpPr>
              <a:spLocks noChangeArrowheads="1"/>
            </p:cNvSpPr>
            <p:nvPr/>
          </p:nvSpPr>
          <p:spPr bwMode="auto">
            <a:xfrm>
              <a:off x="4512" y="816"/>
              <a:ext cx="432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602121" name="Rectangle 9"/>
          <p:cNvSpPr>
            <a:spLocks noChangeArrowheads="1"/>
          </p:cNvSpPr>
          <p:nvPr/>
        </p:nvSpPr>
        <p:spPr bwMode="auto">
          <a:xfrm>
            <a:off x="1270000" y="5562600"/>
            <a:ext cx="59309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rtl="1"/>
            <a:r>
              <a:rPr lang="ar-SA" sz="2000" dirty="0">
                <a:cs typeface="Arial" pitchFamily="34" charset="0"/>
              </a:rPr>
              <a:t>لا تتضمن معلومات هيكل الشبكة أية معارف عن أجهزة التوجيه البعيدة</a:t>
            </a:r>
            <a:r>
              <a:rPr lang="en-US" sz="2000" dirty="0">
                <a:cs typeface="Arial" pitchFamily="34" charset="0"/>
              </a:rPr>
              <a:t>.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643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2600" dirty="0" smtClean="0"/>
              <a:t>اكتشاف </a:t>
            </a:r>
            <a:r>
              <a:rPr lang="ar-SA" sz="2600" dirty="0"/>
              <a:t>هيكل الشبكة بواسطة  </a:t>
            </a:r>
            <a:r>
              <a:rPr lang="en-US" sz="2600" dirty="0"/>
              <a:t>Distance Vector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D359-D9F7-4FB0-9D6B-ECB755973AE0}" type="slidenum">
              <a:rPr lang="ar-SA"/>
              <a:pPr/>
              <a:t>33</a:t>
            </a:fld>
            <a:endParaRPr lang="en-US"/>
          </a:p>
        </p:txBody>
      </p:sp>
      <p:pic>
        <p:nvPicPr>
          <p:cNvPr id="603139" name="Picture 3" descr="transd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3246438"/>
            <a:ext cx="952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314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14550"/>
            <a:ext cx="6400800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87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4" name="Text Box 4"/>
          <p:cNvSpPr txBox="1">
            <a:spLocks noChangeArrowheads="1"/>
          </p:cNvSpPr>
          <p:nvPr/>
        </p:nvSpPr>
        <p:spPr bwMode="auto">
          <a:xfrm>
            <a:off x="762000" y="2219325"/>
            <a:ext cx="7467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ربط شبكتين مختلفتين بطبقة الشبكة لكنها متماثلة في بنى الطبقات الاعلى.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الاحتفاظ بالعناوين المنطقية (</a:t>
            </a:r>
            <a:r>
              <a:rPr lang="de-DE" sz="2400" dirty="0">
                <a:cs typeface="Times New Roman" pitchFamily="18" charset="0"/>
              </a:rPr>
              <a:t>IP Adress</a:t>
            </a:r>
            <a:r>
              <a:rPr lang="ar-SA" sz="2400" dirty="0">
                <a:cs typeface="Times New Roman" pitchFamily="18" charset="0"/>
              </a:rPr>
              <a:t>) في جداول التوجيه.</a:t>
            </a:r>
          </a:p>
          <a:p>
            <a:pPr algn="r" rtl="1">
              <a:lnSpc>
                <a:spcPct val="200000"/>
              </a:lnSpc>
              <a:buFontTx/>
              <a:buBlip>
                <a:blip r:embed="rId2"/>
              </a:buBlip>
            </a:pPr>
            <a:r>
              <a:rPr lang="ar-SA" sz="2400" dirty="0">
                <a:cs typeface="Times New Roman" pitchFamily="18" charset="0"/>
              </a:rPr>
              <a:t> اختيار المسار الافضل بين الشبكات لتراسل البيانات.</a:t>
            </a:r>
            <a:endParaRPr lang="en-US" sz="2400" dirty="0">
              <a:cs typeface="Times New Roman" pitchFamily="18" charset="0"/>
            </a:endParaRPr>
          </a:p>
        </p:txBody>
      </p:sp>
      <p:sp>
        <p:nvSpPr>
          <p:cNvPr id="343045" name="Text Box 5"/>
          <p:cNvSpPr txBox="1">
            <a:spLocks noChangeArrowheads="1"/>
          </p:cNvSpPr>
          <p:nvPr/>
        </p:nvSpPr>
        <p:spPr bwMode="auto">
          <a:xfrm>
            <a:off x="5076825" y="1125538"/>
            <a:ext cx="27254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sz="3600" b="1" i="1" u="sng" dirty="0">
                <a:solidFill>
                  <a:srgbClr val="00B0F0"/>
                </a:solidFill>
                <a:cs typeface="Times New Roman" pitchFamily="18" charset="0"/>
              </a:rPr>
              <a:t>تهتم الموجهات بـ</a:t>
            </a:r>
            <a:endParaRPr lang="en-US" sz="3600" b="1" i="1" u="sng" dirty="0">
              <a:solidFill>
                <a:srgbClr val="00B0F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2475813" y="1187450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4073" name="Text Box 9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56931" y="2349500"/>
            <a:ext cx="58503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r" rtl="1">
              <a:buFont typeface="Arial" pitchFamily="34" charset="0"/>
              <a:buChar char="•"/>
            </a:pPr>
            <a:r>
              <a:rPr lang="ar-SA" sz="4000" dirty="0">
                <a:cs typeface="Times New Roman" pitchFamily="18" charset="0"/>
              </a:rPr>
              <a:t>تعريف بوابة العبور </a:t>
            </a:r>
            <a:r>
              <a:rPr lang="de-DE" sz="4000" dirty="0">
                <a:cs typeface="Times New Roman" pitchFamily="18" charset="0"/>
              </a:rPr>
              <a:t>Gateway</a:t>
            </a:r>
          </a:p>
        </p:txBody>
      </p:sp>
      <p:sp>
        <p:nvSpPr>
          <p:cNvPr id="344074" name="Text 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377366" y="3200400"/>
            <a:ext cx="58711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571500" indent="-571500" algn="r" rtl="1">
              <a:buFont typeface="Arial" pitchFamily="34" charset="0"/>
              <a:buChar char="•"/>
            </a:pPr>
            <a:r>
              <a:rPr lang="ar-SA" sz="4000" dirty="0">
                <a:cs typeface="Times New Roman" pitchFamily="18" charset="0"/>
              </a:rPr>
              <a:t>انواع بوابات </a:t>
            </a:r>
            <a:r>
              <a:rPr lang="ar-SA" sz="4000" dirty="0" smtClean="0">
                <a:cs typeface="Times New Roman" pitchFamily="18" charset="0"/>
              </a:rPr>
              <a:t>العبور </a:t>
            </a:r>
            <a:r>
              <a:rPr lang="de-DE" sz="4000" dirty="0">
                <a:cs typeface="Times New Roman" pitchFamily="18" charset="0"/>
              </a:rPr>
              <a:t>Gateway</a:t>
            </a:r>
          </a:p>
        </p:txBody>
      </p:sp>
    </p:spTree>
    <p:extLst>
      <p:ext uri="{BB962C8B-B14F-4D97-AF65-F5344CB8AC3E}">
        <p14:creationId xmlns:p14="http://schemas.microsoft.com/office/powerpoint/2010/main" val="401765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73238"/>
            <a:ext cx="7127875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0213" name="Text Box 5"/>
          <p:cNvSpPr txBox="1">
            <a:spLocks noChangeArrowheads="1"/>
          </p:cNvSpPr>
          <p:nvPr/>
        </p:nvSpPr>
        <p:spPr bwMode="auto">
          <a:xfrm>
            <a:off x="2167838" y="692150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914400" y="1916113"/>
            <a:ext cx="7467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just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يعتبر هذا الجهاز من اذكى أجهزة ربط الشبكات ويعمل في كل </a:t>
            </a:r>
            <a:r>
              <a:rPr lang="ar-SA" sz="2800" dirty="0" smtClean="0">
                <a:cs typeface="Times New Roman" pitchFamily="18" charset="0"/>
              </a:rPr>
              <a:t>مستويات </a:t>
            </a:r>
            <a:r>
              <a:rPr lang="de-DE" sz="2800" dirty="0" smtClean="0">
                <a:cs typeface="Times New Roman" pitchFamily="18" charset="0"/>
              </a:rPr>
              <a:t>OSI </a:t>
            </a:r>
            <a:r>
              <a:rPr lang="de-DE" sz="2800" dirty="0">
                <a:cs typeface="Times New Roman" pitchFamily="18" charset="0"/>
              </a:rPr>
              <a:t>Model</a:t>
            </a:r>
            <a:r>
              <a:rPr lang="ar-SA" sz="2800" dirty="0">
                <a:cs typeface="Times New Roman" pitchFamily="18" charset="0"/>
              </a:rPr>
              <a:t> هو جهاز يربط بين شبكتين مختلفتين كليا حيث يعمل هو </a:t>
            </a:r>
            <a:r>
              <a:rPr lang="ar-SA" sz="2800" dirty="0" smtClean="0">
                <a:cs typeface="Times New Roman" pitchFamily="18" charset="0"/>
              </a:rPr>
              <a:t>كمترجم أوسيط </a:t>
            </a:r>
            <a:r>
              <a:rPr lang="ar-SA" sz="2800" dirty="0">
                <a:cs typeface="Times New Roman" pitchFamily="18" charset="0"/>
              </a:rPr>
              <a:t>بين الشبكتين.</a:t>
            </a:r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2167838" y="1125538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5097" name="Text Box 9"/>
          <p:cNvSpPr txBox="1">
            <a:spLocks noChangeArrowheads="1"/>
          </p:cNvSpPr>
          <p:nvPr/>
        </p:nvSpPr>
        <p:spPr bwMode="auto">
          <a:xfrm>
            <a:off x="1066799" y="3429000"/>
            <a:ext cx="723900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ar-SA" sz="2800" dirty="0">
                <a:cs typeface="Times New Roman" pitchFamily="18" charset="0"/>
              </a:rPr>
              <a:t>تعد بوابة الاتصال </a:t>
            </a:r>
            <a:r>
              <a:rPr lang="de-DE" sz="2800" dirty="0">
                <a:cs typeface="Times New Roman" pitchFamily="18" charset="0"/>
              </a:rPr>
              <a:t>Gateway</a:t>
            </a:r>
            <a:r>
              <a:rPr lang="ar-SA" sz="2800" dirty="0">
                <a:cs typeface="Times New Roman" pitchFamily="18" charset="0"/>
              </a:rPr>
              <a:t> جهازا أو برنامجا يتم من خلالها وصل </a:t>
            </a:r>
            <a:r>
              <a:rPr lang="ar-SA" sz="2800" dirty="0" smtClean="0">
                <a:cs typeface="Times New Roman" pitchFamily="18" charset="0"/>
              </a:rPr>
              <a:t>شبكتين تستخدمان </a:t>
            </a:r>
            <a:r>
              <a:rPr lang="ar-SA" sz="2800" dirty="0">
                <a:cs typeface="Times New Roman" pitchFamily="18" charset="0"/>
              </a:rPr>
              <a:t>بروتوكولات مختلفة.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76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0" name="Text Box 4"/>
          <p:cNvSpPr txBox="1">
            <a:spLocks noChangeArrowheads="1"/>
          </p:cNvSpPr>
          <p:nvPr/>
        </p:nvSpPr>
        <p:spPr bwMode="auto">
          <a:xfrm>
            <a:off x="838200" y="1844457"/>
            <a:ext cx="7467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rtl="1"/>
            <a:r>
              <a:rPr lang="ar-SA" sz="2800" dirty="0">
                <a:cs typeface="Times New Roman" pitchFamily="18" charset="0"/>
              </a:rPr>
              <a:t>اكثر أنواع بوابات الاتصال </a:t>
            </a:r>
            <a:r>
              <a:rPr lang="de-DE" sz="2800" dirty="0">
                <a:solidFill>
                  <a:srgbClr val="CC0000"/>
                </a:solidFill>
                <a:cs typeface="Times New Roman" pitchFamily="18" charset="0"/>
              </a:rPr>
              <a:t>Gateway </a:t>
            </a: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شيوعا أربعه </a:t>
            </a:r>
            <a:r>
              <a:rPr lang="ar-SA" sz="2800" dirty="0">
                <a:cs typeface="Times New Roman" pitchFamily="18" charset="0"/>
              </a:rPr>
              <a:t>:</a:t>
            </a:r>
          </a:p>
          <a:p>
            <a:pPr algn="just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1.Addreses </a:t>
            </a:r>
            <a:r>
              <a:rPr lang="de-DE" sz="28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Gateway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rtl="1"/>
            <a:r>
              <a:rPr lang="ar-SA" sz="2800" dirty="0">
                <a:cs typeface="Times New Roman" pitchFamily="18" charset="0"/>
              </a:rPr>
              <a:t> تعمل هذه البوابة على ربط شبكتين أو اكثر ذات بنية مختلفة وتقنيات مختلفة </a:t>
            </a:r>
            <a:r>
              <a:rPr lang="ar-SA" sz="2800" dirty="0" smtClean="0">
                <a:cs typeface="Times New Roman" pitchFamily="18" charset="0"/>
              </a:rPr>
              <a:t>لإدارة </a:t>
            </a:r>
            <a:r>
              <a:rPr lang="ar-SA" sz="2800" dirty="0">
                <a:cs typeface="Times New Roman" pitchFamily="18" charset="0"/>
              </a:rPr>
              <a:t>الملفات .</a:t>
            </a:r>
          </a:p>
          <a:p>
            <a:pPr algn="just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2.Protocols </a:t>
            </a:r>
            <a:r>
              <a:rPr lang="de-DE" sz="28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Gateway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 rtl="1"/>
            <a:r>
              <a:rPr lang="ar-SA" sz="2800" dirty="0">
                <a:cs typeface="Times New Roman" pitchFamily="18" charset="0"/>
              </a:rPr>
              <a:t> تعمل هذه البوابة على ربط شبكات تستخدم بروتوكولات مختلفة </a:t>
            </a:r>
          </a:p>
        </p:txBody>
      </p:sp>
      <p:sp>
        <p:nvSpPr>
          <p:cNvPr id="347141" name="Text Box 5"/>
          <p:cNvSpPr txBox="1">
            <a:spLocks noChangeArrowheads="1"/>
          </p:cNvSpPr>
          <p:nvPr/>
        </p:nvSpPr>
        <p:spPr bwMode="auto">
          <a:xfrm>
            <a:off x="2167838" y="801469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i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i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2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762000" y="1773238"/>
            <a:ext cx="7543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3.Externel Gateway</a:t>
            </a:r>
            <a:r>
              <a:rPr lang="en-US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.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r" rtl="1"/>
            <a:r>
              <a:rPr lang="ar-SA" sz="2800" dirty="0">
                <a:cs typeface="Times New Roman" pitchFamily="18" charset="0"/>
              </a:rPr>
              <a:t> يربط بين شبكات مختلفة كليا في البنية مثل ربط </a:t>
            </a:r>
            <a:r>
              <a:rPr lang="ar-SA" sz="2800" dirty="0" smtClean="0">
                <a:cs typeface="Times New Roman" pitchFamily="18" charset="0"/>
              </a:rPr>
              <a:t>شبكة كمبيوتر </a:t>
            </a:r>
            <a:r>
              <a:rPr lang="ar-SA" sz="2800" dirty="0">
                <a:cs typeface="Times New Roman" pitchFamily="18" charset="0"/>
              </a:rPr>
              <a:t>بشبكة موبيل بشبكة تلفونات ارضية (مثل تقنية </a:t>
            </a:r>
            <a:r>
              <a:rPr lang="de-DE" sz="2800" dirty="0" smtClean="0">
                <a:cs typeface="Times New Roman" pitchFamily="18" charset="0"/>
              </a:rPr>
              <a:t>Voice </a:t>
            </a:r>
            <a:r>
              <a:rPr lang="de-DE" sz="2800" dirty="0">
                <a:cs typeface="Times New Roman" pitchFamily="18" charset="0"/>
              </a:rPr>
              <a:t>over </a:t>
            </a:r>
            <a:r>
              <a:rPr lang="de-DE" sz="2800" dirty="0" smtClean="0">
                <a:cs typeface="Times New Roman" pitchFamily="18" charset="0"/>
              </a:rPr>
              <a:t>ip</a:t>
            </a:r>
            <a:r>
              <a:rPr lang="ar-SA" sz="2800" dirty="0" smtClean="0">
                <a:cs typeface="Times New Roman" pitchFamily="18" charset="0"/>
              </a:rPr>
              <a:t>).</a:t>
            </a:r>
            <a:endParaRPr lang="ar-SA" sz="2800" dirty="0">
              <a:cs typeface="Times New Roman" pitchFamily="18" charset="0"/>
            </a:endParaRPr>
          </a:p>
          <a:p>
            <a:pPr algn="l"/>
            <a:r>
              <a:rPr lang="de-DE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4.Internal Gateway</a:t>
            </a:r>
            <a:r>
              <a:rPr lang="en-US" sz="28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ar-SA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r" rtl="1"/>
            <a:r>
              <a:rPr lang="ar-SA" sz="2800" dirty="0">
                <a:cs typeface="Times New Roman" pitchFamily="18" charset="0"/>
              </a:rPr>
              <a:t> مثلا يستخدم لربط شبكتين واحدة من </a:t>
            </a:r>
            <a:r>
              <a:rPr lang="de-DE" sz="2800" dirty="0">
                <a:cs typeface="Times New Roman" pitchFamily="18" charset="0"/>
              </a:rPr>
              <a:t>Microsoft</a:t>
            </a:r>
            <a:r>
              <a:rPr lang="ar-SA" sz="2800" dirty="0">
                <a:cs typeface="Times New Roman" pitchFamily="18" charset="0"/>
              </a:rPr>
              <a:t> </a:t>
            </a:r>
            <a:r>
              <a:rPr lang="ar-SA" sz="2800" dirty="0" smtClean="0">
                <a:cs typeface="Times New Roman" pitchFamily="18" charset="0"/>
              </a:rPr>
              <a:t>وتستخدم </a:t>
            </a:r>
            <a:r>
              <a:rPr lang="ar-SA" sz="2800" dirty="0">
                <a:cs typeface="Times New Roman" pitchFamily="18" charset="0"/>
              </a:rPr>
              <a:t>بروتوكول </a:t>
            </a:r>
            <a:r>
              <a:rPr lang="de-DE" sz="2800" dirty="0">
                <a:cs typeface="Times New Roman" pitchFamily="18" charset="0"/>
              </a:rPr>
              <a:t>IP</a:t>
            </a:r>
            <a:r>
              <a:rPr lang="ar-SA" sz="2800" dirty="0">
                <a:cs typeface="Times New Roman" pitchFamily="18" charset="0"/>
              </a:rPr>
              <a:t> والثانية من </a:t>
            </a:r>
            <a:r>
              <a:rPr lang="de-DE" sz="2800" dirty="0">
                <a:cs typeface="Times New Roman" pitchFamily="18" charset="0"/>
              </a:rPr>
              <a:t>Novell</a:t>
            </a:r>
            <a:r>
              <a:rPr lang="ar-SA" sz="2800" dirty="0">
                <a:cs typeface="Times New Roman" pitchFamily="18" charset="0"/>
              </a:rPr>
              <a:t> وتستخدم بروتوكول </a:t>
            </a:r>
            <a:r>
              <a:rPr lang="de-DE" sz="2800" dirty="0">
                <a:cs typeface="Times New Roman" pitchFamily="18" charset="0"/>
              </a:rPr>
              <a:t>IPX</a:t>
            </a:r>
          </a:p>
        </p:txBody>
      </p:sp>
      <p:sp>
        <p:nvSpPr>
          <p:cNvPr id="348165" name="Text Box 5"/>
          <p:cNvSpPr txBox="1">
            <a:spLocks noChangeArrowheads="1"/>
          </p:cNvSpPr>
          <p:nvPr/>
        </p:nvSpPr>
        <p:spPr bwMode="auto">
          <a:xfrm>
            <a:off x="2167838" y="801469"/>
            <a:ext cx="43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eaLnBrk="1" hangingPunct="1"/>
            <a:r>
              <a:rPr lang="ar-SA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بوابة العبور (</a:t>
            </a:r>
            <a:r>
              <a:rPr lang="de-DE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Gateway</a:t>
            </a:r>
            <a:r>
              <a:rPr lang="ar-SA" sz="3600" b="1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b="1" u="sng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6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10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3/27/2013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40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</TotalTime>
  <Words>1642</Words>
  <Application>Microsoft Office PowerPoint</Application>
  <PresentationFormat>عرض على الشاشة (3:4)‏</PresentationFormat>
  <Paragraphs>185</Paragraphs>
  <Slides>40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9</vt:i4>
      </vt:variant>
      <vt:variant>
        <vt:lpstr>عناوين الشرائح</vt:lpstr>
      </vt:variant>
      <vt:variant>
        <vt:i4>40</vt:i4>
      </vt:variant>
    </vt:vector>
  </HeadingPairs>
  <TitlesOfParts>
    <vt:vector size="49" baseType="lpstr">
      <vt:lpstr>نسق Office</vt:lpstr>
      <vt:lpstr>1_نسق Office</vt:lpstr>
      <vt:lpstr>2_نسق Office</vt:lpstr>
      <vt:lpstr>3_نسق Office</vt:lpstr>
      <vt:lpstr>4_نسق Office</vt:lpstr>
      <vt:lpstr>5_نسق Office</vt:lpstr>
      <vt:lpstr>6_نسق Office</vt:lpstr>
      <vt:lpstr>7_نسق Office</vt:lpstr>
      <vt:lpstr>8_نسق Office</vt:lpstr>
      <vt:lpstr>321:Networks Protocols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التوجيه Routing</vt:lpstr>
      <vt:lpstr>عرض تقديمي في PowerPoint</vt:lpstr>
      <vt:lpstr>عرض تقديمي في PowerPoint</vt:lpstr>
      <vt:lpstr>الغرض من بروتوكول التوجيه والأنظمة الذاتية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خوارزمية ”متجه المسافات“  Distance Vector</vt:lpstr>
      <vt:lpstr>اكتشاف هيكل الشبكة بواسطة  Distance Vector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user</cp:lastModifiedBy>
  <cp:revision>78</cp:revision>
  <dcterms:created xsi:type="dcterms:W3CDTF">2012-02-02T23:41:35Z</dcterms:created>
  <dcterms:modified xsi:type="dcterms:W3CDTF">2013-03-27T22:02:52Z</dcterms:modified>
</cp:coreProperties>
</file>