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2" r:id="rId3"/>
    <p:sldId id="258" r:id="rId4"/>
    <p:sldId id="259" r:id="rId5"/>
    <p:sldId id="260" r:id="rId6"/>
    <p:sldId id="279" r:id="rId7"/>
    <p:sldId id="261" r:id="rId8"/>
    <p:sldId id="263" r:id="rId9"/>
    <p:sldId id="264" r:id="rId10"/>
    <p:sldId id="265" r:id="rId11"/>
    <p:sldId id="267" r:id="rId12"/>
    <p:sldId id="281" r:id="rId13"/>
    <p:sldId id="268" r:id="rId14"/>
    <p:sldId id="269" r:id="rId15"/>
    <p:sldId id="270" r:id="rId16"/>
    <p:sldId id="271" r:id="rId17"/>
    <p:sldId id="272" r:id="rId18"/>
    <p:sldId id="28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916783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5548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44233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1476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5751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2708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933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46316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14571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7645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98024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4/20/2013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79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/index.php?title=Message_Switching&amp;action=edit&amp;redlink=1" TargetMode="External"/><Relationship Id="rId2" Type="http://schemas.openxmlformats.org/officeDocument/2006/relationships/hyperlink" Target="http://ar.wikipedia.org/w/index.php?title=Circuit_Switching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.wikipedia.org/w/index.php?title=Packet_Switching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/index.php?title=Packet_Switching&amp;action=edit&amp;redlink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/index.php?title=Full_Duplex&amp;action=edit&amp;redlink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DCE" TargetMode="External"/><Relationship Id="rId2" Type="http://schemas.openxmlformats.org/officeDocument/2006/relationships/hyperlink" Target="http://ar.wikipedia.org/wiki/DT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/index.php?title=Circuit_switching&amp;action=edit&amp;redlink=1" TargetMode="External"/><Relationship Id="rId2" Type="http://schemas.openxmlformats.org/officeDocument/2006/relationships/hyperlink" Target="http://ar.wikipedia.org/w/index.php?title=Virtual_circuit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.wikipedia.org/w/index.php?title=Packet_switching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11: </a:t>
            </a:r>
          </a:p>
          <a:p>
            <a:r>
              <a:rPr lang="ar-SA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/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X.25 Protocol</a:t>
            </a:r>
          </a:p>
          <a:p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ISDN </a:t>
            </a:r>
          </a:p>
          <a:p>
            <a:endParaRPr lang="en-US" sz="3600" b="1" dirty="0" smtClean="0">
              <a:solidFill>
                <a:srgbClr val="00B0F0"/>
              </a:solidFill>
              <a:latin typeface="+mj-lt"/>
              <a:cs typeface="Calibri" pitchFamily="34" charset="0"/>
            </a:endParaRP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L.Rania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Ahmed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Tabeidi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1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z="3200" b="1" u="sng" dirty="0" smtClean="0">
                <a:solidFill>
                  <a:srgbClr val="FF0000"/>
                </a:solidFill>
                <a:ea typeface="Calibri"/>
                <a:cs typeface="Arial"/>
              </a:rPr>
              <a:t>نظام</a:t>
            </a:r>
            <a:r>
              <a:rPr lang="en-US" sz="3200" b="1" u="sng" dirty="0" smtClean="0">
                <a:solidFill>
                  <a:srgbClr val="FF0000"/>
                </a:solidFill>
                <a:ea typeface="Calibri"/>
                <a:cs typeface="Arial"/>
              </a:rPr>
              <a:t>: </a:t>
            </a:r>
            <a:r>
              <a:rPr lang="en-US" sz="3200" b="1" u="sng" dirty="0">
                <a:solidFill>
                  <a:srgbClr val="FF0000"/>
                </a:solidFill>
                <a:ea typeface="Calibri"/>
                <a:cs typeface="Arial"/>
              </a:rPr>
              <a:t>X.25 </a:t>
            </a:r>
            <a:endParaRPr lang="ar-SA" b="1" u="sng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أُنشئ النظام</a:t>
            </a:r>
            <a:r>
              <a:rPr lang="en-US" dirty="0">
                <a:ea typeface="Calibri"/>
                <a:cs typeface="Arial"/>
              </a:rPr>
              <a:t> X.25 </a:t>
            </a:r>
            <a:r>
              <a:rPr lang="ar-SA" dirty="0">
                <a:ea typeface="Calibri"/>
              </a:rPr>
              <a:t>عام 1976 من قبل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>
                <a:ea typeface="Calibri"/>
                <a:cs typeface="Arial"/>
              </a:rPr>
              <a:t>ISO </a:t>
            </a:r>
            <a:r>
              <a:rPr lang="ar-SA" smtClean="0">
                <a:ea typeface="Calibri"/>
              </a:rPr>
              <a:t>يستخدم </a:t>
            </a:r>
            <a:r>
              <a:rPr lang="ar-SA" dirty="0">
                <a:ea typeface="Calibri"/>
              </a:rPr>
              <a:t>للإرسال عبر الشبكات الواسعة ليكون نظام قياسي في </a:t>
            </a:r>
            <a:r>
              <a:rPr lang="ar-SA" dirty="0" smtClean="0">
                <a:ea typeface="Calibri"/>
              </a:rPr>
              <a:t>تبادل </a:t>
            </a:r>
            <a:r>
              <a:rPr lang="ar-SA" dirty="0">
                <a:ea typeface="Calibri"/>
              </a:rPr>
              <a:t>الاتصالات </a:t>
            </a:r>
            <a:r>
              <a:rPr lang="ar-SA" dirty="0" smtClean="0">
                <a:ea typeface="Calibri"/>
              </a:rPr>
              <a:t>للبيانات.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a typeface="Calibri"/>
              </a:rPr>
              <a:t> </a:t>
            </a:r>
            <a:r>
              <a:rPr lang="ar-SA" dirty="0">
                <a:solidFill>
                  <a:prstClr val="black"/>
                </a:solidFill>
              </a:rPr>
              <a:t>شبكات ال </a:t>
            </a:r>
            <a:r>
              <a:rPr lang="en-US" dirty="0">
                <a:solidFill>
                  <a:prstClr val="black"/>
                </a:solidFill>
              </a:rPr>
              <a:t>X.25</a:t>
            </a:r>
            <a:r>
              <a:rPr lang="ar-SA" dirty="0">
                <a:solidFill>
                  <a:prstClr val="black"/>
                </a:solidFill>
              </a:rPr>
              <a:t> الاولى كانت تستخدم خطوط الهاتف لنقل البيانات ولكنها لم تكن فعالة وكانت عرضة لكثير من الأخطاء</a:t>
            </a:r>
            <a:endParaRPr lang="ar-SA" dirty="0" smtClean="0"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a typeface="Calibri"/>
              </a:rPr>
              <a:t>. </a:t>
            </a:r>
            <a:r>
              <a:rPr lang="ar-SA" dirty="0">
                <a:ea typeface="Calibri"/>
              </a:rPr>
              <a:t>تم اجراء تعديلات </a:t>
            </a:r>
            <a:r>
              <a:rPr lang="ar-SA" dirty="0" smtClean="0">
                <a:ea typeface="Calibri"/>
              </a:rPr>
              <a:t>عليها </a:t>
            </a:r>
            <a:r>
              <a:rPr lang="ar-SA" dirty="0">
                <a:ea typeface="Calibri"/>
              </a:rPr>
              <a:t>عام 1980 و 1988</a:t>
            </a:r>
            <a:r>
              <a:rPr lang="en-US" dirty="0">
                <a:ea typeface="Calibri"/>
                <a:cs typeface="Arial"/>
              </a:rPr>
              <a:t>.</a:t>
            </a: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4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u="sng" dirty="0">
                <a:solidFill>
                  <a:srgbClr val="FF0000"/>
                </a:solidFill>
                <a:ea typeface="Calibri"/>
              </a:rPr>
              <a:t>هناك ثلاث وسائل لتبديل البيانات</a:t>
            </a:r>
            <a:r>
              <a:rPr lang="en-US" sz="2400" u="sng" dirty="0">
                <a:solidFill>
                  <a:srgbClr val="FF0000"/>
                </a:solidFill>
                <a:ea typeface="Calibri"/>
                <a:cs typeface="Arial"/>
              </a:rPr>
              <a:t> </a:t>
            </a:r>
            <a:r>
              <a:rPr lang="en-US" sz="2400" u="sng" dirty="0" smtClean="0">
                <a:solidFill>
                  <a:srgbClr val="FF0000"/>
                </a:solidFill>
                <a:ea typeface="Calibri"/>
                <a:cs typeface="Arial"/>
              </a:rPr>
              <a:t>Circuit Switching </a:t>
            </a:r>
            <a:r>
              <a:rPr lang="en-US" sz="2400" u="sng" dirty="0">
                <a:solidFill>
                  <a:srgbClr val="FF0000"/>
                </a:solidFill>
                <a:ea typeface="Calibri"/>
                <a:cs typeface="Arial"/>
              </a:rPr>
              <a:t>Data </a:t>
            </a:r>
            <a:r>
              <a:rPr lang="ar-SA" sz="2400" u="sng" dirty="0">
                <a:solidFill>
                  <a:srgbClr val="FF0000"/>
                </a:solidFill>
                <a:ea typeface="Calibri"/>
              </a:rPr>
              <a:t>على الشبكة: </a:t>
            </a:r>
            <a:endParaRPr lang="ar-SA" sz="2400" u="sng" dirty="0" smtClean="0">
              <a:solidFill>
                <a:srgbClr val="FF0000"/>
              </a:solidFill>
              <a:ea typeface="Calibri"/>
            </a:endParaRPr>
          </a:p>
          <a:p>
            <a:pPr marL="1771650" lvl="3" indent="-514350" algn="l" rtl="0">
              <a:buAutoNum type="arabicPeriod"/>
            </a:pPr>
            <a:r>
              <a:rPr lang="en-US" u="sng" dirty="0" smtClean="0">
                <a:solidFill>
                  <a:srgbClr val="0000FF"/>
                </a:solidFill>
                <a:ea typeface="Calibri"/>
                <a:cs typeface="Arial"/>
                <a:hlinkClick r:id="rId2" tooltip="Circuit Switching (الصفحة غير موجودة)"/>
              </a:rPr>
              <a:t>Circuit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2" tooltip="Circuit Switching (الصفحة غير موجودة)"/>
              </a:rPr>
              <a:t>Switching</a:t>
            </a:r>
            <a:r>
              <a:rPr lang="en-US" dirty="0" smtClean="0">
                <a:ea typeface="Calibri"/>
                <a:cs typeface="Arial"/>
              </a:rPr>
              <a:t>.</a:t>
            </a:r>
          </a:p>
          <a:p>
            <a:pPr marL="1771650" lvl="3" indent="-514350" algn="l" rtl="0">
              <a:buAutoNum type="arabicPeriod"/>
            </a:pPr>
            <a:r>
              <a:rPr lang="en-US" dirty="0" smtClean="0">
                <a:solidFill>
                  <a:srgbClr val="0000FF"/>
                </a:solidFill>
                <a:ea typeface="Calibri"/>
                <a:cs typeface="Arial"/>
              </a:rPr>
              <a:t> </a:t>
            </a:r>
            <a:r>
              <a:rPr lang="en-US" u="sng" dirty="0" smtClean="0">
                <a:solidFill>
                  <a:srgbClr val="0000FF"/>
                </a:solidFill>
                <a:ea typeface="Calibri"/>
                <a:cs typeface="Arial"/>
                <a:hlinkClick r:id="rId3" tooltip="Message Switching (الصفحة غير موجودة)"/>
              </a:rPr>
              <a:t>Message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3" tooltip="Message Switching (الصفحة غير موجودة)"/>
              </a:rPr>
              <a:t>Switching</a:t>
            </a:r>
            <a:r>
              <a:rPr lang="en-US" dirty="0" smtClean="0">
                <a:solidFill>
                  <a:srgbClr val="0000FF"/>
                </a:solidFill>
                <a:ea typeface="Calibri"/>
                <a:cs typeface="Arial"/>
              </a:rPr>
              <a:t>.</a:t>
            </a:r>
          </a:p>
          <a:p>
            <a:pPr marL="1771650" lvl="3" indent="-514350" algn="l" rtl="0">
              <a:buAutoNum type="arabicPeriod"/>
            </a:pPr>
            <a:r>
              <a:rPr lang="en-US" u="sng" dirty="0" smtClean="0">
                <a:solidFill>
                  <a:srgbClr val="0000FF"/>
                </a:solidFill>
                <a:ea typeface="Calibri"/>
                <a:cs typeface="Arial"/>
                <a:hlinkClick r:id="rId4" tooltip="Packet Switching (الصفحة غير موجودة)"/>
              </a:rPr>
              <a:t>Packet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4" tooltip="Packet Switching (الصفحة غير موجودة)"/>
              </a:rPr>
              <a:t>Switching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9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pPr marL="1771650" marR="0" lvl="3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en-US" sz="6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Arial"/>
                <a:hlinkClick r:id="rId2" tooltip="Packet Switching (الصفحة غير موجودة)"/>
              </a:rPr>
              <a:t>Packet Switching</a:t>
            </a:r>
            <a:r>
              <a:rPr kumimoji="0" lang="ar-SA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/>
            </a:r>
            <a:br>
              <a:rPr kumimoji="0" lang="ar-SA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</a:br>
            <a:endParaRPr lang="ar-SA" sz="60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في نظام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Packet Switching </a:t>
            </a:r>
            <a:r>
              <a:rPr lang="ar-SA" dirty="0" smtClean="0">
                <a:solidFill>
                  <a:srgbClr val="0000FF"/>
                </a:solidFill>
                <a:ea typeface="Calibri"/>
                <a:cs typeface="Arial"/>
              </a:rPr>
              <a:t> </a:t>
            </a:r>
            <a:r>
              <a:rPr lang="ar-SA" dirty="0" smtClean="0">
                <a:ea typeface="Calibri"/>
              </a:rPr>
              <a:t>لا </a:t>
            </a:r>
            <a:r>
              <a:rPr lang="ar-SA" dirty="0">
                <a:ea typeface="Calibri"/>
              </a:rPr>
              <a:t>ترسل الرسالة كوحدة متكاملة بل يتم تقسيمها إلى حزم صغيرة وإرسالها. و يقوم الجهاز المستقبل بإعادة تجميعها لتكوين الرسالة الأصلية. و يضاف إلى كل حزمة عنوان المرسل والمستقبل ومعلومات تحكم. يعتبر</a:t>
            </a:r>
            <a:r>
              <a:rPr lang="en-US" dirty="0">
                <a:ea typeface="Calibri"/>
                <a:cs typeface="Arial"/>
              </a:rPr>
              <a:t> X.25 </a:t>
            </a:r>
            <a:r>
              <a:rPr lang="ar-SA" dirty="0">
                <a:ea typeface="Calibri"/>
              </a:rPr>
              <a:t>هو المعيار الذي يقنن تدفق البيانات عبر شبكات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2" tooltip="Packet Switching (الصفحة غير موجودة)"/>
              </a:rPr>
              <a:t>Packet Switching</a:t>
            </a:r>
            <a:r>
              <a:rPr lang="ar-SA" u="sng" dirty="0">
                <a:solidFill>
                  <a:srgbClr val="0000FF"/>
                </a:solidFill>
                <a:ea typeface="Calibri"/>
                <a:hlinkClick r:id="rId2" tooltip="Packet Switching (الصفحة غير موجودة)"/>
              </a:rPr>
              <a:t>و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ar-SA" dirty="0">
                <a:ea typeface="Calibri"/>
              </a:rPr>
              <a:t>هو يمثل الواجهة بين مفاتيح التبديل والتي يطلق عليها اسم معدات اتصال </a:t>
            </a:r>
            <a:r>
              <a:rPr lang="ar-SA" dirty="0" smtClean="0">
                <a:ea typeface="Calibri"/>
              </a:rPr>
              <a:t>البيانات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ea typeface="Calibri"/>
              </a:rPr>
              <a:t> </a:t>
            </a:r>
            <a:r>
              <a:rPr lang="en-US" dirty="0" smtClean="0">
                <a:ea typeface="Calibri"/>
                <a:cs typeface="Arial"/>
              </a:rPr>
              <a:t>[[</a:t>
            </a:r>
            <a:r>
              <a:rPr lang="en-US" dirty="0">
                <a:ea typeface="Calibri"/>
                <a:cs typeface="Arial"/>
              </a:rPr>
              <a:t>Data Communication Equipment [[</a:t>
            </a:r>
            <a:r>
              <a:rPr lang="en-US" dirty="0" smtClean="0">
                <a:ea typeface="Calibri"/>
                <a:cs typeface="Arial"/>
              </a:rPr>
              <a:t>DCE]] </a:t>
            </a:r>
            <a:r>
              <a:rPr lang="ar-SA" dirty="0" smtClean="0">
                <a:ea typeface="Calibri"/>
              </a:rPr>
              <a:t>وبين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 smtClean="0">
                <a:ea typeface="Calibri"/>
                <a:cs typeface="Arial"/>
              </a:rPr>
              <a:t> </a:t>
            </a:r>
            <a:r>
              <a:rPr lang="en-US" dirty="0">
                <a:ea typeface="Calibri"/>
                <a:cs typeface="Arial"/>
              </a:rPr>
              <a:t>[[Data Terminal </a:t>
            </a:r>
            <a:r>
              <a:rPr lang="en-US" dirty="0" smtClean="0">
                <a:ea typeface="Calibri"/>
                <a:cs typeface="Arial"/>
              </a:rPr>
              <a:t>Equipment </a:t>
            </a:r>
            <a:r>
              <a:rPr lang="en-US" dirty="0">
                <a:ea typeface="Calibri"/>
                <a:cs typeface="Arial"/>
              </a:rPr>
              <a:t>[[DTE </a:t>
            </a:r>
            <a:r>
              <a:rPr lang="en-US" dirty="0" smtClean="0">
                <a:ea typeface="Calibri"/>
                <a:cs typeface="Arial"/>
              </a:rPr>
              <a:t>]]</a:t>
            </a:r>
            <a:r>
              <a:rPr lang="ar-SA" dirty="0" smtClean="0">
                <a:ea typeface="Calibri"/>
              </a:rPr>
              <a:t>و </a:t>
            </a:r>
            <a:r>
              <a:rPr lang="ar-SA" dirty="0">
                <a:ea typeface="Calibri"/>
              </a:rPr>
              <a:t>التي تمثل أجهزة كمبيوتر متوافقة مع بروتوكول</a:t>
            </a:r>
            <a:r>
              <a:rPr lang="en-US" dirty="0">
                <a:ea typeface="Calibri"/>
                <a:cs typeface="Arial"/>
              </a:rPr>
              <a:t> X.25 </a:t>
            </a:r>
            <a:r>
              <a:rPr lang="ar-SA" dirty="0">
                <a:ea typeface="Calibri"/>
              </a:rPr>
              <a:t>وقد تكون عبارة عن موجه أو بوابة</a:t>
            </a:r>
            <a:r>
              <a:rPr lang="en-US" dirty="0">
                <a:ea typeface="Calibri"/>
                <a:cs typeface="Arial"/>
              </a:rPr>
              <a:t>.</a:t>
            </a: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8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ar-SA" b="1" u="sng" dirty="0" smtClean="0">
                <a:solidFill>
                  <a:srgbClr val="FF0000"/>
                </a:solidFill>
                <a:ea typeface="Calibri"/>
                <a:cs typeface="Arial"/>
              </a:rPr>
              <a:t>بنية المعيار ومهامه</a:t>
            </a:r>
            <a:r>
              <a:rPr lang="en-US" b="1" u="sng" dirty="0" smtClean="0">
                <a:solidFill>
                  <a:srgbClr val="FF0000"/>
                </a:solidFill>
                <a:ea typeface="Calibri"/>
                <a:cs typeface="Arial"/>
              </a:rPr>
              <a:t>:</a:t>
            </a:r>
            <a:br>
              <a:rPr lang="en-US" b="1" u="sng" dirty="0" smtClean="0">
                <a:solidFill>
                  <a:srgbClr val="FF0000"/>
                </a:solidFill>
                <a:ea typeface="Calibri"/>
                <a:cs typeface="Arial"/>
              </a:rPr>
            </a:br>
            <a:endParaRPr lang="ar-SA" u="sng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u="sng" dirty="0">
                <a:solidFill>
                  <a:srgbClr val="0000FF"/>
                </a:solidFill>
                <a:ea typeface="Calibri"/>
              </a:rPr>
              <a:t>تتكون حزمة بروتوكولات</a:t>
            </a:r>
            <a:r>
              <a:rPr lang="en-US" b="1" u="sng" dirty="0">
                <a:solidFill>
                  <a:srgbClr val="0000FF"/>
                </a:solidFill>
                <a:ea typeface="Calibri"/>
                <a:cs typeface="Arial"/>
              </a:rPr>
              <a:t> X.25 </a:t>
            </a:r>
            <a:r>
              <a:rPr lang="ar-SA" b="1" u="sng" dirty="0">
                <a:solidFill>
                  <a:srgbClr val="0000FF"/>
                </a:solidFill>
                <a:ea typeface="Calibri"/>
              </a:rPr>
              <a:t>من ثلاث طبقات</a:t>
            </a:r>
            <a:r>
              <a:rPr lang="en-US" b="1" u="sng" dirty="0">
                <a:solidFill>
                  <a:srgbClr val="0000FF"/>
                </a:solidFill>
                <a:ea typeface="Calibri"/>
                <a:cs typeface="Arial"/>
              </a:rPr>
              <a:t>: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dirty="0">
                <a:ea typeface="Calibri"/>
              </a:rPr>
              <a:t>الطبقة المادية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 dirty="0" smtClean="0">
                <a:ea typeface="Calibri"/>
                <a:cs typeface="Arial"/>
              </a:rPr>
              <a:t>Physical </a:t>
            </a:r>
            <a:r>
              <a:rPr lang="en-US" dirty="0">
                <a:ea typeface="Calibri"/>
                <a:cs typeface="Arial"/>
              </a:rPr>
              <a:t>Layer </a:t>
            </a:r>
            <a:r>
              <a:rPr lang="en-US" dirty="0" smtClean="0">
                <a:ea typeface="Calibri"/>
                <a:cs typeface="Arial"/>
              </a:rPr>
              <a:t>,</a:t>
            </a:r>
            <a:endParaRPr lang="ar-SA" dirty="0" smtClean="0">
              <a:ea typeface="Calibri"/>
              <a:cs typeface="Arial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dirty="0" smtClean="0">
                <a:ea typeface="Calibri"/>
              </a:rPr>
              <a:t>طبقة </a:t>
            </a:r>
            <a:r>
              <a:rPr lang="ar-SA" dirty="0">
                <a:ea typeface="Calibri"/>
              </a:rPr>
              <a:t>وصلة البيانات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 dirty="0" smtClean="0">
                <a:ea typeface="Calibri"/>
                <a:cs typeface="Arial"/>
              </a:rPr>
              <a:t>Data Link </a:t>
            </a:r>
            <a:r>
              <a:rPr lang="en-US" dirty="0">
                <a:ea typeface="Calibri"/>
                <a:cs typeface="Arial"/>
              </a:rPr>
              <a:t>Layer </a:t>
            </a:r>
            <a:r>
              <a:rPr lang="en-US" dirty="0" smtClean="0">
                <a:ea typeface="Calibri"/>
                <a:cs typeface="Arial"/>
              </a:rPr>
              <a:t>,</a:t>
            </a:r>
            <a:endParaRPr lang="ar-SA" dirty="0" smtClean="0">
              <a:ea typeface="Calibri"/>
              <a:cs typeface="Arial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dirty="0" smtClean="0">
                <a:ea typeface="Calibri"/>
              </a:rPr>
              <a:t>طبقة </a:t>
            </a:r>
            <a:r>
              <a:rPr lang="ar-SA" dirty="0">
                <a:ea typeface="Calibri"/>
              </a:rPr>
              <a:t>الشبكة</a:t>
            </a:r>
            <a:r>
              <a:rPr lang="en-US" dirty="0">
                <a:ea typeface="Calibri"/>
                <a:cs typeface="Arial"/>
              </a:rPr>
              <a:t> Network Layer. </a:t>
            </a:r>
            <a:r>
              <a:rPr lang="en-US" dirty="0" smtClean="0">
                <a:ea typeface="Calibri"/>
                <a:cs typeface="Arial"/>
              </a:rPr>
              <a:t>.</a:t>
            </a:r>
            <a:endParaRPr lang="en-US" dirty="0">
              <a:ea typeface="Calibri"/>
              <a:cs typeface="Arial"/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5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pPr marL="514350" lvl="0" indent="-514350" algn="r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SA" sz="3200" u="sng" dirty="0">
                <a:solidFill>
                  <a:srgbClr val="0000FF"/>
                </a:solidFill>
                <a:ea typeface="Calibri"/>
                <a:cs typeface="Arial"/>
              </a:rPr>
              <a:t>الطبقة المادية</a:t>
            </a:r>
            <a:r>
              <a:rPr lang="en-US" sz="3200" u="sng" dirty="0">
                <a:solidFill>
                  <a:srgbClr val="0000FF"/>
                </a:solidFill>
                <a:ea typeface="Calibri"/>
                <a:cs typeface="Arial"/>
              </a:rPr>
              <a:t> Physical Layer ,</a:t>
            </a:r>
            <a:r>
              <a:rPr lang="ar-SA" sz="3200" u="sng" dirty="0">
                <a:solidFill>
                  <a:srgbClr val="0000FF"/>
                </a:solidFill>
                <a:ea typeface="Calibri"/>
                <a:cs typeface="Arial"/>
              </a:rPr>
              <a:t/>
            </a:r>
            <a:br>
              <a:rPr lang="ar-SA" sz="3200" u="sng" dirty="0">
                <a:solidFill>
                  <a:srgbClr val="0000FF"/>
                </a:solidFill>
                <a:ea typeface="Calibri"/>
                <a:cs typeface="Arial"/>
              </a:rPr>
            </a:br>
            <a:endParaRPr lang="ar-SA" u="sng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0" dirty="0">
                <a:solidFill>
                  <a:prstClr val="black"/>
                </a:solidFill>
                <a:ea typeface="Calibri"/>
              </a:rPr>
              <a:t>توفر الطبقة الأولى اتصال مزدوج </a:t>
            </a:r>
            <a:r>
              <a:rPr lang="ar-SA" sz="3000" dirty="0" smtClean="0">
                <a:solidFill>
                  <a:prstClr val="black"/>
                </a:solidFill>
                <a:ea typeface="Calibri"/>
              </a:rPr>
              <a:t>الاتجاه </a:t>
            </a:r>
            <a:r>
              <a:rPr lang="en-US" sz="3000" u="sng" dirty="0">
                <a:solidFill>
                  <a:srgbClr val="0000FF"/>
                </a:solidFill>
                <a:ea typeface="Calibri"/>
                <a:cs typeface="Arial"/>
                <a:hlinkClick r:id="rId2" tooltip="Full Duplex (الصفحة غير موجودة)"/>
              </a:rPr>
              <a:t>Full Duplex</a:t>
            </a:r>
            <a:r>
              <a:rPr lang="en-US" sz="3000" dirty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SA" sz="30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SA" sz="3000" dirty="0" smtClean="0">
                <a:solidFill>
                  <a:prstClr val="black"/>
                </a:solidFill>
                <a:ea typeface="Calibri"/>
              </a:rPr>
              <a:t>وهذه </a:t>
            </a:r>
            <a:r>
              <a:rPr lang="ar-SA" sz="3000" dirty="0">
                <a:solidFill>
                  <a:prstClr val="black"/>
                </a:solidFill>
                <a:ea typeface="Calibri"/>
              </a:rPr>
              <a:t>الطبقة تتعامل مباشرة مع وسط الإرسال وهي تتحكم بنقل البيانات إلى وسط الإرسال من التطبيقات التي تعمل في هذه الطبقة</a:t>
            </a:r>
            <a:r>
              <a:rPr lang="en-US" sz="3000" dirty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ea typeface="Calibri"/>
                <a:cs typeface="Arial"/>
              </a:rPr>
              <a:t>[X.21], </a:t>
            </a:r>
            <a:r>
              <a:rPr lang="en-US" sz="3000" dirty="0">
                <a:solidFill>
                  <a:prstClr val="black"/>
                </a:solidFill>
                <a:ea typeface="Calibri"/>
                <a:cs typeface="Arial"/>
              </a:rPr>
              <a:t>[</a:t>
            </a:r>
            <a:r>
              <a:rPr lang="en-US" sz="3000" dirty="0" smtClean="0">
                <a:solidFill>
                  <a:prstClr val="black"/>
                </a:solidFill>
                <a:ea typeface="Calibri"/>
                <a:cs typeface="Arial"/>
              </a:rPr>
              <a:t>EIA-232</a:t>
            </a:r>
            <a:r>
              <a:rPr lang="en-US" sz="3000" dirty="0">
                <a:solidFill>
                  <a:prstClr val="black"/>
                </a:solidFill>
                <a:ea typeface="Calibri"/>
                <a:cs typeface="Arial"/>
              </a:rPr>
              <a:t>, EIA-449 </a:t>
            </a:r>
            <a:r>
              <a:rPr lang="en-US" sz="3000" dirty="0" smtClean="0">
                <a:solidFill>
                  <a:prstClr val="black"/>
                </a:solidFill>
                <a:ea typeface="Calibri"/>
                <a:cs typeface="Arial"/>
              </a:rPr>
              <a:t>] </a:t>
            </a:r>
            <a:r>
              <a:rPr lang="ar-SA" sz="3000" dirty="0" smtClean="0">
                <a:solidFill>
                  <a:prstClr val="black"/>
                </a:solidFill>
                <a:ea typeface="Calibri"/>
              </a:rPr>
              <a:t>بالإضافة </a:t>
            </a:r>
            <a:r>
              <a:rPr lang="ar-SA" sz="3000" dirty="0">
                <a:solidFill>
                  <a:prstClr val="black"/>
                </a:solidFill>
                <a:ea typeface="Calibri"/>
              </a:rPr>
              <a:t>إلى سلسلة أخرى من </a:t>
            </a:r>
            <a:r>
              <a:rPr lang="ar-SA" sz="3000" dirty="0" smtClean="0">
                <a:solidFill>
                  <a:prstClr val="black"/>
                </a:solidFill>
                <a:ea typeface="Calibri"/>
              </a:rPr>
              <a:t>البروتوكولات.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1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rmAutofit fontScale="90000"/>
          </a:bodyPr>
          <a:lstStyle/>
          <a:p>
            <a:pPr marL="514350" lvl="0" indent="-514350" algn="r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SA" sz="3200" b="1" u="sng" dirty="0">
                <a:solidFill>
                  <a:srgbClr val="0000FF"/>
                </a:solidFill>
                <a:ea typeface="Calibri"/>
                <a:cs typeface="Arial"/>
              </a:rPr>
              <a:t>طبقة وصلة البيانات</a:t>
            </a:r>
            <a:r>
              <a:rPr lang="en-US" sz="3200" b="1" u="sng" dirty="0">
                <a:solidFill>
                  <a:srgbClr val="0000FF"/>
                </a:solidFill>
                <a:ea typeface="Calibri"/>
                <a:cs typeface="Arial"/>
              </a:rPr>
              <a:t> Data Link Layer ,</a:t>
            </a:r>
            <a:r>
              <a:rPr lang="ar-SA" sz="3200" b="1" u="sng" dirty="0">
                <a:solidFill>
                  <a:srgbClr val="0000FF"/>
                </a:solidFill>
                <a:ea typeface="Calibri"/>
                <a:cs typeface="Arial"/>
              </a:rPr>
              <a:t/>
            </a:r>
            <a:br>
              <a:rPr lang="ar-SA" sz="3200" b="1" u="sng" dirty="0">
                <a:solidFill>
                  <a:srgbClr val="0000FF"/>
                </a:solidFill>
                <a:ea typeface="Calibri"/>
                <a:cs typeface="Arial"/>
              </a:rPr>
            </a:br>
            <a:endParaRPr lang="ar-SA" b="1" u="sng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أما الطبقة الثانية فهي المسؤولة عن التأكد من خلو إطارات البيانات المرسلة بين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2" tooltip="DTE"/>
              </a:rPr>
              <a:t>DTE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ar-SA" u="sng" dirty="0">
                <a:solidFill>
                  <a:srgbClr val="0000FF"/>
                </a:solidFill>
                <a:ea typeface="Calibri"/>
                <a:hlinkClick r:id="rId3" tooltip="DCE"/>
              </a:rPr>
              <a:t>و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3" tooltip="DCE"/>
              </a:rPr>
              <a:t>DCE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ar-SA" dirty="0">
                <a:ea typeface="Calibri"/>
              </a:rPr>
              <a:t>من الأخطاء والتحكم بتدفق الإطارات بين</a:t>
            </a:r>
            <a:r>
              <a:rPr lang="en-US" dirty="0">
                <a:ea typeface="Calibri"/>
                <a:cs typeface="Arial"/>
              </a:rPr>
              <a:t> DTE </a:t>
            </a:r>
            <a:r>
              <a:rPr lang="ar-SA" dirty="0">
                <a:ea typeface="Calibri"/>
              </a:rPr>
              <a:t>و</a:t>
            </a:r>
            <a:r>
              <a:rPr lang="en-US" dirty="0">
                <a:ea typeface="Calibri"/>
                <a:cs typeface="Arial"/>
              </a:rPr>
              <a:t> DCE. </a:t>
            </a:r>
            <a:r>
              <a:rPr lang="ar-SA" dirty="0">
                <a:ea typeface="Calibri"/>
              </a:rPr>
              <a:t>البروتوكول الأساسي المستخدم في هذه الطبقة من حزمة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 dirty="0" smtClean="0">
                <a:ea typeface="Calibri"/>
                <a:cs typeface="Arial"/>
              </a:rPr>
              <a:t>X.25</a:t>
            </a:r>
            <a:r>
              <a:rPr lang="ar-SA" dirty="0" smtClean="0">
                <a:ea typeface="Calibri"/>
              </a:rPr>
              <a:t>هو البروتوكول</a:t>
            </a:r>
            <a:r>
              <a:rPr lang="en-US" dirty="0" smtClean="0">
                <a:ea typeface="Calibri"/>
                <a:cs typeface="Arial"/>
              </a:rPr>
              <a:t> [[LAPB] </a:t>
            </a:r>
            <a:r>
              <a:rPr lang="en-US" dirty="0">
                <a:ea typeface="Calibri"/>
                <a:cs typeface="Arial"/>
              </a:rPr>
              <a:t>Link Access Procedure Balanced]]</a:t>
            </a: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31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 marL="514350" lvl="0" indent="-514350" algn="r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SA" sz="3200" b="1" u="sng" dirty="0">
                <a:solidFill>
                  <a:srgbClr val="0000FF"/>
                </a:solidFill>
                <a:ea typeface="Calibri"/>
                <a:cs typeface="Arial"/>
              </a:rPr>
              <a:t>طبقة الشبكة</a:t>
            </a:r>
            <a:r>
              <a:rPr lang="en-US" sz="3200" b="1" u="sng" dirty="0">
                <a:solidFill>
                  <a:srgbClr val="0000FF"/>
                </a:solidFill>
                <a:ea typeface="Calibri"/>
                <a:cs typeface="Arial"/>
              </a:rPr>
              <a:t> Network Layer</a:t>
            </a:r>
            <a:r>
              <a:rPr lang="en-US" sz="3200" b="1" u="sng" dirty="0" smtClean="0">
                <a:solidFill>
                  <a:srgbClr val="0000FF"/>
                </a:solidFill>
                <a:ea typeface="Calibri"/>
                <a:cs typeface="Arial"/>
              </a:rPr>
              <a:t>.</a:t>
            </a:r>
            <a:r>
              <a:rPr lang="en-US" sz="3200" b="1" u="sng" dirty="0">
                <a:solidFill>
                  <a:srgbClr val="0000FF"/>
                </a:solidFill>
                <a:ea typeface="Calibri"/>
                <a:cs typeface="Arial"/>
              </a:rPr>
              <a:t/>
            </a:r>
            <a:br>
              <a:rPr lang="en-US" sz="3200" b="1" u="sng" dirty="0">
                <a:solidFill>
                  <a:srgbClr val="0000FF"/>
                </a:solidFill>
                <a:ea typeface="Calibri"/>
                <a:cs typeface="Arial"/>
              </a:rPr>
            </a:br>
            <a:endParaRPr lang="ar-SA" b="1" u="sng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ar-SA" dirty="0">
                <a:ea typeface="Calibri"/>
              </a:rPr>
              <a:t>و الطبقة الثالثة فهي مسؤولة عن تقسيم البيانات إلى حزم، عنونة وتوجيه البيانات بين الأجهزة عبر الشبكة. بالإضافة إلى اعداد</a:t>
            </a:r>
            <a:r>
              <a:rPr lang="en-US" dirty="0">
                <a:ea typeface="Calibri"/>
                <a:cs typeface="Arial"/>
              </a:rPr>
              <a:t> virtual </a:t>
            </a:r>
            <a:r>
              <a:rPr lang="en-US" dirty="0" smtClean="0">
                <a:ea typeface="Calibri"/>
                <a:cs typeface="Arial"/>
              </a:rPr>
              <a:t>circuits </a:t>
            </a:r>
            <a:r>
              <a:rPr lang="ar-SA" dirty="0">
                <a:ea typeface="Calibri"/>
              </a:rPr>
              <a:t>بين الأجهزة المتصلة</a:t>
            </a:r>
            <a:r>
              <a:rPr lang="en-US" dirty="0">
                <a:ea typeface="Calibri"/>
                <a:cs typeface="Arial"/>
              </a:rPr>
              <a:t>.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2" tooltip="Virtual circuit (الصفحة غير موجودة)"/>
              </a:rPr>
              <a:t>virtual circuit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ar-SA" dirty="0">
                <a:ea typeface="Calibri"/>
              </a:rPr>
              <a:t>تعني تحقيق الوظائف المماثلة ل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3" tooltip="Circuit switching (الصفحة غير موجودة)"/>
              </a:rPr>
              <a:t>circuit switching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ar-SA" dirty="0">
                <a:ea typeface="Calibri"/>
              </a:rPr>
              <a:t>مثل </a:t>
            </a:r>
            <a:r>
              <a:rPr lang="ar-SA" dirty="0" smtClean="0">
                <a:ea typeface="Calibri"/>
              </a:rPr>
              <a:t>الموثوقية </a:t>
            </a:r>
            <a:r>
              <a:rPr lang="ar-SA" dirty="0">
                <a:ea typeface="Calibri"/>
              </a:rPr>
              <a:t>والترتيب وذلك باستخدام </a:t>
            </a: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4" tooltip="Packet switching (الصفحة غير موجودة)"/>
              </a:rPr>
              <a:t>packet switching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9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u="sng" dirty="0" smtClean="0">
                <a:ea typeface="Calibri"/>
              </a:rPr>
              <a:t>أذاً </a:t>
            </a:r>
            <a:r>
              <a:rPr lang="ar-SA" u="sng" dirty="0">
                <a:ea typeface="Calibri"/>
              </a:rPr>
              <a:t>الطبقة الثالثة فهي مسئولة عن</a:t>
            </a:r>
            <a:r>
              <a:rPr lang="en-US" u="sng" dirty="0">
                <a:ea typeface="Calibri"/>
                <a:cs typeface="Arial"/>
              </a:rPr>
              <a:t> :</a:t>
            </a:r>
            <a:r>
              <a:rPr lang="en-US" dirty="0">
                <a:ea typeface="Calibri"/>
                <a:cs typeface="Arial"/>
              </a:rPr>
              <a:t/>
            </a:r>
            <a:br>
              <a:rPr lang="en-US" dirty="0">
                <a:ea typeface="Calibri"/>
                <a:cs typeface="Arial"/>
              </a:rPr>
            </a:br>
            <a:r>
              <a:rPr lang="ar-SA" dirty="0" smtClean="0">
                <a:ea typeface="Calibri"/>
                <a:cs typeface="Arial"/>
              </a:rPr>
              <a:t>1-</a:t>
            </a:r>
            <a:r>
              <a:rPr lang="ar-SA" dirty="0" smtClean="0">
                <a:ea typeface="Calibri"/>
              </a:rPr>
              <a:t>تقسيم </a:t>
            </a:r>
            <a:r>
              <a:rPr lang="ar-SA" dirty="0">
                <a:ea typeface="Calibri"/>
              </a:rPr>
              <a:t>البيانات الى حزم</a:t>
            </a:r>
            <a:r>
              <a:rPr lang="en-US" dirty="0">
                <a:ea typeface="Calibri"/>
                <a:cs typeface="Arial"/>
              </a:rPr>
              <a:t>.</a:t>
            </a:r>
            <a:br>
              <a:rPr lang="en-US" dirty="0">
                <a:ea typeface="Calibri"/>
                <a:cs typeface="Arial"/>
              </a:rPr>
            </a:br>
            <a:r>
              <a:rPr lang="ar-SA" dirty="0" smtClean="0">
                <a:ea typeface="Calibri"/>
                <a:cs typeface="Arial"/>
              </a:rPr>
              <a:t>2-</a:t>
            </a:r>
            <a:r>
              <a:rPr lang="ar-SA" dirty="0" smtClean="0">
                <a:ea typeface="Calibri"/>
              </a:rPr>
              <a:t>عنونة </a:t>
            </a:r>
            <a:r>
              <a:rPr lang="ar-SA" dirty="0">
                <a:ea typeface="Calibri"/>
              </a:rPr>
              <a:t>و توجيه البيانات بين الأجهزة عبر الشبكة</a:t>
            </a:r>
            <a:r>
              <a:rPr lang="en-US" dirty="0">
                <a:ea typeface="Calibri"/>
                <a:cs typeface="Arial"/>
              </a:rPr>
              <a:t>.</a:t>
            </a:r>
            <a:br>
              <a:rPr lang="en-US" dirty="0">
                <a:ea typeface="Calibri"/>
                <a:cs typeface="Arial"/>
              </a:rPr>
            </a:br>
            <a:r>
              <a:rPr lang="ar-SA" dirty="0" smtClean="0">
                <a:ea typeface="Calibri"/>
                <a:cs typeface="Arial"/>
              </a:rPr>
              <a:t>3-</a:t>
            </a:r>
            <a:r>
              <a:rPr lang="ar-SA" dirty="0" smtClean="0">
                <a:ea typeface="Calibri"/>
              </a:rPr>
              <a:t>معالجة </a:t>
            </a:r>
            <a:r>
              <a:rPr lang="ar-SA" dirty="0">
                <a:ea typeface="Calibri"/>
              </a:rPr>
              <a:t>الأخطاء في الإرسال</a:t>
            </a:r>
            <a:r>
              <a:rPr lang="en-US" dirty="0">
                <a:ea typeface="Calibri"/>
                <a:cs typeface="Arial"/>
              </a:rPr>
              <a:t>.</a:t>
            </a:r>
            <a:br>
              <a:rPr lang="en-US" dirty="0">
                <a:ea typeface="Calibri"/>
                <a:cs typeface="Arial"/>
              </a:rPr>
            </a:br>
            <a:r>
              <a:rPr lang="ar-SA" dirty="0" smtClean="0">
                <a:ea typeface="Calibri"/>
                <a:cs typeface="Arial"/>
              </a:rPr>
              <a:t>4-</a:t>
            </a:r>
            <a:r>
              <a:rPr lang="ar-SA" dirty="0" smtClean="0">
                <a:ea typeface="Calibri"/>
              </a:rPr>
              <a:t>القيام </a:t>
            </a:r>
            <a:r>
              <a:rPr lang="ar-SA" dirty="0">
                <a:ea typeface="Calibri"/>
              </a:rPr>
              <a:t>بمهمة تقسيم قناة واحدة الى عدة قنوات منطقية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 dirty="0" smtClean="0">
                <a:ea typeface="Calibri"/>
                <a:cs typeface="Arial"/>
              </a:rPr>
              <a:t>.</a:t>
            </a:r>
            <a:r>
              <a:rPr lang="ar-SA" dirty="0" smtClean="0">
                <a:ea typeface="Calibri"/>
                <a:cs typeface="Arial"/>
              </a:rPr>
              <a:t>وهذا ما يطلق علية ال</a:t>
            </a:r>
            <a:r>
              <a:rPr lang="en-US" dirty="0" smtClean="0">
                <a:ea typeface="Calibri"/>
                <a:cs typeface="Arial"/>
              </a:rPr>
              <a:t>multiplexing</a:t>
            </a:r>
            <a:r>
              <a:rPr lang="en-US" dirty="0">
                <a:ea typeface="Calibri"/>
                <a:cs typeface="Arial"/>
              </a:rPr>
              <a:t/>
            </a:r>
            <a:br>
              <a:rPr lang="en-US" dirty="0">
                <a:ea typeface="Calibri"/>
                <a:cs typeface="Arial"/>
              </a:rPr>
            </a:br>
            <a:r>
              <a:rPr lang="ar-SA" dirty="0" smtClean="0">
                <a:ea typeface="Calibri"/>
                <a:cs typeface="Arial"/>
              </a:rPr>
              <a:t>5-</a:t>
            </a:r>
            <a:r>
              <a:rPr lang="ar-SA" dirty="0" smtClean="0">
                <a:ea typeface="Calibri"/>
              </a:rPr>
              <a:t>اعداد </a:t>
            </a:r>
            <a:r>
              <a:rPr lang="ar-SA" dirty="0">
                <a:ea typeface="Calibri"/>
              </a:rPr>
              <a:t>دوائر الظاهرية بين الأجهزة المتصلة</a:t>
            </a:r>
            <a:r>
              <a:rPr lang="en-US" dirty="0">
                <a:ea typeface="Calibri"/>
                <a:cs typeface="Arial"/>
              </a:rPr>
              <a:t>. </a:t>
            </a: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56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ar-SA" b="1" u="sng" dirty="0">
                <a:solidFill>
                  <a:srgbClr val="00B050"/>
                </a:solidFill>
                <a:ea typeface="Calibri"/>
                <a:cs typeface="Arial"/>
              </a:rPr>
              <a:t>التقنيات المتقدمة للشبكات الواسعة </a:t>
            </a:r>
            <a:r>
              <a:rPr lang="en-US" u="sng" dirty="0">
                <a:solidFill>
                  <a:srgbClr val="00B050"/>
                </a:solidFill>
                <a:ea typeface="Calibri"/>
                <a:cs typeface="Arial"/>
              </a:rPr>
              <a:t/>
            </a:r>
            <a:br>
              <a:rPr lang="en-US" u="sng" dirty="0">
                <a:solidFill>
                  <a:srgbClr val="00B050"/>
                </a:solidFill>
                <a:ea typeface="Calibri"/>
                <a:cs typeface="Arial"/>
              </a:rPr>
            </a:br>
            <a:endParaRPr lang="ar-SA" u="sng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u="sng" dirty="0">
                <a:solidFill>
                  <a:srgbClr val="FF0000"/>
                </a:solidFill>
                <a:ea typeface="Calibri"/>
              </a:rPr>
              <a:t>أولاً: تقنية </a:t>
            </a:r>
            <a:r>
              <a:rPr lang="en-US" b="1" u="sng" dirty="0" smtClean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b="1" u="sng" dirty="0" smtClean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endParaRPr lang="ar-SA" b="1" u="sng" dirty="0" smtClean="0">
              <a:solidFill>
                <a:srgbClr val="FF000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ea typeface="Calibri"/>
              </a:rPr>
              <a:t>تعتبر </a:t>
            </a:r>
            <a:r>
              <a:rPr lang="en-US" b="1" dirty="0">
                <a:ea typeface="Calibri"/>
                <a:cs typeface="Arial"/>
              </a:rPr>
              <a:t>ISDN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>
                <a:ea typeface="Calibri"/>
              </a:rPr>
              <a:t>اختصاراً لـ </a:t>
            </a:r>
            <a:r>
              <a:rPr lang="en-US" b="1" dirty="0">
                <a:ea typeface="Calibri"/>
                <a:cs typeface="Arial"/>
              </a:rPr>
              <a:t>Integrated Services Digital Network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 smtClean="0">
                <a:latin typeface="Arial"/>
                <a:ea typeface="Calibri"/>
                <a:cs typeface="Arial"/>
              </a:rPr>
              <a:t> </a:t>
            </a:r>
            <a:r>
              <a:rPr lang="ar-SA" b="1" dirty="0" smtClean="0">
                <a:ea typeface="Calibri"/>
              </a:rPr>
              <a:t>أو </a:t>
            </a:r>
            <a:r>
              <a:rPr lang="ar-SA" b="1" dirty="0">
                <a:ea typeface="Calibri"/>
              </a:rPr>
              <a:t>الشبكة الرقمية للخدمات المتكاملة </a:t>
            </a:r>
            <a:r>
              <a:rPr lang="ar-SA" b="1" dirty="0" smtClean="0">
                <a:ea typeface="Calibri"/>
              </a:rPr>
              <a:t>التي </a:t>
            </a:r>
            <a:r>
              <a:rPr lang="ar-SA" b="1" dirty="0">
                <a:ea typeface="Calibri"/>
              </a:rPr>
              <a:t>تنقل الإشارات رقمياً بين الأجهزة، وتوفر هذه الشبكة سرعة وكفاءة أكبر من شبكات الهاتف وأجهزة المودم. 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dirty="0">
                <a:ea typeface="Calibri"/>
              </a:rPr>
              <a:t>تستطيع هذه الشبكة نقل الصوت والصورة والفيديو والبيانات في وقت واحد على نفس الأسلاك من خلال استخدام تقنية تسمى </a:t>
            </a:r>
            <a:r>
              <a:rPr lang="en-US" b="1" dirty="0">
                <a:ea typeface="Calibri"/>
                <a:cs typeface="Arial"/>
              </a:rPr>
              <a:t>Time Division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en-US" b="1" dirty="0">
                <a:ea typeface="Calibri"/>
                <a:cs typeface="Arial"/>
              </a:rPr>
              <a:t>Multiplexing (TDM)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>
                <a:ea typeface="Calibri"/>
              </a:rPr>
              <a:t>تسمح بتوفير مجموعة من الخدمات في وقت واحد وذلك بإنشاء عدة قنوات عبر الأسلاك، حيث يسمح لكل قناة بأن تستخدم اتصال </a:t>
            </a:r>
            <a:r>
              <a:rPr lang="en-US" b="1" dirty="0">
                <a:ea typeface="Calibri"/>
                <a:cs typeface="Arial"/>
              </a:rPr>
              <a:t>ISDN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 smtClean="0">
                <a:latin typeface="Arial"/>
                <a:ea typeface="Calibri"/>
                <a:cs typeface="Arial"/>
              </a:rPr>
              <a:t> </a:t>
            </a:r>
            <a:r>
              <a:rPr lang="ar-SA" b="1" dirty="0" smtClean="0">
                <a:ea typeface="Calibri"/>
              </a:rPr>
              <a:t>لفترة </a:t>
            </a:r>
            <a:r>
              <a:rPr lang="ar-SA" b="1" dirty="0">
                <a:ea typeface="Calibri"/>
              </a:rPr>
              <a:t>محددة من الزمن ويتم </a:t>
            </a:r>
            <a:r>
              <a:rPr lang="ar-SA" b="1" dirty="0" smtClean="0">
                <a:ea typeface="Calibri"/>
              </a:rPr>
              <a:t>الانتقال </a:t>
            </a:r>
            <a:r>
              <a:rPr lang="ar-SA" b="1" dirty="0">
                <a:ea typeface="Calibri"/>
              </a:rPr>
              <a:t>من قناة إلي أخرى بشكل يجعل كل قناة تبدو وكأنها نشطة طوال الوقت. وتقوم واجهة الوصول لـ </a:t>
            </a:r>
            <a:r>
              <a:rPr lang="en-US" b="1" dirty="0">
                <a:ea typeface="Calibri"/>
                <a:cs typeface="Arial"/>
              </a:rPr>
              <a:t>ISDN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>
                <a:ea typeface="Calibri"/>
              </a:rPr>
              <a:t>أو </a:t>
            </a:r>
            <a:r>
              <a:rPr lang="en-US" b="1" dirty="0">
                <a:ea typeface="Calibri"/>
                <a:cs typeface="Arial"/>
              </a:rPr>
              <a:t>ISDN Access Interface</a:t>
            </a:r>
            <a:r>
              <a:rPr lang="en-US" b="1" dirty="0">
                <a:latin typeface="Arial"/>
                <a:ea typeface="Calibri"/>
                <a:cs typeface="Arial"/>
              </a:rPr>
              <a:t> </a:t>
            </a:r>
            <a:r>
              <a:rPr lang="ar-SA" b="1" dirty="0">
                <a:ea typeface="Calibri"/>
              </a:rPr>
              <a:t>بالتوصيل بين جهاز الكمبيوتر </a:t>
            </a:r>
            <a:r>
              <a:rPr lang="ar-SA" b="1" dirty="0" smtClean="0">
                <a:ea typeface="Calibri"/>
              </a:rPr>
              <a:t>والشبكة.</a:t>
            </a:r>
            <a:endParaRPr lang="en-US" b="1" u="sng" dirty="0">
              <a:solidFill>
                <a:srgbClr val="FF0000"/>
              </a:solidFill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ar-SA" dirty="0" smtClean="0">
              <a:ea typeface="Calibri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ar-SA" dirty="0">
              <a:ea typeface="Calibri"/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1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يتم توفير خدمة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من قبل شركات الهاتف و تستخدم أسلاك </a:t>
            </a:r>
            <a:r>
              <a:rPr lang="en-US" dirty="0">
                <a:ea typeface="Calibri"/>
                <a:cs typeface="Arial"/>
              </a:rPr>
              <a:t>Twisted Pair</a:t>
            </a:r>
            <a:r>
              <a:rPr lang="ar-SA" dirty="0" smtClean="0">
                <a:ea typeface="Calibri"/>
              </a:rPr>
              <a:t>.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تستخدم خدمة الهاتف 4 أسلاك أي زوجين من أسلاك </a:t>
            </a:r>
            <a:r>
              <a:rPr lang="en-US" dirty="0">
                <a:ea typeface="Calibri"/>
                <a:cs typeface="Arial"/>
              </a:rPr>
              <a:t>Twisted Pair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كل زوج من هذه الأسلاك يمكن تحويله الى خطين من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بهذا فإنه نظريا كل بيت يستطيع تحويل اتصاله التماثلي الى أربع خطوط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رقمية و بينما تحتاج خطوط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الى طاقة كهربائية كي تعمل فإن الخطوط التماثلية لا تحتاج لها و لهذا السبب فإن أغلب المستخدمين يحولون زوج واحد من أسلاك </a:t>
            </a:r>
            <a:r>
              <a:rPr lang="en-US" dirty="0">
                <a:ea typeface="Calibri"/>
                <a:cs typeface="Arial"/>
              </a:rPr>
              <a:t>Twisted Pair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الى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ar-SA" dirty="0">
                <a:ea typeface="Calibri"/>
              </a:rPr>
              <a:t>.أنظر الصورة.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endParaRPr lang="en-US" dirty="0">
              <a:ea typeface="Calibri"/>
              <a:cs typeface="Arial"/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07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عنصر نائب للمحتوى 5" descr="http://www.khayma.com/rami/IMAGE04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5760640" cy="417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353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-99392"/>
            <a:ext cx="8229600" cy="64087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12800" u="sng" dirty="0">
                <a:solidFill>
                  <a:srgbClr val="0000FF"/>
                </a:solidFill>
                <a:ea typeface="Calibri"/>
              </a:rPr>
              <a:t>تحتاج الى معدات خاصة لتركيب خدمة </a:t>
            </a:r>
            <a:r>
              <a:rPr lang="en-US" sz="12800" u="sng" dirty="0">
                <a:solidFill>
                  <a:srgbClr val="0000FF"/>
                </a:solidFill>
                <a:ea typeface="Calibri"/>
                <a:cs typeface="Arial"/>
              </a:rPr>
              <a:t>ISDN</a:t>
            </a:r>
            <a:r>
              <a:rPr lang="en-US" sz="12800" u="sng" dirty="0">
                <a:solidFill>
                  <a:srgbClr val="0000FF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12800" u="sng" dirty="0">
                <a:solidFill>
                  <a:srgbClr val="0000FF"/>
                </a:solidFill>
                <a:latin typeface="Arial"/>
                <a:ea typeface="Calibri"/>
              </a:rPr>
              <a:t>و هذا يشمل ما يلي:</a:t>
            </a:r>
            <a:endParaRPr lang="en-US" sz="12800" u="sng" dirty="0">
              <a:solidFill>
                <a:srgbClr val="0000FF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1200" dirty="0">
                <a:ea typeface="Calibri"/>
              </a:rPr>
              <a:t>1- </a:t>
            </a:r>
            <a:r>
              <a:rPr lang="en-US" sz="11200" dirty="0">
                <a:ea typeface="Calibri"/>
                <a:cs typeface="Arial"/>
              </a:rPr>
              <a:t>Network Termination Equipment Type 1 (</a:t>
            </a:r>
            <a:r>
              <a:rPr lang="en-US" sz="11200" dirty="0" smtClean="0">
                <a:ea typeface="Calibri"/>
                <a:cs typeface="Arial"/>
              </a:rPr>
              <a:t>NT1)</a:t>
            </a:r>
            <a:r>
              <a:rPr lang="ar-SA" sz="11200" dirty="0" smtClean="0">
                <a:ea typeface="Calibri"/>
              </a:rPr>
              <a:t>.</a:t>
            </a:r>
            <a:endParaRPr lang="en-US" sz="11200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1200" dirty="0">
                <a:ea typeface="Calibri"/>
              </a:rPr>
              <a:t>2- </a:t>
            </a:r>
            <a:r>
              <a:rPr lang="en-US" sz="11200" dirty="0">
                <a:ea typeface="Calibri"/>
                <a:cs typeface="Arial"/>
              </a:rPr>
              <a:t>Terminal Adapters (</a:t>
            </a:r>
            <a:r>
              <a:rPr lang="en-US" sz="11200" dirty="0" err="1" smtClean="0">
                <a:ea typeface="Calibri"/>
                <a:cs typeface="Arial"/>
              </a:rPr>
              <a:t>Tas</a:t>
            </a:r>
            <a:r>
              <a:rPr lang="en-US" sz="11200" dirty="0" smtClean="0">
                <a:ea typeface="Calibri"/>
                <a:cs typeface="Arial"/>
              </a:rPr>
              <a:t>)</a:t>
            </a:r>
            <a:r>
              <a:rPr lang="ar-SA" sz="11200" dirty="0" smtClean="0">
                <a:ea typeface="Calibri"/>
              </a:rPr>
              <a:t>.</a:t>
            </a:r>
            <a:r>
              <a:rPr lang="ar-SA" dirty="0">
                <a:ea typeface="Calibri"/>
              </a:rPr>
              <a:t> 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12800" dirty="0">
                <a:solidFill>
                  <a:srgbClr val="FF0000"/>
                </a:solidFill>
                <a:ea typeface="Calibri"/>
              </a:rPr>
              <a:t>تعتبر أجهزة </a:t>
            </a:r>
            <a:r>
              <a:rPr lang="en-US" sz="12800" dirty="0">
                <a:solidFill>
                  <a:srgbClr val="FF0000"/>
                </a:solidFill>
                <a:ea typeface="Calibri"/>
                <a:cs typeface="Arial"/>
              </a:rPr>
              <a:t>NT1</a:t>
            </a:r>
            <a:r>
              <a:rPr lang="en-US" sz="12800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12800" dirty="0">
                <a:solidFill>
                  <a:srgbClr val="FF0000"/>
                </a:solidFill>
                <a:latin typeface="Arial"/>
                <a:ea typeface="Calibri"/>
              </a:rPr>
              <a:t>هي الواجهة بين الزبون و شركة الهاتف و هي مسئولة عن:</a:t>
            </a:r>
            <a:endParaRPr lang="en-US" sz="12800" dirty="0">
              <a:solidFill>
                <a:srgbClr val="FF0000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9600" dirty="0">
                <a:ea typeface="Calibri"/>
              </a:rPr>
              <a:t>1- تحويل سلك شركة الهاتف المزدوج ذي الواجهة </a:t>
            </a:r>
            <a:r>
              <a:rPr lang="en-US" sz="9600" dirty="0">
                <a:ea typeface="Calibri"/>
                <a:cs typeface="Arial"/>
              </a:rPr>
              <a:t>U</a:t>
            </a:r>
            <a:r>
              <a:rPr lang="en-US" sz="9600" dirty="0">
                <a:latin typeface="Arial"/>
                <a:ea typeface="Calibri"/>
                <a:cs typeface="Arial"/>
              </a:rPr>
              <a:t> </a:t>
            </a:r>
            <a:r>
              <a:rPr lang="ar-SA" sz="9600" dirty="0">
                <a:latin typeface="Arial"/>
                <a:ea typeface="Calibri"/>
              </a:rPr>
              <a:t>الى أربع أسلاك ذات واجهة </a:t>
            </a:r>
            <a:r>
              <a:rPr lang="en-US" sz="9600" dirty="0">
                <a:ea typeface="Calibri"/>
                <a:cs typeface="Arial"/>
              </a:rPr>
              <a:t>S/T</a:t>
            </a:r>
            <a:r>
              <a:rPr lang="ar-SA" sz="9600" dirty="0" smtClean="0">
                <a:ea typeface="Calibri"/>
              </a:rPr>
              <a:t>.</a:t>
            </a:r>
            <a:endParaRPr lang="en-US" sz="9600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9600" dirty="0">
                <a:ea typeface="Calibri"/>
              </a:rPr>
              <a:t>2- توفير الطاقة الكهربية لخطوط </a:t>
            </a:r>
            <a:r>
              <a:rPr lang="en-US" sz="9600" dirty="0">
                <a:ea typeface="Calibri"/>
                <a:cs typeface="Arial"/>
              </a:rPr>
              <a:t>ISDN</a:t>
            </a:r>
            <a:r>
              <a:rPr lang="ar-SA" sz="9600" dirty="0" smtClean="0">
                <a:ea typeface="Calibri"/>
              </a:rPr>
              <a:t>.</a:t>
            </a:r>
            <a:endParaRPr lang="en-US" sz="9600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9600" dirty="0">
                <a:ea typeface="Calibri"/>
              </a:rPr>
              <a:t>3- القيام بمهام </a:t>
            </a:r>
            <a:r>
              <a:rPr lang="en-US" sz="9600" dirty="0">
                <a:ea typeface="Calibri"/>
                <a:cs typeface="Arial"/>
              </a:rPr>
              <a:t>Multiplexing</a:t>
            </a:r>
            <a:r>
              <a:rPr lang="ar-SA" sz="9600" dirty="0">
                <a:ea typeface="Calibri"/>
              </a:rPr>
              <a:t>.</a:t>
            </a:r>
            <a:endParaRPr lang="en-US" sz="9600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9600" dirty="0">
              <a:ea typeface="Calibri"/>
              <a:cs typeface="Arial"/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L.Rania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Ahmed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Tabeidi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84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solidFill>
                  <a:srgbClr val="FF0000"/>
                </a:solidFill>
                <a:ea typeface="Calibri"/>
              </a:rPr>
              <a:t>واجهة 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>S/T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2800" dirty="0">
                <a:solidFill>
                  <a:srgbClr val="FF0000"/>
                </a:solidFill>
                <a:latin typeface="Arial"/>
                <a:ea typeface="Calibri"/>
              </a:rPr>
              <a:t>هي الخط الذي يصل أجهزة المستخدم بجهاز 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>NT1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2800" dirty="0">
                <a:solidFill>
                  <a:srgbClr val="FF0000"/>
                </a:solidFill>
                <a:latin typeface="Arial"/>
                <a:ea typeface="Calibri"/>
              </a:rPr>
              <a:t>و هو مكون من أربع أسلاك و يدعم حتى 8 أجهزة متوافقة مع 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ar-SA" sz="2800" dirty="0">
                <a:solidFill>
                  <a:srgbClr val="FF0000"/>
                </a:solidFill>
                <a:ea typeface="Calibri"/>
              </a:rPr>
              <a:t>.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/>
            </a:r>
            <a:b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</a:br>
            <a:r>
              <a:rPr lang="ar-SA" sz="2800" dirty="0" smtClean="0">
                <a:ea typeface="Calibri"/>
                <a:cs typeface="Arial"/>
              </a:rPr>
              <a:t>تنقسم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أجهزة المستخدم مثل الهواتف و الفاكسات و أجهزة الكمبيوتر الى قسمين: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solidFill>
                  <a:srgbClr val="0000FF"/>
                </a:solidFill>
                <a:ea typeface="Calibri"/>
              </a:rPr>
              <a:t>1-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ISDN-Ready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00FF"/>
                </a:solidFill>
                <a:ea typeface="Calibri"/>
              </a:rPr>
              <a:t>2-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Not ISDN-Ready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النوع الأول </a:t>
            </a:r>
            <a:r>
              <a:rPr lang="en-US" dirty="0" smtClean="0">
                <a:ea typeface="Calibri"/>
              </a:rPr>
              <a:t> </a:t>
            </a:r>
            <a:r>
              <a:rPr lang="en-US" dirty="0" smtClean="0">
                <a:ea typeface="Calibri"/>
                <a:cs typeface="Arial"/>
              </a:rPr>
              <a:t>ISDN-Ready</a:t>
            </a:r>
            <a:r>
              <a:rPr lang="en-US" dirty="0" smtClean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هو عبارة عن أجهزة يمكن توصيلها مباشرة الى </a:t>
            </a:r>
            <a:r>
              <a:rPr lang="en-US" dirty="0">
                <a:ea typeface="Calibri"/>
                <a:cs typeface="Arial"/>
              </a:rPr>
              <a:t>NT1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هي تسمى </a:t>
            </a:r>
            <a:r>
              <a:rPr lang="ar-SA" dirty="0" smtClean="0">
                <a:latin typeface="Arial"/>
                <a:ea typeface="Calibri"/>
              </a:rPr>
              <a:t>(</a:t>
            </a:r>
            <a:r>
              <a:rPr lang="en-US" dirty="0" smtClean="0">
                <a:ea typeface="Calibri"/>
                <a:cs typeface="Arial"/>
              </a:rPr>
              <a:t>Termination </a:t>
            </a:r>
            <a:r>
              <a:rPr lang="en-US" dirty="0">
                <a:ea typeface="Calibri"/>
                <a:cs typeface="Arial"/>
              </a:rPr>
              <a:t>Equipment Type 1 (</a:t>
            </a:r>
            <a:r>
              <a:rPr lang="en-US" dirty="0" smtClean="0">
                <a:ea typeface="Calibri"/>
                <a:cs typeface="Arial"/>
              </a:rPr>
              <a:t>TE1</a:t>
            </a:r>
            <a:r>
              <a:rPr lang="ar-SA" dirty="0" smtClean="0">
                <a:ea typeface="Calibri"/>
                <a:cs typeface="Arial"/>
              </a:rPr>
              <a:t> </a:t>
            </a:r>
            <a:r>
              <a:rPr lang="ar-SA" dirty="0" smtClean="0">
                <a:ea typeface="Calibri"/>
              </a:rPr>
              <a:t>و </a:t>
            </a:r>
            <a:r>
              <a:rPr lang="ar-SA" dirty="0">
                <a:ea typeface="Calibri"/>
              </a:rPr>
              <a:t>من الأمثلة على هذه الأجهزة ما يلي</a:t>
            </a:r>
            <a:r>
              <a:rPr lang="ar-SA" dirty="0" smtClean="0">
                <a:ea typeface="Calibri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1- هواتف رقمية</a:t>
            </a:r>
            <a:r>
              <a:rPr lang="ar-SA" dirty="0" smtClean="0">
                <a:ea typeface="Calibri"/>
              </a:rPr>
              <a:t>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2- فاكسات رقمية.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ea typeface="Calibri"/>
              </a:rPr>
              <a:t>3- </a:t>
            </a:r>
            <a:r>
              <a:rPr lang="ar-SA" dirty="0">
                <a:ea typeface="Calibri"/>
              </a:rPr>
              <a:t>أجهزة التخاطب </a:t>
            </a:r>
            <a:r>
              <a:rPr lang="ar-SA" dirty="0" smtClean="0">
                <a:ea typeface="Calibri"/>
              </a:rPr>
              <a:t>الفيديو.</a:t>
            </a:r>
            <a:endParaRPr lang="en-US" dirty="0">
              <a:ea typeface="Calibri"/>
              <a:cs typeface="Arial"/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68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solidFill>
                  <a:srgbClr val="FF0000"/>
                </a:solidFill>
                <a:ea typeface="Calibri"/>
              </a:rPr>
              <a:t>بعض أجهزة </a:t>
            </a: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TE1</a:t>
            </a:r>
            <a:r>
              <a:rPr lang="en-US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Arial"/>
                <a:ea typeface="Calibri"/>
              </a:rPr>
              <a:t>تحتوي على </a:t>
            </a: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NT1</a:t>
            </a:r>
            <a:r>
              <a:rPr lang="en-US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Arial"/>
                <a:ea typeface="Calibri"/>
              </a:rPr>
              <a:t>مدمجة بداخلها و مثل هذه الأجهزة لا تحتاج الى واجهة </a:t>
            </a: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S/T</a:t>
            </a:r>
            <a:r>
              <a:rPr lang="en-US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Arial"/>
                <a:ea typeface="Calibri"/>
              </a:rPr>
              <a:t>و يمكن وصلها مباشرة بخطوط </a:t>
            </a: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ar-SA" dirty="0">
                <a:solidFill>
                  <a:srgbClr val="FF0000"/>
                </a:solidFill>
                <a:ea typeface="Calibri"/>
              </a:rPr>
              <a:t>.</a:t>
            </a:r>
            <a:endParaRPr lang="en-US" dirty="0">
              <a:solidFill>
                <a:srgbClr val="FF0000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a typeface="Calibri"/>
              </a:rPr>
              <a:t>تعتبر </a:t>
            </a:r>
            <a:r>
              <a:rPr lang="ar-SA" dirty="0">
                <a:ea typeface="Calibri"/>
              </a:rPr>
              <a:t>أجهزة </a:t>
            </a:r>
            <a:r>
              <a:rPr lang="en-US" dirty="0">
                <a:ea typeface="Calibri"/>
                <a:cs typeface="Arial"/>
              </a:rPr>
              <a:t>TE1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بشكل عام ذات تكلفة عالية جدا.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أما </a:t>
            </a:r>
            <a:r>
              <a:rPr lang="ar-SA" dirty="0">
                <a:ea typeface="Calibri"/>
              </a:rPr>
              <a:t>أجهزة النوع الثاني فهي تحتاج الى واجهة خاصة لربطها ب </a:t>
            </a:r>
            <a:r>
              <a:rPr lang="en-US" dirty="0">
                <a:ea typeface="Calibri"/>
                <a:cs typeface="Arial"/>
              </a:rPr>
              <a:t>NT1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تسمى هذه الأجهزة </a:t>
            </a:r>
            <a:r>
              <a:rPr lang="en-US" dirty="0">
                <a:ea typeface="Calibri"/>
                <a:cs typeface="Arial"/>
              </a:rPr>
              <a:t>Termination Equipment Type 2 (</a:t>
            </a:r>
            <a:r>
              <a:rPr lang="en-US" dirty="0" smtClean="0">
                <a:ea typeface="Calibri"/>
                <a:cs typeface="Arial"/>
              </a:rPr>
              <a:t>TE2)</a:t>
            </a:r>
            <a:r>
              <a:rPr lang="ar-SA" dirty="0" smtClean="0">
                <a:ea typeface="Calibri"/>
              </a:rPr>
              <a:t> و </a:t>
            </a:r>
            <a:r>
              <a:rPr lang="ar-SA" dirty="0">
                <a:ea typeface="Calibri"/>
              </a:rPr>
              <a:t>من الأمثلة على هذه الأجهزة ما يلي :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1- </a:t>
            </a:r>
            <a:r>
              <a:rPr lang="ar-SA" dirty="0">
                <a:solidFill>
                  <a:srgbClr val="0000FF"/>
                </a:solidFill>
                <a:ea typeface="Calibri"/>
              </a:rPr>
              <a:t>الهواتف و الفاكسات التماثلية.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00FF"/>
                </a:solidFill>
                <a:ea typeface="Calibri"/>
              </a:rPr>
              <a:t> 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2- </a:t>
            </a:r>
            <a:r>
              <a:rPr lang="ar-SA" dirty="0">
                <a:solidFill>
                  <a:srgbClr val="0000FF"/>
                </a:solidFill>
                <a:ea typeface="Calibri"/>
              </a:rPr>
              <a:t>أغلب أجهزة الكمبيوتر.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buNone/>
            </a:pPr>
            <a:endParaRPr lang="ar-SA" dirty="0">
              <a:solidFill>
                <a:srgbClr val="0000FF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576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الواجهة </a:t>
            </a:r>
            <a:r>
              <a:rPr lang="ar-SA" dirty="0">
                <a:ea typeface="Calibri"/>
              </a:rPr>
              <a:t>بين أجهزة </a:t>
            </a:r>
            <a:r>
              <a:rPr lang="en-US" dirty="0">
                <a:ea typeface="Calibri"/>
                <a:cs typeface="Arial"/>
              </a:rPr>
              <a:t>TE2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خطوط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تسمى </a:t>
            </a:r>
            <a:r>
              <a:rPr lang="en-US" dirty="0">
                <a:ea typeface="Calibri"/>
                <a:cs typeface="Arial"/>
              </a:rPr>
              <a:t>Terminal Adapter (</a:t>
            </a:r>
            <a:r>
              <a:rPr lang="en-US" dirty="0" smtClean="0">
                <a:ea typeface="Calibri"/>
                <a:cs typeface="Arial"/>
              </a:rPr>
              <a:t>TA)</a:t>
            </a:r>
            <a:r>
              <a:rPr lang="ar-SA" dirty="0" smtClean="0">
                <a:ea typeface="Calibri"/>
              </a:rPr>
              <a:t> و </a:t>
            </a:r>
            <a:r>
              <a:rPr lang="ar-SA" dirty="0">
                <a:ea typeface="Calibri"/>
              </a:rPr>
              <a:t>هي التي تقوم بالتحويل بين البروتوكولات لتسمح للأجهزة غير المتوافقة مع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 smtClean="0">
                <a:latin typeface="Arial"/>
                <a:ea typeface="Calibri"/>
                <a:cs typeface="Arial"/>
              </a:rPr>
              <a:t> </a:t>
            </a:r>
            <a:r>
              <a:rPr lang="ar-SA" dirty="0" err="1" smtClean="0">
                <a:latin typeface="Arial"/>
                <a:ea typeface="Calibri"/>
              </a:rPr>
              <a:t>للإتصال</a:t>
            </a:r>
            <a:r>
              <a:rPr lang="ar-SA" dirty="0" smtClean="0">
                <a:latin typeface="Arial"/>
                <a:ea typeface="Calibri"/>
              </a:rPr>
              <a:t> </a:t>
            </a:r>
            <a:r>
              <a:rPr lang="ar-SA" dirty="0">
                <a:latin typeface="Arial"/>
                <a:ea typeface="Calibri"/>
              </a:rPr>
              <a:t>بنظام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من الأمثلة على </a:t>
            </a:r>
            <a:r>
              <a:rPr lang="en-US" dirty="0">
                <a:ea typeface="Calibri"/>
                <a:cs typeface="Arial"/>
              </a:rPr>
              <a:t>TA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 err="1">
                <a:latin typeface="Arial"/>
                <a:ea typeface="Calibri"/>
              </a:rPr>
              <a:t>مايلي</a:t>
            </a:r>
            <a:r>
              <a:rPr lang="ar-SA" dirty="0">
                <a:latin typeface="Arial"/>
                <a:ea typeface="Calibri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solidFill>
                  <a:srgbClr val="0000FF"/>
                </a:solidFill>
                <a:ea typeface="Calibri"/>
              </a:rPr>
              <a:t>1-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ISDN Modems</a:t>
            </a:r>
            <a:r>
              <a:rPr lang="ar-SA" dirty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00FF"/>
                </a:solidFill>
                <a:ea typeface="Calibri"/>
              </a:rPr>
              <a:t> 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2-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ISDN Cards</a:t>
            </a:r>
            <a:r>
              <a:rPr lang="ar-SA" dirty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00FF"/>
                </a:solidFill>
                <a:ea typeface="Calibri"/>
              </a:rPr>
              <a:t> 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3-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ISDN Routers and Bridges</a:t>
            </a:r>
            <a:r>
              <a:rPr lang="ar-SA" dirty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buNone/>
            </a:pPr>
            <a:endParaRPr lang="ar-SA" dirty="0">
              <a:solidFill>
                <a:srgbClr val="0000FF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46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و أجهزة </a:t>
            </a:r>
            <a:r>
              <a:rPr lang="en-US" dirty="0">
                <a:ea typeface="Calibri"/>
                <a:cs typeface="Arial"/>
              </a:rPr>
              <a:t>TA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قد تركب داخليا في أجهزة </a:t>
            </a:r>
            <a:r>
              <a:rPr lang="en-US" dirty="0">
                <a:ea typeface="Calibri"/>
                <a:cs typeface="Arial"/>
              </a:rPr>
              <a:t>TE2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مثل بطاقات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ar-SA" dirty="0">
                <a:ea typeface="Calibri"/>
              </a:rPr>
              <a:t> ( و هي تشبه بطاقات الشبكة و تركب مثلها) أو خارجيا مثل المودمات التي توصل الكمبيوترات بخطوط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تدعم أغلب أنظمة التشغيل ، و تحتوي هذه المودمات على منفذين من نوع </a:t>
            </a:r>
            <a:r>
              <a:rPr lang="en-US" dirty="0">
                <a:ea typeface="Calibri"/>
                <a:cs typeface="Arial"/>
              </a:rPr>
              <a:t>RJ-11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و يستخدمان لما يلي: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00FF"/>
                </a:solidFill>
                <a:ea typeface="Calibri"/>
              </a:rPr>
              <a:t> 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1- </a:t>
            </a:r>
            <a:r>
              <a:rPr lang="ar-SA" dirty="0">
                <a:solidFill>
                  <a:srgbClr val="0000FF"/>
                </a:solidFill>
                <a:ea typeface="Calibri"/>
              </a:rPr>
              <a:t>لوصل هاتف أو </a:t>
            </a:r>
            <a:r>
              <a:rPr lang="ar-SA" dirty="0" smtClean="0">
                <a:solidFill>
                  <a:srgbClr val="0000FF"/>
                </a:solidFill>
                <a:ea typeface="Calibri"/>
              </a:rPr>
              <a:t>فاكس . أنظر </a:t>
            </a:r>
            <a:r>
              <a:rPr lang="ar-SA" dirty="0">
                <a:solidFill>
                  <a:srgbClr val="0000FF"/>
                </a:solidFill>
                <a:ea typeface="Calibri"/>
              </a:rPr>
              <a:t>الصورة.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solidFill>
                  <a:srgbClr val="0000FF"/>
                </a:solidFill>
                <a:ea typeface="Calibri"/>
              </a:rPr>
              <a:t> 2- </a:t>
            </a:r>
            <a:r>
              <a:rPr lang="ar-SA" dirty="0">
                <a:solidFill>
                  <a:srgbClr val="0000FF"/>
                </a:solidFill>
                <a:ea typeface="Calibri"/>
              </a:rPr>
              <a:t>لوصل الكمبيوتر الى واجهة </a:t>
            </a:r>
            <a:r>
              <a:rPr lang="en-US" dirty="0">
                <a:solidFill>
                  <a:srgbClr val="0000FF"/>
                </a:solidFill>
                <a:ea typeface="Calibri"/>
                <a:cs typeface="Arial"/>
              </a:rPr>
              <a:t>S/T</a:t>
            </a:r>
            <a:r>
              <a:rPr lang="ar-SA" dirty="0">
                <a:solidFill>
                  <a:srgbClr val="0000FF"/>
                </a:solidFill>
                <a:ea typeface="Calibri"/>
              </a:rPr>
              <a:t>.</a:t>
            </a:r>
            <a:endParaRPr lang="en-US" dirty="0">
              <a:solidFill>
                <a:srgbClr val="0000FF"/>
              </a:solidFill>
              <a:ea typeface="Calibri"/>
              <a:cs typeface="Arial"/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2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عنصر نائب للمحتوى 5" descr="http://www.khayma.com/rami/IMAGE04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760639" cy="3456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190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4200" dirty="0">
                <a:solidFill>
                  <a:srgbClr val="FF0000"/>
                </a:solidFill>
                <a:ea typeface="Calibri"/>
              </a:rPr>
              <a:t>لا تستطيع مودمات </a:t>
            </a:r>
            <a:r>
              <a:rPr lang="en-US" sz="4200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sz="4200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4200" dirty="0" err="1">
                <a:solidFill>
                  <a:srgbClr val="FF0000"/>
                </a:solidFill>
                <a:latin typeface="Arial"/>
                <a:ea typeface="Calibri"/>
              </a:rPr>
              <a:t>الإتصال</a:t>
            </a:r>
            <a:r>
              <a:rPr lang="ar-SA" sz="4200" dirty="0">
                <a:solidFill>
                  <a:srgbClr val="FF0000"/>
                </a:solidFill>
                <a:latin typeface="Arial"/>
                <a:ea typeface="Calibri"/>
              </a:rPr>
              <a:t> أو التفاهم مع المودمات التماثلية لأن المودمات الأولى تستخدم إشارات رقمية بينما المودمات الأخرى لا تتعرف إلا على الإشارات التماثلية، لهذا فمودمات </a:t>
            </a:r>
            <a:r>
              <a:rPr lang="en-US" sz="4200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sz="4200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4200" dirty="0">
                <a:solidFill>
                  <a:srgbClr val="FF0000"/>
                </a:solidFill>
                <a:latin typeface="Arial"/>
                <a:ea typeface="Calibri"/>
              </a:rPr>
              <a:t>لا تستطيع </a:t>
            </a:r>
            <a:r>
              <a:rPr lang="ar-SA" sz="4200" dirty="0" err="1">
                <a:solidFill>
                  <a:srgbClr val="FF0000"/>
                </a:solidFill>
                <a:latin typeface="Arial"/>
                <a:ea typeface="Calibri"/>
              </a:rPr>
              <a:t>الإتصال</a:t>
            </a:r>
            <a:r>
              <a:rPr lang="ar-SA" sz="4200" dirty="0">
                <a:solidFill>
                  <a:srgbClr val="FF0000"/>
                </a:solidFill>
                <a:latin typeface="Arial"/>
                <a:ea typeface="Calibri"/>
              </a:rPr>
              <a:t> إلا مع أجهزة </a:t>
            </a:r>
            <a:r>
              <a:rPr lang="en-US" sz="4200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ar-SA" sz="4200" dirty="0">
                <a:solidFill>
                  <a:srgbClr val="FF0000"/>
                </a:solidFill>
                <a:ea typeface="Calibri"/>
              </a:rPr>
              <a:t>.</a:t>
            </a:r>
            <a:endParaRPr lang="en-US" sz="4200" dirty="0">
              <a:solidFill>
                <a:srgbClr val="FF0000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a typeface="Calibri"/>
              </a:rPr>
              <a:t>أما </a:t>
            </a:r>
            <a:r>
              <a:rPr lang="ar-SA" dirty="0">
                <a:ea typeface="Calibri"/>
              </a:rPr>
              <a:t>موجهات و جسور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فتستخدم لربط شبكة محلية مع خطوط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ar-SA" dirty="0">
                <a:ea typeface="Calibri"/>
              </a:rPr>
              <a:t>.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يتكون </a:t>
            </a:r>
            <a:r>
              <a:rPr lang="ar-SA" dirty="0">
                <a:ea typeface="Calibri"/>
              </a:rPr>
              <a:t>نظام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latin typeface="Arial"/>
                <a:ea typeface="Calibri"/>
              </a:rPr>
              <a:t>من نقطتين منطقيتين: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1- </a:t>
            </a:r>
            <a:r>
              <a:rPr lang="ar-SA" dirty="0">
                <a:solidFill>
                  <a:srgbClr val="00B050"/>
                </a:solidFill>
                <a:ea typeface="Calibri"/>
              </a:rPr>
              <a:t>مركز التبديل المحلي لشركة الهاتف </a:t>
            </a:r>
            <a:r>
              <a:rPr lang="en-US" dirty="0">
                <a:solidFill>
                  <a:srgbClr val="00B050"/>
                </a:solidFill>
                <a:ea typeface="Calibri"/>
                <a:cs typeface="Arial"/>
              </a:rPr>
              <a:t>Telephone Company’s Local Exchange</a:t>
            </a:r>
            <a:r>
              <a:rPr lang="ar-SA" dirty="0">
                <a:solidFill>
                  <a:srgbClr val="00B050"/>
                </a:solidFill>
                <a:ea typeface="Calibri"/>
              </a:rPr>
              <a:t>.</a:t>
            </a:r>
            <a:endParaRPr lang="en-US" dirty="0">
              <a:solidFill>
                <a:srgbClr val="00B050"/>
              </a:solidFill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solidFill>
                  <a:srgbClr val="00B050"/>
                </a:solidFill>
                <a:ea typeface="Calibri"/>
              </a:rPr>
              <a:t> </a:t>
            </a:r>
            <a:r>
              <a:rPr lang="ar-SA" dirty="0" smtClean="0">
                <a:solidFill>
                  <a:srgbClr val="00B050"/>
                </a:solidFill>
                <a:ea typeface="Calibri"/>
              </a:rPr>
              <a:t>2- </a:t>
            </a:r>
            <a:r>
              <a:rPr lang="ar-SA" dirty="0">
                <a:solidFill>
                  <a:srgbClr val="00B050"/>
                </a:solidFill>
                <a:ea typeface="Calibri"/>
              </a:rPr>
              <a:t>أجهزة الزبون ( </a:t>
            </a:r>
            <a:r>
              <a:rPr lang="en-US" dirty="0">
                <a:solidFill>
                  <a:srgbClr val="00B050"/>
                </a:solidFill>
                <a:ea typeface="Calibri"/>
                <a:cs typeface="Arial"/>
              </a:rPr>
              <a:t>TE1</a:t>
            </a:r>
            <a:r>
              <a:rPr lang="en-US" dirty="0">
                <a:solidFill>
                  <a:srgbClr val="00B05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dirty="0">
                <a:solidFill>
                  <a:srgbClr val="00B050"/>
                </a:solidFill>
                <a:latin typeface="Arial"/>
                <a:ea typeface="Calibri"/>
              </a:rPr>
              <a:t>و </a:t>
            </a:r>
            <a:r>
              <a:rPr lang="en-US" dirty="0">
                <a:solidFill>
                  <a:srgbClr val="00B050"/>
                </a:solidFill>
                <a:ea typeface="Calibri"/>
                <a:cs typeface="Arial"/>
              </a:rPr>
              <a:t>TE2</a:t>
            </a:r>
            <a:r>
              <a:rPr lang="ar-SA" dirty="0">
                <a:solidFill>
                  <a:srgbClr val="00B050"/>
                </a:solidFill>
                <a:ea typeface="Calibri"/>
              </a:rPr>
              <a:t>).</a:t>
            </a:r>
            <a:endParaRPr lang="en-US" dirty="0">
              <a:solidFill>
                <a:srgbClr val="00B050"/>
              </a:solidFill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dirty="0">
              <a:solidFill>
                <a:srgbClr val="00B050"/>
              </a:solidFill>
              <a:ea typeface="Calibri"/>
              <a:cs typeface="Arial"/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32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u="sng" dirty="0">
                <a:solidFill>
                  <a:srgbClr val="FF0000"/>
                </a:solidFill>
                <a:ea typeface="Calibri"/>
              </a:rPr>
              <a:t>يقوم مركز التبديل بوصل الزبون مع الشبكة العالمية الواسعة ل 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b="1" u="sng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b="1" u="sng" dirty="0">
                <a:solidFill>
                  <a:srgbClr val="FF0000"/>
                </a:solidFill>
                <a:latin typeface="Arial"/>
                <a:ea typeface="Calibri"/>
              </a:rPr>
              <a:t>و هو مسئول عن المهام التالية:</a:t>
            </a:r>
            <a:endParaRPr lang="en-US" b="1" u="sng" dirty="0">
              <a:solidFill>
                <a:srgbClr val="FF0000"/>
              </a:solidFill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ea typeface="Calibri"/>
              </a:rPr>
              <a:t>1- </a:t>
            </a:r>
            <a:r>
              <a:rPr lang="ar-SA" dirty="0">
                <a:ea typeface="Calibri"/>
              </a:rPr>
              <a:t>التعامل مع بروتوكولات </a:t>
            </a:r>
            <a:r>
              <a:rPr lang="ar-SA" dirty="0" smtClean="0">
                <a:ea typeface="Calibri"/>
              </a:rPr>
              <a:t>الاتصال </a:t>
            </a:r>
            <a:r>
              <a:rPr lang="ar-SA" dirty="0">
                <a:ea typeface="Calibri"/>
              </a:rPr>
              <a:t>في نظام </a:t>
            </a:r>
            <a:r>
              <a:rPr lang="en-US" dirty="0">
                <a:ea typeface="Calibri"/>
                <a:cs typeface="Arial"/>
              </a:rPr>
              <a:t>ISDN</a:t>
            </a:r>
            <a:r>
              <a:rPr lang="ar-SA" dirty="0">
                <a:ea typeface="Calibri"/>
              </a:rPr>
              <a:t>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2- </a:t>
            </a:r>
            <a:r>
              <a:rPr lang="ar-SA" dirty="0">
                <a:ea typeface="Calibri"/>
              </a:rPr>
              <a:t>إدارة و تشغيل الواجهة المادية للشبكة.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3- </a:t>
            </a:r>
            <a:r>
              <a:rPr lang="ar-SA" dirty="0">
                <a:ea typeface="Calibri"/>
              </a:rPr>
              <a:t>التعامل مع الخدمات التي يطلبها أو يحتاجها المستخدمون.</a:t>
            </a:r>
            <a:endParaRPr lang="en-US" dirty="0">
              <a:ea typeface="Calibri"/>
              <a:cs typeface="Arial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4- </a:t>
            </a:r>
            <a:r>
              <a:rPr lang="ar-SA" dirty="0">
                <a:ea typeface="Calibri"/>
              </a:rPr>
              <a:t>صيانة كاملة للنظام.</a:t>
            </a:r>
            <a:endParaRPr lang="en-US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93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b="1" u="sng" dirty="0">
                <a:solidFill>
                  <a:srgbClr val="FF0000"/>
                </a:solidFill>
                <a:ea typeface="Calibri"/>
              </a:rPr>
              <a:t>تتلخص مميزات 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b="1" u="sng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b="1" u="sng" dirty="0">
                <a:solidFill>
                  <a:srgbClr val="FF0000"/>
                </a:solidFill>
                <a:latin typeface="Arial"/>
                <a:ea typeface="Calibri"/>
              </a:rPr>
              <a:t>في ما يلي:</a:t>
            </a:r>
            <a:endParaRPr lang="en-US" b="1" u="sng" dirty="0">
              <a:solidFill>
                <a:srgbClr val="FF0000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 smtClean="0">
                <a:ea typeface="Calibri"/>
              </a:rPr>
              <a:t>1- </a:t>
            </a:r>
            <a:r>
              <a:rPr lang="ar-SA" dirty="0">
                <a:ea typeface="Calibri"/>
              </a:rPr>
              <a:t>توفير خدمة مرنة و مناسبة </a:t>
            </a:r>
            <a:r>
              <a:rPr lang="ar-SA" dirty="0" smtClean="0">
                <a:ea typeface="Calibri"/>
              </a:rPr>
              <a:t>لاحتياجات </a:t>
            </a:r>
            <a:r>
              <a:rPr lang="ar-SA" dirty="0">
                <a:ea typeface="Calibri"/>
              </a:rPr>
              <a:t>الشركات و المستخدمين المنزليين.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2- </a:t>
            </a:r>
            <a:r>
              <a:rPr lang="ar-SA" dirty="0">
                <a:ea typeface="Calibri"/>
              </a:rPr>
              <a:t>توفير سعة النطاق المناسبة عند الطلب </a:t>
            </a:r>
            <a:r>
              <a:rPr lang="en-US" dirty="0">
                <a:ea typeface="Calibri"/>
                <a:cs typeface="Arial"/>
              </a:rPr>
              <a:t>Bandwidth on demand</a:t>
            </a:r>
            <a:r>
              <a:rPr lang="ar-SA" dirty="0">
                <a:ea typeface="Calibri"/>
              </a:rPr>
              <a:t>.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3- </a:t>
            </a:r>
            <a:r>
              <a:rPr lang="ar-SA" dirty="0">
                <a:ea typeface="Calibri"/>
              </a:rPr>
              <a:t>توفير خدمة سريعة و موثوقة نظرا لخلوها من الأخطاء.</a:t>
            </a:r>
            <a:endParaRPr lang="en-US" dirty="0">
              <a:ea typeface="Calibri"/>
              <a:cs typeface="Arial"/>
            </a:endParaRPr>
          </a:p>
          <a:p>
            <a:pPr marL="400050" lvl="1" indent="0">
              <a:buNone/>
            </a:pP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67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16632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srgbClr val="FF0000"/>
                </a:solidFill>
                <a:ea typeface="Calibri"/>
              </a:rPr>
              <a:t>توفير مجموعة من الخدمات عبر خط واحد فبالإضافة لنقل البيانات و الصوت والفيديو فهي توفر خدمات للمستخدمين تشمل الآتي:</a:t>
            </a:r>
            <a:endParaRPr lang="en-US" sz="2800" u="sng" dirty="0">
              <a:solidFill>
                <a:srgbClr val="FF0000"/>
              </a:solidFill>
              <a:ea typeface="Calibri"/>
              <a:cs typeface="Arial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800" dirty="0" smtClean="0">
                <a:ea typeface="Calibri"/>
              </a:rPr>
              <a:t>1- الاتصالات </a:t>
            </a:r>
            <a:r>
              <a:rPr lang="ar-SA" sz="2800" dirty="0">
                <a:ea typeface="Calibri"/>
              </a:rPr>
              <a:t>الهاتفية</a:t>
            </a:r>
            <a:r>
              <a:rPr lang="ar-SA" sz="2800" dirty="0" smtClean="0">
                <a:ea typeface="Calibri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800" dirty="0">
                <a:ea typeface="Calibri"/>
              </a:rPr>
              <a:t>2- أجهزة إنذار و تنبيه</a:t>
            </a:r>
            <a:r>
              <a:rPr lang="ar-SA" sz="2800" dirty="0" smtClean="0">
                <a:ea typeface="Calibri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800" dirty="0">
                <a:ea typeface="Calibri"/>
              </a:rPr>
              <a:t>3- الوصول للإنترنت</a:t>
            </a:r>
            <a:r>
              <a:rPr lang="ar-SA" sz="2800" dirty="0" smtClean="0">
                <a:ea typeface="Calibri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800" dirty="0">
                <a:ea typeface="Calibri"/>
              </a:rPr>
              <a:t>4- </a:t>
            </a:r>
            <a:r>
              <a:rPr lang="ar-SA" sz="2800" dirty="0" smtClean="0">
                <a:ea typeface="Calibri"/>
              </a:rPr>
              <a:t>اتصالات </a:t>
            </a:r>
            <a:r>
              <a:rPr lang="ar-SA" sz="2800" dirty="0">
                <a:ea typeface="Calibri"/>
              </a:rPr>
              <a:t>التلفزة</a:t>
            </a:r>
            <a:r>
              <a:rPr lang="ar-SA" sz="2800" dirty="0" smtClean="0">
                <a:ea typeface="Calibri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800" dirty="0">
                <a:ea typeface="Calibri"/>
              </a:rPr>
              <a:t>5- خدمات الفاكس</a:t>
            </a:r>
            <a:r>
              <a:rPr lang="ar-SA" sz="2800" dirty="0" smtClean="0">
                <a:ea typeface="Calibri"/>
              </a:rPr>
              <a:t>.</a:t>
            </a:r>
          </a:p>
          <a:p>
            <a:pPr lvl="2" indent="-342900">
              <a:lnSpc>
                <a:spcPct val="115000"/>
              </a:lnSpc>
              <a:spcAft>
                <a:spcPts val="1000"/>
              </a:spcAft>
            </a:pPr>
            <a:r>
              <a:rPr lang="ar-SA" sz="2500" dirty="0">
                <a:solidFill>
                  <a:prstClr val="black"/>
                </a:solidFill>
                <a:ea typeface="Calibri"/>
              </a:rPr>
              <a:t>كما أنك باستخدام خدمة </a:t>
            </a:r>
            <a:r>
              <a:rPr lang="en-US" sz="2500" dirty="0">
                <a:solidFill>
                  <a:prstClr val="black"/>
                </a:solidFill>
                <a:ea typeface="Calibri"/>
                <a:cs typeface="Arial"/>
              </a:rPr>
              <a:t>ISDN</a:t>
            </a:r>
            <a:r>
              <a:rPr lang="en-US" sz="2500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sz="2500" dirty="0">
                <a:solidFill>
                  <a:prstClr val="black"/>
                </a:solidFill>
                <a:latin typeface="Arial"/>
                <a:ea typeface="Calibri"/>
              </a:rPr>
              <a:t>تستطيع إجراء المكالمات الهاتفية و تحميل البرامج من الإنترنت في نفس الوقت و باستخدام نفس خط </a:t>
            </a:r>
            <a:r>
              <a:rPr lang="en-US" sz="2500" dirty="0">
                <a:solidFill>
                  <a:prstClr val="black"/>
                </a:solidFill>
                <a:ea typeface="Calibri"/>
                <a:cs typeface="Arial"/>
              </a:rPr>
              <a:t>ISDN</a:t>
            </a:r>
            <a:endParaRPr lang="ar-SA" sz="2800" dirty="0" smtClean="0">
              <a:ea typeface="Calibri"/>
            </a:endParaRPr>
          </a:p>
          <a:p>
            <a:pPr marL="800100" lvl="2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800" dirty="0">
              <a:ea typeface="Calibri"/>
              <a:cs typeface="Arial"/>
            </a:endParaRPr>
          </a:p>
          <a:p>
            <a:pPr marL="800100" lvl="2" indent="0">
              <a:buNone/>
            </a:pPr>
            <a:endParaRPr lang="ar-SA" sz="2800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19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ea typeface="Calibri"/>
              </a:rPr>
              <a:t> </a:t>
            </a:r>
            <a:r>
              <a:rPr lang="ar-SA" u="sng" dirty="0" smtClean="0">
                <a:solidFill>
                  <a:srgbClr val="FF0000"/>
                </a:solidFill>
                <a:ea typeface="Calibri"/>
              </a:rPr>
              <a:t>أما </a:t>
            </a:r>
            <a:r>
              <a:rPr lang="ar-SA" u="sng" dirty="0">
                <a:solidFill>
                  <a:srgbClr val="FF0000"/>
                </a:solidFill>
                <a:ea typeface="Calibri"/>
              </a:rPr>
              <a:t>عيوب خدمة </a:t>
            </a:r>
            <a:r>
              <a:rPr lang="en-US" u="sng" dirty="0">
                <a:solidFill>
                  <a:srgbClr val="FF0000"/>
                </a:solidFill>
                <a:ea typeface="Calibri"/>
                <a:cs typeface="Arial"/>
              </a:rPr>
              <a:t>ISDN</a:t>
            </a:r>
            <a:r>
              <a:rPr lang="en-US" u="sng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ar-SA" u="sng" dirty="0">
                <a:solidFill>
                  <a:srgbClr val="FF0000"/>
                </a:solidFill>
                <a:latin typeface="Arial"/>
                <a:ea typeface="Calibri"/>
              </a:rPr>
              <a:t>فتتمثل فيما يلي:</a:t>
            </a:r>
            <a:endParaRPr lang="en-US" u="sng" dirty="0">
              <a:solidFill>
                <a:srgbClr val="FF0000"/>
              </a:solidFill>
              <a:ea typeface="Calibri"/>
              <a:cs typeface="Arial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dirty="0">
                <a:ea typeface="Calibri"/>
              </a:rPr>
              <a:t> </a:t>
            </a:r>
            <a:r>
              <a:rPr lang="ar-SA" dirty="0" smtClean="0">
                <a:ea typeface="Calibri"/>
              </a:rPr>
              <a:t>1</a:t>
            </a:r>
            <a:r>
              <a:rPr lang="ar-SA" sz="3200" dirty="0" smtClean="0">
                <a:ea typeface="Calibri"/>
              </a:rPr>
              <a:t>- </a:t>
            </a:r>
            <a:r>
              <a:rPr lang="ar-SA" sz="2200" dirty="0">
                <a:ea typeface="Calibri"/>
                <a:cs typeface="+mj-cs"/>
              </a:rPr>
              <a:t>تكلفتها ما تزال مرتفعة في كثير من الدول.</a:t>
            </a:r>
            <a:endParaRPr lang="en-US" sz="2200" dirty="0">
              <a:ea typeface="Calibri"/>
              <a:cs typeface="+mj-cs"/>
            </a:endParaRP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200" dirty="0">
                <a:ea typeface="Calibri"/>
                <a:cs typeface="+mj-cs"/>
              </a:rPr>
              <a:t> </a:t>
            </a:r>
            <a:r>
              <a:rPr lang="ar-SA" sz="2200" dirty="0" smtClean="0">
                <a:ea typeface="Calibri"/>
                <a:cs typeface="+mj-cs"/>
              </a:rPr>
              <a:t>2- </a:t>
            </a:r>
            <a:r>
              <a:rPr lang="ar-SA" sz="2200" dirty="0">
                <a:ea typeface="Calibri"/>
                <a:cs typeface="+mj-cs"/>
              </a:rPr>
              <a:t>سرعتها أقل من باقي تقنيات </a:t>
            </a:r>
            <a:r>
              <a:rPr lang="ar-SA" sz="2200" dirty="0" smtClean="0">
                <a:ea typeface="Calibri"/>
                <a:cs typeface="+mj-cs"/>
              </a:rPr>
              <a:t>الاتصال </a:t>
            </a:r>
            <a:r>
              <a:rPr lang="ar-SA" sz="2200" dirty="0">
                <a:ea typeface="Calibri"/>
                <a:cs typeface="+mj-cs"/>
              </a:rPr>
              <a:t>الرقمية فهي ما تزال تستخدم الأسلاك النحاسية بينما الكثير من التقنيات الحديثة تستخدم أسلاك الألياف البصرية</a:t>
            </a:r>
            <a:r>
              <a:rPr lang="ar-SA" sz="2200" dirty="0" smtClean="0">
                <a:ea typeface="Calibri"/>
                <a:cs typeface="+mj-cs"/>
              </a:rPr>
              <a:t>.</a:t>
            </a:r>
          </a:p>
          <a:p>
            <a:pPr marL="40005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200" dirty="0" smtClean="0">
                <a:solidFill>
                  <a:prstClr val="black"/>
                </a:solidFill>
                <a:ea typeface="Calibri"/>
                <a:cs typeface="+mj-cs"/>
              </a:rPr>
              <a:t>3- </a:t>
            </a:r>
            <a:r>
              <a:rPr lang="ar-SA" sz="2200" dirty="0">
                <a:solidFill>
                  <a:prstClr val="black"/>
                </a:solidFill>
                <a:ea typeface="Calibri"/>
                <a:cs typeface="+mj-cs"/>
              </a:rPr>
              <a:t>ليست كل أنظمة </a:t>
            </a:r>
            <a:r>
              <a:rPr lang="en-US" sz="2200" dirty="0">
                <a:solidFill>
                  <a:prstClr val="black"/>
                </a:solidFill>
                <a:ea typeface="Calibri"/>
                <a:cs typeface="+mj-cs"/>
              </a:rPr>
              <a:t>ISDN</a:t>
            </a:r>
            <a:r>
              <a:rPr lang="en-US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متوافقة مع بعضها البعض لهذا إن قمت بتركيب نظام </a:t>
            </a:r>
            <a:r>
              <a:rPr lang="en-US" sz="2200" dirty="0">
                <a:solidFill>
                  <a:prstClr val="black"/>
                </a:solidFill>
                <a:ea typeface="Calibri"/>
                <a:cs typeface="+mj-cs"/>
              </a:rPr>
              <a:t>ISDN</a:t>
            </a:r>
            <a:r>
              <a:rPr lang="en-US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فليس هناك أي ضمان بأنك ستستطيع </a:t>
            </a:r>
            <a:r>
              <a:rPr lang="ar-SA" sz="2200" dirty="0" smtClean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الاتصال </a:t>
            </a:r>
            <a:r>
              <a:rPr lang="ar-SA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مع مستخدمي </a:t>
            </a:r>
            <a:r>
              <a:rPr lang="en-US" sz="2200" dirty="0">
                <a:solidFill>
                  <a:prstClr val="black"/>
                </a:solidFill>
                <a:ea typeface="Calibri"/>
                <a:cs typeface="+mj-cs"/>
              </a:rPr>
              <a:t>ISDN</a:t>
            </a:r>
            <a:r>
              <a:rPr lang="en-US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الآخرين مع العلم بأن أغلب أنظمة </a:t>
            </a:r>
            <a:r>
              <a:rPr lang="en-US" sz="2200" dirty="0">
                <a:solidFill>
                  <a:prstClr val="black"/>
                </a:solidFill>
                <a:ea typeface="Calibri"/>
                <a:cs typeface="+mj-cs"/>
              </a:rPr>
              <a:t>ISDN</a:t>
            </a:r>
            <a:r>
              <a:rPr lang="en-US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Arial"/>
                <a:ea typeface="Calibri"/>
                <a:cs typeface="+mj-cs"/>
              </a:rPr>
              <a:t>تتبع معايير </a:t>
            </a:r>
            <a:r>
              <a:rPr lang="en-US" sz="2200" dirty="0">
                <a:solidFill>
                  <a:prstClr val="black"/>
                </a:solidFill>
                <a:ea typeface="Calibri"/>
                <a:cs typeface="+mj-cs"/>
              </a:rPr>
              <a:t>CCITT/ITU</a:t>
            </a:r>
            <a:r>
              <a:rPr lang="ar-SA" sz="2200" dirty="0">
                <a:solidFill>
                  <a:prstClr val="black"/>
                </a:solidFill>
                <a:ea typeface="Calibri"/>
                <a:cs typeface="+mj-cs"/>
              </a:rPr>
              <a:t>.</a:t>
            </a:r>
            <a:endParaRPr lang="en-US" sz="2200" dirty="0">
              <a:ea typeface="Calibri"/>
              <a:cs typeface="+mj-cs"/>
            </a:endParaRPr>
          </a:p>
          <a:p>
            <a:pPr marL="400050" lvl="1" indent="0">
              <a:buNone/>
            </a:pP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76610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944</Words>
  <Application>Microsoft Office PowerPoint</Application>
  <PresentationFormat>عرض على الشاشة (3:4)‏</PresentationFormat>
  <Paragraphs>136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1_نسق Office</vt:lpstr>
      <vt:lpstr>321:Networks Protocols</vt:lpstr>
      <vt:lpstr>نظام: X.25 </vt:lpstr>
      <vt:lpstr>عرض تقديمي في PowerPoint</vt:lpstr>
      <vt:lpstr>Packet Switching </vt:lpstr>
      <vt:lpstr>بنية المعيار ومهامه: </vt:lpstr>
      <vt:lpstr>الطبقة المادية Physical Layer , </vt:lpstr>
      <vt:lpstr>طبقة وصلة البيانات Data Link Layer , </vt:lpstr>
      <vt:lpstr>طبقة الشبكة Network Layer. </vt:lpstr>
      <vt:lpstr>عرض تقديمي في PowerPoint</vt:lpstr>
      <vt:lpstr>التقنيات المتقدمة للشبكات الواسعة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321:Networks Protocols</dc:title>
  <dc:creator>user</dc:creator>
  <cp:lastModifiedBy>user</cp:lastModifiedBy>
  <cp:revision>36</cp:revision>
  <dcterms:created xsi:type="dcterms:W3CDTF">2013-04-08T07:27:16Z</dcterms:created>
  <dcterms:modified xsi:type="dcterms:W3CDTF">2013-04-19T22:43:34Z</dcterms:modified>
</cp:coreProperties>
</file>