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68" r:id="rId3"/>
    <p:sldId id="269" r:id="rId4"/>
    <p:sldId id="270" r:id="rId5"/>
    <p:sldId id="286" r:id="rId6"/>
    <p:sldId id="271" r:id="rId7"/>
    <p:sldId id="287" r:id="rId8"/>
    <p:sldId id="288" r:id="rId9"/>
    <p:sldId id="289" r:id="rId10"/>
    <p:sldId id="272" r:id="rId11"/>
    <p:sldId id="273" r:id="rId12"/>
    <p:sldId id="274" r:id="rId13"/>
    <p:sldId id="290" r:id="rId14"/>
    <p:sldId id="292" r:id="rId15"/>
    <p:sldId id="291" r:id="rId16"/>
    <p:sldId id="276" r:id="rId17"/>
    <p:sldId id="277" r:id="rId18"/>
    <p:sldId id="278" r:id="rId19"/>
    <p:sldId id="293" r:id="rId20"/>
    <p:sldId id="294" r:id="rId21"/>
    <p:sldId id="280" r:id="rId22"/>
    <p:sldId id="295" r:id="rId23"/>
    <p:sldId id="296" r:id="rId24"/>
    <p:sldId id="297" r:id="rId25"/>
    <p:sldId id="281" r:id="rId26"/>
    <p:sldId id="282" r:id="rId27"/>
    <p:sldId id="283" r:id="rId28"/>
    <p:sldId id="284" r:id="rId29"/>
    <p:sldId id="298" r:id="rId30"/>
    <p:sldId id="300" r:id="rId31"/>
    <p:sldId id="301" r:id="rId32"/>
    <p:sldId id="302" r:id="rId33"/>
    <p:sldId id="303" r:id="rId34"/>
    <p:sldId id="304" r:id="rId35"/>
    <p:sldId id="299" r:id="rId3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5" d="100"/>
          <a:sy n="85" d="100"/>
        </p:scale>
        <p:origin x="-152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05069-AB47-4119-BA6D-B3C8161AFE5D}" type="datetimeFigureOut">
              <a:rPr lang="ar-SA" smtClean="0"/>
              <a:t>10/06/34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79F54-95F2-487F-8EF6-EBE81A66C9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59598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05069-AB47-4119-BA6D-B3C8161AFE5D}" type="datetimeFigureOut">
              <a:rPr lang="ar-SA" smtClean="0"/>
              <a:t>10/06/34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79F54-95F2-487F-8EF6-EBE81A66C9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21655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05069-AB47-4119-BA6D-B3C8161AFE5D}" type="datetimeFigureOut">
              <a:rPr lang="ar-SA" smtClean="0"/>
              <a:t>10/06/34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79F54-95F2-487F-8EF6-EBE81A66C9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833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05069-AB47-4119-BA6D-B3C8161AFE5D}" type="datetimeFigureOut">
              <a:rPr lang="ar-SA" smtClean="0"/>
              <a:t>10/06/34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79F54-95F2-487F-8EF6-EBE81A66C9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89045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05069-AB47-4119-BA6D-B3C8161AFE5D}" type="datetimeFigureOut">
              <a:rPr lang="ar-SA" smtClean="0"/>
              <a:t>10/06/34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79F54-95F2-487F-8EF6-EBE81A66C9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91725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05069-AB47-4119-BA6D-B3C8161AFE5D}" type="datetimeFigureOut">
              <a:rPr lang="ar-SA" smtClean="0"/>
              <a:t>10/06/34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79F54-95F2-487F-8EF6-EBE81A66C9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61811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05069-AB47-4119-BA6D-B3C8161AFE5D}" type="datetimeFigureOut">
              <a:rPr lang="ar-SA" smtClean="0"/>
              <a:t>10/06/34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79F54-95F2-487F-8EF6-EBE81A66C9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07864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05069-AB47-4119-BA6D-B3C8161AFE5D}" type="datetimeFigureOut">
              <a:rPr lang="ar-SA" smtClean="0"/>
              <a:t>10/06/34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79F54-95F2-487F-8EF6-EBE81A66C9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10589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05069-AB47-4119-BA6D-B3C8161AFE5D}" type="datetimeFigureOut">
              <a:rPr lang="ar-SA" smtClean="0"/>
              <a:t>10/06/34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79F54-95F2-487F-8EF6-EBE81A66C9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3120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05069-AB47-4119-BA6D-B3C8161AFE5D}" type="datetimeFigureOut">
              <a:rPr lang="ar-SA" smtClean="0"/>
              <a:t>10/06/34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79F54-95F2-487F-8EF6-EBE81A66C9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46954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05069-AB47-4119-BA6D-B3C8161AFE5D}" type="datetimeFigureOut">
              <a:rPr lang="ar-SA" smtClean="0"/>
              <a:t>10/06/34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79F54-95F2-487F-8EF6-EBE81A66C9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30436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05069-AB47-4119-BA6D-B3C8161AFE5D}" type="datetimeFigureOut">
              <a:rPr lang="ar-SA" smtClean="0"/>
              <a:t>10/06/34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79F54-95F2-487F-8EF6-EBE81A66C9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1199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130009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321:Networks Protocols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3068960"/>
            <a:ext cx="7632848" cy="2191662"/>
          </a:xfrm>
        </p:spPr>
        <p:txBody>
          <a:bodyPr>
            <a:noAutofit/>
          </a:bodyPr>
          <a:lstStyle/>
          <a:p>
            <a:pPr rtl="0"/>
            <a:r>
              <a:rPr lang="ar-SA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 </a:t>
            </a:r>
            <a:r>
              <a:rPr lang="en-US" sz="24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Lecture </a:t>
            </a:r>
            <a:r>
              <a:rPr lang="en-US" sz="24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#12: </a:t>
            </a:r>
          </a:p>
          <a:p>
            <a:r>
              <a:rPr lang="en-US" sz="24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ATM</a:t>
            </a:r>
            <a:r>
              <a:rPr lang="ar-SA" sz="24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/</a:t>
            </a:r>
            <a:r>
              <a:rPr lang="en-US" sz="24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Frame </a:t>
            </a:r>
            <a:r>
              <a:rPr lang="en-US" sz="24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Relay</a:t>
            </a:r>
          </a:p>
          <a:p>
            <a:r>
              <a:rPr lang="ar-SA" sz="2400" b="1" i="0" u="none" strike="noStrike" baseline="0" dirty="0" smtClean="0">
                <a:solidFill>
                  <a:srgbClr val="002060"/>
                </a:solidFill>
                <a:latin typeface="Traditional Arabic,Bold"/>
              </a:rPr>
              <a:t>بروتوكول </a:t>
            </a:r>
            <a:r>
              <a:rPr lang="ar-SA" sz="2400" b="1" i="0" u="none" strike="noStrike" baseline="0" dirty="0" smtClean="0">
                <a:solidFill>
                  <a:srgbClr val="002060"/>
                </a:solidFill>
                <a:latin typeface="Traditional Arabic,Bold"/>
              </a:rPr>
              <a:t>ترحيل الإطارات</a:t>
            </a:r>
            <a:r>
              <a:rPr lang="en-US" sz="2400" b="1" dirty="0" smtClean="0">
                <a:solidFill>
                  <a:srgbClr val="002060"/>
                </a:solidFill>
                <a:latin typeface="+mj-lt"/>
                <a:cs typeface="Calibri" pitchFamily="34" charset="0"/>
              </a:rPr>
              <a:t> </a:t>
            </a:r>
            <a:endParaRPr lang="en-US" sz="2400" b="1" dirty="0" smtClean="0">
              <a:solidFill>
                <a:srgbClr val="002060"/>
              </a:solidFill>
              <a:latin typeface="+mj-lt"/>
              <a:cs typeface="Calibri" pitchFamily="34" charset="0"/>
            </a:endParaRPr>
          </a:p>
          <a:p>
            <a:r>
              <a:rPr lang="ar-SA" sz="2400" b="1" dirty="0" smtClean="0">
                <a:solidFill>
                  <a:srgbClr val="002060"/>
                </a:solidFill>
                <a:latin typeface="+mj-lt"/>
                <a:cs typeface="Calibri" pitchFamily="34" charset="0"/>
              </a:rPr>
              <a:t>وتقنية </a:t>
            </a:r>
            <a:r>
              <a:rPr lang="ar-SA" sz="2400" b="1" dirty="0">
                <a:solidFill>
                  <a:srgbClr val="002060"/>
                </a:solidFill>
                <a:latin typeface="+mj-lt"/>
                <a:cs typeface="Calibri" pitchFamily="34" charset="0"/>
              </a:rPr>
              <a:t>النقل </a:t>
            </a:r>
            <a:r>
              <a:rPr lang="ar-SA" sz="2400" b="1" dirty="0" smtClean="0">
                <a:solidFill>
                  <a:srgbClr val="002060"/>
                </a:solidFill>
                <a:latin typeface="+mj-lt"/>
                <a:cs typeface="Calibri" pitchFamily="34" charset="0"/>
              </a:rPr>
              <a:t>المتزامنة</a:t>
            </a:r>
          </a:p>
          <a:p>
            <a:r>
              <a:rPr lang="ar-SA" sz="2400" b="1" dirty="0" smtClean="0">
                <a:solidFill>
                  <a:srgbClr val="002060"/>
                </a:solidFill>
                <a:latin typeface="+mj-lt"/>
                <a:cs typeface="Calibri" pitchFamily="34" charset="0"/>
              </a:rPr>
              <a:t>  </a:t>
            </a:r>
            <a:endParaRPr lang="en-US" sz="2400" dirty="0">
              <a:solidFill>
                <a:srgbClr val="00B0F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E75F-5752-477D-8FD1-9914947C9ACD}" type="datetime1">
              <a:rPr lang="en-US" smtClean="0">
                <a:solidFill>
                  <a:srgbClr val="04617B"/>
                </a:solidFill>
              </a:rPr>
              <a:pPr/>
              <a:t>4/20/2013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4617B"/>
                </a:solidFill>
              </a:rPr>
              <a:t>L.Rania</a:t>
            </a:r>
            <a:r>
              <a:rPr lang="en-US" dirty="0" smtClean="0">
                <a:solidFill>
                  <a:srgbClr val="04617B"/>
                </a:solidFill>
              </a:rPr>
              <a:t> Ahmed </a:t>
            </a:r>
            <a:r>
              <a:rPr lang="en-US" dirty="0" err="1" smtClean="0">
                <a:solidFill>
                  <a:srgbClr val="04617B"/>
                </a:solidFill>
              </a:rPr>
              <a:t>Tabeidi</a:t>
            </a:r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>
                <a:solidFill>
                  <a:srgbClr val="04617B"/>
                </a:solidFill>
              </a:rPr>
              <a:pPr/>
              <a:t>1</a:t>
            </a:fld>
            <a:endParaRPr lang="en-US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70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i="0" u="none" strike="noStrike" baseline="0" dirty="0" smtClean="0">
                <a:latin typeface="Traditional Arabic,Bold"/>
              </a:rPr>
              <a:t>تعتبر تقنية </a:t>
            </a:r>
            <a:r>
              <a:rPr lang="en-US" b="1" i="0" u="none" strike="noStrike" baseline="0" dirty="0" smtClean="0">
                <a:latin typeface="Traditional Arabic,Bold"/>
              </a:rPr>
              <a:t>Frame Relay </a:t>
            </a:r>
            <a:r>
              <a:rPr lang="ar-SA" b="1" i="0" u="none" strike="noStrike" baseline="0" dirty="0" smtClean="0">
                <a:latin typeface="Traditional Arabic,Bold"/>
              </a:rPr>
              <a:t>من تقنيات المتقدمة المستخدمة في الشبكات الواسعة و هي من تقنيات تبديل الحزم</a:t>
            </a:r>
            <a:r>
              <a:rPr lang="en-US" b="1" i="0" u="none" strike="noStrike" baseline="0" dirty="0" smtClean="0">
                <a:latin typeface="Traditional Arabic,Bold"/>
              </a:rPr>
              <a:t>Packet Switching ، </a:t>
            </a:r>
            <a:r>
              <a:rPr lang="ar-SA" b="1" i="0" u="none" strike="noStrike" baseline="0" dirty="0" smtClean="0">
                <a:latin typeface="Traditional Arabic,Bold"/>
              </a:rPr>
              <a:t>توفر هذه التقنية تشبيكا سريعا و مرناً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12073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b="1" u="sng" dirty="0">
                <a:solidFill>
                  <a:srgbClr val="00B0F0"/>
                </a:solidFill>
              </a:rPr>
              <a:t>سبب تسمية </a:t>
            </a:r>
            <a:r>
              <a:rPr lang="en-US" b="1" u="sng" dirty="0" smtClean="0">
                <a:solidFill>
                  <a:srgbClr val="00B0F0"/>
                </a:solidFill>
              </a:rPr>
              <a:t>Frame </a:t>
            </a:r>
            <a:r>
              <a:rPr lang="en-US" b="1" u="sng" dirty="0">
                <a:solidFill>
                  <a:srgbClr val="00B0F0"/>
                </a:solidFill>
              </a:rPr>
              <a:t>Relay</a:t>
            </a:r>
            <a:r>
              <a:rPr lang="en-US" b="1" u="sng" dirty="0" smtClean="0">
                <a:solidFill>
                  <a:srgbClr val="00B0F0"/>
                </a:solidFill>
              </a:rPr>
              <a:t> </a:t>
            </a:r>
            <a:r>
              <a:rPr lang="ar-SA" b="1" u="sng" dirty="0" smtClean="0">
                <a:solidFill>
                  <a:srgbClr val="00B0F0"/>
                </a:solidFill>
              </a:rPr>
              <a:t> بهذا الاسم </a:t>
            </a:r>
            <a:r>
              <a:rPr lang="ar-SA" b="1" u="sng" dirty="0">
                <a:solidFill>
                  <a:srgbClr val="00B0F0"/>
                </a:solidFill>
              </a:rPr>
              <a:t>:</a:t>
            </a:r>
          </a:p>
          <a:p>
            <a:r>
              <a:rPr lang="ar-SA" b="1" dirty="0"/>
              <a:t>تسمى بهذا </a:t>
            </a:r>
            <a:r>
              <a:rPr lang="ar-SA" b="1" dirty="0" smtClean="0"/>
              <a:t>الاسم </a:t>
            </a:r>
            <a:r>
              <a:rPr lang="ar-SA" b="1" dirty="0"/>
              <a:t>لأن البيانات المرسلة يتم إرسالها على شكل وحدات تسمى إطارات </a:t>
            </a:r>
            <a:r>
              <a:rPr lang="en-US" b="1" dirty="0" smtClean="0"/>
              <a:t>Frames</a:t>
            </a:r>
            <a:endParaRPr lang="ar-SA" b="1" dirty="0" smtClean="0"/>
          </a:p>
          <a:p>
            <a:r>
              <a:rPr lang="ar-SA" b="1" u="sng" dirty="0">
                <a:solidFill>
                  <a:srgbClr val="00B0F0"/>
                </a:solidFill>
              </a:rPr>
              <a:t>فوائد </a:t>
            </a:r>
            <a:r>
              <a:rPr lang="en-US" b="1" u="sng" dirty="0">
                <a:solidFill>
                  <a:srgbClr val="00B0F0"/>
                </a:solidFill>
              </a:rPr>
              <a:t>Frame Relay :</a:t>
            </a:r>
          </a:p>
          <a:p>
            <a:r>
              <a:rPr lang="ar-SA" b="1" dirty="0"/>
              <a:t>و قد طورت </a:t>
            </a:r>
            <a:r>
              <a:rPr lang="ar-SA" b="1" dirty="0" smtClean="0"/>
              <a:t>هذه </a:t>
            </a:r>
            <a:r>
              <a:rPr lang="ar-SA" b="1" dirty="0"/>
              <a:t>التقنية لتحقق أكبر استفادة من </a:t>
            </a:r>
            <a:r>
              <a:rPr lang="ar-SA" b="1" dirty="0" smtClean="0"/>
              <a:t>الاتصالات </a:t>
            </a:r>
            <a:r>
              <a:rPr lang="ar-SA" b="1" dirty="0"/>
              <a:t>الرقمية و أسلاك الألياف البصرية و لهذا فهي توفر :</a:t>
            </a:r>
          </a:p>
          <a:p>
            <a:pPr marL="914400" lvl="1" indent="-514350">
              <a:buFont typeface="+mj-lt"/>
              <a:buAutoNum type="arabicPeriod"/>
            </a:pPr>
            <a:r>
              <a:rPr lang="ar-SA" b="1" dirty="0" smtClean="0"/>
              <a:t>اتصالات </a:t>
            </a:r>
            <a:r>
              <a:rPr lang="ar-SA" b="1" dirty="0"/>
              <a:t>سريعة جدا.</a:t>
            </a:r>
          </a:p>
          <a:p>
            <a:pPr marL="914400" lvl="1" indent="-514350">
              <a:buFont typeface="+mj-lt"/>
              <a:buAutoNum type="arabicPeriod"/>
            </a:pPr>
            <a:r>
              <a:rPr lang="ar-SA" b="1" dirty="0" smtClean="0"/>
              <a:t>موثوقية </a:t>
            </a:r>
            <a:r>
              <a:rPr lang="ar-SA" b="1" dirty="0"/>
              <a:t>أعلى من وسائل تبديل الحزم التماثلية مثل </a:t>
            </a:r>
            <a:r>
              <a:rPr lang="en-US" b="1" dirty="0"/>
              <a:t>X. .25</a:t>
            </a:r>
          </a:p>
          <a:p>
            <a:pPr marL="914400" lvl="1" indent="-514350">
              <a:buFont typeface="+mj-lt"/>
              <a:buAutoNum type="arabicPeriod"/>
            </a:pPr>
            <a:r>
              <a:rPr lang="ar-SA" b="1" dirty="0" smtClean="0"/>
              <a:t>تتراوح </a:t>
            </a:r>
            <a:r>
              <a:rPr lang="ar-SA" b="1" dirty="0"/>
              <a:t>سرعات نقل البيانات في </a:t>
            </a:r>
            <a:r>
              <a:rPr lang="ar-SA" b="1" dirty="0" smtClean="0"/>
              <a:t>هذه </a:t>
            </a:r>
            <a:r>
              <a:rPr lang="ar-SA" b="1" dirty="0"/>
              <a:t>التقنية بين 56 </a:t>
            </a:r>
            <a:r>
              <a:rPr lang="ar-SA" b="1" dirty="0" smtClean="0"/>
              <a:t>كيلو بت </a:t>
            </a:r>
            <a:r>
              <a:rPr lang="ar-SA" b="1" dirty="0"/>
              <a:t>في الثانية و 45 </a:t>
            </a:r>
            <a:r>
              <a:rPr lang="ar-SA" b="1" dirty="0" smtClean="0"/>
              <a:t>ميجا بت </a:t>
            </a:r>
            <a:r>
              <a:rPr lang="ar-SA" b="1" dirty="0"/>
              <a:t>في الثانية</a:t>
            </a:r>
            <a:r>
              <a:rPr lang="ar-SA" b="1" dirty="0" smtClean="0"/>
              <a:t>.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4179199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ar-SA" sz="4600" b="1" u="sng" dirty="0">
                <a:solidFill>
                  <a:srgbClr val="00B0F0"/>
                </a:solidFill>
              </a:rPr>
              <a:t>وظائف </a:t>
            </a:r>
            <a:r>
              <a:rPr lang="en-US" sz="4600" b="1" u="sng" dirty="0">
                <a:solidFill>
                  <a:srgbClr val="00B0F0"/>
                </a:solidFill>
              </a:rPr>
              <a:t>Frame Relay :</a:t>
            </a:r>
          </a:p>
          <a:p>
            <a:r>
              <a:rPr lang="ar-SA" b="1" dirty="0"/>
              <a:t>المسئول عن تحديد </a:t>
            </a:r>
            <a:r>
              <a:rPr lang="ar-SA" b="1" dirty="0" smtClean="0"/>
              <a:t>معيارات هذه </a:t>
            </a:r>
            <a:r>
              <a:rPr lang="ar-SA" b="1" dirty="0"/>
              <a:t>التقنية </a:t>
            </a:r>
            <a:r>
              <a:rPr lang="ar-SA" b="1" dirty="0" smtClean="0"/>
              <a:t>هي هيئات </a:t>
            </a:r>
            <a:r>
              <a:rPr lang="en-US" b="1" dirty="0"/>
              <a:t>ANSI </a:t>
            </a:r>
            <a:r>
              <a:rPr lang="ar-SA" b="1" dirty="0"/>
              <a:t>و </a:t>
            </a:r>
            <a:r>
              <a:rPr lang="en-US" b="1" dirty="0"/>
              <a:t>CCITT/ITU </a:t>
            </a:r>
            <a:r>
              <a:rPr lang="ar-SA" b="1" dirty="0"/>
              <a:t>بالإضافة الى منتدى </a:t>
            </a:r>
            <a:r>
              <a:rPr lang="en-US" b="1" dirty="0"/>
              <a:t>Frame Relay Forum </a:t>
            </a:r>
            <a:r>
              <a:rPr lang="ar-SA" b="1" dirty="0" smtClean="0"/>
              <a:t> و هو </a:t>
            </a:r>
            <a:r>
              <a:rPr lang="ar-SA" b="1" dirty="0"/>
              <a:t>عبارة عن منتدى أبحاث يجمع بين منتجي و </a:t>
            </a:r>
            <a:r>
              <a:rPr lang="ar-SA" b="1" dirty="0" smtClean="0"/>
              <a:t>مزودي </a:t>
            </a:r>
            <a:r>
              <a:rPr lang="ar-SA" b="1" dirty="0"/>
              <a:t>تقنية </a:t>
            </a:r>
            <a:r>
              <a:rPr lang="en-US" b="1" dirty="0"/>
              <a:t>Frame Relay .</a:t>
            </a:r>
          </a:p>
          <a:p>
            <a:r>
              <a:rPr lang="ar-SA" b="1" dirty="0">
                <a:solidFill>
                  <a:srgbClr val="FF0000"/>
                </a:solidFill>
              </a:rPr>
              <a:t>و تتمثل الوظيفة الأساسية لهذه التقنية توفير سرعات عالية للربط بين الشبكات المحلية لتكوين شبكة واسعة.</a:t>
            </a:r>
          </a:p>
          <a:p>
            <a:r>
              <a:rPr lang="ar-SA" b="1" dirty="0"/>
              <a:t>توفر </a:t>
            </a:r>
            <a:r>
              <a:rPr lang="ar-SA" b="1" dirty="0" smtClean="0"/>
              <a:t>هذه </a:t>
            </a:r>
            <a:r>
              <a:rPr lang="ar-SA" b="1" dirty="0"/>
              <a:t>التقنية خدمة موجهة " </a:t>
            </a:r>
            <a:r>
              <a:rPr lang="en-US" b="1" dirty="0"/>
              <a:t>Connection-Oriented " </a:t>
            </a:r>
            <a:r>
              <a:rPr lang="ar-SA" b="1" dirty="0"/>
              <a:t>و يتم ذلك بإعداد دائرة </a:t>
            </a:r>
            <a:r>
              <a:rPr lang="ar-SA" b="1" dirty="0" smtClean="0"/>
              <a:t>ظاهرية دائمة</a:t>
            </a:r>
            <a:r>
              <a:rPr lang="en-US" b="1" dirty="0" smtClean="0"/>
              <a:t>Permanent </a:t>
            </a:r>
            <a:r>
              <a:rPr lang="en-US" b="1" dirty="0"/>
              <a:t>Virtual Circuit (PVC) </a:t>
            </a:r>
            <a:r>
              <a:rPr lang="en-US" b="1" dirty="0" smtClean="0"/>
              <a:t> </a:t>
            </a:r>
            <a:r>
              <a:rPr lang="ar-SA" b="1" dirty="0" smtClean="0"/>
              <a:t> </a:t>
            </a:r>
            <a:endParaRPr lang="ar-SA" b="1" dirty="0"/>
          </a:p>
          <a:p>
            <a:r>
              <a:rPr lang="ar-SA" b="1" dirty="0"/>
              <a:t>تحدد </a:t>
            </a:r>
            <a:r>
              <a:rPr lang="en-US" b="1" dirty="0"/>
              <a:t>PVC </a:t>
            </a:r>
            <a:r>
              <a:rPr lang="ar-SA" b="1" dirty="0"/>
              <a:t>المسار الذي </a:t>
            </a:r>
            <a:r>
              <a:rPr lang="ar-SA" b="1" dirty="0" smtClean="0"/>
              <a:t>تسلكه </a:t>
            </a:r>
            <a:r>
              <a:rPr lang="ar-SA" b="1" dirty="0"/>
              <a:t>البيانات بين الأجهزة المرسلة و المستقبلة عبر شبكة </a:t>
            </a:r>
            <a:r>
              <a:rPr lang="en-US" b="1" dirty="0"/>
              <a:t>Frame Relay ،</a:t>
            </a:r>
          </a:p>
          <a:p>
            <a:r>
              <a:rPr lang="ar-SA" b="1" dirty="0"/>
              <a:t>و </a:t>
            </a:r>
            <a:r>
              <a:rPr lang="ar-SA" b="1" dirty="0" smtClean="0"/>
              <a:t>هي </a:t>
            </a:r>
            <a:r>
              <a:rPr lang="ar-SA" b="1" dirty="0"/>
              <a:t>تسمى </a:t>
            </a:r>
            <a:r>
              <a:rPr lang="ar-SA" b="1" dirty="0" smtClean="0"/>
              <a:t>ظاهرية </a:t>
            </a:r>
            <a:r>
              <a:rPr lang="ar-SA" b="1" dirty="0"/>
              <a:t>لأن </a:t>
            </a:r>
            <a:r>
              <a:rPr lang="ar-SA" b="1" dirty="0" smtClean="0"/>
              <a:t>الاتصال </a:t>
            </a:r>
            <a:r>
              <a:rPr lang="ar-SA" b="1" dirty="0"/>
              <a:t>بين </a:t>
            </a:r>
            <a:r>
              <a:rPr lang="ar-SA" b="1" dirty="0" smtClean="0"/>
              <a:t>الأجهزة </a:t>
            </a:r>
            <a:r>
              <a:rPr lang="ar-SA" b="1" dirty="0"/>
              <a:t>لا يكون مباشرا بل يمر عبر نظام من التنقلات عبر الشبكة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24288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r>
              <a:rPr lang="en-US" sz="3600" b="1" dirty="0">
                <a:solidFill>
                  <a:srgbClr val="00B0F0"/>
                </a:solidFill>
                <a:ea typeface="+mn-ea"/>
                <a:cs typeface="Calibri" pitchFamily="34" charset="0"/>
              </a:rPr>
              <a:t>Frame Relay</a:t>
            </a:r>
            <a:br>
              <a:rPr lang="en-US" sz="3600" b="1" dirty="0">
                <a:solidFill>
                  <a:srgbClr val="00B0F0"/>
                </a:solidFill>
                <a:ea typeface="+mn-ea"/>
                <a:cs typeface="Calibri" pitchFamily="34" charset="0"/>
              </a:rPr>
            </a:br>
            <a:endParaRPr lang="ar-SA" dirty="0"/>
          </a:p>
        </p:txBody>
      </p:sp>
      <p:pic>
        <p:nvPicPr>
          <p:cNvPr id="4" name="عنصر نائب للمحتوى 3" descr="http://www.khayma.com/rami/IMAGE05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1" y="1772817"/>
            <a:ext cx="5472608" cy="41764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5135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b="1" dirty="0"/>
              <a:t>يتم تعريف </a:t>
            </a:r>
            <a:r>
              <a:rPr lang="en-US" b="1" dirty="0"/>
              <a:t>PVC </a:t>
            </a:r>
            <a:r>
              <a:rPr lang="ar-SA" b="1" dirty="0"/>
              <a:t>المتواجدة بين أي موقعين على شبكة </a:t>
            </a:r>
            <a:r>
              <a:rPr lang="en-US" b="1" dirty="0"/>
              <a:t>Frame Relay </a:t>
            </a:r>
            <a:r>
              <a:rPr lang="ar-SA" b="1" dirty="0"/>
              <a:t>بواسطة أرقام على طرفي </a:t>
            </a:r>
            <a:r>
              <a:rPr lang="ar-SA" b="1" dirty="0" smtClean="0"/>
              <a:t>الاتصال </a:t>
            </a:r>
            <a:r>
              <a:rPr lang="ar-SA" b="1" dirty="0"/>
              <a:t>.</a:t>
            </a:r>
          </a:p>
          <a:p>
            <a:r>
              <a:rPr lang="ar-SA" b="1" dirty="0"/>
              <a:t>يطلق على </a:t>
            </a:r>
            <a:r>
              <a:rPr lang="ar-SA" b="1" dirty="0" smtClean="0"/>
              <a:t>هذه </a:t>
            </a:r>
            <a:r>
              <a:rPr lang="ar-SA" b="1" dirty="0"/>
              <a:t>الأرقام اسم </a:t>
            </a:r>
            <a:r>
              <a:rPr lang="en-US" b="1" dirty="0" smtClean="0"/>
              <a:t>Data </a:t>
            </a:r>
            <a:r>
              <a:rPr lang="en-US" b="1" dirty="0"/>
              <a:t>Link Connection </a:t>
            </a:r>
            <a:r>
              <a:rPr lang="en-US" b="1" dirty="0" smtClean="0"/>
              <a:t> </a:t>
            </a:r>
          </a:p>
          <a:p>
            <a:pPr marL="0" indent="0">
              <a:buNone/>
            </a:pPr>
            <a:r>
              <a:rPr lang="en-US" b="1" dirty="0" smtClean="0"/>
              <a:t>Identifiers </a:t>
            </a:r>
            <a:r>
              <a:rPr lang="en-US" b="1" dirty="0"/>
              <a:t>(DLCI) </a:t>
            </a:r>
            <a:r>
              <a:rPr lang="ar-SA" b="1" dirty="0" smtClean="0"/>
              <a:t> و هي </a:t>
            </a:r>
            <a:r>
              <a:rPr lang="ar-SA" b="1" dirty="0"/>
              <a:t>تعمل نفس </a:t>
            </a:r>
            <a:r>
              <a:rPr lang="ar-SA" b="1" dirty="0" smtClean="0"/>
              <a:t>عمل العناوين </a:t>
            </a:r>
            <a:r>
              <a:rPr lang="ar-SA" b="1" dirty="0"/>
              <a:t>في النظام </a:t>
            </a:r>
            <a:r>
              <a:rPr lang="ar-SA" b="1" dirty="0" smtClean="0"/>
              <a:t>البريدي </a:t>
            </a:r>
          </a:p>
        </p:txBody>
      </p:sp>
    </p:spTree>
    <p:extLst>
      <p:ext uri="{BB962C8B-B14F-4D97-AF65-F5344CB8AC3E}">
        <p14:creationId xmlns:p14="http://schemas.microsoft.com/office/powerpoint/2010/main" val="2121846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http://info.psu.edu.sa/psu/maths/nph/mcse32-2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72816"/>
            <a:ext cx="6048671" cy="4176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1889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z="3000" b="1" dirty="0">
                <a:solidFill>
                  <a:prstClr val="black"/>
                </a:solidFill>
              </a:rPr>
              <a:t>بما أن أغلب شبكات </a:t>
            </a:r>
            <a:r>
              <a:rPr lang="en-US" sz="3000" b="1" dirty="0">
                <a:solidFill>
                  <a:prstClr val="black"/>
                </a:solidFill>
              </a:rPr>
              <a:t>LAN </a:t>
            </a:r>
            <a:r>
              <a:rPr lang="ar-SA" sz="3000" b="1" dirty="0">
                <a:solidFill>
                  <a:prstClr val="black"/>
                </a:solidFill>
              </a:rPr>
              <a:t>ترسل البيانات عبر شبكات </a:t>
            </a:r>
            <a:r>
              <a:rPr lang="en-US" sz="3000" b="1" dirty="0">
                <a:solidFill>
                  <a:prstClr val="black"/>
                </a:solidFill>
              </a:rPr>
              <a:t>WAN </a:t>
            </a:r>
            <a:r>
              <a:rPr lang="ar-SA" sz="3000" b="1" dirty="0">
                <a:solidFill>
                  <a:prstClr val="black"/>
                </a:solidFill>
              </a:rPr>
              <a:t>خلال فترات متفاوتة و غير منتظمة فإنها لا تحتاج وصول</a:t>
            </a:r>
          </a:p>
          <a:p>
            <a:pPr marL="0" lvl="0" indent="0">
              <a:buNone/>
            </a:pPr>
            <a:r>
              <a:rPr lang="ar-SA" sz="3000" b="1" dirty="0">
                <a:solidFill>
                  <a:prstClr val="black"/>
                </a:solidFill>
              </a:rPr>
              <a:t>ثابت و مستمر لشبكة </a:t>
            </a:r>
            <a:r>
              <a:rPr lang="en-US" sz="3000" b="1" dirty="0">
                <a:solidFill>
                  <a:prstClr val="black"/>
                </a:solidFill>
              </a:rPr>
              <a:t>Frame Relay ، </a:t>
            </a:r>
            <a:r>
              <a:rPr lang="ar-SA" sz="3000" b="1" dirty="0">
                <a:solidFill>
                  <a:prstClr val="black"/>
                </a:solidFill>
              </a:rPr>
              <a:t>مما يعني أن سعة نطاق الشبكة من الممكن تشاركها من قبل عدة </a:t>
            </a:r>
            <a:r>
              <a:rPr lang="en-US" sz="3000" b="1" dirty="0">
                <a:solidFill>
                  <a:prstClr val="black"/>
                </a:solidFill>
              </a:rPr>
              <a:t> PVC</a:t>
            </a:r>
            <a:r>
              <a:rPr lang="ar-SA" sz="3000" b="1" dirty="0">
                <a:solidFill>
                  <a:prstClr val="black"/>
                </a:solidFill>
              </a:rPr>
              <a:t>مختلفة.</a:t>
            </a:r>
            <a:endParaRPr lang="ar-SA" sz="3000" dirty="0">
              <a:solidFill>
                <a:prstClr val="black"/>
              </a:solidFill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282134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http://info.psu.edu.sa/psu/maths/nph/mcse32-3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72816"/>
            <a:ext cx="6552728" cy="43204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7402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u="sng" dirty="0">
                <a:solidFill>
                  <a:srgbClr val="00B0F0"/>
                </a:solidFill>
              </a:rPr>
              <a:t>خصائص </a:t>
            </a:r>
            <a:r>
              <a:rPr lang="en-US" b="1" u="sng" dirty="0">
                <a:solidFill>
                  <a:srgbClr val="00B0F0"/>
                </a:solidFill>
              </a:rPr>
              <a:t>Frame Relay :</a:t>
            </a:r>
          </a:p>
          <a:p>
            <a:r>
              <a:rPr lang="ar-SA" b="1" dirty="0"/>
              <a:t>تتمتع تقنية </a:t>
            </a:r>
            <a:r>
              <a:rPr lang="en-US" b="1" dirty="0"/>
              <a:t>Frame Relay </a:t>
            </a:r>
            <a:r>
              <a:rPr lang="ar-SA" b="1" dirty="0"/>
              <a:t>بفعالية كبيرة و ذلك نظرا لما يلي:</a:t>
            </a:r>
          </a:p>
          <a:p>
            <a:pPr marL="1314450" lvl="2" indent="-514350">
              <a:buFont typeface="+mj-lt"/>
              <a:buAutoNum type="arabicPeriod"/>
            </a:pPr>
            <a:r>
              <a:rPr lang="ar-SA" b="1" dirty="0" smtClean="0">
                <a:solidFill>
                  <a:srgbClr val="FF0000"/>
                </a:solidFill>
              </a:rPr>
              <a:t>الآلية </a:t>
            </a:r>
            <a:r>
              <a:rPr lang="ar-SA" b="1" dirty="0">
                <a:solidFill>
                  <a:srgbClr val="FF0000"/>
                </a:solidFill>
              </a:rPr>
              <a:t>المبسطة </a:t>
            </a:r>
            <a:r>
              <a:rPr lang="ar-SA" b="1" dirty="0" smtClean="0">
                <a:solidFill>
                  <a:srgbClr val="FF0000"/>
                </a:solidFill>
              </a:rPr>
              <a:t>لتوجيه </a:t>
            </a:r>
            <a:r>
              <a:rPr lang="ar-SA" b="1" dirty="0">
                <a:solidFill>
                  <a:srgbClr val="FF0000"/>
                </a:solidFill>
              </a:rPr>
              <a:t>البيانات.</a:t>
            </a:r>
          </a:p>
          <a:p>
            <a:pPr marL="1314450" lvl="2" indent="-514350">
              <a:buFont typeface="+mj-lt"/>
              <a:buAutoNum type="arabicPeriod"/>
            </a:pPr>
            <a:r>
              <a:rPr lang="ar-SA" b="1" dirty="0" smtClean="0">
                <a:solidFill>
                  <a:srgbClr val="FF0000"/>
                </a:solidFill>
              </a:rPr>
              <a:t>نظام </a:t>
            </a:r>
            <a:r>
              <a:rPr lang="ar-SA" b="1" dirty="0">
                <a:solidFill>
                  <a:srgbClr val="FF0000"/>
                </a:solidFill>
              </a:rPr>
              <a:t>محكم للتحكم بتدفق البيانات.</a:t>
            </a:r>
          </a:p>
          <a:p>
            <a:pPr marL="1314450" lvl="2" indent="-514350">
              <a:buFont typeface="+mj-lt"/>
              <a:buAutoNum type="arabicPeriod"/>
            </a:pPr>
            <a:r>
              <a:rPr lang="ar-SA" b="1" dirty="0" smtClean="0">
                <a:solidFill>
                  <a:srgbClr val="FF0000"/>
                </a:solidFill>
              </a:rPr>
              <a:t>عدم </a:t>
            </a:r>
            <a:r>
              <a:rPr lang="ar-SA" b="1" dirty="0">
                <a:solidFill>
                  <a:srgbClr val="FF0000"/>
                </a:solidFill>
              </a:rPr>
              <a:t>الحاجة لتحكم معقد بمعالجة الأخطاء</a:t>
            </a:r>
            <a:r>
              <a:rPr lang="ar-SA" b="1" dirty="0"/>
              <a:t>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734065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b="1" u="sng" dirty="0">
                <a:solidFill>
                  <a:srgbClr val="00B0F0"/>
                </a:solidFill>
              </a:rPr>
              <a:t>توزيع شبكة </a:t>
            </a:r>
            <a:r>
              <a:rPr lang="en-US" b="1" u="sng" dirty="0">
                <a:solidFill>
                  <a:srgbClr val="00B0F0"/>
                </a:solidFill>
              </a:rPr>
              <a:t>Frame Relay :</a:t>
            </a:r>
          </a:p>
          <a:p>
            <a:r>
              <a:rPr lang="ar-SA" b="1" dirty="0"/>
              <a:t>لتوزيع سعة النطاق بين الشبكات النشطة تستخدم </a:t>
            </a:r>
            <a:r>
              <a:rPr lang="en-US" b="1" dirty="0"/>
              <a:t>Frame Relay </a:t>
            </a:r>
            <a:r>
              <a:rPr lang="ar-SA" b="1" dirty="0"/>
              <a:t>تقنية تسمى </a:t>
            </a:r>
            <a:r>
              <a:rPr lang="en-US" b="1" dirty="0"/>
              <a:t>Statistical Packet Multiplexing (SPM</a:t>
            </a:r>
            <a:r>
              <a:rPr lang="en-US" b="1" dirty="0" smtClean="0"/>
              <a:t>) </a:t>
            </a:r>
            <a:r>
              <a:rPr lang="ar-SA" b="1" dirty="0" smtClean="0"/>
              <a:t>و </a:t>
            </a:r>
            <a:r>
              <a:rPr lang="ar-SA" b="1" dirty="0"/>
              <a:t>تضمن </a:t>
            </a:r>
            <a:r>
              <a:rPr lang="ar-SA" b="1" dirty="0" smtClean="0"/>
              <a:t>هذه </a:t>
            </a:r>
            <a:r>
              <a:rPr lang="ar-SA" b="1" dirty="0"/>
              <a:t>التقنية سعة نطاق محددة لكل شبكة و تسمى </a:t>
            </a:r>
            <a:r>
              <a:rPr lang="ar-SA" b="1" dirty="0" smtClean="0"/>
              <a:t>هذه </a:t>
            </a:r>
            <a:r>
              <a:rPr lang="ar-SA" b="1" dirty="0"/>
              <a:t>السعة </a:t>
            </a:r>
            <a:r>
              <a:rPr lang="en-US" b="1" dirty="0"/>
              <a:t>Committed Information Rate (CIR)) ( </a:t>
            </a:r>
            <a:r>
              <a:rPr lang="ar-SA" b="1" dirty="0"/>
              <a:t>و لكن إذا احتاجت الشبكة سعة نطاق أكبر فتستطيع الحصول عليها إذا توفرت "</a:t>
            </a:r>
          </a:p>
          <a:p>
            <a:r>
              <a:rPr lang="ar-SA" b="1" dirty="0"/>
              <a:t>بمعنى إذا لم تكن الشبكة الواسعة تعاني من ازدحام فإن أي شبكة محلية تستطيع الحصول على سعة نطاق أكبر من السعة</a:t>
            </a:r>
          </a:p>
          <a:p>
            <a:r>
              <a:rPr lang="ar-SA" b="1" dirty="0"/>
              <a:t>المخصصة لها. "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50437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ar-SA" sz="5100" b="1" u="sng" dirty="0">
                <a:solidFill>
                  <a:srgbClr val="00B0F0"/>
                </a:solidFill>
              </a:rPr>
              <a:t>خطوات الاتصال بشبكة </a:t>
            </a:r>
            <a:r>
              <a:rPr lang="en-US" sz="5100" b="1" u="sng" dirty="0">
                <a:solidFill>
                  <a:srgbClr val="00B0F0"/>
                </a:solidFill>
              </a:rPr>
              <a:t>Frame Relay :</a:t>
            </a:r>
          </a:p>
          <a:p>
            <a:r>
              <a:rPr lang="ar-SA" b="1" dirty="0">
                <a:solidFill>
                  <a:srgbClr val="FF0000"/>
                </a:solidFill>
              </a:rPr>
              <a:t>تتم عملية </a:t>
            </a:r>
            <a:r>
              <a:rPr lang="ar-SA" b="1" dirty="0" smtClean="0">
                <a:solidFill>
                  <a:srgbClr val="FF0000"/>
                </a:solidFill>
              </a:rPr>
              <a:t>الانضمام </a:t>
            </a:r>
            <a:r>
              <a:rPr lang="ar-SA" b="1" dirty="0">
                <a:solidFill>
                  <a:srgbClr val="FF0000"/>
                </a:solidFill>
              </a:rPr>
              <a:t>لشبكة </a:t>
            </a:r>
            <a:r>
              <a:rPr lang="en-US" b="1" dirty="0">
                <a:solidFill>
                  <a:srgbClr val="FF0000"/>
                </a:solidFill>
              </a:rPr>
              <a:t>Frame Relay </a:t>
            </a:r>
            <a:r>
              <a:rPr lang="ar-SA" b="1" dirty="0">
                <a:solidFill>
                  <a:srgbClr val="FF0000"/>
                </a:solidFill>
              </a:rPr>
              <a:t>وفقا للخطوات التالية:</a:t>
            </a:r>
          </a:p>
          <a:p>
            <a:pPr marL="514350" indent="-514350">
              <a:buFont typeface="+mj-lt"/>
              <a:buAutoNum type="arabicPeriod"/>
            </a:pPr>
            <a:r>
              <a:rPr lang="ar-SA" b="1" dirty="0" smtClean="0"/>
              <a:t>يتم </a:t>
            </a:r>
            <a:r>
              <a:rPr lang="ar-SA" b="1" dirty="0"/>
              <a:t>الحصول على إذن من مزود الخدمة.</a:t>
            </a:r>
          </a:p>
          <a:p>
            <a:pPr marL="514350" indent="-514350">
              <a:buFont typeface="+mj-lt"/>
              <a:buAutoNum type="arabicPeriod"/>
            </a:pPr>
            <a:r>
              <a:rPr lang="ar-SA" b="1" dirty="0" smtClean="0"/>
              <a:t>يقوم </a:t>
            </a:r>
            <a:r>
              <a:rPr lang="ar-SA" b="1" dirty="0"/>
              <a:t>مزود الخدمة بتعيين عناوين </a:t>
            </a:r>
            <a:r>
              <a:rPr lang="en-US" b="1" dirty="0"/>
              <a:t>DLCI .</a:t>
            </a:r>
          </a:p>
          <a:p>
            <a:pPr marL="514350" indent="-514350">
              <a:buFont typeface="+mj-lt"/>
              <a:buAutoNum type="arabicPeriod"/>
            </a:pPr>
            <a:r>
              <a:rPr lang="ar-SA" b="1" dirty="0" smtClean="0"/>
              <a:t>عندما </a:t>
            </a:r>
            <a:r>
              <a:rPr lang="ar-SA" b="1" dirty="0"/>
              <a:t>تريد شبكة محلية ما بإرسال البيانات الى شبكة أخرى عبر </a:t>
            </a:r>
            <a:r>
              <a:rPr lang="en-US" b="1" dirty="0"/>
              <a:t>Frame Relay </a:t>
            </a:r>
            <a:r>
              <a:rPr lang="ar-SA" b="1" dirty="0"/>
              <a:t>فإنها تقوم بتحديد </a:t>
            </a:r>
            <a:r>
              <a:rPr lang="ar-SA" b="1" dirty="0" smtClean="0"/>
              <a:t>الدائرة الظاهرية </a:t>
            </a:r>
            <a:r>
              <a:rPr lang="en-US" b="1" dirty="0"/>
              <a:t>PVC </a:t>
            </a:r>
            <a:r>
              <a:rPr lang="ar-SA" b="1" dirty="0"/>
              <a:t>التي على البيانات أن تنتقل خلالها.</a:t>
            </a:r>
          </a:p>
          <a:p>
            <a:pPr marL="514350" indent="-514350">
              <a:buFont typeface="+mj-lt"/>
              <a:buAutoNum type="arabicPeriod"/>
            </a:pPr>
            <a:r>
              <a:rPr lang="ar-SA" b="1" dirty="0" smtClean="0"/>
              <a:t>يتم بعدها </a:t>
            </a:r>
            <a:r>
              <a:rPr lang="ar-SA" b="1" dirty="0"/>
              <a:t>إضافة عناوين المرسل و المستقبل الى كل إطار </a:t>
            </a:r>
            <a:r>
              <a:rPr lang="en-US" b="1" dirty="0"/>
              <a:t>Frame </a:t>
            </a:r>
            <a:r>
              <a:rPr lang="ar-SA" b="1" dirty="0"/>
              <a:t>يتم </a:t>
            </a:r>
            <a:r>
              <a:rPr lang="ar-SA" b="1" dirty="0" smtClean="0"/>
              <a:t>إرساله.</a:t>
            </a:r>
          </a:p>
          <a:p>
            <a:pPr marL="514350" indent="-514350">
              <a:buFont typeface="+mj-lt"/>
              <a:buAutoNum type="arabicPeriod"/>
            </a:pPr>
            <a:r>
              <a:rPr lang="ar-SA" b="1" dirty="0" smtClean="0"/>
              <a:t>عندما </a:t>
            </a:r>
            <a:r>
              <a:rPr lang="ar-SA" b="1" dirty="0"/>
              <a:t>يصل الإطار الى أي نقطة تبديل </a:t>
            </a:r>
            <a:r>
              <a:rPr lang="en-US" b="1" dirty="0"/>
              <a:t>Switch ، </a:t>
            </a:r>
            <a:r>
              <a:rPr lang="ar-SA" b="1" dirty="0"/>
              <a:t>يتم قراءة عنوان </a:t>
            </a:r>
            <a:r>
              <a:rPr lang="en-US" b="1" dirty="0"/>
              <a:t>DLCI </a:t>
            </a:r>
            <a:r>
              <a:rPr lang="ar-SA" b="1" dirty="0"/>
              <a:t>للمستقبل ، و المسار الذي </a:t>
            </a:r>
            <a:r>
              <a:rPr lang="ar-SA" b="1" dirty="0" smtClean="0"/>
              <a:t>سيسلكه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4135655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http://info.psu.edu.sa/psu/maths/nph/mcse32-4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12776"/>
            <a:ext cx="6264696" cy="48245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9660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z="2000" b="1" dirty="0">
                <a:solidFill>
                  <a:prstClr val="black"/>
                </a:solidFill>
              </a:rPr>
              <a:t>ثم يتم توجيه الإطار وفقا لوجهته المناسبة . كما في الصورة التالية </a:t>
            </a:r>
            <a:r>
              <a:rPr lang="ar-SA" sz="2000" dirty="0">
                <a:solidFill>
                  <a:prstClr val="black"/>
                </a:solidFill>
              </a:rPr>
              <a:t>:</a:t>
            </a:r>
          </a:p>
          <a:p>
            <a:pPr lvl="0"/>
            <a:r>
              <a:rPr lang="ar-SA" sz="2000" b="1" dirty="0">
                <a:solidFill>
                  <a:prstClr val="black"/>
                </a:solidFill>
              </a:rPr>
              <a:t>تسلك الإطارات نفس المسار بين المرسل و المستقبل بنفس التتابع مما يعني أنو ليست هناك أي قرارات توجيه مناطة بنقاط</a:t>
            </a:r>
          </a:p>
          <a:p>
            <a:pPr lvl="0"/>
            <a:r>
              <a:rPr lang="ar-SA" sz="2000" b="1" dirty="0">
                <a:solidFill>
                  <a:prstClr val="black"/>
                </a:solidFill>
              </a:rPr>
              <a:t>لتبديل فالمسار يرسم و يعد قبل الإرسال و بالتالي ليست هناك أي مشكلة بخصوص تتابع البيانات المستقبلة .</a:t>
            </a:r>
            <a:endParaRPr lang="ar-SA" sz="2000" dirty="0">
              <a:solidFill>
                <a:prstClr val="black"/>
              </a:solidFill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23343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http://info.psu.edu.sa/psu/maths/nph/mcse32-5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844824"/>
            <a:ext cx="6009456" cy="4464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9001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u="sng" dirty="0">
                <a:solidFill>
                  <a:srgbClr val="00B0F0"/>
                </a:solidFill>
              </a:rPr>
              <a:t>أنواع شبكات </a:t>
            </a:r>
            <a:r>
              <a:rPr lang="en-US" b="1" u="sng" dirty="0">
                <a:solidFill>
                  <a:srgbClr val="00B0F0"/>
                </a:solidFill>
              </a:rPr>
              <a:t>Frame Relay :</a:t>
            </a:r>
          </a:p>
          <a:p>
            <a:r>
              <a:rPr lang="ar-SA" b="1" dirty="0"/>
              <a:t>تنقسم شبكات </a:t>
            </a:r>
            <a:r>
              <a:rPr lang="en-US" b="1" dirty="0"/>
              <a:t>Frame Relay </a:t>
            </a:r>
            <a:r>
              <a:rPr lang="ar-SA" b="1" dirty="0"/>
              <a:t>الى قسمين :</a:t>
            </a:r>
          </a:p>
          <a:p>
            <a:pPr marL="514350" indent="-514350">
              <a:buFont typeface="+mj-lt"/>
              <a:buAutoNum type="arabicPeriod"/>
            </a:pPr>
            <a:r>
              <a:rPr lang="ar-SA" b="1" dirty="0" smtClean="0">
                <a:solidFill>
                  <a:srgbClr val="FF0000"/>
                </a:solidFill>
              </a:rPr>
              <a:t>شبكات </a:t>
            </a:r>
            <a:r>
              <a:rPr lang="ar-SA" b="1" dirty="0">
                <a:solidFill>
                  <a:srgbClr val="FF0000"/>
                </a:solidFill>
              </a:rPr>
              <a:t>واسعة عامة .</a:t>
            </a:r>
          </a:p>
          <a:p>
            <a:pPr marL="514350" indent="-514350">
              <a:buFont typeface="+mj-lt"/>
              <a:buAutoNum type="arabicPeriod"/>
            </a:pPr>
            <a:r>
              <a:rPr lang="ar-SA" b="1" dirty="0" smtClean="0">
                <a:solidFill>
                  <a:srgbClr val="FF0000"/>
                </a:solidFill>
              </a:rPr>
              <a:t>شبكات </a:t>
            </a:r>
            <a:r>
              <a:rPr lang="ar-SA" b="1" dirty="0">
                <a:solidFill>
                  <a:srgbClr val="FF0000"/>
                </a:solidFill>
              </a:rPr>
              <a:t>واسعة خاصة</a:t>
            </a:r>
            <a:r>
              <a:rPr lang="ar-SA" b="1" dirty="0"/>
              <a:t>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26425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b="1" dirty="0">
                <a:solidFill>
                  <a:srgbClr val="FF0000"/>
                </a:solidFill>
              </a:rPr>
              <a:t>الشبكات </a:t>
            </a:r>
            <a:r>
              <a:rPr lang="ar-SA" b="1" dirty="0" smtClean="0">
                <a:solidFill>
                  <a:srgbClr val="FF0000"/>
                </a:solidFill>
              </a:rPr>
              <a:t>الواسعة </a:t>
            </a:r>
            <a:r>
              <a:rPr lang="ar-SA" b="1" dirty="0">
                <a:solidFill>
                  <a:srgbClr val="FF0000"/>
                </a:solidFill>
              </a:rPr>
              <a:t>العامة :</a:t>
            </a:r>
          </a:p>
          <a:p>
            <a:r>
              <a:rPr lang="ar-SA" b="1" dirty="0"/>
              <a:t>يتم </a:t>
            </a:r>
            <a:r>
              <a:rPr lang="ar-SA" b="1" dirty="0" smtClean="0"/>
              <a:t>توفيرها </a:t>
            </a:r>
            <a:r>
              <a:rPr lang="ar-SA" b="1" dirty="0"/>
              <a:t>من قبل شركات </a:t>
            </a:r>
            <a:r>
              <a:rPr lang="ar-SA" b="1" dirty="0" smtClean="0"/>
              <a:t>الاتصال </a:t>
            </a:r>
            <a:r>
              <a:rPr lang="ar-SA" b="1" dirty="0"/>
              <a:t>و يتم تأجير خطوط للمستخدمين الراغبين </a:t>
            </a:r>
            <a:r>
              <a:rPr lang="ar-SA" b="1" dirty="0" smtClean="0"/>
              <a:t>بالاستفادة </a:t>
            </a:r>
            <a:r>
              <a:rPr lang="ar-SA" b="1" dirty="0"/>
              <a:t>من خدمة </a:t>
            </a:r>
            <a:r>
              <a:rPr lang="en-US" b="1" dirty="0"/>
              <a:t>Frame </a:t>
            </a:r>
            <a:r>
              <a:rPr lang="en-US" b="1" dirty="0" smtClean="0"/>
              <a:t>Relay </a:t>
            </a:r>
            <a:r>
              <a:rPr lang="ar-SA" b="1" dirty="0" smtClean="0"/>
              <a:t>و</a:t>
            </a:r>
          </a:p>
          <a:p>
            <a:r>
              <a:rPr lang="ar-SA" b="1" dirty="0" smtClean="0"/>
              <a:t>لتحقيق الاتصال لابد من توفر ما يلي: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i="0" u="none" strike="noStrike" baseline="0" dirty="0" smtClean="0">
                <a:latin typeface="Traditional Arabic,Bold"/>
              </a:rPr>
              <a:t>Customer Termination Equipment </a:t>
            </a:r>
            <a:r>
              <a:rPr lang="en-US" b="1" i="0" u="none" strike="noStrike" baseline="0" dirty="0" smtClean="0">
                <a:solidFill>
                  <a:srgbClr val="FF0000"/>
                </a:solidFill>
                <a:latin typeface="Traditional Arabic,Bold"/>
              </a:rPr>
              <a:t>CTE</a:t>
            </a:r>
            <a:endParaRPr lang="ar-SA" b="1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ar-SA" b="1" dirty="0" smtClean="0"/>
              <a:t>رقمي مستأجر .</a:t>
            </a:r>
            <a:r>
              <a:rPr lang="en-US" b="1" dirty="0" smtClean="0">
                <a:solidFill>
                  <a:prstClr val="black"/>
                </a:solidFill>
              </a:rPr>
              <a:t> PVC</a:t>
            </a:r>
            <a:endParaRPr lang="ar-SA" b="1" dirty="0" smtClean="0"/>
          </a:p>
          <a:p>
            <a:pPr marL="514350" indent="-514350">
              <a:buFont typeface="+mj-lt"/>
              <a:buAutoNum type="arabicPeriod"/>
            </a:pPr>
            <a:r>
              <a:rPr lang="ar-SA" b="1" dirty="0" smtClean="0"/>
              <a:t>نقطة خدمة </a:t>
            </a:r>
            <a:r>
              <a:rPr lang="en-US" b="1" dirty="0" smtClean="0"/>
              <a:t>Frame Relay Service Point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39335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ar-SA" b="1" dirty="0" smtClean="0"/>
              <a:t>يعتبر </a:t>
            </a:r>
            <a:r>
              <a:rPr lang="en-US" b="1" dirty="0"/>
              <a:t>CTE </a:t>
            </a:r>
            <a:r>
              <a:rPr lang="ar-SA" b="1" dirty="0" smtClean="0"/>
              <a:t> هو </a:t>
            </a:r>
            <a:r>
              <a:rPr lang="ar-SA" b="1" dirty="0"/>
              <a:t>الجهاز الذي يربط بين موقع الزبون و شبكة </a:t>
            </a:r>
            <a:r>
              <a:rPr lang="en-US" b="1" dirty="0"/>
              <a:t>Frame Relay .</a:t>
            </a:r>
          </a:p>
          <a:p>
            <a:r>
              <a:rPr lang="ar-SA" b="1" dirty="0"/>
              <a:t>يأتي </a:t>
            </a:r>
            <a:r>
              <a:rPr lang="en-US" b="1" dirty="0"/>
              <a:t>CTE </a:t>
            </a:r>
            <a:r>
              <a:rPr lang="ar-SA" b="1" dirty="0"/>
              <a:t>على عدة أشكال و </a:t>
            </a:r>
            <a:r>
              <a:rPr lang="ar-SA" b="1" dirty="0" smtClean="0"/>
              <a:t>هذا </a:t>
            </a:r>
            <a:r>
              <a:rPr lang="ar-SA" b="1" dirty="0"/>
              <a:t>يتضمن :</a:t>
            </a:r>
          </a:p>
          <a:p>
            <a:pPr marL="0" indent="0">
              <a:buNone/>
            </a:pPr>
            <a:r>
              <a:rPr lang="ar-SA" b="1" dirty="0"/>
              <a:t>-</a:t>
            </a:r>
            <a:r>
              <a:rPr lang="ar-SA" b="1" dirty="0">
                <a:solidFill>
                  <a:srgbClr val="FF0000"/>
                </a:solidFill>
              </a:rPr>
              <a:t>1 </a:t>
            </a:r>
            <a:r>
              <a:rPr lang="ar-SA" b="1" dirty="0" smtClean="0">
                <a:solidFill>
                  <a:srgbClr val="FF0000"/>
                </a:solidFill>
              </a:rPr>
              <a:t>موجه </a:t>
            </a:r>
            <a:r>
              <a:rPr lang="en-US" b="1" dirty="0">
                <a:solidFill>
                  <a:srgbClr val="FF0000"/>
                </a:solidFill>
              </a:rPr>
              <a:t>Router .</a:t>
            </a:r>
          </a:p>
          <a:p>
            <a:pPr marL="0" indent="0">
              <a:buNone/>
            </a:pPr>
            <a:r>
              <a:rPr lang="ar-SA" b="1" dirty="0">
                <a:solidFill>
                  <a:srgbClr val="FF0000"/>
                </a:solidFill>
              </a:rPr>
              <a:t>-2 جسر </a:t>
            </a:r>
            <a:r>
              <a:rPr lang="en-US" b="1" dirty="0">
                <a:solidFill>
                  <a:srgbClr val="FF0000"/>
                </a:solidFill>
              </a:rPr>
              <a:t>Bridge .</a:t>
            </a:r>
          </a:p>
          <a:p>
            <a:pPr marL="0" indent="0">
              <a:buNone/>
            </a:pPr>
            <a:r>
              <a:rPr lang="ar-SA" b="1" dirty="0">
                <a:solidFill>
                  <a:srgbClr val="FF0000"/>
                </a:solidFill>
              </a:rPr>
              <a:t>-3 جهاز وصول مستقل </a:t>
            </a:r>
            <a:r>
              <a:rPr lang="en-US" b="1" dirty="0">
                <a:solidFill>
                  <a:srgbClr val="FF0000"/>
                </a:solidFill>
              </a:rPr>
              <a:t>Frame Relay Access Device .</a:t>
            </a:r>
          </a:p>
          <a:p>
            <a:r>
              <a:rPr lang="ar-SA" b="1" dirty="0"/>
              <a:t>و أيا كان </a:t>
            </a:r>
            <a:r>
              <a:rPr lang="ar-SA" b="1" dirty="0" smtClean="0"/>
              <a:t>شكله </a:t>
            </a:r>
            <a:r>
              <a:rPr lang="ar-SA" b="1" dirty="0"/>
              <a:t>فلا بد لو أن يدعم مقاييس و شروط خاصة للوصول لشبكة </a:t>
            </a:r>
            <a:r>
              <a:rPr lang="en-US" b="1" dirty="0"/>
              <a:t>Frame Relay </a:t>
            </a:r>
            <a:r>
              <a:rPr lang="ar-SA" b="1" dirty="0"/>
              <a:t>و يطلق على </a:t>
            </a:r>
            <a:r>
              <a:rPr lang="ar-SA" b="1" dirty="0" smtClean="0"/>
              <a:t>هذه المقاييس </a:t>
            </a:r>
            <a:r>
              <a:rPr lang="en-US" b="1" dirty="0" smtClean="0"/>
              <a:t>User </a:t>
            </a:r>
            <a:r>
              <a:rPr lang="en-US" b="1" dirty="0"/>
              <a:t>Network Interface (UNI)</a:t>
            </a:r>
          </a:p>
          <a:p>
            <a:r>
              <a:rPr lang="ar-SA" b="1" dirty="0"/>
              <a:t>يتصل </a:t>
            </a:r>
            <a:r>
              <a:rPr lang="en-US" b="1" dirty="0"/>
              <a:t>CTE </a:t>
            </a:r>
            <a:r>
              <a:rPr lang="ar-SA" b="1" dirty="0"/>
              <a:t>بخط مستأجر تتراوح </a:t>
            </a:r>
            <a:r>
              <a:rPr lang="ar-SA" b="1" dirty="0" smtClean="0"/>
              <a:t>سرعته </a:t>
            </a:r>
            <a:r>
              <a:rPr lang="ar-SA" b="1" dirty="0"/>
              <a:t>بين 56 </a:t>
            </a:r>
            <a:r>
              <a:rPr lang="ar-SA" b="1" dirty="0" smtClean="0"/>
              <a:t>كيلو بت </a:t>
            </a:r>
            <a:r>
              <a:rPr lang="ar-SA" b="1" dirty="0"/>
              <a:t>و 14544 </a:t>
            </a:r>
            <a:r>
              <a:rPr lang="ar-SA" b="1" dirty="0" smtClean="0"/>
              <a:t>ميجا بت </a:t>
            </a:r>
            <a:r>
              <a:rPr lang="ar-SA" b="1" dirty="0"/>
              <a:t>في الثانية و يتصل </a:t>
            </a:r>
            <a:r>
              <a:rPr lang="ar-SA" b="1" dirty="0" smtClean="0"/>
              <a:t>هذا </a:t>
            </a:r>
            <a:r>
              <a:rPr lang="ar-SA" b="1" dirty="0"/>
              <a:t>الخط </a:t>
            </a:r>
            <a:r>
              <a:rPr lang="ar-SA" b="1" dirty="0" smtClean="0"/>
              <a:t>بدوره بالشبكة </a:t>
            </a:r>
            <a:r>
              <a:rPr lang="ar-SA" b="1" dirty="0"/>
              <a:t>من خلال منفذ وصول يسمى </a:t>
            </a:r>
            <a:r>
              <a:rPr lang="en-US" b="1" dirty="0"/>
              <a:t>Frame Relay Access Port </a:t>
            </a:r>
            <a:r>
              <a:rPr lang="ar-SA" b="1" dirty="0"/>
              <a:t>و الذي يتصل بدوره بنقطة تبديل </a:t>
            </a:r>
            <a:r>
              <a:rPr lang="en-US" b="1" dirty="0"/>
              <a:t>Frame Relay Switch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643680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http://info.psu.edu.sa/psu/maths/nph/mcse32-6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2" y="2305844"/>
            <a:ext cx="4029075" cy="3114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4607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http://info.psu.edu.sa/psu/maths/nph/mcse32-7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325" y="2348706"/>
            <a:ext cx="3943350" cy="3028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91776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b="1" u="sng" dirty="0">
                <a:solidFill>
                  <a:srgbClr val="FF0000"/>
                </a:solidFill>
              </a:rPr>
              <a:t>مثال :</a:t>
            </a:r>
          </a:p>
          <a:p>
            <a:r>
              <a:rPr lang="ar-SA" b="1" dirty="0"/>
              <a:t>لنفترض أن لدينا شركة لها أربعة فروع في أماكن متباعدة، لربط </a:t>
            </a:r>
            <a:r>
              <a:rPr lang="ar-SA" b="1" dirty="0" smtClean="0"/>
              <a:t>هذه </a:t>
            </a:r>
            <a:r>
              <a:rPr lang="ar-SA" b="1" dirty="0"/>
              <a:t>الفروع معا و مع المركز الرئيسي .</a:t>
            </a:r>
          </a:p>
          <a:p>
            <a:r>
              <a:rPr lang="ar-SA" b="1" dirty="0"/>
              <a:t>الحل / بدون استخدام تقنية </a:t>
            </a:r>
            <a:r>
              <a:rPr lang="en-US" b="1" dirty="0"/>
              <a:t>Frame Relay </a:t>
            </a:r>
            <a:r>
              <a:rPr lang="ar-SA" b="1" dirty="0" smtClean="0"/>
              <a:t>فإنه </a:t>
            </a:r>
            <a:r>
              <a:rPr lang="ar-SA" b="1" dirty="0"/>
              <a:t>سيلزمنا استئجار عشرة خطوط للربط بين جميع الفروع معا .</a:t>
            </a:r>
          </a:p>
          <a:p>
            <a:r>
              <a:rPr lang="ar-SA" b="1" dirty="0"/>
              <a:t>أما باستخدام </a:t>
            </a:r>
            <a:r>
              <a:rPr lang="en-US" b="1" dirty="0"/>
              <a:t>Frame Relay :</a:t>
            </a:r>
          </a:p>
          <a:p>
            <a:r>
              <a:rPr lang="ar-SA" b="1" dirty="0"/>
              <a:t>فكل ما </a:t>
            </a:r>
            <a:r>
              <a:rPr lang="ar-SA" b="1" dirty="0" smtClean="0"/>
              <a:t>نحتاجه هو </a:t>
            </a:r>
            <a:r>
              <a:rPr lang="ar-SA" b="1" dirty="0"/>
              <a:t>استئجار خط قصير لربط كل فرع بأقرب مزود لخدمة </a:t>
            </a:r>
            <a:r>
              <a:rPr lang="en-US" b="1" dirty="0"/>
              <a:t>Frame Relay 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50723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http://info.psu.edu.sa/psu/maths/nph/mcse32-8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225" y="2677319"/>
            <a:ext cx="4019550" cy="2371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51509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http://info.psu.edu.sa/psu/maths/nph/mcse32-9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2" y="2729706"/>
            <a:ext cx="4029075" cy="2266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64038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z="2200" b="1" u="sng" dirty="0">
                <a:solidFill>
                  <a:srgbClr val="00B0F0"/>
                </a:solidFill>
              </a:rPr>
              <a:t>بعض مميزات </a:t>
            </a:r>
            <a:r>
              <a:rPr lang="en-US" sz="2200" b="1" u="sng" dirty="0">
                <a:solidFill>
                  <a:srgbClr val="00B0F0"/>
                </a:solidFill>
              </a:rPr>
              <a:t>Frame Relay :</a:t>
            </a:r>
          </a:p>
          <a:p>
            <a:pPr marL="0" lvl="0" indent="0">
              <a:buNone/>
            </a:pPr>
            <a:r>
              <a:rPr lang="ar-SA" sz="2200" b="1" dirty="0">
                <a:solidFill>
                  <a:prstClr val="black"/>
                </a:solidFill>
              </a:rPr>
              <a:t>-1 توفر خيارا أسرع و أقل تكلفة من شبكات </a:t>
            </a:r>
            <a:r>
              <a:rPr lang="en-US" sz="2200" b="1" dirty="0">
                <a:solidFill>
                  <a:prstClr val="black"/>
                </a:solidFill>
              </a:rPr>
              <a:t>ISDN </a:t>
            </a:r>
            <a:r>
              <a:rPr lang="ar-SA" sz="2200" b="1" dirty="0">
                <a:solidFill>
                  <a:prstClr val="black"/>
                </a:solidFill>
              </a:rPr>
              <a:t>و الخطوط المستأجرة.</a:t>
            </a:r>
          </a:p>
          <a:p>
            <a:pPr marL="0" lvl="0" indent="0">
              <a:buNone/>
            </a:pPr>
            <a:r>
              <a:rPr lang="ar-SA" sz="2200" b="1" dirty="0">
                <a:solidFill>
                  <a:prstClr val="black"/>
                </a:solidFill>
              </a:rPr>
              <a:t>-2 القدرة على نقل أنواع مختلفة من الإشارات.</a:t>
            </a:r>
          </a:p>
          <a:p>
            <a:pPr marL="0" lvl="0" indent="0">
              <a:buNone/>
            </a:pPr>
            <a:r>
              <a:rPr lang="ar-SA" sz="2200" b="1" dirty="0">
                <a:solidFill>
                  <a:prstClr val="black"/>
                </a:solidFill>
              </a:rPr>
              <a:t>-3 التوزيع الديناميكي لسعة النطاق.</a:t>
            </a:r>
          </a:p>
          <a:p>
            <a:pPr marL="0" lvl="0" indent="0">
              <a:buNone/>
            </a:pPr>
            <a:r>
              <a:rPr lang="ar-SA" sz="2200" b="1" dirty="0">
                <a:solidFill>
                  <a:prstClr val="black"/>
                </a:solidFill>
              </a:rPr>
              <a:t>-4 الحاجة الى إدارة أبسط و أقل تعقيدا من التقنيات الأخرى.</a:t>
            </a:r>
            <a:endParaRPr lang="ar-SA" sz="2200" dirty="0">
              <a:solidFill>
                <a:prstClr val="black"/>
              </a:solidFill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229497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ar-SA" b="1" u="sng" dirty="0">
                <a:solidFill>
                  <a:srgbClr val="00B0F0"/>
                </a:solidFill>
              </a:rPr>
              <a:t>عيوب </a:t>
            </a:r>
            <a:r>
              <a:rPr lang="en-US" b="1" u="sng" dirty="0">
                <a:solidFill>
                  <a:srgbClr val="00B0F0"/>
                </a:solidFill>
              </a:rPr>
              <a:t>Frame Relay :</a:t>
            </a:r>
          </a:p>
          <a:p>
            <a:r>
              <a:rPr lang="ar-SA" b="1" dirty="0"/>
              <a:t>ينتج عما سبق عيب واضح لهذه التقنية و </a:t>
            </a:r>
            <a:r>
              <a:rPr lang="ar-SA" b="1" dirty="0" smtClean="0"/>
              <a:t>هو </a:t>
            </a:r>
            <a:r>
              <a:rPr lang="ar-SA" b="1" dirty="0"/>
              <a:t>أنو في حال </a:t>
            </a:r>
            <a:r>
              <a:rPr lang="ar-SA" b="1" dirty="0" smtClean="0"/>
              <a:t>ازدحام </a:t>
            </a:r>
            <a:r>
              <a:rPr lang="ar-SA" b="1" dirty="0"/>
              <a:t>أحد المسارات على الشبكة ليست </a:t>
            </a:r>
            <a:r>
              <a:rPr lang="ar-SA" b="1" dirty="0" smtClean="0"/>
              <a:t>هناك </a:t>
            </a:r>
            <a:r>
              <a:rPr lang="ar-SA" b="1" dirty="0"/>
              <a:t>أي طريقة </a:t>
            </a:r>
            <a:r>
              <a:rPr lang="ar-SA" b="1" dirty="0" smtClean="0"/>
              <a:t>لإعادة توجيه </a:t>
            </a:r>
            <a:r>
              <a:rPr lang="ar-SA" b="1" dirty="0"/>
              <a:t>البيانات الى مسارات غير مزدحمة ، و لحل </a:t>
            </a:r>
            <a:r>
              <a:rPr lang="ar-SA" b="1" dirty="0" smtClean="0"/>
              <a:t>هذه </a:t>
            </a:r>
            <a:r>
              <a:rPr lang="ar-SA" b="1" dirty="0"/>
              <a:t>المشكلة تستخدم </a:t>
            </a:r>
            <a:r>
              <a:rPr lang="ar-SA" b="1" dirty="0" smtClean="0"/>
              <a:t>هذه </a:t>
            </a:r>
            <a:r>
              <a:rPr lang="ar-SA" b="1" dirty="0"/>
              <a:t>التقنية آلية تسمى </a:t>
            </a:r>
            <a:r>
              <a:rPr lang="en-US" b="1" dirty="0"/>
              <a:t>In-Band Congestion Signaling </a:t>
            </a:r>
            <a:r>
              <a:rPr lang="ar-SA" b="1" dirty="0"/>
              <a:t>حيث تقوم الشبكة عندما تعاني من ازدحام </a:t>
            </a:r>
            <a:r>
              <a:rPr lang="ar-SA" b="1" dirty="0" smtClean="0"/>
              <a:t>بتوجيه </a:t>
            </a:r>
            <a:r>
              <a:rPr lang="ar-SA" b="1" dirty="0"/>
              <a:t>تحذيرات الى الأجهزة المرسلة </a:t>
            </a:r>
            <a:r>
              <a:rPr lang="ar-SA" b="1" dirty="0" smtClean="0"/>
              <a:t>تعلمها بالمسارات </a:t>
            </a:r>
            <a:r>
              <a:rPr lang="ar-SA" b="1" dirty="0"/>
              <a:t>التي تعاني من ازدحام لكي يتم تفاديها.</a:t>
            </a:r>
          </a:p>
          <a:p>
            <a:r>
              <a:rPr lang="ar-SA" b="1" dirty="0"/>
              <a:t>إذا وصلت الشبكة الى مرحلة الإشباع فإنها تقوم بالتخلص من الإطارات التي لا تستطيع نقلها أو التي تكتشف أنها معطوبة ، </a:t>
            </a:r>
            <a:r>
              <a:rPr lang="ar-SA" b="1" dirty="0" smtClean="0"/>
              <a:t>وعند </a:t>
            </a:r>
            <a:r>
              <a:rPr lang="ar-SA" b="1" dirty="0"/>
              <a:t>وصول الإطارات الى الكمبيوتر المستقبل سيكتشف من تتابع الإطارات أن </a:t>
            </a:r>
            <a:r>
              <a:rPr lang="ar-SA" b="1" dirty="0" smtClean="0"/>
              <a:t>هناك </a:t>
            </a:r>
            <a:r>
              <a:rPr lang="ar-SA" b="1" dirty="0"/>
              <a:t>بعض الإطارات المفقودة </a:t>
            </a:r>
            <a:r>
              <a:rPr lang="ar-SA" b="1" dirty="0" smtClean="0"/>
              <a:t>عندها </a:t>
            </a:r>
            <a:r>
              <a:rPr lang="ar-SA" b="1" dirty="0"/>
              <a:t>يقوم</a:t>
            </a:r>
          </a:p>
          <a:p>
            <a:pPr marL="0" indent="0">
              <a:buNone/>
            </a:pPr>
            <a:r>
              <a:rPr lang="ar-SA" b="1" dirty="0"/>
              <a:t>الجهاز المستقبل بالطلب من الجهاز المرسل أن يعيد إرسال الإطارات التي تم التخلص منها أثناء </a:t>
            </a:r>
            <a:r>
              <a:rPr lang="ar-SA" b="1" dirty="0" smtClean="0"/>
              <a:t>الازدحام </a:t>
            </a:r>
            <a:r>
              <a:rPr lang="ar-SA" b="1" dirty="0"/>
              <a:t>الشديد للشبكة.</a:t>
            </a:r>
          </a:p>
          <a:p>
            <a:r>
              <a:rPr lang="ar-SA" b="1" dirty="0"/>
              <a:t>ونلاحظ مما سبق أن الأجهزة </a:t>
            </a:r>
            <a:r>
              <a:rPr lang="ar-SA" b="1" dirty="0" smtClean="0"/>
              <a:t>هي </a:t>
            </a:r>
            <a:r>
              <a:rPr lang="ar-SA" b="1" dirty="0"/>
              <a:t>المسئولة عن معالجة الأخطاء وليس الشبكة مما يخفف العبء عن الشبكة و يحسن </a:t>
            </a:r>
            <a:r>
              <a:rPr lang="ar-SA" b="1" dirty="0" smtClean="0"/>
              <a:t>أداءها.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49693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حالات التخلص من الإطارات على شبكة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تقوم </a:t>
            </a:r>
            <a:r>
              <a:rPr lang="en-US" b="1" dirty="0"/>
              <a:t>Frame Relay </a:t>
            </a:r>
            <a:r>
              <a:rPr lang="ar-SA" b="1" dirty="0"/>
              <a:t>بالتخلص من الإطارات على الشبكة في الحالات التالية:</a:t>
            </a:r>
          </a:p>
          <a:p>
            <a:pPr marL="457200" lvl="1" indent="0">
              <a:buNone/>
            </a:pPr>
            <a:r>
              <a:rPr lang="ar-SA" b="1" dirty="0"/>
              <a:t>-1 إذا كانت الإطارات معطوبة أو تحتوي على أخطاء.</a:t>
            </a:r>
          </a:p>
          <a:p>
            <a:pPr marL="457200" lvl="1" indent="0">
              <a:buNone/>
            </a:pPr>
            <a:r>
              <a:rPr lang="ar-SA" b="1" dirty="0"/>
              <a:t>-2 إذا كان طول الإطار يتجاوز الطول المعتمد.</a:t>
            </a:r>
          </a:p>
          <a:p>
            <a:pPr marL="457200" lvl="1" indent="0">
              <a:buNone/>
            </a:pPr>
            <a:r>
              <a:rPr lang="ar-SA" b="1" dirty="0"/>
              <a:t>-3 كمية البيانات المرسلة أكبر مما </a:t>
            </a:r>
            <a:r>
              <a:rPr lang="ar-SA" b="1" dirty="0" smtClean="0"/>
              <a:t>هو </a:t>
            </a:r>
            <a:r>
              <a:rPr lang="ar-SA" b="1" dirty="0"/>
              <a:t>متفق عليو و </a:t>
            </a:r>
            <a:r>
              <a:rPr lang="ar-SA" b="1" dirty="0" smtClean="0"/>
              <a:t>هذا </a:t>
            </a:r>
            <a:r>
              <a:rPr lang="ar-SA" b="1" dirty="0"/>
              <a:t>في حالة </a:t>
            </a:r>
            <a:r>
              <a:rPr lang="ar-SA" b="1" dirty="0" smtClean="0"/>
              <a:t>الازدحام </a:t>
            </a:r>
            <a:r>
              <a:rPr lang="ar-SA" b="1" dirty="0"/>
              <a:t>على الشبكة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654356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ar-SA" b="1" dirty="0"/>
              <a:t>التلخيص</a:t>
            </a:r>
          </a:p>
          <a:p>
            <a:r>
              <a:rPr lang="ar-SA" b="1" dirty="0" smtClean="0"/>
              <a:t>تعتبر </a:t>
            </a:r>
            <a:r>
              <a:rPr lang="ar-SA" b="1" dirty="0"/>
              <a:t>تقنية </a:t>
            </a:r>
            <a:r>
              <a:rPr lang="en-US" b="1" dirty="0"/>
              <a:t>Frame Relay </a:t>
            </a:r>
            <a:r>
              <a:rPr lang="ar-SA" b="1" dirty="0"/>
              <a:t>من تقنيات تبديل الحزم </a:t>
            </a:r>
            <a:r>
              <a:rPr lang="en-US" b="1" dirty="0"/>
              <a:t>Packet Switching .</a:t>
            </a:r>
          </a:p>
          <a:p>
            <a:r>
              <a:rPr lang="ar-SA" b="1" dirty="0" smtClean="0"/>
              <a:t>تستخدم </a:t>
            </a:r>
            <a:r>
              <a:rPr lang="en-US" b="1" dirty="0"/>
              <a:t>Frame Relay </a:t>
            </a:r>
            <a:r>
              <a:rPr lang="ar-SA" b="1" dirty="0" smtClean="0"/>
              <a:t>الاتصالات </a:t>
            </a:r>
            <a:r>
              <a:rPr lang="ar-SA" b="1" dirty="0"/>
              <a:t>الرقمية و أسلاك الألياف البصرية .</a:t>
            </a:r>
          </a:p>
          <a:p>
            <a:r>
              <a:rPr lang="ar-SA" b="1" dirty="0" smtClean="0"/>
              <a:t>و </a:t>
            </a:r>
            <a:r>
              <a:rPr lang="ar-SA" b="1" dirty="0"/>
              <a:t>تتراوح سرعتها بين 56 </a:t>
            </a:r>
            <a:r>
              <a:rPr lang="ar-SA" b="1" dirty="0" err="1"/>
              <a:t>كيلوبت</a:t>
            </a:r>
            <a:r>
              <a:rPr lang="ar-SA" b="1" dirty="0"/>
              <a:t> في الثانية و 45 </a:t>
            </a:r>
            <a:r>
              <a:rPr lang="ar-SA" b="1" dirty="0" err="1"/>
              <a:t>ميجابت</a:t>
            </a:r>
            <a:r>
              <a:rPr lang="ar-SA" b="1" dirty="0"/>
              <a:t> في الثانية .</a:t>
            </a:r>
          </a:p>
          <a:p>
            <a:r>
              <a:rPr lang="ar-SA" b="1" dirty="0" smtClean="0"/>
              <a:t>خطوات </a:t>
            </a:r>
            <a:r>
              <a:rPr lang="ar-SA" b="1" dirty="0"/>
              <a:t>الاتصال بشبكة </a:t>
            </a:r>
            <a:r>
              <a:rPr lang="en-US" b="1" dirty="0"/>
              <a:t>Frame Relay :</a:t>
            </a:r>
          </a:p>
          <a:p>
            <a:pPr marL="0" indent="0">
              <a:buNone/>
            </a:pPr>
            <a:r>
              <a:rPr lang="ar-SA" b="1" dirty="0"/>
              <a:t>-1 يتم الحصول على إذن من مزود الخدمة.</a:t>
            </a:r>
          </a:p>
          <a:p>
            <a:pPr marL="0" indent="0">
              <a:buNone/>
            </a:pPr>
            <a:r>
              <a:rPr lang="ar-SA" b="1" dirty="0"/>
              <a:t>-2 يقوم مزود الخدمة بتعيين عناوين </a:t>
            </a:r>
            <a:r>
              <a:rPr lang="en-US" b="1" dirty="0"/>
              <a:t>DLCI .</a:t>
            </a:r>
          </a:p>
          <a:p>
            <a:pPr marL="0" indent="0">
              <a:buNone/>
            </a:pPr>
            <a:r>
              <a:rPr lang="ar-SA" b="1" dirty="0"/>
              <a:t>-3 عندما تريد شبكة محلية ما بإرسال البيانات الى شبكة أخرى عبر </a:t>
            </a:r>
            <a:r>
              <a:rPr lang="en-US" b="1" dirty="0"/>
              <a:t>Frame Relay </a:t>
            </a:r>
            <a:r>
              <a:rPr lang="ar-SA" b="1" dirty="0"/>
              <a:t>فإنها تقوم بتحديد الدائرة</a:t>
            </a:r>
          </a:p>
          <a:p>
            <a:pPr marL="0" indent="0">
              <a:buNone/>
            </a:pPr>
            <a:r>
              <a:rPr lang="ar-SA" b="1" dirty="0" smtClean="0"/>
              <a:t>الظاهرية </a:t>
            </a:r>
            <a:r>
              <a:rPr lang="en-US" b="1" dirty="0"/>
              <a:t>PVC </a:t>
            </a:r>
            <a:r>
              <a:rPr lang="ar-SA" b="1" dirty="0"/>
              <a:t>التي على البيانات أن تنتقل خلالها.</a:t>
            </a:r>
          </a:p>
          <a:p>
            <a:pPr marL="0" indent="0">
              <a:buNone/>
            </a:pPr>
            <a:r>
              <a:rPr lang="ar-SA" b="1" dirty="0"/>
              <a:t>-4 يتم </a:t>
            </a:r>
            <a:r>
              <a:rPr lang="ar-SA" b="1" dirty="0" smtClean="0"/>
              <a:t>بعدها </a:t>
            </a:r>
            <a:r>
              <a:rPr lang="ar-SA" b="1" dirty="0"/>
              <a:t>إضافة عناوين المرسل و المستقبل الى كل إطار </a:t>
            </a:r>
            <a:r>
              <a:rPr lang="en-US" b="1" dirty="0"/>
              <a:t>Frame </a:t>
            </a:r>
            <a:r>
              <a:rPr lang="ar-SA" b="1" dirty="0"/>
              <a:t>يتم إ </a:t>
            </a:r>
            <a:r>
              <a:rPr lang="ar-SA" b="1" dirty="0" smtClean="0"/>
              <a:t>رسالها.</a:t>
            </a:r>
            <a:endParaRPr lang="ar-SA" b="1" dirty="0"/>
          </a:p>
          <a:p>
            <a:pPr marL="0" indent="0">
              <a:buNone/>
            </a:pPr>
            <a:r>
              <a:rPr lang="ar-SA" b="1" dirty="0"/>
              <a:t>-5 عندما يصل الإطار الى أي نقطة تبديل </a:t>
            </a:r>
            <a:r>
              <a:rPr lang="en-US" b="1" dirty="0"/>
              <a:t>Switch ، </a:t>
            </a:r>
            <a:r>
              <a:rPr lang="ar-SA" b="1" dirty="0"/>
              <a:t>يتم قراءة عنوان </a:t>
            </a:r>
            <a:r>
              <a:rPr lang="en-US" b="1" dirty="0"/>
              <a:t>DLCI </a:t>
            </a:r>
            <a:r>
              <a:rPr lang="ar-SA" b="1" dirty="0"/>
              <a:t>للمستقبل ، و المسار </a:t>
            </a:r>
            <a:r>
              <a:rPr lang="ar-SA" b="1" dirty="0" smtClean="0"/>
              <a:t>الذى يسلكونه </a:t>
            </a:r>
            <a:r>
              <a:rPr lang="ar-SA" b="1" dirty="0"/>
              <a:t>ثم يتم </a:t>
            </a:r>
            <a:r>
              <a:rPr lang="ar-SA" b="1" dirty="0" smtClean="0"/>
              <a:t>توجيه </a:t>
            </a:r>
            <a:r>
              <a:rPr lang="ar-SA" b="1" dirty="0"/>
              <a:t>الإطار وفقا </a:t>
            </a:r>
            <a:r>
              <a:rPr lang="ar-SA" b="1" dirty="0" smtClean="0"/>
              <a:t>لوجهته </a:t>
            </a:r>
            <a:r>
              <a:rPr lang="ar-SA" b="1" dirty="0"/>
              <a:t>المناسبة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459264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ar-SA" b="1" dirty="0"/>
              <a:t>أنواع شبكات </a:t>
            </a:r>
            <a:r>
              <a:rPr lang="en-US" b="1" dirty="0"/>
              <a:t>Frame Relay :</a:t>
            </a:r>
          </a:p>
          <a:p>
            <a:pPr marL="0" indent="0">
              <a:buNone/>
            </a:pPr>
            <a:r>
              <a:rPr lang="ar-SA" b="1" dirty="0"/>
              <a:t>-1 شبكات واسعة عامة .</a:t>
            </a:r>
          </a:p>
          <a:p>
            <a:pPr marL="0" indent="0">
              <a:buNone/>
            </a:pPr>
            <a:r>
              <a:rPr lang="ar-SA" b="1" dirty="0"/>
              <a:t>-2 شبكات واسعة خاصة .</a:t>
            </a:r>
          </a:p>
          <a:p>
            <a:pPr marL="0" indent="0">
              <a:buNone/>
            </a:pPr>
            <a:r>
              <a:rPr lang="ar-SA" dirty="0"/>
              <a:t> </a:t>
            </a:r>
            <a:r>
              <a:rPr lang="ar-SA" b="1" dirty="0"/>
              <a:t>مميزات </a:t>
            </a:r>
            <a:r>
              <a:rPr lang="en-US" b="1" dirty="0"/>
              <a:t>Frame Relay :</a:t>
            </a:r>
          </a:p>
          <a:p>
            <a:pPr marL="0" indent="0">
              <a:buNone/>
            </a:pPr>
            <a:r>
              <a:rPr lang="ar-SA" b="1" dirty="0"/>
              <a:t>-1 توفر خيارا أسرع و أقل تكلفة من شبكات </a:t>
            </a:r>
            <a:r>
              <a:rPr lang="en-US" b="1" dirty="0"/>
              <a:t>ISDN </a:t>
            </a:r>
            <a:r>
              <a:rPr lang="ar-SA" b="1" dirty="0"/>
              <a:t>و الخطوط المستأجرة.</a:t>
            </a:r>
          </a:p>
          <a:p>
            <a:pPr marL="0" indent="0">
              <a:buNone/>
            </a:pPr>
            <a:r>
              <a:rPr lang="ar-SA" b="1" dirty="0"/>
              <a:t>-2 القدرة على نقل أنواع مختلفة من الإشارات.</a:t>
            </a:r>
          </a:p>
          <a:p>
            <a:pPr marL="0" indent="0">
              <a:buNone/>
            </a:pPr>
            <a:r>
              <a:rPr lang="ar-SA" b="1" dirty="0"/>
              <a:t>-3 التوزيع الديناميكي لسعة النطاق.</a:t>
            </a:r>
          </a:p>
          <a:p>
            <a:pPr marL="0" indent="0">
              <a:buNone/>
            </a:pPr>
            <a:r>
              <a:rPr lang="ar-SA" b="1" dirty="0"/>
              <a:t>-4 الحاجة الى إدارة أبسط و أقل تعقيدا من التقنيات الأخرى</a:t>
            </a:r>
          </a:p>
          <a:p>
            <a:pPr marL="0" indent="0">
              <a:buNone/>
            </a:pPr>
            <a:r>
              <a:rPr lang="ar-SA" dirty="0"/>
              <a:t> </a:t>
            </a:r>
            <a:r>
              <a:rPr lang="ar-SA" b="1" dirty="0"/>
              <a:t>عيوب </a:t>
            </a:r>
            <a:r>
              <a:rPr lang="en-US" b="1" dirty="0"/>
              <a:t>Frame Relay :</a:t>
            </a:r>
          </a:p>
          <a:p>
            <a:pPr marL="0" indent="0">
              <a:buNone/>
            </a:pPr>
            <a:r>
              <a:rPr lang="ar-SA" b="1" dirty="0"/>
              <a:t>-1 </a:t>
            </a:r>
            <a:r>
              <a:rPr lang="ar-SA" b="1" dirty="0" smtClean="0"/>
              <a:t>لا توجد </a:t>
            </a:r>
            <a:r>
              <a:rPr lang="ar-SA" b="1" dirty="0"/>
              <a:t>أي طريقة لإعادة </a:t>
            </a:r>
            <a:r>
              <a:rPr lang="ar-SA" b="1" dirty="0" smtClean="0"/>
              <a:t>توجيه </a:t>
            </a:r>
            <a:r>
              <a:rPr lang="ar-SA" b="1" dirty="0"/>
              <a:t>البيانات الى مسارات غير مزدحمة</a:t>
            </a:r>
          </a:p>
          <a:p>
            <a:pPr marL="0" indent="0">
              <a:buNone/>
            </a:pPr>
            <a:r>
              <a:rPr lang="ar-SA" b="1" dirty="0"/>
              <a:t>-2 عند اكتشاف ان أحد الإطارات المفقودة </a:t>
            </a:r>
            <a:r>
              <a:rPr lang="ar-SA" b="1" dirty="0" smtClean="0"/>
              <a:t>عندها </a:t>
            </a:r>
            <a:r>
              <a:rPr lang="ar-SA" b="1" dirty="0"/>
              <a:t>يقوم الجهاز المستقبل بالطلب من الجهاز المرسل أن يعيد إرسال</a:t>
            </a:r>
          </a:p>
          <a:p>
            <a:pPr marL="0" indent="0">
              <a:buNone/>
            </a:pPr>
            <a:r>
              <a:rPr lang="ar-SA" b="1" dirty="0"/>
              <a:t>الإطارات التي تم التخلص منها أثناء </a:t>
            </a:r>
            <a:r>
              <a:rPr lang="ar-SA" b="1" dirty="0" smtClean="0"/>
              <a:t>الازدحام </a:t>
            </a:r>
            <a:r>
              <a:rPr lang="ar-SA" b="1" dirty="0"/>
              <a:t>الشديد للشبكة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2757563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/>
              <a:t>تقنية النقل المتزامنة  </a:t>
            </a:r>
            <a:r>
              <a:rPr lang="en-US" dirty="0"/>
              <a:t>ATM :-</a:t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  <a:p>
            <a:r>
              <a:rPr lang="ar-SA" dirty="0"/>
              <a:t>تقنية نتقدمه ذات سعة نطاق عالية وتأخير منخفض وهى تسمح لمجمعة من التطبيقات والخدمات المختلفة ليتم دعمها ونقلها عبر شبكه واحده وقد تم تطوير هذه التقنية عام 1988 </a:t>
            </a:r>
          </a:p>
          <a:p>
            <a:r>
              <a:rPr lang="ar-SA" dirty="0"/>
              <a:t>تتكيف تقنية </a:t>
            </a:r>
            <a:r>
              <a:rPr lang="en-US" dirty="0"/>
              <a:t>ATM </a:t>
            </a:r>
            <a:r>
              <a:rPr lang="ar-SA" dirty="0"/>
              <a:t>مع كل الشبكات المحلية والواسعة وتدعم سرعة نقل بيانات (1.2 </a:t>
            </a:r>
            <a:r>
              <a:rPr lang="en-US" dirty="0"/>
              <a:t>GBIT -25MB)PS </a:t>
            </a:r>
            <a:r>
              <a:rPr lang="ar-SA" dirty="0"/>
              <a:t>او اكثر </a:t>
            </a:r>
          </a:p>
          <a:p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10932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تعتمد تقنية ال </a:t>
            </a:r>
            <a:r>
              <a:rPr lang="en-US" dirty="0" smtClean="0"/>
              <a:t>ATM</a:t>
            </a:r>
            <a:r>
              <a:rPr lang="ar-SA" dirty="0" smtClean="0"/>
              <a:t>على ارسال المعلومات على شكل خلاية محدد الحجم </a:t>
            </a:r>
            <a:r>
              <a:rPr lang="en-US" dirty="0" smtClean="0"/>
              <a:t> Limited size </a:t>
            </a:r>
            <a:r>
              <a:rPr lang="ar-SA" dirty="0" smtClean="0"/>
              <a:t>ب53</a:t>
            </a:r>
            <a:r>
              <a:rPr lang="en-US" dirty="0" smtClean="0"/>
              <a:t> byte </a:t>
            </a:r>
            <a:r>
              <a:rPr lang="ar-SA" dirty="0" smtClean="0"/>
              <a:t>والتي </a:t>
            </a:r>
            <a:r>
              <a:rPr lang="ar-SA" dirty="0" smtClean="0"/>
              <a:t>تكون مقسمة الى قسمين :-</a:t>
            </a:r>
          </a:p>
          <a:p>
            <a:r>
              <a:rPr lang="ar-SA" dirty="0" smtClean="0"/>
              <a:t>1-	العنوان </a:t>
            </a:r>
            <a:r>
              <a:rPr lang="en-US" dirty="0" smtClean="0"/>
              <a:t>Header : </a:t>
            </a:r>
            <a:r>
              <a:rPr lang="ar-SA" dirty="0" smtClean="0"/>
              <a:t>تتكون من 5</a:t>
            </a:r>
            <a:r>
              <a:rPr lang="en-US" dirty="0" smtClean="0"/>
              <a:t>byte  </a:t>
            </a:r>
            <a:r>
              <a:rPr lang="ar-SA" dirty="0" smtClean="0"/>
              <a:t>تحمل </a:t>
            </a:r>
            <a:r>
              <a:rPr lang="ar-SA" dirty="0" smtClean="0"/>
              <a:t>عناوين</a:t>
            </a:r>
            <a:endParaRPr lang="ar-SA" dirty="0" smtClean="0"/>
          </a:p>
          <a:p>
            <a:r>
              <a:rPr lang="ar-SA" dirty="0" smtClean="0"/>
              <a:t>2-	</a:t>
            </a:r>
            <a:r>
              <a:rPr lang="ar-SA" dirty="0" smtClean="0"/>
              <a:t>الحمولة </a:t>
            </a:r>
            <a:r>
              <a:rPr lang="en-US" dirty="0" smtClean="0"/>
              <a:t>payload : </a:t>
            </a:r>
            <a:r>
              <a:rPr lang="ar-SA" dirty="0" smtClean="0"/>
              <a:t>تتكون من 48</a:t>
            </a:r>
            <a:r>
              <a:rPr lang="en-US" dirty="0" smtClean="0"/>
              <a:t>byte </a:t>
            </a:r>
            <a:r>
              <a:rPr lang="ar-SA" dirty="0" smtClean="0"/>
              <a:t>تحمل البيانات والمعلومات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7412727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000" dirty="0" smtClean="0">
                <a:solidFill>
                  <a:prstClr val="black"/>
                </a:solidFill>
                <a:ea typeface="+mn-ea"/>
                <a:cs typeface="Arial"/>
              </a:rPr>
              <a:t>الميزات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/>
              <a:t>ويعتبر نقل البيانات على شكل خلايا صغيره اكثر فعالية وكفاءه من نقلها على شكل حزم او اطارات كبيره </a:t>
            </a:r>
            <a:r>
              <a:rPr lang="ar-SA" dirty="0" smtClean="0"/>
              <a:t>ومختلفة </a:t>
            </a:r>
            <a:r>
              <a:rPr lang="ar-SA" dirty="0" smtClean="0"/>
              <a:t>الاحجام وذلك لان الخلايا تتمتع بالميزات التالية :-</a:t>
            </a:r>
          </a:p>
          <a:p>
            <a:pPr marL="0" indent="0">
              <a:buNone/>
            </a:pPr>
            <a:r>
              <a:rPr lang="ar-SA" dirty="0" smtClean="0"/>
              <a:t>1-	</a:t>
            </a:r>
            <a:r>
              <a:rPr lang="ar-SA" dirty="0" smtClean="0"/>
              <a:t>يستخدم </a:t>
            </a:r>
            <a:r>
              <a:rPr lang="ar-SA" dirty="0" smtClean="0"/>
              <a:t>ذكره ال</a:t>
            </a:r>
            <a:r>
              <a:rPr lang="en-US" dirty="0" smtClean="0"/>
              <a:t>Buffer  </a:t>
            </a:r>
            <a:r>
              <a:rPr lang="ar-SA" dirty="0" smtClean="0"/>
              <a:t>بشكل افضل</a:t>
            </a:r>
          </a:p>
          <a:p>
            <a:pPr marL="0" indent="0">
              <a:buNone/>
            </a:pPr>
            <a:r>
              <a:rPr lang="ar-SA" dirty="0" smtClean="0"/>
              <a:t>2-	يمكن معالجتها بشكل اسرع من </a:t>
            </a:r>
            <a:r>
              <a:rPr lang="ar-SA" dirty="0" smtClean="0"/>
              <a:t>الإطارات </a:t>
            </a:r>
            <a:r>
              <a:rPr lang="ar-SA" dirty="0" smtClean="0"/>
              <a:t>كبيرة الحجم </a:t>
            </a:r>
          </a:p>
          <a:p>
            <a:pPr marL="0" indent="0">
              <a:buNone/>
            </a:pPr>
            <a:r>
              <a:rPr lang="ar-SA" dirty="0" smtClean="0"/>
              <a:t>3-	تحتاج الى عدد قليل من خواص التحكم بتدفق المعطيات ومعالجة الاخطاء</a:t>
            </a:r>
          </a:p>
          <a:p>
            <a:pPr marL="0" indent="0">
              <a:buNone/>
            </a:pPr>
            <a:r>
              <a:rPr lang="ar-SA" dirty="0" smtClean="0"/>
              <a:t>4-	يمكن نقلها بشكل اسرع بين مكونات </a:t>
            </a:r>
            <a:r>
              <a:rPr lang="ar-SA" dirty="0" smtClean="0"/>
              <a:t>الشبكة </a:t>
            </a: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5-	لا تعمل على ازدحام او تعطيل الشبكة بسبب صغر حجمها 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8495640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/>
              <a:t>طريقة عمل ال  </a:t>
            </a:r>
            <a:r>
              <a:rPr lang="en-US" dirty="0" smtClean="0"/>
              <a:t>ATM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تشبه </a:t>
            </a:r>
            <a:r>
              <a:rPr lang="ar-SA" dirty="0" smtClean="0"/>
              <a:t>طريقه عمل ال </a:t>
            </a:r>
            <a:r>
              <a:rPr lang="en-US" dirty="0" smtClean="0"/>
              <a:t>frame relay </a:t>
            </a:r>
            <a:r>
              <a:rPr lang="ar-SA" dirty="0" smtClean="0"/>
              <a:t>من حيث </a:t>
            </a:r>
            <a:r>
              <a:rPr lang="ar-SA" dirty="0" smtClean="0"/>
              <a:t>ضرورة </a:t>
            </a:r>
            <a:r>
              <a:rPr lang="ar-SA" dirty="0" smtClean="0"/>
              <a:t>توفر مسار ظاهر </a:t>
            </a:r>
            <a:r>
              <a:rPr lang="en-US" dirty="0" smtClean="0"/>
              <a:t>virtual path </a:t>
            </a:r>
            <a:r>
              <a:rPr lang="ar-SA" dirty="0" smtClean="0"/>
              <a:t>بين </a:t>
            </a:r>
            <a:r>
              <a:rPr lang="ar-SA" dirty="0" smtClean="0"/>
              <a:t>الأجهزة المرسلة والمستقبلة </a:t>
            </a:r>
            <a:r>
              <a:rPr lang="ar-SA" dirty="0" smtClean="0"/>
              <a:t>قبل البدء بعملية نقل البيانات وتستخدم تقنية ال </a:t>
            </a:r>
            <a:r>
              <a:rPr lang="en-US" dirty="0" smtClean="0"/>
              <a:t>ATM</a:t>
            </a:r>
            <a:r>
              <a:rPr lang="ar-SA" dirty="0" smtClean="0"/>
              <a:t>قنوات ومسارات ظاهريه :</a:t>
            </a:r>
          </a:p>
          <a:p>
            <a:r>
              <a:rPr lang="ar-SA" dirty="0" smtClean="0"/>
              <a:t>1-	القنوات الظاهرية </a:t>
            </a:r>
            <a:r>
              <a:rPr lang="en-US" dirty="0" smtClean="0"/>
              <a:t>virtual channel</a:t>
            </a:r>
          </a:p>
          <a:p>
            <a:r>
              <a:rPr lang="en-US" dirty="0" smtClean="0"/>
              <a:t>2-	</a:t>
            </a:r>
            <a:r>
              <a:rPr lang="ar-SA" dirty="0" smtClean="0"/>
              <a:t>المسارات </a:t>
            </a:r>
            <a:r>
              <a:rPr lang="ar-SA" dirty="0" smtClean="0"/>
              <a:t>الظاهرية </a:t>
            </a:r>
            <a:r>
              <a:rPr lang="en-US" dirty="0" smtClean="0"/>
              <a:t>virtual path </a:t>
            </a:r>
          </a:p>
          <a:p>
            <a:r>
              <a:rPr lang="ar-SA" dirty="0" smtClean="0"/>
              <a:t>حيث تبين المسارات </a:t>
            </a:r>
            <a:r>
              <a:rPr lang="ar-SA" dirty="0" smtClean="0"/>
              <a:t>الظاهرية </a:t>
            </a:r>
            <a:r>
              <a:rPr lang="ar-SA" dirty="0" smtClean="0"/>
              <a:t>الواجهة </a:t>
            </a:r>
            <a:r>
              <a:rPr lang="ar-SA" dirty="0" smtClean="0"/>
              <a:t>التي </a:t>
            </a:r>
            <a:r>
              <a:rPr lang="ar-SA" dirty="0" smtClean="0"/>
              <a:t>تسلكها المعلومات بين </a:t>
            </a:r>
            <a:r>
              <a:rPr lang="ar-SA" dirty="0" smtClean="0"/>
              <a:t>الأجهزة المتراسلة </a:t>
            </a:r>
            <a:r>
              <a:rPr lang="ar-SA" dirty="0" smtClean="0"/>
              <a:t>وكل مسار </a:t>
            </a:r>
            <a:r>
              <a:rPr lang="ar-SA" dirty="0" smtClean="0"/>
              <a:t>ظاهري </a:t>
            </a:r>
            <a:r>
              <a:rPr lang="ar-SA" dirty="0" smtClean="0"/>
              <a:t>يتكون من عده قنوات ظاهريه مستقله قد يصل عددها 65535 قناه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079477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/>
              <a:t>متطلبات الانضمام الى شبكة </a:t>
            </a:r>
            <a:r>
              <a:rPr lang="en-US" dirty="0"/>
              <a:t>ATM :-</a:t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1-	</a:t>
            </a:r>
            <a:r>
              <a:rPr lang="ar-SA" dirty="0" smtClean="0"/>
              <a:t>موجهات </a:t>
            </a:r>
            <a:r>
              <a:rPr lang="en-US" dirty="0" smtClean="0"/>
              <a:t> routers </a:t>
            </a:r>
            <a:r>
              <a:rPr lang="ar-SA" dirty="0" smtClean="0"/>
              <a:t>و مبادلات </a:t>
            </a:r>
            <a:r>
              <a:rPr lang="en-US" dirty="0" smtClean="0"/>
              <a:t> switches </a:t>
            </a:r>
            <a:r>
              <a:rPr lang="ar-SA" dirty="0" smtClean="0"/>
              <a:t>متوافقة مع </a:t>
            </a:r>
            <a:r>
              <a:rPr lang="en-US" dirty="0" smtClean="0"/>
              <a:t>ATM </a:t>
            </a:r>
            <a:r>
              <a:rPr lang="ar-SA" dirty="0" smtClean="0"/>
              <a:t>لربط الشبكات المحلية لشبكة </a:t>
            </a:r>
            <a:r>
              <a:rPr lang="en-US" dirty="0" smtClean="0"/>
              <a:t>ATM </a:t>
            </a:r>
            <a:r>
              <a:rPr lang="ar-SA" dirty="0" smtClean="0"/>
              <a:t>الواسعة </a:t>
            </a:r>
          </a:p>
          <a:p>
            <a:pPr marL="0" indent="0">
              <a:buNone/>
            </a:pPr>
            <a:r>
              <a:rPr lang="ar-SA" dirty="0" smtClean="0"/>
              <a:t>2-</a:t>
            </a:r>
            <a:r>
              <a:rPr lang="ar-SA" dirty="0" smtClean="0"/>
              <a:t>	كرت تهيئه لشبكة </a:t>
            </a:r>
            <a:r>
              <a:rPr lang="ar-SA" dirty="0" smtClean="0"/>
              <a:t>متزامنة </a:t>
            </a:r>
            <a:r>
              <a:rPr lang="en-US" dirty="0" smtClean="0"/>
              <a:t>ATM </a:t>
            </a:r>
            <a:r>
              <a:rPr lang="en-US" dirty="0" smtClean="0"/>
              <a:t>Adapter card </a:t>
            </a:r>
            <a:r>
              <a:rPr lang="ar-SA" dirty="0" smtClean="0"/>
              <a:t>لربط اجهزه الكمبيوتر بشبكه محلية </a:t>
            </a:r>
            <a:r>
              <a:rPr lang="ar-SA" dirty="0" smtClean="0"/>
              <a:t>متوافقة </a:t>
            </a:r>
            <a:r>
              <a:rPr lang="ar-SA" dirty="0" smtClean="0"/>
              <a:t>مع </a:t>
            </a:r>
            <a:r>
              <a:rPr lang="en-US" dirty="0" smtClean="0"/>
              <a:t>ATM</a:t>
            </a:r>
          </a:p>
          <a:p>
            <a:pPr marL="0" indent="0">
              <a:buNone/>
            </a:pPr>
            <a:r>
              <a:rPr lang="en-US" dirty="0" smtClean="0"/>
              <a:t>3-	</a:t>
            </a:r>
            <a:r>
              <a:rPr lang="ar-SA" dirty="0" smtClean="0"/>
              <a:t>برامج خاصه لتسمح للتطبيقات </a:t>
            </a:r>
            <a:r>
              <a:rPr lang="ar-SA" dirty="0" err="1" smtClean="0"/>
              <a:t>المتوفره</a:t>
            </a:r>
            <a:r>
              <a:rPr lang="ar-SA" dirty="0" smtClean="0"/>
              <a:t> </a:t>
            </a:r>
            <a:r>
              <a:rPr lang="ar-SA" dirty="0" smtClean="0"/>
              <a:t>بالعمل من خلال شبكه </a:t>
            </a:r>
            <a:r>
              <a:rPr lang="en-US" dirty="0" smtClean="0"/>
              <a:t>ATM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297924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/>
              <a:t>مميزات شبكه </a:t>
            </a:r>
            <a:r>
              <a:rPr lang="en-US" dirty="0" smtClean="0"/>
              <a:t>ATM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-1</a:t>
            </a:r>
            <a:r>
              <a:rPr lang="ar-SA" dirty="0" smtClean="0"/>
              <a:t> السرعة </a:t>
            </a:r>
            <a:r>
              <a:rPr lang="ar-SA" dirty="0" smtClean="0"/>
              <a:t>العالية </a:t>
            </a:r>
          </a:p>
          <a:p>
            <a:pPr marL="0" indent="0">
              <a:buNone/>
            </a:pPr>
            <a:r>
              <a:rPr lang="ar-SA" dirty="0" smtClean="0"/>
              <a:t>2- </a:t>
            </a:r>
            <a:r>
              <a:rPr lang="ar-SA" dirty="0" smtClean="0"/>
              <a:t>المرونة </a:t>
            </a:r>
            <a:r>
              <a:rPr lang="ar-SA" dirty="0" smtClean="0"/>
              <a:t>	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310861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/>
              <a:t>عيوب شبكة </a:t>
            </a:r>
            <a:r>
              <a:rPr lang="en-US" smtClean="0"/>
              <a:t>ATM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الشبكات المتزامنة </a:t>
            </a:r>
            <a:r>
              <a:rPr lang="ar-SA" dirty="0"/>
              <a:t>مكلفه وعدم توافقها مع كثير من مكونات الشبكات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06127535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1484</Words>
  <Application>Microsoft Office PowerPoint</Application>
  <PresentationFormat>عرض على الشاشة (3:4)‏</PresentationFormat>
  <Paragraphs>136</Paragraphs>
  <Slides>35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35</vt:i4>
      </vt:variant>
    </vt:vector>
  </HeadingPairs>
  <TitlesOfParts>
    <vt:vector size="36" baseType="lpstr">
      <vt:lpstr>نسق Office</vt:lpstr>
      <vt:lpstr>321:Networks Protocols</vt:lpstr>
      <vt:lpstr>عرض تقديمي في PowerPoint</vt:lpstr>
      <vt:lpstr>عرض تقديمي في PowerPoint</vt:lpstr>
      <vt:lpstr>عرض تقديمي في PowerPoint</vt:lpstr>
      <vt:lpstr>Frame Relay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حالات التخلص من الإطارات على شبكة </vt:lpstr>
      <vt:lpstr>عرض تقديمي في PowerPoint</vt:lpstr>
      <vt:lpstr>عرض تقديمي في PowerPoint</vt:lpstr>
      <vt:lpstr>تقنية النقل المتزامنة  ATM :- </vt:lpstr>
      <vt:lpstr>عرض تقديمي في PowerPoint</vt:lpstr>
      <vt:lpstr>الميزات</vt:lpstr>
      <vt:lpstr>طريقة عمل ال  ATM </vt:lpstr>
      <vt:lpstr>متطلبات الانضمام الى شبكة ATM :- </vt:lpstr>
      <vt:lpstr>مميزات شبكه ATM </vt:lpstr>
      <vt:lpstr>عيوب شبكة ATM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user</cp:lastModifiedBy>
  <cp:revision>29</cp:revision>
  <dcterms:created xsi:type="dcterms:W3CDTF">2013-04-08T10:15:59Z</dcterms:created>
  <dcterms:modified xsi:type="dcterms:W3CDTF">2013-04-19T23:04:22Z</dcterms:modified>
</cp:coreProperties>
</file>