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8" r:id="rId2"/>
    <p:sldId id="266"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91" r:id="rId21"/>
    <p:sldId id="292" r:id="rId22"/>
    <p:sldId id="295" r:id="rId23"/>
    <p:sldId id="293" r:id="rId24"/>
    <p:sldId id="294" r:id="rId25"/>
    <p:sldId id="287" r:id="rId26"/>
    <p:sldId id="288" r:id="rId27"/>
    <p:sldId id="289" r:id="rId28"/>
    <p:sldId id="290" r:id="rId2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5" d="100"/>
          <a:sy n="85" d="100"/>
        </p:scale>
        <p:origin x="-152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23B055A3-5195-4D00-9666-9353B0264C09}" type="datetimeFigureOut">
              <a:rPr lang="ar-SA" smtClean="0"/>
              <a:t>02/06/34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152B4B6-7CF6-49D3-947A-06066DD68550}" type="slidenum">
              <a:rPr lang="ar-SA" smtClean="0"/>
              <a:t>‹#›</a:t>
            </a:fld>
            <a:endParaRPr lang="ar-SA"/>
          </a:p>
        </p:txBody>
      </p:sp>
    </p:spTree>
    <p:extLst>
      <p:ext uri="{BB962C8B-B14F-4D97-AF65-F5344CB8AC3E}">
        <p14:creationId xmlns:p14="http://schemas.microsoft.com/office/powerpoint/2010/main" val="2513645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3B055A3-5195-4D00-9666-9353B0264C09}" type="datetimeFigureOut">
              <a:rPr lang="ar-SA" smtClean="0"/>
              <a:t>02/06/34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152B4B6-7CF6-49D3-947A-06066DD68550}" type="slidenum">
              <a:rPr lang="ar-SA" smtClean="0"/>
              <a:t>‹#›</a:t>
            </a:fld>
            <a:endParaRPr lang="ar-SA"/>
          </a:p>
        </p:txBody>
      </p:sp>
    </p:spTree>
    <p:extLst>
      <p:ext uri="{BB962C8B-B14F-4D97-AF65-F5344CB8AC3E}">
        <p14:creationId xmlns:p14="http://schemas.microsoft.com/office/powerpoint/2010/main" val="1987878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3B055A3-5195-4D00-9666-9353B0264C09}" type="datetimeFigureOut">
              <a:rPr lang="ar-SA" smtClean="0"/>
              <a:t>02/06/34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152B4B6-7CF6-49D3-947A-06066DD68550}" type="slidenum">
              <a:rPr lang="ar-SA" smtClean="0"/>
              <a:t>‹#›</a:t>
            </a:fld>
            <a:endParaRPr lang="ar-SA"/>
          </a:p>
        </p:txBody>
      </p:sp>
    </p:spTree>
    <p:extLst>
      <p:ext uri="{BB962C8B-B14F-4D97-AF65-F5344CB8AC3E}">
        <p14:creationId xmlns:p14="http://schemas.microsoft.com/office/powerpoint/2010/main" val="987160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3B055A3-5195-4D00-9666-9353B0264C09}" type="datetimeFigureOut">
              <a:rPr lang="ar-SA" smtClean="0"/>
              <a:t>02/06/34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152B4B6-7CF6-49D3-947A-06066DD68550}" type="slidenum">
              <a:rPr lang="ar-SA" smtClean="0"/>
              <a:t>‹#›</a:t>
            </a:fld>
            <a:endParaRPr lang="ar-SA"/>
          </a:p>
        </p:txBody>
      </p:sp>
    </p:spTree>
    <p:extLst>
      <p:ext uri="{BB962C8B-B14F-4D97-AF65-F5344CB8AC3E}">
        <p14:creationId xmlns:p14="http://schemas.microsoft.com/office/powerpoint/2010/main" val="1373641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23B055A3-5195-4D00-9666-9353B0264C09}" type="datetimeFigureOut">
              <a:rPr lang="ar-SA" smtClean="0"/>
              <a:t>02/06/34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C152B4B6-7CF6-49D3-947A-06066DD68550}" type="slidenum">
              <a:rPr lang="ar-SA" smtClean="0"/>
              <a:t>‹#›</a:t>
            </a:fld>
            <a:endParaRPr lang="ar-SA"/>
          </a:p>
        </p:txBody>
      </p:sp>
    </p:spTree>
    <p:extLst>
      <p:ext uri="{BB962C8B-B14F-4D97-AF65-F5344CB8AC3E}">
        <p14:creationId xmlns:p14="http://schemas.microsoft.com/office/powerpoint/2010/main" val="651073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23B055A3-5195-4D00-9666-9353B0264C09}" type="datetimeFigureOut">
              <a:rPr lang="ar-SA" smtClean="0"/>
              <a:t>02/06/34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C152B4B6-7CF6-49D3-947A-06066DD68550}" type="slidenum">
              <a:rPr lang="ar-SA" smtClean="0"/>
              <a:t>‹#›</a:t>
            </a:fld>
            <a:endParaRPr lang="ar-SA"/>
          </a:p>
        </p:txBody>
      </p:sp>
    </p:spTree>
    <p:extLst>
      <p:ext uri="{BB962C8B-B14F-4D97-AF65-F5344CB8AC3E}">
        <p14:creationId xmlns:p14="http://schemas.microsoft.com/office/powerpoint/2010/main" val="3870788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3B055A3-5195-4D00-9666-9353B0264C09}" type="datetimeFigureOut">
              <a:rPr lang="ar-SA" smtClean="0"/>
              <a:t>02/06/34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C152B4B6-7CF6-49D3-947A-06066DD68550}" type="slidenum">
              <a:rPr lang="ar-SA" smtClean="0"/>
              <a:t>‹#›</a:t>
            </a:fld>
            <a:endParaRPr lang="ar-SA"/>
          </a:p>
        </p:txBody>
      </p:sp>
    </p:spTree>
    <p:extLst>
      <p:ext uri="{BB962C8B-B14F-4D97-AF65-F5344CB8AC3E}">
        <p14:creationId xmlns:p14="http://schemas.microsoft.com/office/powerpoint/2010/main" val="2038229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3B055A3-5195-4D00-9666-9353B0264C09}" type="datetimeFigureOut">
              <a:rPr lang="ar-SA" smtClean="0"/>
              <a:t>02/06/34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152B4B6-7CF6-49D3-947A-06066DD68550}" type="slidenum">
              <a:rPr lang="ar-SA" smtClean="0"/>
              <a:t>‹#›</a:t>
            </a:fld>
            <a:endParaRPr lang="ar-SA"/>
          </a:p>
        </p:txBody>
      </p:sp>
    </p:spTree>
    <p:extLst>
      <p:ext uri="{BB962C8B-B14F-4D97-AF65-F5344CB8AC3E}">
        <p14:creationId xmlns:p14="http://schemas.microsoft.com/office/powerpoint/2010/main" val="4188047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3B055A3-5195-4D00-9666-9353B0264C09}" type="datetimeFigureOut">
              <a:rPr lang="ar-SA" smtClean="0"/>
              <a:t>02/06/34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152B4B6-7CF6-49D3-947A-06066DD68550}" type="slidenum">
              <a:rPr lang="ar-SA" smtClean="0"/>
              <a:t>‹#›</a:t>
            </a:fld>
            <a:endParaRPr lang="ar-SA"/>
          </a:p>
        </p:txBody>
      </p:sp>
    </p:spTree>
    <p:extLst>
      <p:ext uri="{BB962C8B-B14F-4D97-AF65-F5344CB8AC3E}">
        <p14:creationId xmlns:p14="http://schemas.microsoft.com/office/powerpoint/2010/main" val="1860132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3B055A3-5195-4D00-9666-9353B0264C09}" type="datetimeFigureOut">
              <a:rPr lang="ar-SA" smtClean="0"/>
              <a:t>02/06/34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152B4B6-7CF6-49D3-947A-06066DD68550}" type="slidenum">
              <a:rPr lang="ar-SA" smtClean="0"/>
              <a:t>‹#›</a:t>
            </a:fld>
            <a:endParaRPr lang="ar-SA"/>
          </a:p>
        </p:txBody>
      </p:sp>
    </p:spTree>
    <p:extLst>
      <p:ext uri="{BB962C8B-B14F-4D97-AF65-F5344CB8AC3E}">
        <p14:creationId xmlns:p14="http://schemas.microsoft.com/office/powerpoint/2010/main" val="1585633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3B055A3-5195-4D00-9666-9353B0264C09}" type="datetimeFigureOut">
              <a:rPr lang="ar-SA" smtClean="0"/>
              <a:t>02/06/34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152B4B6-7CF6-49D3-947A-06066DD68550}" type="slidenum">
              <a:rPr lang="ar-SA" smtClean="0"/>
              <a:t>‹#›</a:t>
            </a:fld>
            <a:endParaRPr lang="ar-SA"/>
          </a:p>
        </p:txBody>
      </p:sp>
    </p:spTree>
    <p:extLst>
      <p:ext uri="{BB962C8B-B14F-4D97-AF65-F5344CB8AC3E}">
        <p14:creationId xmlns:p14="http://schemas.microsoft.com/office/powerpoint/2010/main" val="3921712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3B055A3-5195-4D00-9666-9353B0264C09}" type="datetimeFigureOut">
              <a:rPr lang="ar-SA" smtClean="0"/>
              <a:t>02/06/34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152B4B6-7CF6-49D3-947A-06066DD68550}" type="slidenum">
              <a:rPr lang="ar-SA" smtClean="0"/>
              <a:t>‹#›</a:t>
            </a:fld>
            <a:endParaRPr lang="ar-SA"/>
          </a:p>
        </p:txBody>
      </p:sp>
    </p:spTree>
    <p:extLst>
      <p:ext uri="{BB962C8B-B14F-4D97-AF65-F5344CB8AC3E}">
        <p14:creationId xmlns:p14="http://schemas.microsoft.com/office/powerpoint/2010/main" val="20970319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7201" y="1794935"/>
            <a:ext cx="5723468" cy="1130009"/>
          </a:xfrm>
        </p:spPr>
        <p:txBody>
          <a:bodyPr>
            <a:normAutofit/>
          </a:bodyPr>
          <a:lstStyle/>
          <a:p>
            <a:r>
              <a:rPr lang="en-US" sz="4400" b="1" dirty="0" smtClean="0">
                <a:solidFill>
                  <a:schemeClr val="bg2">
                    <a:lumMod val="50000"/>
                  </a:schemeClr>
                </a:solidFill>
                <a:latin typeface="Calibri" pitchFamily="34" charset="0"/>
                <a:cs typeface="Calibri" pitchFamily="34" charset="0"/>
              </a:rPr>
              <a:t>321:Networks Protocols</a:t>
            </a:r>
            <a:endParaRPr lang="en-US" sz="4400" b="1" dirty="0">
              <a:solidFill>
                <a:schemeClr val="bg2">
                  <a:lumMod val="50000"/>
                </a:schemeClr>
              </a:solidFill>
              <a:latin typeface="Calibri" pitchFamily="34" charset="0"/>
              <a:cs typeface="Calibri" pitchFamily="34" charset="0"/>
            </a:endParaRPr>
          </a:p>
        </p:txBody>
      </p:sp>
      <p:sp>
        <p:nvSpPr>
          <p:cNvPr id="3" name="Subtitle 2"/>
          <p:cNvSpPr>
            <a:spLocks noGrp="1"/>
          </p:cNvSpPr>
          <p:nvPr>
            <p:ph type="subTitle" idx="1"/>
          </p:nvPr>
        </p:nvSpPr>
        <p:spPr>
          <a:xfrm>
            <a:off x="1115616" y="3068960"/>
            <a:ext cx="6912768" cy="2191662"/>
          </a:xfrm>
        </p:spPr>
        <p:txBody>
          <a:bodyPr>
            <a:noAutofit/>
          </a:bodyPr>
          <a:lstStyle/>
          <a:p>
            <a:pPr rtl="0"/>
            <a:r>
              <a:rPr lang="ar-SA" sz="3600" b="1" dirty="0">
                <a:solidFill>
                  <a:srgbClr val="00B0F0"/>
                </a:solidFill>
                <a:latin typeface="+mj-lt"/>
                <a:cs typeface="Calibri" pitchFamily="34" charset="0"/>
              </a:rPr>
              <a:t> </a:t>
            </a:r>
            <a:r>
              <a:rPr lang="en-US" sz="3600" b="1" dirty="0">
                <a:solidFill>
                  <a:srgbClr val="00B0F0"/>
                </a:solidFill>
                <a:latin typeface="+mj-lt"/>
                <a:cs typeface="Calibri" pitchFamily="34" charset="0"/>
              </a:rPr>
              <a:t>Lecture </a:t>
            </a:r>
            <a:r>
              <a:rPr lang="en-US" sz="3600" b="1" dirty="0" smtClean="0">
                <a:solidFill>
                  <a:srgbClr val="00B0F0"/>
                </a:solidFill>
                <a:latin typeface="+mj-lt"/>
                <a:cs typeface="Calibri" pitchFamily="34" charset="0"/>
              </a:rPr>
              <a:t>#13: </a:t>
            </a:r>
          </a:p>
          <a:p>
            <a:r>
              <a:rPr lang="en-US" sz="3600" b="1" dirty="0" smtClean="0">
                <a:solidFill>
                  <a:srgbClr val="00B0F0"/>
                </a:solidFill>
                <a:latin typeface="+mj-lt"/>
                <a:cs typeface="Calibri" pitchFamily="34" charset="0"/>
              </a:rPr>
              <a:t>Fire Wall &amp; Proxy Server</a:t>
            </a:r>
          </a:p>
          <a:p>
            <a:endParaRPr lang="en-US" sz="3600" dirty="0">
              <a:solidFill>
                <a:srgbClr val="00B0F0"/>
              </a:solidFill>
              <a:latin typeface="+mj-lt"/>
              <a:cs typeface="Calibri" pitchFamily="34" charset="0"/>
            </a:endParaRPr>
          </a:p>
        </p:txBody>
      </p:sp>
      <p:sp>
        <p:nvSpPr>
          <p:cNvPr id="4" name="Date Placeholder 3"/>
          <p:cNvSpPr>
            <a:spLocks noGrp="1"/>
          </p:cNvSpPr>
          <p:nvPr>
            <p:ph type="dt" sz="half" idx="10"/>
          </p:nvPr>
        </p:nvSpPr>
        <p:spPr/>
        <p:txBody>
          <a:bodyPr/>
          <a:lstStyle/>
          <a:p>
            <a:fld id="{EA20E75F-5752-477D-8FD1-9914947C9ACD}" type="datetime1">
              <a:rPr lang="en-US" smtClean="0">
                <a:solidFill>
                  <a:srgbClr val="04617B"/>
                </a:solidFill>
              </a:rPr>
              <a:pPr/>
              <a:t>4/12/2013</a:t>
            </a:fld>
            <a:endParaRPr lang="en-US" dirty="0">
              <a:solidFill>
                <a:srgbClr val="04617B"/>
              </a:solidFill>
            </a:endParaRPr>
          </a:p>
        </p:txBody>
      </p:sp>
      <p:sp>
        <p:nvSpPr>
          <p:cNvPr id="5" name="Footer Placeholder 4"/>
          <p:cNvSpPr>
            <a:spLocks noGrp="1"/>
          </p:cNvSpPr>
          <p:nvPr>
            <p:ph type="ftr" sz="quarter" idx="11"/>
          </p:nvPr>
        </p:nvSpPr>
        <p:spPr/>
        <p:txBody>
          <a:bodyPr/>
          <a:lstStyle/>
          <a:p>
            <a:r>
              <a:rPr lang="en-US" dirty="0" err="1" smtClean="0">
                <a:solidFill>
                  <a:srgbClr val="04617B"/>
                </a:solidFill>
              </a:rPr>
              <a:t>L.Rania</a:t>
            </a:r>
            <a:r>
              <a:rPr lang="en-US" dirty="0" smtClean="0">
                <a:solidFill>
                  <a:srgbClr val="04617B"/>
                </a:solidFill>
              </a:rPr>
              <a:t> Ahmed </a:t>
            </a:r>
            <a:r>
              <a:rPr lang="en-US" dirty="0" err="1" smtClean="0">
                <a:solidFill>
                  <a:srgbClr val="04617B"/>
                </a:solidFill>
              </a:rPr>
              <a:t>Tabeidi</a:t>
            </a:r>
            <a:endParaRPr lang="en-US" dirty="0">
              <a:solidFill>
                <a:srgbClr val="04617B"/>
              </a:solidFill>
            </a:endParaRPr>
          </a:p>
        </p:txBody>
      </p:sp>
      <p:sp>
        <p:nvSpPr>
          <p:cNvPr id="6" name="Slide Number Placeholder 5"/>
          <p:cNvSpPr>
            <a:spLocks noGrp="1"/>
          </p:cNvSpPr>
          <p:nvPr>
            <p:ph type="sldNum" sz="quarter" idx="12"/>
          </p:nvPr>
        </p:nvSpPr>
        <p:spPr/>
        <p:txBody>
          <a:bodyPr/>
          <a:lstStyle/>
          <a:p>
            <a:fld id="{651FC063-5EA9-49AF-AFAF-D68C9E82B23B}" type="slidenum">
              <a:rPr lang="en-US" smtClean="0">
                <a:solidFill>
                  <a:srgbClr val="04617B"/>
                </a:solidFill>
              </a:rPr>
              <a:pPr/>
              <a:t>1</a:t>
            </a:fld>
            <a:endParaRPr lang="en-US">
              <a:solidFill>
                <a:srgbClr val="04617B"/>
              </a:solidFill>
            </a:endParaRPr>
          </a:p>
        </p:txBody>
      </p:sp>
    </p:spTree>
    <p:extLst>
      <p:ext uri="{BB962C8B-B14F-4D97-AF65-F5344CB8AC3E}">
        <p14:creationId xmlns:p14="http://schemas.microsoft.com/office/powerpoint/2010/main" val="19329137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sv-SE" dirty="0">
                <a:ln w="500">
                  <a:solidFill>
                    <a:srgbClr val="B13F9A">
                      <a:shade val="20000"/>
                      <a:satMod val="120000"/>
                    </a:srgbClr>
                  </a:solidFill>
                </a:ln>
                <a:solidFill>
                  <a:srgbClr val="B13F9A">
                    <a:lumMod val="60000"/>
                    <a:lumOff val="40000"/>
                  </a:srgbClr>
                </a:solidFill>
                <a:effectLst>
                  <a:outerShdw blurRad="38100" dist="38100" dir="2700000" algn="tl">
                    <a:srgbClr val="C0C0C0"/>
                  </a:outerShdw>
                </a:effectLst>
              </a:rPr>
              <a:t>Outline</a:t>
            </a:r>
            <a:endParaRPr lang="ar-SA" dirty="0"/>
          </a:p>
        </p:txBody>
      </p:sp>
      <p:sp>
        <p:nvSpPr>
          <p:cNvPr id="3" name="عنصر نائب للمحتوى 2"/>
          <p:cNvSpPr>
            <a:spLocks noGrp="1"/>
          </p:cNvSpPr>
          <p:nvPr>
            <p:ph idx="1"/>
          </p:nvPr>
        </p:nvSpPr>
        <p:spPr/>
        <p:txBody>
          <a:bodyPr/>
          <a:lstStyle/>
          <a:p>
            <a:pPr lvl="0">
              <a:lnSpc>
                <a:spcPct val="90000"/>
              </a:lnSpc>
              <a:buClr>
                <a:srgbClr val="B13F9A"/>
              </a:buClr>
            </a:pPr>
            <a:r>
              <a:rPr lang="ar-SA" b="1" u="sng" dirty="0" smtClean="0">
                <a:solidFill>
                  <a:srgbClr val="F4E7ED">
                    <a:lumMod val="50000"/>
                  </a:srgbClr>
                </a:solidFill>
              </a:rPr>
              <a:t>مبادئ تصميم الجدار الناري</a:t>
            </a:r>
            <a:r>
              <a:rPr lang="sv-SE" b="1" u="sng" dirty="0" smtClean="0">
                <a:solidFill>
                  <a:srgbClr val="F4E7ED">
                    <a:lumMod val="50000"/>
                  </a:srgbClr>
                </a:solidFill>
              </a:rPr>
              <a:t> </a:t>
            </a:r>
            <a:r>
              <a:rPr lang="sv-SE" b="1" u="sng" dirty="0">
                <a:solidFill>
                  <a:srgbClr val="F4E7ED">
                    <a:lumMod val="50000"/>
                  </a:srgbClr>
                </a:solidFill>
              </a:rPr>
              <a:t>Firewall </a:t>
            </a:r>
            <a:r>
              <a:rPr lang="sv-SE" b="1" u="sng" dirty="0" smtClean="0">
                <a:solidFill>
                  <a:srgbClr val="F4E7ED">
                    <a:lumMod val="50000"/>
                  </a:srgbClr>
                </a:solidFill>
              </a:rPr>
              <a:t>Design) (Principles </a:t>
            </a:r>
            <a:r>
              <a:rPr lang="ar-SA" b="1" u="sng" dirty="0" smtClean="0">
                <a:solidFill>
                  <a:srgbClr val="F4E7ED">
                    <a:lumMod val="50000"/>
                  </a:srgbClr>
                </a:solidFill>
              </a:rPr>
              <a:t>:</a:t>
            </a:r>
            <a:endParaRPr lang="sv-SE" b="1" u="sng" dirty="0">
              <a:solidFill>
                <a:srgbClr val="F4E7ED">
                  <a:lumMod val="50000"/>
                </a:srgbClr>
              </a:solidFill>
            </a:endParaRPr>
          </a:p>
          <a:p>
            <a:pPr lvl="1">
              <a:lnSpc>
                <a:spcPct val="90000"/>
              </a:lnSpc>
              <a:buClr>
                <a:srgbClr val="F9B639"/>
              </a:buClr>
            </a:pPr>
            <a:r>
              <a:rPr lang="ar-SA" sz="2800" b="1" dirty="0" smtClean="0">
                <a:solidFill>
                  <a:prstClr val="black"/>
                </a:solidFill>
                <a:latin typeface="Andalus" pitchFamily="18" charset="-78"/>
                <a:cs typeface="Andalus" pitchFamily="18" charset="-78"/>
              </a:rPr>
              <a:t>خصائص الجدار الناري</a:t>
            </a:r>
            <a:r>
              <a:rPr lang="en-US" sz="2800" b="1" dirty="0" smtClean="0">
                <a:solidFill>
                  <a:prstClr val="black"/>
                </a:solidFill>
                <a:latin typeface="Andalus" pitchFamily="18" charset="-78"/>
                <a:cs typeface="Andalus" pitchFamily="18" charset="-78"/>
              </a:rPr>
              <a:t> (Firewall Characteristic )</a:t>
            </a:r>
            <a:endParaRPr lang="en-US" sz="2800" b="1" dirty="0">
              <a:solidFill>
                <a:prstClr val="black"/>
              </a:solidFill>
              <a:latin typeface="Andalus" pitchFamily="18" charset="-78"/>
              <a:cs typeface="Andalus" pitchFamily="18" charset="-78"/>
            </a:endParaRPr>
          </a:p>
          <a:p>
            <a:pPr lvl="1">
              <a:lnSpc>
                <a:spcPct val="90000"/>
              </a:lnSpc>
              <a:buClr>
                <a:srgbClr val="F9B639"/>
              </a:buClr>
            </a:pPr>
            <a:r>
              <a:rPr lang="ar-SA" sz="2800" b="1" dirty="0" smtClean="0">
                <a:solidFill>
                  <a:prstClr val="black"/>
                </a:solidFill>
                <a:latin typeface="Andalus" pitchFamily="18" charset="-78"/>
                <a:cs typeface="Andalus" pitchFamily="18" charset="-78"/>
              </a:rPr>
              <a:t>أنواع </a:t>
            </a:r>
            <a:r>
              <a:rPr lang="ar-SA" sz="2800" b="1" dirty="0">
                <a:solidFill>
                  <a:prstClr val="black"/>
                </a:solidFill>
                <a:latin typeface="Andalus" pitchFamily="18" charset="-78"/>
                <a:cs typeface="Andalus" pitchFamily="18" charset="-78"/>
              </a:rPr>
              <a:t>الجدار </a:t>
            </a:r>
            <a:r>
              <a:rPr lang="ar-SA" sz="2800" b="1" dirty="0" smtClean="0">
                <a:solidFill>
                  <a:prstClr val="black"/>
                </a:solidFill>
                <a:latin typeface="Andalus" pitchFamily="18" charset="-78"/>
                <a:cs typeface="Andalus" pitchFamily="18" charset="-78"/>
              </a:rPr>
              <a:t>الناري</a:t>
            </a:r>
            <a:r>
              <a:rPr lang="en-US" sz="2800" b="1" dirty="0" smtClean="0">
                <a:solidFill>
                  <a:prstClr val="black"/>
                </a:solidFill>
                <a:latin typeface="Andalus" pitchFamily="18" charset="-78"/>
                <a:cs typeface="Andalus" pitchFamily="18" charset="-78"/>
              </a:rPr>
              <a:t> </a:t>
            </a:r>
            <a:r>
              <a:rPr lang="en-US" sz="2800" b="1" dirty="0">
                <a:solidFill>
                  <a:prstClr val="black"/>
                </a:solidFill>
                <a:latin typeface="Andalus" pitchFamily="18" charset="-78"/>
                <a:cs typeface="Andalus" pitchFamily="18" charset="-78"/>
              </a:rPr>
              <a:t>(Types of Firewalls) </a:t>
            </a:r>
            <a:endParaRPr lang="ar-SA" sz="2800" b="1" dirty="0" smtClean="0">
              <a:solidFill>
                <a:prstClr val="black"/>
              </a:solidFill>
              <a:latin typeface="Andalus" pitchFamily="18" charset="-78"/>
              <a:cs typeface="Andalus" pitchFamily="18" charset="-78"/>
            </a:endParaRPr>
          </a:p>
        </p:txBody>
      </p:sp>
    </p:spTree>
    <p:extLst>
      <p:ext uri="{BB962C8B-B14F-4D97-AF65-F5344CB8AC3E}">
        <p14:creationId xmlns:p14="http://schemas.microsoft.com/office/powerpoint/2010/main" val="4107704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SA" sz="7200" dirty="0" smtClean="0">
                <a:latin typeface="Andalus" pitchFamily="18" charset="-78"/>
                <a:ea typeface="Batang" pitchFamily="18" charset="-127"/>
                <a:cs typeface="Andalus" pitchFamily="18" charset="-78"/>
              </a:rPr>
              <a:t>مقدمة</a:t>
            </a:r>
            <a:r>
              <a:rPr lang="ar-SA" dirty="0" smtClean="0"/>
              <a:t>:</a:t>
            </a:r>
            <a:endParaRPr lang="ar-SA" dirty="0"/>
          </a:p>
        </p:txBody>
      </p:sp>
      <p:sp>
        <p:nvSpPr>
          <p:cNvPr id="3" name="عنصر نائب للمحتوى 2"/>
          <p:cNvSpPr>
            <a:spLocks noGrp="1"/>
          </p:cNvSpPr>
          <p:nvPr>
            <p:ph idx="1"/>
          </p:nvPr>
        </p:nvSpPr>
        <p:spPr/>
        <p:txBody>
          <a:bodyPr>
            <a:normAutofit/>
          </a:bodyPr>
          <a:lstStyle/>
          <a:p>
            <a:r>
              <a:rPr lang="ar-SA" sz="3600" dirty="0" smtClean="0">
                <a:latin typeface="Andalus" pitchFamily="18" charset="-78"/>
                <a:cs typeface="Andalus" pitchFamily="18" charset="-78"/>
              </a:rPr>
              <a:t>الجدر النارية هي نظام تأمين الحاسب وحمايته وهذا النظام يقوم بحماية الحاسب الشخصي والشبكة من المخربين.</a:t>
            </a:r>
          </a:p>
          <a:p>
            <a:r>
              <a:rPr lang="ar-SA" sz="3600" dirty="0" smtClean="0">
                <a:latin typeface="Andalus" pitchFamily="18" charset="-78"/>
                <a:cs typeface="Andalus" pitchFamily="18" charset="-78"/>
              </a:rPr>
              <a:t>الجدار الناري يمكن أن يكون عبارة عن برنامج(</a:t>
            </a:r>
            <a:r>
              <a:rPr lang="en-US" sz="3600" dirty="0" smtClean="0">
                <a:latin typeface="Andalus" pitchFamily="18" charset="-78"/>
                <a:cs typeface="Andalus" pitchFamily="18" charset="-78"/>
              </a:rPr>
              <a:t>Software</a:t>
            </a:r>
            <a:r>
              <a:rPr lang="ar-SA" sz="3600" dirty="0" smtClean="0">
                <a:latin typeface="Andalus" pitchFamily="18" charset="-78"/>
                <a:cs typeface="Andalus" pitchFamily="18" charset="-78"/>
              </a:rPr>
              <a:t>) أو جهاز(</a:t>
            </a:r>
            <a:r>
              <a:rPr lang="en-US" sz="3600" dirty="0" smtClean="0">
                <a:latin typeface="Andalus" pitchFamily="18" charset="-78"/>
                <a:cs typeface="Andalus" pitchFamily="18" charset="-78"/>
              </a:rPr>
              <a:t>Hardware device</a:t>
            </a:r>
            <a:r>
              <a:rPr lang="ar-SA" sz="3600" dirty="0" smtClean="0">
                <a:latin typeface="Andalus" pitchFamily="18" charset="-78"/>
                <a:cs typeface="Andalus" pitchFamily="18" charset="-78"/>
              </a:rPr>
              <a:t>)</a:t>
            </a:r>
          </a:p>
          <a:p>
            <a:pPr marL="0" indent="0">
              <a:buNone/>
            </a:pPr>
            <a:r>
              <a:rPr lang="ar-SA" sz="3600" dirty="0" smtClean="0">
                <a:latin typeface="Andalus" pitchFamily="18" charset="-78"/>
                <a:cs typeface="Andalus" pitchFamily="18" charset="-78"/>
              </a:rPr>
              <a:t>يقوم بتصفية الحركة(</a:t>
            </a:r>
            <a:r>
              <a:rPr lang="en-US" sz="3600" dirty="0" smtClean="0">
                <a:latin typeface="Andalus" pitchFamily="18" charset="-78"/>
                <a:cs typeface="Andalus" pitchFamily="18" charset="-78"/>
              </a:rPr>
              <a:t>Filter</a:t>
            </a:r>
            <a:r>
              <a:rPr lang="ar-SA" sz="3600" dirty="0" smtClean="0">
                <a:latin typeface="Andalus" pitchFamily="18" charset="-78"/>
                <a:cs typeface="Andalus" pitchFamily="18" charset="-78"/>
              </a:rPr>
              <a:t>) في الجهاز الشخصي او الشبكة عبر الانترنت.</a:t>
            </a:r>
            <a:endParaRPr lang="ar-SA" sz="3600" dirty="0">
              <a:latin typeface="Andalus" pitchFamily="18" charset="-78"/>
              <a:cs typeface="Andalus" pitchFamily="18" charset="-78"/>
            </a:endParaRPr>
          </a:p>
        </p:txBody>
      </p:sp>
    </p:spTree>
    <p:extLst>
      <p:ext uri="{BB962C8B-B14F-4D97-AF65-F5344CB8AC3E}">
        <p14:creationId xmlns:p14="http://schemas.microsoft.com/office/powerpoint/2010/main" val="38435006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l" rtl="0"/>
            <a:r>
              <a:rPr lang="en-US" dirty="0" smtClean="0">
                <a:solidFill>
                  <a:srgbClr val="FF0000"/>
                </a:solidFill>
              </a:rPr>
              <a:t>Hardware:</a:t>
            </a:r>
          </a:p>
          <a:p>
            <a:pPr marL="0" indent="0" algn="l" rtl="0">
              <a:buNone/>
            </a:pPr>
            <a:r>
              <a:rPr lang="en-US" dirty="0" smtClean="0">
                <a:solidFill>
                  <a:prstClr val="black"/>
                </a:solidFill>
              </a:rPr>
              <a:t>Example: Router </a:t>
            </a:r>
            <a:r>
              <a:rPr lang="en-US" dirty="0">
                <a:solidFill>
                  <a:prstClr val="black"/>
                </a:solidFill>
              </a:rPr>
              <a:t>, Ethernet card and </a:t>
            </a:r>
            <a:r>
              <a:rPr lang="en-US" dirty="0" smtClean="0">
                <a:solidFill>
                  <a:prstClr val="black"/>
                </a:solidFill>
              </a:rPr>
              <a:t>hub</a:t>
            </a:r>
          </a:p>
          <a:p>
            <a:pPr algn="l" rtl="0"/>
            <a:r>
              <a:rPr lang="en-US" dirty="0" smtClean="0">
                <a:solidFill>
                  <a:srgbClr val="FF0000"/>
                </a:solidFill>
              </a:rPr>
              <a:t>Software:</a:t>
            </a:r>
          </a:p>
          <a:p>
            <a:pPr marL="0" indent="0">
              <a:buNone/>
            </a:pPr>
            <a:r>
              <a:rPr lang="ar-SA" sz="2800" dirty="0" smtClean="0">
                <a:cs typeface="Akhbar MT" pitchFamily="2" charset="-78"/>
              </a:rPr>
              <a:t>نظم التشغيل الحديثة صمم الجدار الناري معها أو يتم شرائه مستقلاً</a:t>
            </a:r>
            <a:endParaRPr lang="ar-SA" sz="2800" dirty="0">
              <a:cs typeface="Akhbar MT" pitchFamily="2" charset="-78"/>
            </a:endParaRPr>
          </a:p>
        </p:txBody>
      </p:sp>
    </p:spTree>
    <p:extLst>
      <p:ext uri="{BB962C8B-B14F-4D97-AF65-F5344CB8AC3E}">
        <p14:creationId xmlns:p14="http://schemas.microsoft.com/office/powerpoint/2010/main" val="39971288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4800" dirty="0" smtClean="0">
                <a:solidFill>
                  <a:schemeClr val="accent6">
                    <a:lumMod val="75000"/>
                  </a:schemeClr>
                </a:solidFill>
                <a:latin typeface="AngsanaUPC" pitchFamily="18" charset="-34"/>
                <a:cs typeface="Andalus" pitchFamily="18" charset="-78"/>
              </a:rPr>
              <a:t>أهداف جدار النار </a:t>
            </a:r>
            <a:r>
              <a:rPr lang="en-US" sz="4800" dirty="0" smtClean="0">
                <a:solidFill>
                  <a:schemeClr val="accent6">
                    <a:lumMod val="75000"/>
                  </a:schemeClr>
                </a:solidFill>
                <a:latin typeface="AngsanaUPC" pitchFamily="18" charset="-34"/>
                <a:cs typeface="AngsanaUPC" pitchFamily="18" charset="-34"/>
              </a:rPr>
              <a:t>Firewall aim </a:t>
            </a:r>
            <a:endParaRPr lang="ar-SA" sz="4800" dirty="0">
              <a:solidFill>
                <a:schemeClr val="accent6">
                  <a:lumMod val="75000"/>
                </a:schemeClr>
              </a:solidFill>
              <a:latin typeface="AngsanaUPC" pitchFamily="18" charset="-34"/>
              <a:cs typeface="Andalus" pitchFamily="18" charset="-78"/>
            </a:endParaRPr>
          </a:p>
        </p:txBody>
      </p:sp>
      <p:sp>
        <p:nvSpPr>
          <p:cNvPr id="3" name="عنصر نائب للمحتوى 2"/>
          <p:cNvSpPr>
            <a:spLocks noGrp="1"/>
          </p:cNvSpPr>
          <p:nvPr>
            <p:ph idx="1"/>
          </p:nvPr>
        </p:nvSpPr>
        <p:spPr/>
        <p:txBody>
          <a:bodyPr/>
          <a:lstStyle/>
          <a:p>
            <a:pPr marL="0" indent="0">
              <a:buNone/>
            </a:pPr>
            <a:r>
              <a:rPr lang="ar-SA" dirty="0" smtClean="0"/>
              <a:t>1- </a:t>
            </a:r>
            <a:r>
              <a:rPr lang="ar-SA" sz="2400" dirty="0" smtClean="0">
                <a:latin typeface="Andalus" pitchFamily="18" charset="-78"/>
                <a:cs typeface="Andalus" pitchFamily="18" charset="-78"/>
              </a:rPr>
              <a:t>يؤسس ارتباط يمكن التحكم به </a:t>
            </a:r>
            <a:r>
              <a:rPr lang="en-US" sz="2400" dirty="0" smtClean="0">
                <a:solidFill>
                  <a:prstClr val="black"/>
                </a:solidFill>
                <a:latin typeface="Andalus" pitchFamily="18" charset="-78"/>
                <a:cs typeface="Andalus" pitchFamily="18" charset="-78"/>
              </a:rPr>
              <a:t>Establish a controlled link)</a:t>
            </a:r>
            <a:r>
              <a:rPr lang="ar-SA" sz="2400" dirty="0" smtClean="0">
                <a:solidFill>
                  <a:prstClr val="black"/>
                </a:solidFill>
                <a:latin typeface="Andalus" pitchFamily="18" charset="-78"/>
                <a:cs typeface="Andalus" pitchFamily="18" charset="-78"/>
              </a:rPr>
              <a:t>)</a:t>
            </a:r>
            <a:endParaRPr lang="ar-SA" sz="2400" dirty="0" smtClean="0">
              <a:latin typeface="Andalus" pitchFamily="18" charset="-78"/>
              <a:cs typeface="Andalus" pitchFamily="18" charset="-78"/>
            </a:endParaRPr>
          </a:p>
          <a:p>
            <a:pPr marL="0" lvl="0" indent="0">
              <a:buClr>
                <a:srgbClr val="B13F9A"/>
              </a:buClr>
              <a:buNone/>
            </a:pPr>
            <a:r>
              <a:rPr lang="ar-SA" sz="2400" dirty="0" smtClean="0">
                <a:latin typeface="Andalus" pitchFamily="18" charset="-78"/>
                <a:cs typeface="Andalus" pitchFamily="18" charset="-78"/>
              </a:rPr>
              <a:t> 2- </a:t>
            </a:r>
            <a:r>
              <a:rPr lang="ar-SA" sz="2400" dirty="0" smtClean="0">
                <a:solidFill>
                  <a:prstClr val="black"/>
                </a:solidFill>
                <a:latin typeface="Andalus" pitchFamily="18" charset="-78"/>
                <a:cs typeface="Andalus" pitchFamily="18" charset="-78"/>
              </a:rPr>
              <a:t>يحمى </a:t>
            </a:r>
            <a:r>
              <a:rPr lang="ar-SA" sz="2400" dirty="0">
                <a:solidFill>
                  <a:prstClr val="black"/>
                </a:solidFill>
                <a:latin typeface="Andalus" pitchFamily="18" charset="-78"/>
                <a:cs typeface="Andalus" pitchFamily="18" charset="-78"/>
              </a:rPr>
              <a:t>الشبكة الفرضية (</a:t>
            </a:r>
            <a:r>
              <a:rPr lang="en-US" sz="2400" dirty="0">
                <a:solidFill>
                  <a:prstClr val="black"/>
                </a:solidFill>
                <a:latin typeface="Andalus" pitchFamily="18" charset="-78"/>
                <a:cs typeface="Andalus" pitchFamily="18" charset="-78"/>
              </a:rPr>
              <a:t>Premises Network</a:t>
            </a:r>
            <a:r>
              <a:rPr lang="ar-SA" sz="2400" dirty="0">
                <a:solidFill>
                  <a:prstClr val="black"/>
                </a:solidFill>
                <a:latin typeface="Andalus" pitchFamily="18" charset="-78"/>
                <a:cs typeface="Andalus" pitchFamily="18" charset="-78"/>
              </a:rPr>
              <a:t>) من الهجمات المعتمدة من </a:t>
            </a:r>
            <a:r>
              <a:rPr lang="ar-SA" sz="2400" dirty="0" smtClean="0">
                <a:solidFill>
                  <a:prstClr val="black"/>
                </a:solidFill>
                <a:latin typeface="Andalus" pitchFamily="18" charset="-78"/>
                <a:cs typeface="Andalus" pitchFamily="18" charset="-78"/>
              </a:rPr>
              <a:t>الأنترنت (</a:t>
            </a:r>
            <a:r>
              <a:rPr lang="en-US" sz="2400" dirty="0">
                <a:solidFill>
                  <a:prstClr val="black"/>
                </a:solidFill>
                <a:latin typeface="Andalus" pitchFamily="18" charset="-78"/>
                <a:cs typeface="Andalus" pitchFamily="18" charset="-78"/>
              </a:rPr>
              <a:t>Internet-based Attacks</a:t>
            </a:r>
            <a:r>
              <a:rPr lang="ar-SA" sz="2400" dirty="0" smtClean="0">
                <a:solidFill>
                  <a:prstClr val="black"/>
                </a:solidFill>
                <a:latin typeface="Andalus" pitchFamily="18" charset="-78"/>
                <a:cs typeface="Andalus" pitchFamily="18" charset="-78"/>
              </a:rPr>
              <a:t>)</a:t>
            </a:r>
          </a:p>
          <a:p>
            <a:pPr algn="l" rtl="0">
              <a:buClr>
                <a:srgbClr val="B13F9A"/>
              </a:buClr>
              <a:buFont typeface="Wingdings" pitchFamily="2" charset="2"/>
              <a:buChar char="v"/>
            </a:pPr>
            <a:r>
              <a:rPr lang="en-US" sz="2400" dirty="0" smtClean="0">
                <a:solidFill>
                  <a:schemeClr val="accent6">
                    <a:lumMod val="75000"/>
                  </a:schemeClr>
                </a:solidFill>
                <a:latin typeface="Andalus" pitchFamily="18" charset="-78"/>
                <a:cs typeface="Andalus" pitchFamily="18" charset="-78"/>
              </a:rPr>
              <a:t>Premises Network:</a:t>
            </a:r>
          </a:p>
          <a:p>
            <a:pPr marL="0" indent="0">
              <a:buClr>
                <a:srgbClr val="B13F9A"/>
              </a:buClr>
              <a:buNone/>
            </a:pPr>
            <a:r>
              <a:rPr lang="ar-SA" sz="2400" dirty="0" smtClean="0">
                <a:solidFill>
                  <a:prstClr val="black"/>
                </a:solidFill>
                <a:latin typeface="Andalus" pitchFamily="18" charset="-78"/>
                <a:cs typeface="Andalus" pitchFamily="18" charset="-78"/>
              </a:rPr>
              <a:t>مجموعة من شبكات ال </a:t>
            </a:r>
            <a:r>
              <a:rPr lang="en-US" sz="2400" dirty="0" smtClean="0">
                <a:solidFill>
                  <a:prstClr val="black"/>
                </a:solidFill>
                <a:latin typeface="Andalus" pitchFamily="18" charset="-78"/>
                <a:cs typeface="Andalus" pitchFamily="18" charset="-78"/>
              </a:rPr>
              <a:t>LANs </a:t>
            </a:r>
            <a:r>
              <a:rPr lang="ar-SA" sz="2400" dirty="0" smtClean="0">
                <a:solidFill>
                  <a:prstClr val="black"/>
                </a:solidFill>
                <a:latin typeface="Andalus" pitchFamily="18" charset="-78"/>
                <a:cs typeface="Andalus" pitchFamily="18" charset="-78"/>
              </a:rPr>
              <a:t> وتزود بالربط الداخلي (ال </a:t>
            </a:r>
            <a:r>
              <a:rPr lang="en-US" sz="2400" dirty="0" smtClean="0">
                <a:solidFill>
                  <a:prstClr val="black"/>
                </a:solidFill>
                <a:latin typeface="Andalus" pitchFamily="18" charset="-78"/>
                <a:cs typeface="Andalus" pitchFamily="18" charset="-78"/>
              </a:rPr>
              <a:t>PC</a:t>
            </a:r>
            <a:r>
              <a:rPr lang="ar-SA" sz="2400" dirty="0" smtClean="0">
                <a:solidFill>
                  <a:prstClr val="black"/>
                </a:solidFill>
                <a:latin typeface="Andalus" pitchFamily="18" charset="-78"/>
                <a:cs typeface="Andalus" pitchFamily="18" charset="-78"/>
              </a:rPr>
              <a:t> وال </a:t>
            </a:r>
            <a:r>
              <a:rPr lang="en-US" sz="2400" dirty="0" smtClean="0">
                <a:solidFill>
                  <a:prstClr val="black"/>
                </a:solidFill>
                <a:latin typeface="Andalus" pitchFamily="18" charset="-78"/>
                <a:cs typeface="Andalus" pitchFamily="18" charset="-78"/>
              </a:rPr>
              <a:t>Server</a:t>
            </a:r>
            <a:r>
              <a:rPr lang="ar-SA" sz="2400" dirty="0" smtClean="0">
                <a:solidFill>
                  <a:prstClr val="black"/>
                </a:solidFill>
                <a:latin typeface="Andalus" pitchFamily="18" charset="-78"/>
                <a:cs typeface="Andalus" pitchFamily="18" charset="-78"/>
              </a:rPr>
              <a:t>)</a:t>
            </a:r>
            <a:endParaRPr lang="ar-SA" sz="2400" dirty="0">
              <a:solidFill>
                <a:prstClr val="black"/>
              </a:solidFill>
              <a:latin typeface="Andalus" pitchFamily="18" charset="-78"/>
              <a:cs typeface="Andalus" pitchFamily="18" charset="-78"/>
            </a:endParaRPr>
          </a:p>
          <a:p>
            <a:pPr marL="514350" indent="-514350">
              <a:buFont typeface="+mj-lt"/>
              <a:buAutoNum type="arabicParenR"/>
            </a:pPr>
            <a:endParaRPr lang="ar-SA" sz="2800" dirty="0" smtClean="0">
              <a:latin typeface="TimesNewRomanPSMT"/>
            </a:endParaRPr>
          </a:p>
          <a:p>
            <a:pPr marL="514350" indent="-514350">
              <a:buFont typeface="+mj-lt"/>
              <a:buAutoNum type="arabicParenR"/>
            </a:pPr>
            <a:endParaRPr lang="ar-SA" dirty="0" smtClean="0"/>
          </a:p>
          <a:p>
            <a:pPr marL="514350" indent="-514350">
              <a:buFont typeface="+mj-lt"/>
              <a:buAutoNum type="arabicParenR"/>
            </a:pPr>
            <a:endParaRPr lang="ar-SA" dirty="0"/>
          </a:p>
        </p:txBody>
      </p:sp>
    </p:spTree>
    <p:extLst>
      <p:ext uri="{BB962C8B-B14F-4D97-AF65-F5344CB8AC3E}">
        <p14:creationId xmlns:p14="http://schemas.microsoft.com/office/powerpoint/2010/main" val="34426604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2800" dirty="0" smtClean="0">
                <a:solidFill>
                  <a:schemeClr val="tx2">
                    <a:lumMod val="75000"/>
                  </a:schemeClr>
                </a:solidFill>
                <a:latin typeface="AngsanaUPC" pitchFamily="18" charset="-34"/>
                <a:cs typeface="Andalus" pitchFamily="18" charset="-78"/>
              </a:rPr>
              <a:t>خصائص الجدر النارية   </a:t>
            </a:r>
            <a:r>
              <a:rPr lang="en-US" sz="2800" dirty="0" smtClean="0">
                <a:solidFill>
                  <a:schemeClr val="tx2">
                    <a:lumMod val="75000"/>
                  </a:schemeClr>
                </a:solidFill>
                <a:latin typeface="AngsanaUPC" pitchFamily="18" charset="-34"/>
                <a:cs typeface="AngsanaUPC" pitchFamily="18" charset="-34"/>
              </a:rPr>
              <a:t>Firewall characteristic</a:t>
            </a:r>
            <a:endParaRPr lang="ar-SA" sz="2800" dirty="0">
              <a:solidFill>
                <a:schemeClr val="tx2">
                  <a:lumMod val="75000"/>
                </a:schemeClr>
              </a:solidFill>
              <a:latin typeface="AngsanaUPC" pitchFamily="18" charset="-34"/>
              <a:cs typeface="Andalus" pitchFamily="18" charset="-78"/>
            </a:endParaRPr>
          </a:p>
        </p:txBody>
      </p:sp>
      <p:sp>
        <p:nvSpPr>
          <p:cNvPr id="3" name="عنصر نائب للمحتوى 2"/>
          <p:cNvSpPr>
            <a:spLocks noGrp="1"/>
          </p:cNvSpPr>
          <p:nvPr>
            <p:ph idx="1"/>
          </p:nvPr>
        </p:nvSpPr>
        <p:spPr/>
        <p:txBody>
          <a:bodyPr/>
          <a:lstStyle/>
          <a:p>
            <a:r>
              <a:rPr lang="ar-SA" b="1" u="sng" dirty="0" smtClean="0">
                <a:solidFill>
                  <a:srgbClr val="FF0000"/>
                </a:solidFill>
                <a:latin typeface="Andalus" pitchFamily="18" charset="-78"/>
                <a:cs typeface="Andalus" pitchFamily="18" charset="-78"/>
              </a:rPr>
              <a:t>الأهداف التصميمية:</a:t>
            </a:r>
            <a:r>
              <a:rPr lang="en-US" b="1" u="sng" dirty="0" smtClean="0">
                <a:solidFill>
                  <a:srgbClr val="FF0000"/>
                </a:solidFill>
                <a:latin typeface="Andalus" pitchFamily="18" charset="-78"/>
                <a:cs typeface="Andalus" pitchFamily="18" charset="-78"/>
              </a:rPr>
              <a:t> (</a:t>
            </a:r>
            <a:r>
              <a:rPr lang="en-US" sz="2800" b="1" u="sng" dirty="0" smtClean="0">
                <a:solidFill>
                  <a:srgbClr val="FF0000"/>
                </a:solidFill>
                <a:latin typeface="Andalus" pitchFamily="18" charset="-78"/>
                <a:cs typeface="Andalus" pitchFamily="18" charset="-78"/>
              </a:rPr>
              <a:t>Designing Goals) </a:t>
            </a:r>
          </a:p>
          <a:p>
            <a:pPr marL="514350" indent="-514350">
              <a:buFont typeface="+mj-lt"/>
              <a:buAutoNum type="arabicPeriod"/>
            </a:pPr>
            <a:r>
              <a:rPr lang="ar-SA" sz="2400" b="1" dirty="0" smtClean="0">
                <a:latin typeface="Andalus" pitchFamily="18" charset="-78"/>
                <a:cs typeface="Andalus" pitchFamily="18" charset="-78"/>
              </a:rPr>
              <a:t>كل عمليات المرور (</a:t>
            </a:r>
            <a:r>
              <a:rPr lang="en-US" sz="2400" b="1" dirty="0" smtClean="0">
                <a:latin typeface="Andalus" pitchFamily="18" charset="-78"/>
                <a:cs typeface="Andalus" pitchFamily="18" charset="-78"/>
              </a:rPr>
              <a:t>Traffic</a:t>
            </a:r>
            <a:r>
              <a:rPr lang="ar-SA" sz="2400" b="1" dirty="0" smtClean="0">
                <a:latin typeface="Andalus" pitchFamily="18" charset="-78"/>
                <a:cs typeface="Andalus" pitchFamily="18" charset="-78"/>
              </a:rPr>
              <a:t>) من الداخل والخارج او العكس يجب ان تمر عبر ال الجدار الناري ويمكن أنجاز هذا المفهوم عبر المنع الفيزيائي (</a:t>
            </a:r>
            <a:r>
              <a:rPr lang="en-US" sz="2400" b="1" dirty="0" smtClean="0">
                <a:latin typeface="Andalus" pitchFamily="18" charset="-78"/>
                <a:cs typeface="Andalus" pitchFamily="18" charset="-78"/>
              </a:rPr>
              <a:t>(Blocking</a:t>
            </a:r>
            <a:r>
              <a:rPr lang="ar-SA" sz="2400" b="1" dirty="0" smtClean="0">
                <a:latin typeface="Andalus" pitchFamily="18" charset="-78"/>
                <a:cs typeface="Andalus" pitchFamily="18" charset="-78"/>
              </a:rPr>
              <a:t> .</a:t>
            </a:r>
          </a:p>
          <a:p>
            <a:pPr marL="514350" indent="-514350">
              <a:buFont typeface="+mj-lt"/>
              <a:buAutoNum type="arabicPeriod"/>
            </a:pPr>
            <a:r>
              <a:rPr lang="ar-SA" sz="2400" b="1" dirty="0" smtClean="0">
                <a:latin typeface="Andalus" pitchFamily="18" charset="-78"/>
                <a:cs typeface="Andalus" pitchFamily="18" charset="-78"/>
              </a:rPr>
              <a:t>المرور المصرح له</a:t>
            </a:r>
            <a:r>
              <a:rPr lang="en-US" sz="2400" b="1" dirty="0" smtClean="0">
                <a:latin typeface="Andalus" pitchFamily="18" charset="-78"/>
                <a:cs typeface="Andalus" pitchFamily="18" charset="-78"/>
              </a:rPr>
              <a:t> (Authorized traffic ) </a:t>
            </a:r>
            <a:r>
              <a:rPr lang="ar-SA" sz="2400" b="1" dirty="0" smtClean="0">
                <a:latin typeface="Andalus" pitchFamily="18" charset="-78"/>
                <a:cs typeface="Andalus" pitchFamily="18" charset="-78"/>
              </a:rPr>
              <a:t>كما في سياسة التامين هو فقط الذى يسمح له بالمرور. </a:t>
            </a:r>
          </a:p>
          <a:p>
            <a:pPr marL="514350" indent="-514350">
              <a:buFont typeface="+mj-lt"/>
              <a:buAutoNum type="arabicPeriod"/>
            </a:pPr>
            <a:r>
              <a:rPr lang="ar-SA" sz="2400" b="1" dirty="0" smtClean="0">
                <a:latin typeface="Andalus" pitchFamily="18" charset="-78"/>
                <a:cs typeface="Andalus" pitchFamily="18" charset="-78"/>
              </a:rPr>
              <a:t>يجب أن يكون الجدار الناري نفسة محصناً  ضد عمليات الاختراق وذلك ب: </a:t>
            </a:r>
          </a:p>
          <a:p>
            <a:pPr lvl="2"/>
            <a:r>
              <a:rPr lang="ar-SA" sz="2200" b="1" dirty="0" smtClean="0">
                <a:solidFill>
                  <a:schemeClr val="tx2">
                    <a:lumMod val="75000"/>
                  </a:schemeClr>
                </a:solidFill>
                <a:latin typeface="Andalus" pitchFamily="18" charset="-78"/>
                <a:cs typeface="Andalus" pitchFamily="18" charset="-78"/>
              </a:rPr>
              <a:t>استخدام نظام موثوق به </a:t>
            </a:r>
            <a:r>
              <a:rPr lang="en-US" sz="2200" dirty="0" smtClean="0">
                <a:solidFill>
                  <a:schemeClr val="tx2">
                    <a:lumMod val="75000"/>
                  </a:schemeClr>
                </a:solidFill>
                <a:latin typeface="TimesNewRomanPSMT"/>
              </a:rPr>
              <a:t>Trusted system) </a:t>
            </a:r>
            <a:r>
              <a:rPr lang="ar-SA" sz="2200" dirty="0" smtClean="0">
                <a:solidFill>
                  <a:schemeClr val="tx2">
                    <a:lumMod val="75000"/>
                  </a:schemeClr>
                </a:solidFill>
                <a:latin typeface="TimesNewRomanPSMT"/>
              </a:rPr>
              <a:t>) مع نظام تشغيل آمن </a:t>
            </a:r>
            <a:r>
              <a:rPr lang="en-US" sz="2400" dirty="0">
                <a:solidFill>
                  <a:schemeClr val="tx2">
                    <a:lumMod val="75000"/>
                  </a:schemeClr>
                </a:solidFill>
                <a:latin typeface="TimesNewRomanPSMT"/>
              </a:rPr>
              <a:t>Secure </a:t>
            </a:r>
            <a:r>
              <a:rPr lang="en-US" sz="2400" dirty="0" smtClean="0">
                <a:solidFill>
                  <a:schemeClr val="tx2">
                    <a:lumMod val="75000"/>
                  </a:schemeClr>
                </a:solidFill>
                <a:latin typeface="TimesNewRomanPSMT"/>
              </a:rPr>
              <a:t>O.</a:t>
            </a:r>
            <a:r>
              <a:rPr lang="en-US" sz="2400" dirty="0">
                <a:solidFill>
                  <a:schemeClr val="tx2">
                    <a:lumMod val="75000"/>
                  </a:schemeClr>
                </a:solidFill>
                <a:latin typeface="TimesNewRomanPSMT"/>
              </a:rPr>
              <a:t> </a:t>
            </a:r>
            <a:r>
              <a:rPr lang="en-US" sz="2400" dirty="0" smtClean="0">
                <a:solidFill>
                  <a:schemeClr val="tx2">
                    <a:lumMod val="75000"/>
                  </a:schemeClr>
                </a:solidFill>
                <a:latin typeface="TimesNewRomanPSMT"/>
              </a:rPr>
              <a:t>S) </a:t>
            </a:r>
            <a:r>
              <a:rPr lang="ar-SA" sz="2400" dirty="0" smtClean="0">
                <a:solidFill>
                  <a:schemeClr val="tx2">
                    <a:lumMod val="75000"/>
                  </a:schemeClr>
                </a:solidFill>
                <a:latin typeface="TimesNewRomanPSMT"/>
              </a:rPr>
              <a:t>)</a:t>
            </a:r>
            <a:endParaRPr lang="ar-SA" sz="2200" b="1" dirty="0" smtClean="0">
              <a:solidFill>
                <a:schemeClr val="tx2">
                  <a:lumMod val="75000"/>
                </a:schemeClr>
              </a:solidFill>
              <a:latin typeface="Andalus" pitchFamily="18" charset="-78"/>
              <a:cs typeface="Andalus" pitchFamily="18" charset="-78"/>
            </a:endParaRPr>
          </a:p>
          <a:p>
            <a:pPr marL="571500" indent="-571500">
              <a:buFont typeface="+mj-lt"/>
              <a:buAutoNum type="arabicPeriod"/>
            </a:pPr>
            <a:endParaRPr lang="ar-SA" b="1" dirty="0">
              <a:solidFill>
                <a:srgbClr val="FF0000"/>
              </a:solidFill>
              <a:latin typeface="Andalus" pitchFamily="18" charset="-78"/>
              <a:cs typeface="Andalus" pitchFamily="18" charset="-78"/>
            </a:endParaRPr>
          </a:p>
        </p:txBody>
      </p:sp>
    </p:spTree>
    <p:extLst>
      <p:ext uri="{BB962C8B-B14F-4D97-AF65-F5344CB8AC3E}">
        <p14:creationId xmlns:p14="http://schemas.microsoft.com/office/powerpoint/2010/main" val="16293688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200" dirty="0" smtClean="0">
                <a:solidFill>
                  <a:schemeClr val="tx2">
                    <a:lumMod val="75000"/>
                  </a:schemeClr>
                </a:solidFill>
                <a:latin typeface="Andalus" pitchFamily="18" charset="-78"/>
                <a:cs typeface="Andalus" pitchFamily="18" charset="-78"/>
              </a:rPr>
              <a:t>تقنيات الجدار الناري : </a:t>
            </a:r>
            <a:r>
              <a:rPr lang="en-US" sz="3200" dirty="0" smtClean="0">
                <a:solidFill>
                  <a:schemeClr val="tx2">
                    <a:lumMod val="75000"/>
                  </a:schemeClr>
                </a:solidFill>
                <a:latin typeface="Andalus" pitchFamily="18" charset="-78"/>
                <a:cs typeface="Andalus" pitchFamily="18" charset="-78"/>
              </a:rPr>
              <a:t>Fire ware Technique</a:t>
            </a:r>
            <a:endParaRPr lang="ar-SA" sz="3200" dirty="0">
              <a:solidFill>
                <a:schemeClr val="tx2">
                  <a:lumMod val="75000"/>
                </a:schemeClr>
              </a:solidFill>
              <a:latin typeface="Andalus" pitchFamily="18" charset="-78"/>
              <a:cs typeface="Andalus" pitchFamily="18" charset="-78"/>
            </a:endParaRPr>
          </a:p>
        </p:txBody>
      </p:sp>
      <p:sp>
        <p:nvSpPr>
          <p:cNvPr id="3" name="عنصر نائب للمحتوى 2"/>
          <p:cNvSpPr>
            <a:spLocks noGrp="1"/>
          </p:cNvSpPr>
          <p:nvPr>
            <p:ph idx="1"/>
          </p:nvPr>
        </p:nvSpPr>
        <p:spPr/>
        <p:txBody>
          <a:bodyPr/>
          <a:lstStyle/>
          <a:p>
            <a:r>
              <a:rPr lang="ar-SA" sz="2800" b="1" dirty="0" smtClean="0">
                <a:solidFill>
                  <a:srgbClr val="00B050"/>
                </a:solidFill>
                <a:latin typeface="Andalus" pitchFamily="18" charset="-78"/>
                <a:cs typeface="Andalus" pitchFamily="18" charset="-78"/>
              </a:rPr>
              <a:t>هناك أربعة تقنيات تستخدمها الجدر النارية للتحكم في الدخول وتمكين سياسات السرية :</a:t>
            </a:r>
          </a:p>
          <a:p>
            <a:pPr marL="514350" indent="-514350">
              <a:buFont typeface="+mj-lt"/>
              <a:buAutoNum type="arabicPeriod"/>
            </a:pPr>
            <a:r>
              <a:rPr lang="ar-SA" sz="4800" dirty="0" smtClean="0">
                <a:solidFill>
                  <a:srgbClr val="FF0000"/>
                </a:solidFill>
                <a:latin typeface="Arabic Typesetting" pitchFamily="66" charset="-78"/>
                <a:cs typeface="Arabic Typesetting" pitchFamily="66" charset="-78"/>
              </a:rPr>
              <a:t>خدمة التحكم (</a:t>
            </a:r>
            <a:r>
              <a:rPr lang="en-US" sz="4800" dirty="0" smtClean="0">
                <a:solidFill>
                  <a:srgbClr val="FF0000"/>
                </a:solidFill>
                <a:latin typeface="Arabic Typesetting" pitchFamily="66" charset="-78"/>
                <a:cs typeface="Arabic Typesetting" pitchFamily="66" charset="-78"/>
              </a:rPr>
              <a:t>Service Control</a:t>
            </a:r>
            <a:r>
              <a:rPr lang="ar-SA" sz="4800" dirty="0" smtClean="0">
                <a:solidFill>
                  <a:srgbClr val="FF0000"/>
                </a:solidFill>
                <a:latin typeface="Arabic Typesetting" pitchFamily="66" charset="-78"/>
                <a:cs typeface="Arabic Typesetting" pitchFamily="66" charset="-78"/>
              </a:rPr>
              <a:t>):</a:t>
            </a:r>
          </a:p>
          <a:p>
            <a:pPr marL="514350" indent="-514350">
              <a:buFont typeface="+mj-lt"/>
              <a:buAutoNum type="arabicPeriod"/>
            </a:pPr>
            <a:r>
              <a:rPr lang="ar-SA" sz="4800" dirty="0" smtClean="0">
                <a:solidFill>
                  <a:srgbClr val="FF0000"/>
                </a:solidFill>
                <a:latin typeface="Arabic Typesetting" pitchFamily="66" charset="-78"/>
                <a:cs typeface="Arabic Typesetting" pitchFamily="66" charset="-78"/>
              </a:rPr>
              <a:t>التحكم بالاتجاه </a:t>
            </a:r>
            <a:r>
              <a:rPr lang="en-US" sz="4800" dirty="0" smtClean="0">
                <a:solidFill>
                  <a:srgbClr val="FF0000"/>
                </a:solidFill>
                <a:latin typeface="Arabic Typesetting" pitchFamily="66" charset="-78"/>
                <a:cs typeface="Arabic Typesetting" pitchFamily="66" charset="-78"/>
              </a:rPr>
              <a:t>(Direction Control)</a:t>
            </a:r>
            <a:r>
              <a:rPr lang="ar-SA" sz="4800" dirty="0" smtClean="0">
                <a:solidFill>
                  <a:srgbClr val="FF0000"/>
                </a:solidFill>
                <a:latin typeface="Arabic Typesetting" pitchFamily="66" charset="-78"/>
                <a:cs typeface="Arabic Typesetting" pitchFamily="66" charset="-78"/>
              </a:rPr>
              <a:t>:</a:t>
            </a:r>
          </a:p>
          <a:p>
            <a:pPr marL="514350" indent="-514350">
              <a:buFont typeface="+mj-lt"/>
              <a:buAutoNum type="arabicPeriod"/>
            </a:pPr>
            <a:r>
              <a:rPr lang="ar-SA" sz="4800" dirty="0" smtClean="0">
                <a:solidFill>
                  <a:srgbClr val="FF0000"/>
                </a:solidFill>
                <a:latin typeface="Arabic Typesetting" pitchFamily="66" charset="-78"/>
                <a:cs typeface="Arabic Typesetting" pitchFamily="66" charset="-78"/>
              </a:rPr>
              <a:t>التحكم بالمستخدم </a:t>
            </a:r>
            <a:r>
              <a:rPr lang="en-US" sz="4800" dirty="0" smtClean="0">
                <a:solidFill>
                  <a:srgbClr val="FF0000"/>
                </a:solidFill>
                <a:latin typeface="Arabic Typesetting" pitchFamily="66" charset="-78"/>
                <a:cs typeface="Arabic Typesetting" pitchFamily="66" charset="-78"/>
              </a:rPr>
              <a:t>User Control ) </a:t>
            </a:r>
            <a:r>
              <a:rPr lang="ar-SA" sz="4800" dirty="0" smtClean="0">
                <a:solidFill>
                  <a:srgbClr val="FF0000"/>
                </a:solidFill>
                <a:latin typeface="Arabic Typesetting" pitchFamily="66" charset="-78"/>
                <a:cs typeface="Arabic Typesetting" pitchFamily="66" charset="-78"/>
              </a:rPr>
              <a:t>):</a:t>
            </a:r>
          </a:p>
          <a:p>
            <a:pPr marL="514350" indent="-514350">
              <a:buFont typeface="+mj-lt"/>
              <a:buAutoNum type="arabicPeriod"/>
            </a:pPr>
            <a:r>
              <a:rPr lang="ar-SA" sz="4800" dirty="0" smtClean="0">
                <a:solidFill>
                  <a:srgbClr val="FF0000"/>
                </a:solidFill>
                <a:latin typeface="Arabic Typesetting" pitchFamily="66" charset="-78"/>
                <a:cs typeface="Arabic Typesetting" pitchFamily="66" charset="-78"/>
              </a:rPr>
              <a:t>التحكم بالسلوك (</a:t>
            </a:r>
            <a:r>
              <a:rPr lang="en-US" sz="4800" dirty="0" smtClean="0">
                <a:solidFill>
                  <a:srgbClr val="FF0000"/>
                </a:solidFill>
                <a:latin typeface="Arabic Typesetting" pitchFamily="66" charset="-78"/>
                <a:cs typeface="Arabic Typesetting" pitchFamily="66" charset="-78"/>
              </a:rPr>
              <a:t>Behavior Contro</a:t>
            </a:r>
            <a:r>
              <a:rPr lang="en-US" dirty="0" smtClean="0">
                <a:solidFill>
                  <a:srgbClr val="FF0000"/>
                </a:solidFill>
              </a:rPr>
              <a:t>l</a:t>
            </a:r>
            <a:r>
              <a:rPr lang="ar-SA" dirty="0" smtClean="0">
                <a:solidFill>
                  <a:srgbClr val="FF0000"/>
                </a:solidFill>
              </a:rPr>
              <a:t>):</a:t>
            </a:r>
            <a:endParaRPr lang="ar-SA" dirty="0">
              <a:solidFill>
                <a:srgbClr val="FF0000"/>
              </a:solidFill>
            </a:endParaRPr>
          </a:p>
        </p:txBody>
      </p:sp>
    </p:spTree>
    <p:extLst>
      <p:ext uri="{BB962C8B-B14F-4D97-AF65-F5344CB8AC3E}">
        <p14:creationId xmlns:p14="http://schemas.microsoft.com/office/powerpoint/2010/main" val="2402014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620688"/>
            <a:ext cx="7239000" cy="1143000"/>
          </a:xfrm>
        </p:spPr>
        <p:txBody>
          <a:bodyPr>
            <a:normAutofit fontScale="90000"/>
          </a:bodyPr>
          <a:lstStyle/>
          <a:p>
            <a:pPr marL="514350" lvl="0" indent="-514350" algn="r">
              <a:spcBef>
                <a:spcPts val="600"/>
              </a:spcBef>
            </a:pPr>
            <a:r>
              <a:rPr lang="ar-SA" sz="4800" cap="none" dirty="0">
                <a:ln>
                  <a:noFill/>
                </a:ln>
                <a:solidFill>
                  <a:srgbClr val="FF0000"/>
                </a:solidFill>
                <a:latin typeface="Arabic Typesetting" pitchFamily="66" charset="-78"/>
                <a:ea typeface="+mn-ea"/>
                <a:cs typeface="Arabic Typesetting" pitchFamily="66" charset="-78"/>
              </a:rPr>
              <a:t>خدمة التحكم (</a:t>
            </a:r>
            <a:r>
              <a:rPr lang="en-US" sz="4800" cap="none" dirty="0">
                <a:ln>
                  <a:noFill/>
                </a:ln>
                <a:solidFill>
                  <a:srgbClr val="FF0000"/>
                </a:solidFill>
                <a:latin typeface="Arabic Typesetting" pitchFamily="66" charset="-78"/>
                <a:ea typeface="+mn-ea"/>
                <a:cs typeface="Arabic Typesetting" pitchFamily="66" charset="-78"/>
              </a:rPr>
              <a:t>Service Control</a:t>
            </a:r>
            <a:r>
              <a:rPr lang="ar-SA" sz="4800" cap="none" dirty="0">
                <a:ln>
                  <a:noFill/>
                </a:ln>
                <a:solidFill>
                  <a:srgbClr val="FF0000"/>
                </a:solidFill>
                <a:latin typeface="Arabic Typesetting" pitchFamily="66" charset="-78"/>
                <a:ea typeface="+mn-ea"/>
                <a:cs typeface="Arabic Typesetting" pitchFamily="66" charset="-78"/>
              </a:rPr>
              <a:t>):</a:t>
            </a:r>
            <a:br>
              <a:rPr lang="ar-SA" sz="4800" cap="none" dirty="0">
                <a:ln>
                  <a:noFill/>
                </a:ln>
                <a:solidFill>
                  <a:srgbClr val="FF0000"/>
                </a:solidFill>
                <a:latin typeface="Arabic Typesetting" pitchFamily="66" charset="-78"/>
                <a:ea typeface="+mn-ea"/>
                <a:cs typeface="Arabic Typesetting" pitchFamily="66" charset="-78"/>
              </a:rPr>
            </a:br>
            <a:endParaRPr lang="ar-SA" dirty="0"/>
          </a:p>
        </p:txBody>
      </p:sp>
      <p:sp>
        <p:nvSpPr>
          <p:cNvPr id="3" name="عنصر نائب للمحتوى 2"/>
          <p:cNvSpPr>
            <a:spLocks noGrp="1"/>
          </p:cNvSpPr>
          <p:nvPr>
            <p:ph idx="1"/>
          </p:nvPr>
        </p:nvSpPr>
        <p:spPr>
          <a:xfrm>
            <a:off x="467544" y="1268760"/>
            <a:ext cx="7239000" cy="4846320"/>
          </a:xfrm>
        </p:spPr>
        <p:txBody>
          <a:bodyPr>
            <a:normAutofit/>
          </a:bodyPr>
          <a:lstStyle/>
          <a:p>
            <a:r>
              <a:rPr lang="ar-SA" sz="3600" b="1" dirty="0" smtClean="0">
                <a:latin typeface="Arabic Typesetting" pitchFamily="66" charset="-78"/>
                <a:cs typeface="Arabic Typesetting" pitchFamily="66" charset="-78"/>
              </a:rPr>
              <a:t>وهى خدمة تحدد انواع خدمات الأنترنت </a:t>
            </a:r>
            <a:r>
              <a:rPr lang="en-US" sz="3600" b="1" dirty="0" smtClean="0">
                <a:latin typeface="Arabic Typesetting" pitchFamily="66" charset="-78"/>
                <a:cs typeface="Arabic Typesetting" pitchFamily="66" charset="-78"/>
              </a:rPr>
              <a:t>Internet Services)</a:t>
            </a:r>
            <a:r>
              <a:rPr lang="ar-SA" sz="3600" b="1" dirty="0" smtClean="0">
                <a:latin typeface="Arabic Typesetting" pitchFamily="66" charset="-78"/>
                <a:cs typeface="Arabic Typesetting" pitchFamily="66" charset="-78"/>
              </a:rPr>
              <a:t>) التي يمكن الوصول اليها حيث يقوم الجدار الناري بتصفية المرور اعتمادا على عنوان ال </a:t>
            </a:r>
            <a:r>
              <a:rPr lang="en-US" sz="3600" b="1" dirty="0" smtClean="0">
                <a:latin typeface="Arabic Typesetting" pitchFamily="66" charset="-78"/>
                <a:cs typeface="Arabic Typesetting" pitchFamily="66" charset="-78"/>
              </a:rPr>
              <a:t>IP)</a:t>
            </a:r>
            <a:r>
              <a:rPr lang="ar-SA" sz="3600" b="1" dirty="0" smtClean="0">
                <a:latin typeface="Arabic Typesetting" pitchFamily="66" charset="-78"/>
                <a:cs typeface="Arabic Typesetting" pitchFamily="66" charset="-78"/>
              </a:rPr>
              <a:t>) </a:t>
            </a:r>
            <a:endParaRPr lang="ar-SA" sz="36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766569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764704"/>
            <a:ext cx="7239000" cy="1143000"/>
          </a:xfrm>
        </p:spPr>
        <p:txBody>
          <a:bodyPr>
            <a:normAutofit fontScale="90000"/>
          </a:bodyPr>
          <a:lstStyle/>
          <a:p>
            <a:pPr marL="514350" lvl="0" indent="-514350" algn="r">
              <a:spcBef>
                <a:spcPts val="600"/>
              </a:spcBef>
            </a:pPr>
            <a:r>
              <a:rPr lang="ar-SA" sz="4800" cap="none" dirty="0">
                <a:ln>
                  <a:noFill/>
                </a:ln>
                <a:solidFill>
                  <a:srgbClr val="FF0000"/>
                </a:solidFill>
                <a:latin typeface="Arabic Typesetting" pitchFamily="66" charset="-78"/>
                <a:ea typeface="+mn-ea"/>
                <a:cs typeface="Arabic Typesetting" pitchFamily="66" charset="-78"/>
              </a:rPr>
              <a:t>التحكم بالاتجاه </a:t>
            </a:r>
            <a:r>
              <a:rPr lang="en-US" sz="4800" cap="none" dirty="0">
                <a:ln>
                  <a:noFill/>
                </a:ln>
                <a:solidFill>
                  <a:srgbClr val="FF0000"/>
                </a:solidFill>
                <a:latin typeface="Arabic Typesetting" pitchFamily="66" charset="-78"/>
                <a:ea typeface="+mn-ea"/>
                <a:cs typeface="Arabic Typesetting" pitchFamily="66" charset="-78"/>
              </a:rPr>
              <a:t>(Direction Control)</a:t>
            </a:r>
            <a:r>
              <a:rPr lang="ar-SA" sz="4800" cap="none" dirty="0">
                <a:ln>
                  <a:noFill/>
                </a:ln>
                <a:solidFill>
                  <a:srgbClr val="FF0000"/>
                </a:solidFill>
                <a:latin typeface="Arabic Typesetting" pitchFamily="66" charset="-78"/>
                <a:ea typeface="+mn-ea"/>
                <a:cs typeface="Arabic Typesetting" pitchFamily="66" charset="-78"/>
              </a:rPr>
              <a:t>:</a:t>
            </a:r>
            <a:br>
              <a:rPr lang="ar-SA" sz="4800" cap="none" dirty="0">
                <a:ln>
                  <a:noFill/>
                </a:ln>
                <a:solidFill>
                  <a:srgbClr val="FF0000"/>
                </a:solidFill>
                <a:latin typeface="Arabic Typesetting" pitchFamily="66" charset="-78"/>
                <a:ea typeface="+mn-ea"/>
                <a:cs typeface="Arabic Typesetting" pitchFamily="66" charset="-78"/>
              </a:rPr>
            </a:br>
            <a:endParaRPr lang="ar-SA" dirty="0"/>
          </a:p>
        </p:txBody>
      </p:sp>
      <p:sp>
        <p:nvSpPr>
          <p:cNvPr id="3" name="عنصر نائب للمحتوى 2"/>
          <p:cNvSpPr>
            <a:spLocks noGrp="1"/>
          </p:cNvSpPr>
          <p:nvPr>
            <p:ph idx="1"/>
          </p:nvPr>
        </p:nvSpPr>
        <p:spPr/>
        <p:txBody>
          <a:bodyPr>
            <a:normAutofit/>
          </a:bodyPr>
          <a:lstStyle/>
          <a:p>
            <a:r>
              <a:rPr lang="ar-SA" sz="4000" b="1" dirty="0" smtClean="0">
                <a:latin typeface="Arabic Typesetting" pitchFamily="66" charset="-78"/>
                <a:cs typeface="Arabic Typesetting" pitchFamily="66" charset="-78"/>
              </a:rPr>
              <a:t>وهى تقنية تحدد الاتجاه الذى يمكن أن تبدأ طلبات خدمة معينة بسلوكه, حيث يسمح لها بالمرور عبرة لاجتياز الجدار الناري. </a:t>
            </a:r>
            <a:endParaRPr lang="ar-SA" sz="40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2125105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476672"/>
            <a:ext cx="7239000" cy="1143000"/>
          </a:xfrm>
        </p:spPr>
        <p:txBody>
          <a:bodyPr>
            <a:normAutofit fontScale="90000"/>
          </a:bodyPr>
          <a:lstStyle/>
          <a:p>
            <a:pPr marL="514350" lvl="0" indent="-514350" algn="r">
              <a:spcBef>
                <a:spcPts val="600"/>
              </a:spcBef>
            </a:pPr>
            <a:r>
              <a:rPr lang="ar-SA" sz="4800" cap="none" dirty="0">
                <a:ln>
                  <a:noFill/>
                </a:ln>
                <a:solidFill>
                  <a:srgbClr val="FF0000"/>
                </a:solidFill>
                <a:latin typeface="Arabic Typesetting" pitchFamily="66" charset="-78"/>
                <a:ea typeface="+mn-ea"/>
                <a:cs typeface="Arabic Typesetting" pitchFamily="66" charset="-78"/>
              </a:rPr>
              <a:t>التحكم بالمستخدم </a:t>
            </a:r>
            <a:r>
              <a:rPr lang="en-US" sz="4800" cap="none" dirty="0">
                <a:ln>
                  <a:noFill/>
                </a:ln>
                <a:solidFill>
                  <a:srgbClr val="FF0000"/>
                </a:solidFill>
                <a:latin typeface="Arabic Typesetting" pitchFamily="66" charset="-78"/>
                <a:ea typeface="+mn-ea"/>
                <a:cs typeface="Arabic Typesetting" pitchFamily="66" charset="-78"/>
              </a:rPr>
              <a:t>User Control ) </a:t>
            </a:r>
            <a:r>
              <a:rPr lang="ar-SA" sz="4800" cap="none" dirty="0">
                <a:ln>
                  <a:noFill/>
                </a:ln>
                <a:solidFill>
                  <a:srgbClr val="FF0000"/>
                </a:solidFill>
                <a:latin typeface="Arabic Typesetting" pitchFamily="66" charset="-78"/>
                <a:ea typeface="+mn-ea"/>
                <a:cs typeface="Arabic Typesetting" pitchFamily="66" charset="-78"/>
              </a:rPr>
              <a:t>):</a:t>
            </a:r>
            <a:br>
              <a:rPr lang="ar-SA" sz="4800" cap="none" dirty="0">
                <a:ln>
                  <a:noFill/>
                </a:ln>
                <a:solidFill>
                  <a:srgbClr val="FF0000"/>
                </a:solidFill>
                <a:latin typeface="Arabic Typesetting" pitchFamily="66" charset="-78"/>
                <a:ea typeface="+mn-ea"/>
                <a:cs typeface="Arabic Typesetting" pitchFamily="66" charset="-78"/>
              </a:rPr>
            </a:br>
            <a:endParaRPr lang="ar-SA" dirty="0"/>
          </a:p>
        </p:txBody>
      </p:sp>
      <p:sp>
        <p:nvSpPr>
          <p:cNvPr id="3" name="عنصر نائب للمحتوى 2"/>
          <p:cNvSpPr>
            <a:spLocks noGrp="1"/>
          </p:cNvSpPr>
          <p:nvPr>
            <p:ph idx="1"/>
          </p:nvPr>
        </p:nvSpPr>
        <p:spPr>
          <a:xfrm>
            <a:off x="467544" y="1196752"/>
            <a:ext cx="7239000" cy="4846320"/>
          </a:xfrm>
        </p:spPr>
        <p:txBody>
          <a:bodyPr>
            <a:normAutofit/>
          </a:bodyPr>
          <a:lstStyle/>
          <a:p>
            <a:r>
              <a:rPr lang="ar-SA" sz="4400" b="1" dirty="0" smtClean="0">
                <a:latin typeface="Arabic Typesetting" pitchFamily="66" charset="-78"/>
                <a:cs typeface="Arabic Typesetting" pitchFamily="66" charset="-78"/>
              </a:rPr>
              <a:t>هي تقنية الغرض منها الوصول الى الخدمة اعتمادا على ماهية المستخدم الذى يحاول الوصول اليها.</a:t>
            </a:r>
            <a:endParaRPr lang="ar-SA" sz="44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86341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692696"/>
            <a:ext cx="7239000" cy="986368"/>
          </a:xfrm>
        </p:spPr>
        <p:txBody>
          <a:bodyPr>
            <a:normAutofit fontScale="90000"/>
          </a:bodyPr>
          <a:lstStyle/>
          <a:p>
            <a:pPr marL="514350" lvl="0" indent="-514350" algn="r">
              <a:spcBef>
                <a:spcPts val="600"/>
              </a:spcBef>
            </a:pPr>
            <a:r>
              <a:rPr lang="ar-SA" sz="4800" cap="none" dirty="0">
                <a:ln>
                  <a:noFill/>
                </a:ln>
                <a:solidFill>
                  <a:srgbClr val="FF0000"/>
                </a:solidFill>
                <a:latin typeface="Arabic Typesetting" pitchFamily="66" charset="-78"/>
                <a:ea typeface="+mn-ea"/>
                <a:cs typeface="Arabic Typesetting" pitchFamily="66" charset="-78"/>
              </a:rPr>
              <a:t>التحكم بالسلوك (</a:t>
            </a:r>
            <a:r>
              <a:rPr lang="en-US" sz="4800" cap="none" dirty="0">
                <a:ln>
                  <a:noFill/>
                </a:ln>
                <a:solidFill>
                  <a:srgbClr val="FF0000"/>
                </a:solidFill>
                <a:latin typeface="Arabic Typesetting" pitchFamily="66" charset="-78"/>
                <a:ea typeface="+mn-ea"/>
                <a:cs typeface="Arabic Typesetting" pitchFamily="66" charset="-78"/>
              </a:rPr>
              <a:t>Behavior Contro</a:t>
            </a:r>
            <a:r>
              <a:rPr lang="en-US" sz="2600" cap="none" dirty="0">
                <a:ln>
                  <a:noFill/>
                </a:ln>
                <a:solidFill>
                  <a:srgbClr val="FF0000"/>
                </a:solidFill>
                <a:ea typeface="+mn-ea"/>
                <a:cs typeface="+mn-cs"/>
              </a:rPr>
              <a:t>l</a:t>
            </a:r>
            <a:r>
              <a:rPr lang="ar-SA" sz="2600" cap="none" dirty="0">
                <a:ln>
                  <a:noFill/>
                </a:ln>
                <a:solidFill>
                  <a:srgbClr val="FF0000"/>
                </a:solidFill>
                <a:ea typeface="+mn-ea"/>
              </a:rPr>
              <a:t>):</a:t>
            </a:r>
            <a:br>
              <a:rPr lang="ar-SA" sz="2600" cap="none" dirty="0">
                <a:ln>
                  <a:noFill/>
                </a:ln>
                <a:solidFill>
                  <a:srgbClr val="FF0000"/>
                </a:solidFill>
                <a:ea typeface="+mn-ea"/>
              </a:rPr>
            </a:br>
            <a:endParaRPr lang="ar-SA" dirty="0"/>
          </a:p>
        </p:txBody>
      </p:sp>
      <p:sp>
        <p:nvSpPr>
          <p:cNvPr id="3" name="عنصر نائب للمحتوى 2"/>
          <p:cNvSpPr>
            <a:spLocks noGrp="1"/>
          </p:cNvSpPr>
          <p:nvPr>
            <p:ph idx="1"/>
          </p:nvPr>
        </p:nvSpPr>
        <p:spPr>
          <a:xfrm>
            <a:off x="467544" y="1340768"/>
            <a:ext cx="7239000" cy="4846320"/>
          </a:xfrm>
        </p:spPr>
        <p:txBody>
          <a:bodyPr>
            <a:normAutofit/>
          </a:bodyPr>
          <a:lstStyle/>
          <a:p>
            <a:r>
              <a:rPr lang="ar-SA" sz="4000" b="1" dirty="0" smtClean="0">
                <a:latin typeface="Arabic Typesetting" pitchFamily="66" charset="-78"/>
                <a:cs typeface="Arabic Typesetting" pitchFamily="66" charset="-78"/>
              </a:rPr>
              <a:t>وتتحكم هذه التقنية في كيفية استخدام الخدمات مثلاً قد يقوم الجدار الناري بتنقية البريد الإلكتروني </a:t>
            </a:r>
            <a:r>
              <a:rPr lang="en-US" sz="4000" b="1" dirty="0" smtClean="0">
                <a:latin typeface="Arabic Typesetting" pitchFamily="66" charset="-78"/>
                <a:cs typeface="Arabic Typesetting" pitchFamily="66" charset="-78"/>
              </a:rPr>
              <a:t>Filter E-mail)</a:t>
            </a:r>
            <a:r>
              <a:rPr lang="ar-SA" sz="4000" b="1" dirty="0" smtClean="0">
                <a:latin typeface="Arabic Typesetting" pitchFamily="66" charset="-78"/>
                <a:cs typeface="Arabic Typesetting" pitchFamily="66" charset="-78"/>
              </a:rPr>
              <a:t>)</a:t>
            </a:r>
            <a:endParaRPr lang="ar-SA" sz="40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2989998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pPr>
              <a:buFont typeface="Arial" pitchFamily="34" charset="0"/>
              <a:buChar char="•"/>
            </a:pPr>
            <a:r>
              <a:rPr lang="ar-SA" sz="3600" b="1" dirty="0">
                <a:latin typeface="Arabic Typesetting" pitchFamily="66" charset="-78"/>
                <a:cs typeface="Arabic Typesetting" pitchFamily="66" charset="-78"/>
              </a:rPr>
              <a:t>تعتمد قواعد التقنية </a:t>
            </a:r>
            <a:r>
              <a:rPr lang="en-US" sz="3600" b="1" dirty="0">
                <a:latin typeface="Arabic Typesetting" pitchFamily="66" charset="-78"/>
                <a:cs typeface="Arabic Typesetting" pitchFamily="66" charset="-78"/>
              </a:rPr>
              <a:t>Filtering </a:t>
            </a:r>
            <a:r>
              <a:rPr lang="en-US" sz="3600" b="1" dirty="0" smtClean="0">
                <a:latin typeface="Arabic Typesetting" pitchFamily="66" charset="-78"/>
                <a:cs typeface="Arabic Typesetting" pitchFamily="66" charset="-78"/>
              </a:rPr>
              <a:t>rules) </a:t>
            </a:r>
            <a:r>
              <a:rPr lang="ar-SA" sz="3600" b="1" dirty="0" smtClean="0">
                <a:latin typeface="Arabic Typesetting" pitchFamily="66" charset="-78"/>
                <a:cs typeface="Arabic Typesetting" pitchFamily="66" charset="-78"/>
              </a:rPr>
              <a:t>) على </a:t>
            </a:r>
            <a:r>
              <a:rPr lang="ar-SA" sz="3600" b="1" dirty="0">
                <a:latin typeface="Arabic Typesetting" pitchFamily="66" charset="-78"/>
                <a:cs typeface="Arabic Typesetting" pitchFamily="66" charset="-78"/>
              </a:rPr>
              <a:t>مطابقاتها مع بعض الحقول في ال </a:t>
            </a:r>
            <a:r>
              <a:rPr lang="en-US" sz="3600" b="1" dirty="0">
                <a:latin typeface="Arabic Typesetting" pitchFamily="66" charset="-78"/>
                <a:cs typeface="Arabic Typesetting" pitchFamily="66" charset="-78"/>
              </a:rPr>
              <a:t>IP header </a:t>
            </a:r>
            <a:r>
              <a:rPr lang="en-US" sz="3600" b="1" dirty="0" smtClean="0">
                <a:latin typeface="Arabic Typesetting" pitchFamily="66" charset="-78"/>
                <a:cs typeface="Arabic Typesetting" pitchFamily="66" charset="-78"/>
              </a:rPr>
              <a:t>)</a:t>
            </a:r>
            <a:r>
              <a:rPr lang="ar-SA" sz="3600" b="1" dirty="0" smtClean="0">
                <a:latin typeface="Arabic Typesetting" pitchFamily="66" charset="-78"/>
                <a:cs typeface="Arabic Typesetting" pitchFamily="66" charset="-78"/>
              </a:rPr>
              <a:t> )و ال(  </a:t>
            </a:r>
            <a:r>
              <a:rPr lang="en-US" sz="3600" b="1" dirty="0" smtClean="0">
                <a:latin typeface="Arabic Typesetting" pitchFamily="66" charset="-78"/>
                <a:cs typeface="Arabic Typesetting" pitchFamily="66" charset="-78"/>
              </a:rPr>
              <a:t>header</a:t>
            </a:r>
            <a:r>
              <a:rPr lang="ar-SA" sz="3600" b="1" dirty="0" smtClean="0">
                <a:latin typeface="Arabic Typesetting" pitchFamily="66" charset="-78"/>
                <a:cs typeface="Arabic Typesetting" pitchFamily="66" charset="-78"/>
              </a:rPr>
              <a:t> </a:t>
            </a:r>
            <a:r>
              <a:rPr lang="en-US" sz="3600" b="1" dirty="0" smtClean="0">
                <a:latin typeface="Arabic Typesetting" pitchFamily="66" charset="-78"/>
                <a:cs typeface="Arabic Typesetting" pitchFamily="66" charset="-78"/>
              </a:rPr>
              <a:t>TCP</a:t>
            </a:r>
            <a:r>
              <a:rPr lang="ar-SA" sz="3600" b="1" dirty="0" smtClean="0">
                <a:latin typeface="Arabic Typesetting" pitchFamily="66" charset="-78"/>
                <a:cs typeface="Arabic Typesetting" pitchFamily="66" charset="-78"/>
              </a:rPr>
              <a:t>)حيث </a:t>
            </a:r>
            <a:r>
              <a:rPr lang="ar-SA" sz="3600" b="1" dirty="0">
                <a:latin typeface="Arabic Typesetting" pitchFamily="66" charset="-78"/>
                <a:cs typeface="Arabic Typesetting" pitchFamily="66" charset="-78"/>
              </a:rPr>
              <a:t>يتم نداء تلك ال </a:t>
            </a:r>
            <a:r>
              <a:rPr lang="en-US" sz="3600" b="1" dirty="0">
                <a:latin typeface="Arabic Typesetting" pitchFamily="66" charset="-78"/>
                <a:cs typeface="Arabic Typesetting" pitchFamily="66" charset="-78"/>
              </a:rPr>
              <a:t>rule </a:t>
            </a:r>
            <a:r>
              <a:rPr lang="ar-SA" sz="3600" b="1" dirty="0">
                <a:latin typeface="Arabic Typesetting" pitchFamily="66" charset="-78"/>
                <a:cs typeface="Arabic Typesetting" pitchFamily="66" charset="-78"/>
              </a:rPr>
              <a:t>لتحديد فيما اذا  كان يجب ارسال ال </a:t>
            </a:r>
            <a:r>
              <a:rPr lang="en-US" sz="3600" b="1" dirty="0" smtClean="0">
                <a:latin typeface="Arabic Typesetting" pitchFamily="66" charset="-78"/>
                <a:cs typeface="Arabic Typesetting" pitchFamily="66" charset="-78"/>
              </a:rPr>
              <a:t>(packet) </a:t>
            </a:r>
            <a:r>
              <a:rPr lang="ar-SA" sz="3600" b="1" dirty="0">
                <a:latin typeface="Arabic Typesetting" pitchFamily="66" charset="-78"/>
                <a:cs typeface="Arabic Typesetting" pitchFamily="66" charset="-78"/>
              </a:rPr>
              <a:t>او </a:t>
            </a:r>
            <a:r>
              <a:rPr lang="ar-SA" sz="3600" b="1" dirty="0" smtClean="0">
                <a:latin typeface="Arabic Typesetting" pitchFamily="66" charset="-78"/>
                <a:cs typeface="Arabic Typesetting" pitchFamily="66" charset="-78"/>
              </a:rPr>
              <a:t>التخلي </a:t>
            </a:r>
            <a:r>
              <a:rPr lang="ar-SA" sz="3600" b="1" dirty="0">
                <a:latin typeface="Arabic Typesetting" pitchFamily="66" charset="-78"/>
                <a:cs typeface="Arabic Typesetting" pitchFamily="66" charset="-78"/>
              </a:rPr>
              <a:t>عنها. من الامثلة على هذه </a:t>
            </a:r>
            <a:r>
              <a:rPr lang="ar-SA" sz="3600" b="1" dirty="0" smtClean="0">
                <a:latin typeface="Arabic Typesetting" pitchFamily="66" charset="-78"/>
                <a:cs typeface="Arabic Typesetting" pitchFamily="66" charset="-78"/>
              </a:rPr>
              <a:t>الحقول: </a:t>
            </a:r>
            <a:endParaRPr lang="ar-SA" sz="3600" b="1" dirty="0">
              <a:latin typeface="Arabic Typesetting" pitchFamily="66" charset="-78"/>
              <a:cs typeface="Arabic Typesetting" pitchFamily="66" charset="-78"/>
            </a:endParaRPr>
          </a:p>
          <a:p>
            <a:pPr marL="0" indent="0">
              <a:buNone/>
            </a:pPr>
            <a:r>
              <a:rPr lang="ar-SA" sz="3600" b="1" dirty="0" smtClean="0">
                <a:latin typeface="Arabic Typesetting" pitchFamily="66" charset="-78"/>
                <a:cs typeface="Arabic Typesetting" pitchFamily="66" charset="-78"/>
              </a:rPr>
              <a:t>1-عنوان بروتكول </a:t>
            </a:r>
            <a:r>
              <a:rPr lang="ar-SA" sz="3600" b="1" dirty="0">
                <a:latin typeface="Arabic Typesetting" pitchFamily="66" charset="-78"/>
                <a:cs typeface="Arabic Typesetting" pitchFamily="66" charset="-78"/>
              </a:rPr>
              <a:t>الانترنيت </a:t>
            </a:r>
            <a:r>
              <a:rPr lang="ar-SA" sz="3600" b="1" dirty="0" smtClean="0">
                <a:latin typeface="Arabic Typesetting" pitchFamily="66" charset="-78"/>
                <a:cs typeface="Arabic Typesetting" pitchFamily="66" charset="-78"/>
              </a:rPr>
              <a:t>للمصدر( </a:t>
            </a:r>
            <a:r>
              <a:rPr lang="en-US" sz="3600" b="1" dirty="0" smtClean="0">
                <a:latin typeface="Arabic Typesetting" pitchFamily="66" charset="-78"/>
                <a:cs typeface="Arabic Typesetting" pitchFamily="66" charset="-78"/>
              </a:rPr>
              <a:t>IP address</a:t>
            </a:r>
            <a:r>
              <a:rPr lang="ar-SA" sz="3600" b="1" dirty="0" smtClean="0">
                <a:latin typeface="Arabic Typesetting" pitchFamily="66" charset="-78"/>
                <a:cs typeface="Arabic Typesetting" pitchFamily="66" charset="-78"/>
              </a:rPr>
              <a:t> </a:t>
            </a:r>
            <a:r>
              <a:rPr lang="en-US" sz="3600" b="1" dirty="0" smtClean="0">
                <a:latin typeface="Arabic Typesetting" pitchFamily="66" charset="-78"/>
                <a:cs typeface="Arabic Typesetting" pitchFamily="66" charset="-78"/>
              </a:rPr>
              <a:t>source</a:t>
            </a:r>
            <a:r>
              <a:rPr lang="ar-SA" sz="3600" b="1" dirty="0" smtClean="0">
                <a:latin typeface="Arabic Typesetting" pitchFamily="66" charset="-78"/>
                <a:cs typeface="Arabic Typesetting" pitchFamily="66" charset="-78"/>
              </a:rPr>
              <a:t>)</a:t>
            </a:r>
            <a:endParaRPr lang="en-US" sz="3600" b="1" dirty="0">
              <a:latin typeface="Arabic Typesetting" pitchFamily="66" charset="-78"/>
              <a:cs typeface="Arabic Typesetting" pitchFamily="66" charset="-78"/>
            </a:endParaRPr>
          </a:p>
          <a:p>
            <a:pPr marL="0" indent="0">
              <a:buNone/>
            </a:pPr>
            <a:r>
              <a:rPr lang="en-US" sz="3600" b="1" dirty="0" smtClean="0">
                <a:latin typeface="Arabic Typesetting" pitchFamily="66" charset="-78"/>
                <a:cs typeface="Arabic Typesetting" pitchFamily="66" charset="-78"/>
              </a:rPr>
              <a:t>-2 </a:t>
            </a:r>
            <a:r>
              <a:rPr lang="ar-SA" sz="3600" b="1" dirty="0">
                <a:latin typeface="Arabic Typesetting" pitchFamily="66" charset="-78"/>
                <a:cs typeface="Arabic Typesetting" pitchFamily="66" charset="-78"/>
              </a:rPr>
              <a:t>عنوان بروتكول الانترنيت للوجهة </a:t>
            </a:r>
            <a:r>
              <a:rPr lang="en-US" sz="3600" b="1" dirty="0" smtClean="0">
                <a:latin typeface="Arabic Typesetting" pitchFamily="66" charset="-78"/>
                <a:cs typeface="Arabic Typesetting" pitchFamily="66" charset="-78"/>
              </a:rPr>
              <a:t>destination </a:t>
            </a:r>
            <a:r>
              <a:rPr lang="en-US" sz="3600" b="1" dirty="0">
                <a:latin typeface="Arabic Typesetting" pitchFamily="66" charset="-78"/>
                <a:cs typeface="Arabic Typesetting" pitchFamily="66" charset="-78"/>
              </a:rPr>
              <a:t>IP </a:t>
            </a:r>
            <a:r>
              <a:rPr lang="en-US" sz="3600" b="1" dirty="0" smtClean="0">
                <a:latin typeface="Arabic Typesetting" pitchFamily="66" charset="-78"/>
                <a:cs typeface="Arabic Typesetting" pitchFamily="66" charset="-78"/>
              </a:rPr>
              <a:t>address)</a:t>
            </a:r>
            <a:r>
              <a:rPr lang="ar-SA" sz="3600" b="1" dirty="0" smtClean="0">
                <a:latin typeface="Arabic Typesetting" pitchFamily="66" charset="-78"/>
                <a:cs typeface="Arabic Typesetting" pitchFamily="66" charset="-78"/>
              </a:rPr>
              <a:t>)</a:t>
            </a:r>
            <a:endParaRPr lang="en-US" sz="3600" b="1" dirty="0" smtClean="0">
              <a:latin typeface="Arabic Typesetting" pitchFamily="66" charset="-78"/>
              <a:cs typeface="Arabic Typesetting" pitchFamily="66" charset="-78"/>
            </a:endParaRPr>
          </a:p>
          <a:p>
            <a:pPr marL="0" indent="0">
              <a:buNone/>
            </a:pPr>
            <a:r>
              <a:rPr lang="en-US" sz="3600" b="1" dirty="0" smtClean="0">
                <a:latin typeface="Arabic Typesetting" pitchFamily="66" charset="-78"/>
                <a:cs typeface="Arabic Typesetting" pitchFamily="66" charset="-78"/>
              </a:rPr>
              <a:t>3</a:t>
            </a:r>
            <a:r>
              <a:rPr lang="ar-SA" sz="3600" b="1" dirty="0" smtClean="0">
                <a:latin typeface="Arabic Typesetting" pitchFamily="66" charset="-78"/>
                <a:cs typeface="Arabic Typesetting" pitchFamily="66" charset="-78"/>
              </a:rPr>
              <a:t>-حقل </a:t>
            </a:r>
            <a:r>
              <a:rPr lang="ar-SA" sz="3600" b="1" dirty="0">
                <a:latin typeface="Arabic Typesetting" pitchFamily="66" charset="-78"/>
                <a:cs typeface="Arabic Typesetting" pitchFamily="66" charset="-78"/>
              </a:rPr>
              <a:t>بروتكول الانترنيت </a:t>
            </a:r>
            <a:r>
              <a:rPr lang="ar-SA" sz="3600" b="1" dirty="0" smtClean="0">
                <a:latin typeface="Arabic Typesetting" pitchFamily="66" charset="-78"/>
                <a:cs typeface="Arabic Typesetting" pitchFamily="66" charset="-78"/>
              </a:rPr>
              <a:t>(</a:t>
            </a:r>
            <a:r>
              <a:rPr lang="en-US" sz="3600" b="1" dirty="0" smtClean="0">
                <a:latin typeface="Arabic Typesetting" pitchFamily="66" charset="-78"/>
                <a:cs typeface="Arabic Typesetting" pitchFamily="66" charset="-78"/>
              </a:rPr>
              <a:t>IP </a:t>
            </a:r>
            <a:r>
              <a:rPr lang="en-US" sz="3600" b="1" dirty="0">
                <a:latin typeface="Arabic Typesetting" pitchFamily="66" charset="-78"/>
                <a:cs typeface="Arabic Typesetting" pitchFamily="66" charset="-78"/>
              </a:rPr>
              <a:t>protocol </a:t>
            </a:r>
            <a:r>
              <a:rPr lang="en-US" sz="3600" b="1" dirty="0" smtClean="0">
                <a:latin typeface="Arabic Typesetting" pitchFamily="66" charset="-78"/>
                <a:cs typeface="Arabic Typesetting" pitchFamily="66" charset="-78"/>
              </a:rPr>
              <a:t> field </a:t>
            </a:r>
            <a:r>
              <a:rPr lang="ar-SA" sz="3600" b="1" dirty="0" smtClean="0">
                <a:latin typeface="Arabic Typesetting" pitchFamily="66" charset="-78"/>
                <a:cs typeface="Arabic Typesetting" pitchFamily="66" charset="-78"/>
              </a:rPr>
              <a:t>)وهذه الحقل </a:t>
            </a:r>
            <a:r>
              <a:rPr lang="ar-SA" sz="3600" b="1" dirty="0">
                <a:latin typeface="Arabic Typesetting" pitchFamily="66" charset="-78"/>
                <a:cs typeface="Arabic Typesetting" pitchFamily="66" charset="-78"/>
              </a:rPr>
              <a:t>يعرف بروتكول النقل </a:t>
            </a:r>
            <a:r>
              <a:rPr lang="ar-SA" sz="3600" b="1" dirty="0" smtClean="0">
                <a:latin typeface="Arabic Typesetting" pitchFamily="66" charset="-78"/>
                <a:cs typeface="Arabic Typesetting" pitchFamily="66" charset="-78"/>
              </a:rPr>
              <a:t>( </a:t>
            </a:r>
            <a:r>
              <a:rPr lang="en-US" sz="3600" b="1" dirty="0">
                <a:latin typeface="Arabic Typesetting" pitchFamily="66" charset="-78"/>
                <a:cs typeface="Arabic Typesetting" pitchFamily="66" charset="-78"/>
              </a:rPr>
              <a:t>protocol  </a:t>
            </a:r>
            <a:r>
              <a:rPr lang="en-US" sz="3600" b="1" dirty="0" smtClean="0">
                <a:latin typeface="Arabic Typesetting" pitchFamily="66" charset="-78"/>
                <a:cs typeface="Arabic Typesetting" pitchFamily="66" charset="-78"/>
              </a:rPr>
              <a:t>Transport</a:t>
            </a:r>
            <a:r>
              <a:rPr lang="ar-SA" sz="3600" b="1" dirty="0" smtClean="0">
                <a:latin typeface="Arabic Typesetting" pitchFamily="66" charset="-78"/>
                <a:cs typeface="Arabic Typesetting" pitchFamily="66" charset="-78"/>
              </a:rPr>
              <a:t>)</a:t>
            </a:r>
            <a:endParaRPr lang="en-US" sz="3600" b="1" dirty="0">
              <a:latin typeface="Arabic Typesetting" pitchFamily="66" charset="-78"/>
              <a:cs typeface="Arabic Typesetting" pitchFamily="66" charset="-78"/>
            </a:endParaRPr>
          </a:p>
          <a:p>
            <a:endParaRPr lang="ar-SA" dirty="0"/>
          </a:p>
        </p:txBody>
      </p:sp>
    </p:spTree>
    <p:extLst>
      <p:ext uri="{BB962C8B-B14F-4D97-AF65-F5344CB8AC3E}">
        <p14:creationId xmlns:p14="http://schemas.microsoft.com/office/powerpoint/2010/main" val="585391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buFont typeface="Arial" pitchFamily="34" charset="0"/>
              <a:buChar char="•"/>
            </a:pPr>
            <a:r>
              <a:rPr lang="ar-SA" sz="3600" b="1" dirty="0">
                <a:latin typeface="Arabic Typesetting" pitchFamily="66" charset="-78"/>
                <a:cs typeface="Arabic Typesetting" pitchFamily="66" charset="-78"/>
              </a:rPr>
              <a:t>اذا لم يكن هنالك </a:t>
            </a:r>
            <a:r>
              <a:rPr lang="ar-SA" sz="3600" b="1" dirty="0" smtClean="0">
                <a:latin typeface="Arabic Typesetting" pitchFamily="66" charset="-78"/>
                <a:cs typeface="Arabic Typesetting" pitchFamily="66" charset="-78"/>
              </a:rPr>
              <a:t>أي </a:t>
            </a:r>
            <a:r>
              <a:rPr lang="ar-SA" sz="3600" b="1" dirty="0">
                <a:latin typeface="Arabic Typesetting" pitchFamily="66" charset="-78"/>
                <a:cs typeface="Arabic Typesetting" pitchFamily="66" charset="-78"/>
              </a:rPr>
              <a:t>تطابق مع </a:t>
            </a:r>
            <a:r>
              <a:rPr lang="ar-SA" sz="3600" b="1" dirty="0" smtClean="0">
                <a:latin typeface="Arabic Typesetting" pitchFamily="66" charset="-78"/>
                <a:cs typeface="Arabic Typesetting" pitchFamily="66" charset="-78"/>
              </a:rPr>
              <a:t>أي </a:t>
            </a:r>
            <a:r>
              <a:rPr lang="en-US" sz="3600" b="1" dirty="0">
                <a:latin typeface="Arabic Typesetting" pitchFamily="66" charset="-78"/>
                <a:cs typeface="Arabic Typesetting" pitchFamily="66" charset="-78"/>
              </a:rPr>
              <a:t>rule  </a:t>
            </a:r>
            <a:r>
              <a:rPr lang="ar-SA" sz="3600" b="1" dirty="0">
                <a:latin typeface="Arabic Typesetting" pitchFamily="66" charset="-78"/>
                <a:cs typeface="Arabic Typesetting" pitchFamily="66" charset="-78"/>
              </a:rPr>
              <a:t>فسيتم حينها اتخاذ حدث </a:t>
            </a:r>
            <a:r>
              <a:rPr lang="ar-SA" sz="3600" b="1" dirty="0" smtClean="0">
                <a:latin typeface="Arabic Typesetting" pitchFamily="66" charset="-78"/>
                <a:cs typeface="Arabic Typesetting" pitchFamily="66" charset="-78"/>
              </a:rPr>
              <a:t>افتراضي (</a:t>
            </a:r>
            <a:r>
              <a:rPr lang="en-US" sz="3600" b="1" dirty="0" smtClean="0">
                <a:latin typeface="Arabic Typesetting" pitchFamily="66" charset="-78"/>
                <a:cs typeface="Arabic Typesetting" pitchFamily="66" charset="-78"/>
              </a:rPr>
              <a:t>default action</a:t>
            </a:r>
            <a:r>
              <a:rPr lang="ar-SA" sz="3600" b="1" dirty="0" smtClean="0">
                <a:latin typeface="Arabic Typesetting" pitchFamily="66" charset="-78"/>
                <a:cs typeface="Arabic Typesetting" pitchFamily="66" charset="-78"/>
              </a:rPr>
              <a:t>)</a:t>
            </a:r>
            <a:endParaRPr lang="en-US" sz="3600" b="1" dirty="0">
              <a:latin typeface="Arabic Typesetting" pitchFamily="66" charset="-78"/>
              <a:cs typeface="Arabic Typesetting" pitchFamily="66" charset="-78"/>
            </a:endParaRPr>
          </a:p>
          <a:p>
            <a:pPr marL="0" indent="0">
              <a:buNone/>
            </a:pPr>
            <a:r>
              <a:rPr lang="ar-SA" sz="3600" b="1" dirty="0">
                <a:latin typeface="Arabic Typesetting" pitchFamily="66" charset="-78"/>
                <a:cs typeface="Arabic Typesetting" pitchFamily="66" charset="-78"/>
              </a:rPr>
              <a:t>هنالك سياستان  افتراضيتان ممكنتان هما :</a:t>
            </a:r>
          </a:p>
          <a:p>
            <a:pPr marL="0" indent="0">
              <a:buNone/>
            </a:pPr>
            <a:r>
              <a:rPr lang="ar-SA" sz="3600" b="1" dirty="0">
                <a:latin typeface="Arabic Typesetting" pitchFamily="66" charset="-78"/>
                <a:cs typeface="Arabic Typesetting" pitchFamily="66" charset="-78"/>
              </a:rPr>
              <a:t>1- سياسة </a:t>
            </a:r>
            <a:r>
              <a:rPr lang="ar-SA" sz="3600" b="1" dirty="0" smtClean="0">
                <a:latin typeface="Arabic Typesetting" pitchFamily="66" charset="-78"/>
                <a:cs typeface="Arabic Typesetting" pitchFamily="66" charset="-78"/>
              </a:rPr>
              <a:t>التخلي </a:t>
            </a:r>
            <a:r>
              <a:rPr lang="en-US" sz="3600" b="1" dirty="0">
                <a:latin typeface="Arabic Typesetting" pitchFamily="66" charset="-78"/>
                <a:cs typeface="Arabic Typesetting" pitchFamily="66" charset="-78"/>
              </a:rPr>
              <a:t>default = </a:t>
            </a:r>
            <a:r>
              <a:rPr lang="en-US" sz="3600" b="1" dirty="0" smtClean="0">
                <a:latin typeface="Arabic Typesetting" pitchFamily="66" charset="-78"/>
                <a:cs typeface="Arabic Typesetting" pitchFamily="66" charset="-78"/>
              </a:rPr>
              <a:t>discard) </a:t>
            </a:r>
            <a:r>
              <a:rPr lang="en-US" sz="3600" b="1" dirty="0">
                <a:latin typeface="Arabic Typesetting" pitchFamily="66" charset="-78"/>
                <a:cs typeface="Arabic Typesetting" pitchFamily="66" charset="-78"/>
              </a:rPr>
              <a:t>: </a:t>
            </a:r>
            <a:r>
              <a:rPr lang="ar-SA" sz="3600" b="1" dirty="0" smtClean="0">
                <a:latin typeface="Arabic Typesetting" pitchFamily="66" charset="-78"/>
                <a:cs typeface="Arabic Typesetting" pitchFamily="66" charset="-78"/>
              </a:rPr>
              <a:t>)وتعنى </a:t>
            </a:r>
            <a:r>
              <a:rPr lang="ar-SA" sz="3600" b="1" dirty="0">
                <a:latin typeface="Arabic Typesetting" pitchFamily="66" charset="-78"/>
                <a:cs typeface="Arabic Typesetting" pitchFamily="66" charset="-78"/>
              </a:rPr>
              <a:t>ما لم يسمح لهو بشكل واضح فانه يمنع </a:t>
            </a:r>
          </a:p>
          <a:p>
            <a:pPr marL="0" indent="0">
              <a:buNone/>
            </a:pPr>
            <a:r>
              <a:rPr lang="ar-SA" sz="3600" b="1" dirty="0">
                <a:latin typeface="Arabic Typesetting" pitchFamily="66" charset="-78"/>
                <a:cs typeface="Arabic Typesetting" pitchFamily="66" charset="-78"/>
              </a:rPr>
              <a:t>2- سياسة الارسال </a:t>
            </a:r>
            <a:r>
              <a:rPr lang="en-US" sz="3600" b="1" dirty="0">
                <a:latin typeface="Arabic Typesetting" pitchFamily="66" charset="-78"/>
                <a:cs typeface="Arabic Typesetting" pitchFamily="66" charset="-78"/>
              </a:rPr>
              <a:t>default = forward </a:t>
            </a:r>
            <a:r>
              <a:rPr lang="en-US" sz="3600" b="1" dirty="0" smtClean="0">
                <a:latin typeface="Arabic Typesetting" pitchFamily="66" charset="-78"/>
                <a:cs typeface="Arabic Typesetting" pitchFamily="66" charset="-78"/>
              </a:rPr>
              <a:t>): </a:t>
            </a:r>
            <a:r>
              <a:rPr lang="ar-SA" sz="3600" b="1" dirty="0" smtClean="0">
                <a:latin typeface="Arabic Typesetting" pitchFamily="66" charset="-78"/>
                <a:cs typeface="Arabic Typesetting" pitchFamily="66" charset="-78"/>
              </a:rPr>
              <a:t>)وتعنى </a:t>
            </a:r>
            <a:r>
              <a:rPr lang="ar-SA" sz="3600" b="1" dirty="0">
                <a:latin typeface="Arabic Typesetting" pitchFamily="66" charset="-78"/>
                <a:cs typeface="Arabic Typesetting" pitchFamily="66" charset="-78"/>
              </a:rPr>
              <a:t>مالم يمنع بشكل واضح  فسيتم السماح له </a:t>
            </a:r>
          </a:p>
          <a:p>
            <a:endParaRPr lang="ar-SA" sz="36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1800763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Autofit/>
          </a:bodyPr>
          <a:lstStyle/>
          <a:p>
            <a:r>
              <a:rPr lang="en-US" sz="3600" b="1" u="sng" dirty="0">
                <a:solidFill>
                  <a:srgbClr val="FF0000"/>
                </a:solidFill>
                <a:latin typeface="Arabic Typesetting" pitchFamily="66" charset="-78"/>
                <a:cs typeface="Arabic Typesetting" pitchFamily="66" charset="-78"/>
              </a:rPr>
              <a:t>Advantages </a:t>
            </a:r>
            <a:r>
              <a:rPr lang="en-US" sz="3600" b="1" u="sng" dirty="0" smtClean="0">
                <a:solidFill>
                  <a:srgbClr val="FF0000"/>
                </a:solidFill>
                <a:latin typeface="Arabic Typesetting" pitchFamily="66" charset="-78"/>
                <a:cs typeface="Arabic Typesetting" pitchFamily="66" charset="-78"/>
              </a:rPr>
              <a:t>of packet  </a:t>
            </a:r>
            <a:r>
              <a:rPr lang="en-US" sz="3600" b="1" u="sng" dirty="0">
                <a:solidFill>
                  <a:srgbClr val="FF0000"/>
                </a:solidFill>
                <a:latin typeface="Arabic Typesetting" pitchFamily="66" charset="-78"/>
                <a:cs typeface="Arabic Typesetting" pitchFamily="66" charset="-78"/>
              </a:rPr>
              <a:t>Filtering </a:t>
            </a:r>
            <a:r>
              <a:rPr lang="en-US" sz="3600" b="1" u="sng" dirty="0" smtClean="0">
                <a:solidFill>
                  <a:srgbClr val="FF0000"/>
                </a:solidFill>
                <a:latin typeface="Arabic Typesetting" pitchFamily="66" charset="-78"/>
                <a:cs typeface="Arabic Typesetting" pitchFamily="66" charset="-78"/>
              </a:rPr>
              <a:t>Router</a:t>
            </a:r>
            <a:r>
              <a:rPr lang="ar-SA" sz="3600" b="1" u="sng" dirty="0" smtClean="0">
                <a:solidFill>
                  <a:srgbClr val="FF0000"/>
                </a:solidFill>
                <a:latin typeface="Arabic Typesetting" pitchFamily="66" charset="-78"/>
                <a:cs typeface="Arabic Typesetting" pitchFamily="66" charset="-78"/>
              </a:rPr>
              <a:t> </a:t>
            </a:r>
          </a:p>
          <a:p>
            <a:pPr>
              <a:buFont typeface="Arial" pitchFamily="34" charset="0"/>
              <a:buChar char="•"/>
            </a:pPr>
            <a:r>
              <a:rPr lang="ar-SA" sz="3600" b="1" dirty="0" smtClean="0">
                <a:latin typeface="Arabic Typesetting" pitchFamily="66" charset="-78"/>
                <a:cs typeface="Arabic Typesetting" pitchFamily="66" charset="-78"/>
              </a:rPr>
              <a:t>البساطة( </a:t>
            </a:r>
            <a:r>
              <a:rPr lang="en-US" sz="3600" b="1" dirty="0" smtClean="0">
                <a:latin typeface="Arabic Typesetting" pitchFamily="66" charset="-78"/>
                <a:cs typeface="Arabic Typesetting" pitchFamily="66" charset="-78"/>
              </a:rPr>
              <a:t>Simplicity</a:t>
            </a:r>
            <a:r>
              <a:rPr lang="ar-SA" sz="3600" b="1" dirty="0" smtClean="0">
                <a:latin typeface="Arabic Typesetting" pitchFamily="66" charset="-78"/>
                <a:cs typeface="Arabic Typesetting" pitchFamily="66" charset="-78"/>
              </a:rPr>
              <a:t>)</a:t>
            </a:r>
          </a:p>
          <a:p>
            <a:pPr>
              <a:buFont typeface="Arial" pitchFamily="34" charset="0"/>
              <a:buChar char="•"/>
            </a:pPr>
            <a:r>
              <a:rPr lang="ar-SA" sz="3600" b="1" dirty="0" smtClean="0">
                <a:latin typeface="Arabic Typesetting" pitchFamily="66" charset="-78"/>
                <a:cs typeface="Arabic Typesetting" pitchFamily="66" charset="-78"/>
              </a:rPr>
              <a:t>الشفافية بالنسبة للمستخدمين( </a:t>
            </a:r>
            <a:r>
              <a:rPr lang="en-US" sz="3600" b="1" dirty="0" smtClean="0">
                <a:latin typeface="Arabic Typesetting" pitchFamily="66" charset="-78"/>
                <a:cs typeface="Arabic Typesetting" pitchFamily="66" charset="-78"/>
              </a:rPr>
              <a:t>Transparency </a:t>
            </a:r>
            <a:r>
              <a:rPr lang="en-US" sz="3600" b="1" dirty="0">
                <a:latin typeface="Arabic Typesetting" pitchFamily="66" charset="-78"/>
                <a:cs typeface="Arabic Typesetting" pitchFamily="66" charset="-78"/>
              </a:rPr>
              <a:t>to </a:t>
            </a:r>
            <a:r>
              <a:rPr lang="en-US" sz="3600" b="1" dirty="0" smtClean="0">
                <a:latin typeface="Arabic Typesetting" pitchFamily="66" charset="-78"/>
                <a:cs typeface="Arabic Typesetting" pitchFamily="66" charset="-78"/>
              </a:rPr>
              <a:t>users</a:t>
            </a:r>
            <a:r>
              <a:rPr lang="ar-SA" sz="3600" b="1" dirty="0" smtClean="0">
                <a:latin typeface="Arabic Typesetting" pitchFamily="66" charset="-78"/>
                <a:cs typeface="Arabic Typesetting" pitchFamily="66" charset="-78"/>
              </a:rPr>
              <a:t>)</a:t>
            </a:r>
          </a:p>
          <a:p>
            <a:pPr>
              <a:buFont typeface="Arial" pitchFamily="34" charset="0"/>
              <a:buChar char="•"/>
            </a:pPr>
            <a:r>
              <a:rPr lang="ar-SA" sz="3600" b="1" dirty="0" smtClean="0">
                <a:latin typeface="Arabic Typesetting" pitchFamily="66" charset="-78"/>
                <a:cs typeface="Arabic Typesetting" pitchFamily="66" charset="-78"/>
              </a:rPr>
              <a:t>السرعة العالية (</a:t>
            </a:r>
            <a:r>
              <a:rPr lang="en-US" sz="3600" b="1" dirty="0" smtClean="0">
                <a:latin typeface="Arabic Typesetting" pitchFamily="66" charset="-78"/>
                <a:cs typeface="Arabic Typesetting" pitchFamily="66" charset="-78"/>
              </a:rPr>
              <a:t>High speed</a:t>
            </a:r>
            <a:r>
              <a:rPr lang="ar-SA" sz="3600" b="1" dirty="0" smtClean="0">
                <a:latin typeface="Arabic Typesetting" pitchFamily="66" charset="-78"/>
                <a:cs typeface="Arabic Typesetting" pitchFamily="66" charset="-78"/>
              </a:rPr>
              <a:t>) </a:t>
            </a:r>
          </a:p>
          <a:p>
            <a:r>
              <a:rPr lang="en-US" sz="3600" b="1" u="sng" dirty="0">
                <a:solidFill>
                  <a:srgbClr val="FF0000"/>
                </a:solidFill>
                <a:latin typeface="Arabic Typesetting" pitchFamily="66" charset="-78"/>
                <a:cs typeface="Arabic Typesetting" pitchFamily="66" charset="-78"/>
              </a:rPr>
              <a:t>Disadvantages of packet  Filtering </a:t>
            </a:r>
            <a:r>
              <a:rPr lang="en-US" sz="3600" b="1" u="sng" dirty="0" smtClean="0">
                <a:solidFill>
                  <a:srgbClr val="FF0000"/>
                </a:solidFill>
                <a:latin typeface="Arabic Typesetting" pitchFamily="66" charset="-78"/>
                <a:cs typeface="Arabic Typesetting" pitchFamily="66" charset="-78"/>
              </a:rPr>
              <a:t>Router</a:t>
            </a:r>
            <a:endParaRPr lang="ar-SA" sz="3600" b="1" u="sng" dirty="0" smtClean="0">
              <a:solidFill>
                <a:srgbClr val="FF0000"/>
              </a:solidFill>
              <a:latin typeface="Arabic Typesetting" pitchFamily="66" charset="-78"/>
              <a:cs typeface="Arabic Typesetting" pitchFamily="66" charset="-78"/>
            </a:endParaRPr>
          </a:p>
          <a:p>
            <a:pPr>
              <a:buFont typeface="Arial" pitchFamily="34" charset="0"/>
              <a:buChar char="•"/>
            </a:pPr>
            <a:r>
              <a:rPr lang="ar-SA" sz="3600" b="1" dirty="0" smtClean="0">
                <a:latin typeface="Arabic Typesetting" pitchFamily="66" charset="-78"/>
                <a:cs typeface="Arabic Typesetting" pitchFamily="66" charset="-78"/>
              </a:rPr>
              <a:t>صعوبة وضع قواعد تنقية الحزم (</a:t>
            </a:r>
            <a:r>
              <a:rPr lang="en-US" sz="3600" b="1" dirty="0" smtClean="0">
                <a:latin typeface="Arabic Typesetting" pitchFamily="66" charset="-78"/>
                <a:cs typeface="Arabic Typesetting" pitchFamily="66" charset="-78"/>
              </a:rPr>
              <a:t>Difficulty </a:t>
            </a:r>
            <a:r>
              <a:rPr lang="en-US" sz="3600" b="1" dirty="0">
                <a:latin typeface="Arabic Typesetting" pitchFamily="66" charset="-78"/>
                <a:cs typeface="Arabic Typesetting" pitchFamily="66" charset="-78"/>
              </a:rPr>
              <a:t>of setting up packet filter </a:t>
            </a:r>
            <a:r>
              <a:rPr lang="en-US" sz="3600" b="1" dirty="0" smtClean="0">
                <a:latin typeface="Arabic Typesetting" pitchFamily="66" charset="-78"/>
                <a:cs typeface="Arabic Typesetting" pitchFamily="66" charset="-78"/>
              </a:rPr>
              <a:t>rules</a:t>
            </a:r>
            <a:r>
              <a:rPr lang="ar-SA" sz="3600" b="1" dirty="0" smtClean="0">
                <a:latin typeface="Arabic Typesetting" pitchFamily="66" charset="-78"/>
                <a:cs typeface="Arabic Typesetting" pitchFamily="66" charset="-78"/>
              </a:rPr>
              <a:t>)</a:t>
            </a:r>
          </a:p>
          <a:p>
            <a:pPr>
              <a:buFont typeface="Arial" pitchFamily="34" charset="0"/>
              <a:buChar char="•"/>
            </a:pPr>
            <a:r>
              <a:rPr lang="ar-SA" sz="3600" b="1" dirty="0" smtClean="0">
                <a:latin typeface="Arabic Typesetting" pitchFamily="66" charset="-78"/>
                <a:cs typeface="Arabic Typesetting" pitchFamily="66" charset="-78"/>
              </a:rPr>
              <a:t>نقص التحققية (</a:t>
            </a:r>
            <a:r>
              <a:rPr lang="en-US" sz="3600" b="1" dirty="0" smtClean="0">
                <a:latin typeface="Arabic Typesetting" pitchFamily="66" charset="-78"/>
                <a:cs typeface="Arabic Typesetting" pitchFamily="66" charset="-78"/>
              </a:rPr>
              <a:t>Lack </a:t>
            </a:r>
            <a:r>
              <a:rPr lang="en-US" sz="3600" b="1" dirty="0">
                <a:latin typeface="Arabic Typesetting" pitchFamily="66" charset="-78"/>
                <a:cs typeface="Arabic Typesetting" pitchFamily="66" charset="-78"/>
              </a:rPr>
              <a:t>of </a:t>
            </a:r>
            <a:r>
              <a:rPr lang="en-US" sz="3600" b="1" dirty="0" smtClean="0">
                <a:latin typeface="Arabic Typesetting" pitchFamily="66" charset="-78"/>
                <a:cs typeface="Arabic Typesetting" pitchFamily="66" charset="-78"/>
              </a:rPr>
              <a:t>Authentication</a:t>
            </a:r>
            <a:r>
              <a:rPr lang="ar-SA" sz="3600" b="1" dirty="0" smtClean="0">
                <a:latin typeface="Arabic Typesetting" pitchFamily="66" charset="-78"/>
                <a:cs typeface="Arabic Typesetting" pitchFamily="66" charset="-78"/>
              </a:rPr>
              <a:t> )</a:t>
            </a:r>
            <a:endParaRPr lang="ar-SA" sz="36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1015019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77500" lnSpcReduction="20000"/>
          </a:bodyPr>
          <a:lstStyle/>
          <a:p>
            <a:r>
              <a:rPr lang="ar-SA" sz="4300" b="1" u="sng" dirty="0" smtClean="0">
                <a:latin typeface="Arabic Typesetting" pitchFamily="66" charset="-78"/>
                <a:cs typeface="Arabic Typesetting" pitchFamily="66" charset="-78"/>
              </a:rPr>
              <a:t>  النوع الثاني بوابات المستوى التطبيقي</a:t>
            </a:r>
          </a:p>
          <a:p>
            <a:pPr marL="0" indent="0">
              <a:buNone/>
            </a:pPr>
            <a:r>
              <a:rPr lang="ar-SA" sz="4300" b="1" u="sng" dirty="0" smtClean="0">
                <a:latin typeface="Arabic Typesetting" pitchFamily="66" charset="-78"/>
                <a:cs typeface="Arabic Typesetting" pitchFamily="66" charset="-78"/>
              </a:rPr>
              <a:t> (</a:t>
            </a:r>
            <a:r>
              <a:rPr lang="en-US" sz="4300" b="1" u="sng" dirty="0" smtClean="0">
                <a:latin typeface="Arabic Typesetting" pitchFamily="66" charset="-78"/>
                <a:cs typeface="Arabic Typesetting" pitchFamily="66" charset="-78"/>
              </a:rPr>
              <a:t>level gateways</a:t>
            </a:r>
            <a:r>
              <a:rPr lang="ar-SA" sz="4300" b="1" u="sng" dirty="0" smtClean="0">
                <a:latin typeface="Arabic Typesetting" pitchFamily="66" charset="-78"/>
                <a:cs typeface="Arabic Typesetting" pitchFamily="66" charset="-78"/>
              </a:rPr>
              <a:t> - </a:t>
            </a:r>
            <a:r>
              <a:rPr lang="en-US" sz="4300" b="1" u="sng" dirty="0" smtClean="0">
                <a:latin typeface="Arabic Typesetting" pitchFamily="66" charset="-78"/>
                <a:cs typeface="Arabic Typesetting" pitchFamily="66" charset="-78"/>
              </a:rPr>
              <a:t>(Application</a:t>
            </a:r>
            <a:r>
              <a:rPr lang="ar-SA" sz="4300" b="1" u="sng" dirty="0" smtClean="0">
                <a:latin typeface="Arabic Typesetting" pitchFamily="66" charset="-78"/>
                <a:cs typeface="Arabic Typesetting" pitchFamily="66" charset="-78"/>
              </a:rPr>
              <a:t>:</a:t>
            </a:r>
          </a:p>
          <a:p>
            <a:pPr>
              <a:buFontTx/>
              <a:buChar char="-"/>
            </a:pPr>
            <a:r>
              <a:rPr lang="ar-SA" sz="3600" b="1" dirty="0" smtClean="0">
                <a:latin typeface="Arabic Typesetting" pitchFamily="66" charset="-78"/>
                <a:cs typeface="Arabic Typesetting" pitchFamily="66" charset="-78"/>
              </a:rPr>
              <a:t>يسمى ايضا بال </a:t>
            </a:r>
            <a:r>
              <a:rPr lang="en-US" sz="3600" b="1" dirty="0" smtClean="0">
                <a:latin typeface="Arabic Typesetting" pitchFamily="66" charset="-78"/>
                <a:cs typeface="Arabic Typesetting" pitchFamily="66" charset="-78"/>
              </a:rPr>
              <a:t>proxy server</a:t>
            </a:r>
            <a:r>
              <a:rPr lang="ar-SA" sz="3600" b="1" dirty="0" smtClean="0">
                <a:latin typeface="Arabic Typesetting" pitchFamily="66" charset="-78"/>
                <a:cs typeface="Arabic Typesetting" pitchFamily="66" charset="-78"/>
              </a:rPr>
              <a:t> ويعمل قناة لمرور المستوى التطبيقي </a:t>
            </a:r>
          </a:p>
          <a:p>
            <a:pPr marL="0" indent="0">
              <a:buNone/>
            </a:pPr>
            <a:r>
              <a:rPr lang="en-US" sz="3600" b="1" dirty="0" smtClean="0">
                <a:latin typeface="Arabic Typesetting" pitchFamily="66" charset="-78"/>
                <a:cs typeface="Arabic Typesetting" pitchFamily="66" charset="-78"/>
              </a:rPr>
              <a:t>)</a:t>
            </a:r>
            <a:r>
              <a:rPr lang="ar-SA" sz="3600" b="1" dirty="0" smtClean="0">
                <a:latin typeface="Arabic Typesetting" pitchFamily="66" charset="-78"/>
                <a:cs typeface="Arabic Typesetting" pitchFamily="66" charset="-78"/>
              </a:rPr>
              <a:t> </a:t>
            </a:r>
            <a:r>
              <a:rPr lang="en-US" sz="3600" b="1" dirty="0" smtClean="0">
                <a:latin typeface="Arabic Typesetting" pitchFamily="66" charset="-78"/>
                <a:cs typeface="Arabic Typesetting" pitchFamily="66" charset="-78"/>
              </a:rPr>
              <a:t>Application-level Traffic</a:t>
            </a:r>
            <a:r>
              <a:rPr lang="ar-SA" sz="3600" b="1" dirty="0" smtClean="0">
                <a:latin typeface="Arabic Typesetting" pitchFamily="66" charset="-78"/>
                <a:cs typeface="Arabic Typesetting" pitchFamily="66" charset="-78"/>
              </a:rPr>
              <a:t>)</a:t>
            </a:r>
          </a:p>
          <a:p>
            <a:pPr marL="0" indent="0">
              <a:buNone/>
            </a:pPr>
            <a:r>
              <a:rPr lang="ar-SA" sz="3600" b="1" dirty="0" smtClean="0">
                <a:latin typeface="Arabic Typesetting" pitchFamily="66" charset="-78"/>
                <a:cs typeface="Arabic Typesetting" pitchFamily="66" charset="-78"/>
              </a:rPr>
              <a:t>- يتصل المستخدم  بال </a:t>
            </a:r>
            <a:r>
              <a:rPr lang="en-US" sz="3600" b="1" dirty="0" smtClean="0">
                <a:latin typeface="Arabic Typesetting" pitchFamily="66" charset="-78"/>
                <a:cs typeface="Arabic Typesetting" pitchFamily="66" charset="-78"/>
              </a:rPr>
              <a:t>gateway</a:t>
            </a:r>
            <a:r>
              <a:rPr lang="ar-SA" sz="3600" b="1" dirty="0" smtClean="0">
                <a:latin typeface="Arabic Typesetting" pitchFamily="66" charset="-78"/>
                <a:cs typeface="Arabic Typesetting" pitchFamily="66" charset="-78"/>
              </a:rPr>
              <a:t> باستخدام تطبيق من تطبيقات( </a:t>
            </a:r>
            <a:r>
              <a:rPr lang="en-US" sz="3600" b="1" dirty="0" smtClean="0">
                <a:latin typeface="Arabic Typesetting" pitchFamily="66" charset="-78"/>
                <a:cs typeface="Arabic Typesetting" pitchFamily="66" charset="-78"/>
              </a:rPr>
              <a:t>(TCP/IP</a:t>
            </a:r>
            <a:r>
              <a:rPr lang="ar-SA" sz="3600" b="1" dirty="0" smtClean="0">
                <a:latin typeface="Arabic Typesetting" pitchFamily="66" charset="-78"/>
                <a:cs typeface="Arabic Typesetting" pitchFamily="66" charset="-78"/>
              </a:rPr>
              <a:t> مثل ال</a:t>
            </a:r>
            <a:r>
              <a:rPr lang="en-US" sz="3600" b="1" dirty="0" smtClean="0">
                <a:latin typeface="Arabic Typesetting" pitchFamily="66" charset="-78"/>
                <a:cs typeface="Arabic Typesetting" pitchFamily="66" charset="-78"/>
              </a:rPr>
              <a:t>Telnet</a:t>
            </a:r>
            <a:r>
              <a:rPr lang="ar-SA" sz="3600" b="1" dirty="0" smtClean="0">
                <a:latin typeface="Arabic Typesetting" pitchFamily="66" charset="-78"/>
                <a:cs typeface="Arabic Typesetting" pitchFamily="66" charset="-78"/>
              </a:rPr>
              <a:t> او ال </a:t>
            </a:r>
            <a:r>
              <a:rPr lang="en-US" sz="3600" b="1" dirty="0" smtClean="0">
                <a:latin typeface="Arabic Typesetting" pitchFamily="66" charset="-78"/>
                <a:cs typeface="Arabic Typesetting" pitchFamily="66" charset="-78"/>
              </a:rPr>
              <a:t>FTP </a:t>
            </a:r>
            <a:r>
              <a:rPr lang="ar-SA" sz="3600" b="1" dirty="0" smtClean="0">
                <a:latin typeface="Arabic Typesetting" pitchFamily="66" charset="-78"/>
                <a:cs typeface="Arabic Typesetting" pitchFamily="66" charset="-78"/>
              </a:rPr>
              <a:t> </a:t>
            </a:r>
          </a:p>
          <a:p>
            <a:pPr marL="0" indent="0">
              <a:buNone/>
            </a:pPr>
            <a:r>
              <a:rPr lang="ar-SA" sz="3600" b="1" dirty="0" smtClean="0">
                <a:latin typeface="Arabic Typesetting" pitchFamily="66" charset="-78"/>
                <a:cs typeface="Arabic Typesetting" pitchFamily="66" charset="-78"/>
              </a:rPr>
              <a:t>- تطلب ال </a:t>
            </a:r>
            <a:r>
              <a:rPr lang="en-US" sz="3600" b="1" dirty="0" smtClean="0">
                <a:latin typeface="Arabic Typesetting" pitchFamily="66" charset="-78"/>
                <a:cs typeface="Arabic Typesetting" pitchFamily="66" charset="-78"/>
              </a:rPr>
              <a:t>gateway</a:t>
            </a:r>
            <a:r>
              <a:rPr lang="ar-SA" sz="3600" b="1" dirty="0" smtClean="0">
                <a:latin typeface="Arabic Typesetting" pitchFamily="66" charset="-78"/>
                <a:cs typeface="Arabic Typesetting" pitchFamily="66" charset="-78"/>
              </a:rPr>
              <a:t> من المستخدم ادخال اسم ال</a:t>
            </a:r>
            <a:r>
              <a:rPr lang="en-US" sz="3600" b="1" dirty="0">
                <a:latin typeface="Arabic Typesetting" pitchFamily="66" charset="-78"/>
                <a:cs typeface="Arabic Typesetting" pitchFamily="66" charset="-78"/>
              </a:rPr>
              <a:t>host</a:t>
            </a:r>
            <a:r>
              <a:rPr lang="ar-SA" sz="3600" b="1" dirty="0" smtClean="0">
                <a:latin typeface="Arabic Typesetting" pitchFamily="66" charset="-78"/>
                <a:cs typeface="Arabic Typesetting" pitchFamily="66" charset="-78"/>
              </a:rPr>
              <a:t>  البعيد المراد الوصول اليه </a:t>
            </a:r>
          </a:p>
          <a:p>
            <a:pPr marL="0" indent="0">
              <a:buNone/>
            </a:pPr>
            <a:r>
              <a:rPr lang="ar-SA" sz="3600" b="1" dirty="0" smtClean="0">
                <a:latin typeface="Arabic Typesetting" pitchFamily="66" charset="-78"/>
                <a:cs typeface="Arabic Typesetting" pitchFamily="66" charset="-78"/>
              </a:rPr>
              <a:t>- عندما يستجيب المستخدم بتزويده </a:t>
            </a:r>
            <a:r>
              <a:rPr lang="ar-SA" sz="3600" b="1" dirty="0" err="1" smtClean="0">
                <a:latin typeface="Arabic Typesetting" pitchFamily="66" charset="-78"/>
                <a:cs typeface="Arabic Typesetting" pitchFamily="66" charset="-78"/>
              </a:rPr>
              <a:t>لل</a:t>
            </a:r>
            <a:r>
              <a:rPr lang="en-US" sz="3600" b="1" dirty="0" smtClean="0">
                <a:latin typeface="Arabic Typesetting" pitchFamily="66" charset="-78"/>
                <a:cs typeface="Arabic Typesetting" pitchFamily="66" charset="-78"/>
              </a:rPr>
              <a:t>User ID</a:t>
            </a:r>
            <a:r>
              <a:rPr lang="ar-SA" sz="3600" b="1" dirty="0" smtClean="0">
                <a:latin typeface="Arabic Typesetting" pitchFamily="66" charset="-78"/>
                <a:cs typeface="Arabic Typesetting" pitchFamily="66" charset="-78"/>
              </a:rPr>
              <a:t> ومعلومات التحقق الصحيحة فان ال </a:t>
            </a:r>
            <a:r>
              <a:rPr lang="en-US" sz="3600" b="1" dirty="0" smtClean="0">
                <a:latin typeface="Arabic Typesetting" pitchFamily="66" charset="-78"/>
                <a:cs typeface="Arabic Typesetting" pitchFamily="66" charset="-78"/>
              </a:rPr>
              <a:t>gateway</a:t>
            </a:r>
            <a:r>
              <a:rPr lang="ar-SA" sz="3600" b="1" dirty="0" smtClean="0">
                <a:latin typeface="Arabic Typesetting" pitchFamily="66" charset="-78"/>
                <a:cs typeface="Arabic Typesetting" pitchFamily="66" charset="-78"/>
              </a:rPr>
              <a:t> تتصل بالتطبيق الموجود على ال </a:t>
            </a:r>
            <a:r>
              <a:rPr lang="en-US" sz="3600" b="1" dirty="0" smtClean="0">
                <a:latin typeface="Arabic Typesetting" pitchFamily="66" charset="-78"/>
                <a:cs typeface="Arabic Typesetting" pitchFamily="66" charset="-78"/>
              </a:rPr>
              <a:t>host</a:t>
            </a:r>
            <a:r>
              <a:rPr lang="ar-SA" sz="3600" b="1" dirty="0" smtClean="0">
                <a:latin typeface="Arabic Typesetting" pitchFamily="66" charset="-78"/>
                <a:cs typeface="Arabic Typesetting" pitchFamily="66" charset="-78"/>
              </a:rPr>
              <a:t> البعيد وتنقل اجزاء ال</a:t>
            </a:r>
            <a:r>
              <a:rPr lang="en-US" sz="3600" b="1" dirty="0" smtClean="0">
                <a:latin typeface="Arabic Typesetting" pitchFamily="66" charset="-78"/>
                <a:cs typeface="Arabic Typesetting" pitchFamily="66" charset="-78"/>
              </a:rPr>
              <a:t>TCP</a:t>
            </a:r>
            <a:r>
              <a:rPr lang="ar-SA" sz="3600" b="1" dirty="0" smtClean="0">
                <a:latin typeface="Arabic Typesetting" pitchFamily="66" charset="-78"/>
                <a:cs typeface="Arabic Typesetting" pitchFamily="66" charset="-78"/>
              </a:rPr>
              <a:t> التي تحتوى على بيانات التطبيق بين النهايتين الطرفيتين. </a:t>
            </a:r>
            <a:endParaRPr lang="ar-SA" sz="36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2875389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marL="0" indent="0">
              <a:buNone/>
            </a:pPr>
            <a:r>
              <a:rPr lang="ar-SA" sz="4000" b="1" dirty="0" smtClean="0">
                <a:latin typeface="Arabic Typesetting" pitchFamily="66" charset="-78"/>
                <a:cs typeface="Arabic Typesetting" pitchFamily="66" charset="-78"/>
              </a:rPr>
              <a:t>- اذا لم تقد ال </a:t>
            </a:r>
            <a:r>
              <a:rPr lang="en-US" sz="4000" b="1" dirty="0" smtClean="0">
                <a:latin typeface="Arabic Typesetting" pitchFamily="66" charset="-78"/>
                <a:cs typeface="Arabic Typesetting" pitchFamily="66" charset="-78"/>
              </a:rPr>
              <a:t>gateway</a:t>
            </a:r>
            <a:r>
              <a:rPr lang="ar-SA" sz="4000" b="1" dirty="0" smtClean="0">
                <a:latin typeface="Arabic Typesetting" pitchFamily="66" charset="-78"/>
                <a:cs typeface="Arabic Typesetting" pitchFamily="66" charset="-78"/>
              </a:rPr>
              <a:t> شفرة ال </a:t>
            </a:r>
            <a:r>
              <a:rPr lang="en-US" sz="4000" b="1" dirty="0" smtClean="0">
                <a:latin typeface="Arabic Typesetting" pitchFamily="66" charset="-78"/>
                <a:cs typeface="Arabic Typesetting" pitchFamily="66" charset="-78"/>
              </a:rPr>
              <a:t>proxy</a:t>
            </a:r>
            <a:r>
              <a:rPr lang="ar-SA" sz="4000" b="1" dirty="0" smtClean="0">
                <a:latin typeface="Arabic Typesetting" pitchFamily="66" charset="-78"/>
                <a:cs typeface="Arabic Typesetting" pitchFamily="66" charset="-78"/>
              </a:rPr>
              <a:t> لتطبيق محدد فان الخدمة لن تكون مدعومة ولن يتم ارسالها عبر ال </a:t>
            </a:r>
            <a:r>
              <a:rPr lang="en-US" sz="4000" b="1" dirty="0" smtClean="0">
                <a:latin typeface="Arabic Typesetting" pitchFamily="66" charset="-78"/>
                <a:cs typeface="Arabic Typesetting" pitchFamily="66" charset="-78"/>
              </a:rPr>
              <a:t>Firewall</a:t>
            </a:r>
            <a:r>
              <a:rPr lang="ar-SA" sz="4000" b="1" dirty="0" smtClean="0">
                <a:latin typeface="Arabic Typesetting" pitchFamily="66" charset="-78"/>
                <a:cs typeface="Arabic Typesetting" pitchFamily="66" charset="-78"/>
              </a:rPr>
              <a:t> </a:t>
            </a:r>
            <a:endParaRPr lang="ar-SA" sz="40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4061191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4" name="عنصر نائب للمحتوى 3"/>
          <p:cNvGraphicFramePr>
            <a:graphicFrameLocks noGrp="1" noChangeAspect="1"/>
          </p:cNvGraphicFramePr>
          <p:nvPr>
            <p:ph idx="1"/>
            <p:extLst>
              <p:ext uri="{D42A27DB-BD31-4B8C-83A1-F6EECF244321}">
                <p14:modId xmlns:p14="http://schemas.microsoft.com/office/powerpoint/2010/main" val="1282803337"/>
              </p:ext>
            </p:extLst>
          </p:nvPr>
        </p:nvGraphicFramePr>
        <p:xfrm>
          <a:off x="1433513" y="2687638"/>
          <a:ext cx="6276975" cy="2352675"/>
        </p:xfrm>
        <a:graphic>
          <a:graphicData uri="http://schemas.openxmlformats.org/presentationml/2006/ole">
            <mc:AlternateContent xmlns:mc="http://schemas.openxmlformats.org/markup-compatibility/2006">
              <mc:Choice xmlns:v="urn:schemas-microsoft-com:vml" Requires="v">
                <p:oleObj spid="_x0000_s1032" name="Bitmap Image" r:id="rId3" imgW="6276190" imgH="2352381" progId="PBrush">
                  <p:embed/>
                </p:oleObj>
              </mc:Choice>
              <mc:Fallback>
                <p:oleObj name="Bitmap Image" r:id="rId3" imgW="6276190" imgH="2352381"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3513" y="2687638"/>
                        <a:ext cx="627697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مستطيل 4"/>
          <p:cNvSpPr/>
          <p:nvPr/>
        </p:nvSpPr>
        <p:spPr>
          <a:xfrm>
            <a:off x="1691680" y="5517232"/>
            <a:ext cx="5040560" cy="892552"/>
          </a:xfrm>
          <a:prstGeom prst="rect">
            <a:avLst/>
          </a:prstGeom>
        </p:spPr>
        <p:txBody>
          <a:bodyPr wrap="square">
            <a:spAutoFit/>
          </a:bodyPr>
          <a:lstStyle/>
          <a:p>
            <a:pPr algn="l" rtl="0">
              <a:spcBef>
                <a:spcPts val="600"/>
              </a:spcBef>
              <a:buClr>
                <a:srgbClr val="B13F9A"/>
              </a:buClr>
              <a:buSzPct val="73000"/>
            </a:pPr>
            <a:r>
              <a:rPr lang="en-US" sz="2600" b="1" i="1" u="sng" dirty="0">
                <a:solidFill>
                  <a:prstClr val="black"/>
                </a:solidFill>
              </a:rPr>
              <a:t>Application-level Gateway</a:t>
            </a:r>
            <a:br>
              <a:rPr lang="en-US" sz="2600" b="1" i="1" u="sng" dirty="0">
                <a:solidFill>
                  <a:prstClr val="black"/>
                </a:solidFill>
              </a:rPr>
            </a:br>
            <a:endParaRPr lang="ar-SA" sz="2600" dirty="0">
              <a:solidFill>
                <a:prstClr val="black"/>
              </a:solidFill>
            </a:endParaRPr>
          </a:p>
        </p:txBody>
      </p:sp>
    </p:spTree>
    <p:extLst>
      <p:ext uri="{BB962C8B-B14F-4D97-AF65-F5344CB8AC3E}">
        <p14:creationId xmlns:p14="http://schemas.microsoft.com/office/powerpoint/2010/main" val="811219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a:bodyPr>
          <a:lstStyle/>
          <a:p>
            <a:pPr algn="l" rtl="0"/>
            <a:r>
              <a:rPr lang="en-US" b="1" u="sng" dirty="0" smtClean="0">
                <a:solidFill>
                  <a:srgbClr val="FF0000"/>
                </a:solidFill>
              </a:rPr>
              <a:t>Advantage of Application -level gateways</a:t>
            </a:r>
            <a:r>
              <a:rPr lang="ar-SA" b="1" u="sng" dirty="0" smtClean="0">
                <a:solidFill>
                  <a:srgbClr val="FF0000"/>
                </a:solidFill>
              </a:rPr>
              <a:t> </a:t>
            </a:r>
            <a:r>
              <a:rPr lang="en-US" b="1" u="sng" dirty="0" smtClean="0">
                <a:solidFill>
                  <a:srgbClr val="FF0000"/>
                </a:solidFill>
              </a:rPr>
              <a:t>s </a:t>
            </a:r>
          </a:p>
          <a:p>
            <a:pPr marL="0" indent="0" algn="l" rtl="0">
              <a:buNone/>
            </a:pPr>
            <a:endParaRPr lang="ar-SA" b="1" u="sng" dirty="0" smtClean="0">
              <a:solidFill>
                <a:srgbClr val="FF0000"/>
              </a:solidFill>
            </a:endParaRPr>
          </a:p>
          <a:p>
            <a:pPr marL="0" indent="0">
              <a:buNone/>
            </a:pPr>
            <a:r>
              <a:rPr lang="ar-SA" dirty="0" smtClean="0"/>
              <a:t>1- </a:t>
            </a:r>
            <a:r>
              <a:rPr lang="ar-SA" sz="4000" b="1" dirty="0" smtClean="0">
                <a:latin typeface="Arabic Typesetting" pitchFamily="66" charset="-78"/>
                <a:cs typeface="Arabic Typesetting" pitchFamily="66" charset="-78"/>
              </a:rPr>
              <a:t>اكثر سريه من النوع السابق </a:t>
            </a:r>
            <a:r>
              <a:rPr lang="en-US" sz="4000" b="1" dirty="0" smtClean="0">
                <a:latin typeface="Arabic Typesetting" pitchFamily="66" charset="-78"/>
                <a:cs typeface="Arabic Typesetting" pitchFamily="66" charset="-78"/>
              </a:rPr>
              <a:t>Higher security than packet filters</a:t>
            </a:r>
            <a:r>
              <a:rPr lang="ar-SA" sz="4000" b="1" dirty="0" smtClean="0">
                <a:latin typeface="Arabic Typesetting" pitchFamily="66" charset="-78"/>
                <a:cs typeface="Arabic Typesetting" pitchFamily="66" charset="-78"/>
              </a:rPr>
              <a:t> </a:t>
            </a:r>
          </a:p>
          <a:p>
            <a:pPr marL="0" indent="0">
              <a:buNone/>
            </a:pPr>
            <a:r>
              <a:rPr lang="ar-SA" sz="4000" b="1" dirty="0" smtClean="0">
                <a:latin typeface="Arabic Typesetting" pitchFamily="66" charset="-78"/>
                <a:cs typeface="Arabic Typesetting" pitchFamily="66" charset="-78"/>
              </a:rPr>
              <a:t>2- يحتاج فقط للفحص الدقيق للقليل من التطبيقات المسموحة  </a:t>
            </a:r>
            <a:r>
              <a:rPr lang="en-US" sz="4000" b="1" dirty="0">
                <a:latin typeface="Arabic Typesetting" pitchFamily="66" charset="-78"/>
                <a:cs typeface="Arabic Typesetting" pitchFamily="66" charset="-78"/>
              </a:rPr>
              <a:t>Only need to scrutinize a few</a:t>
            </a:r>
            <a:r>
              <a:rPr lang="ar-SA" sz="4000" b="1" dirty="0" smtClean="0">
                <a:latin typeface="Arabic Typesetting" pitchFamily="66" charset="-78"/>
                <a:cs typeface="Arabic Typesetting" pitchFamily="66" charset="-78"/>
              </a:rPr>
              <a:t> </a:t>
            </a:r>
            <a:r>
              <a:rPr lang="en-US" sz="4000" b="1" dirty="0" smtClean="0">
                <a:latin typeface="Arabic Typesetting" pitchFamily="66" charset="-78"/>
                <a:cs typeface="Arabic Typesetting" pitchFamily="66" charset="-78"/>
              </a:rPr>
              <a:t>allowable applications</a:t>
            </a:r>
            <a:r>
              <a:rPr lang="ar-SA" sz="4000" b="1" dirty="0" smtClean="0">
                <a:latin typeface="Arabic Typesetting" pitchFamily="66" charset="-78"/>
                <a:cs typeface="Arabic Typesetting" pitchFamily="66" charset="-78"/>
              </a:rPr>
              <a:t> </a:t>
            </a:r>
          </a:p>
          <a:p>
            <a:pPr marL="0" indent="0">
              <a:buNone/>
            </a:pPr>
            <a:r>
              <a:rPr lang="ar-SA" sz="4000" b="1" dirty="0" smtClean="0">
                <a:latin typeface="Arabic Typesetting" pitchFamily="66" charset="-78"/>
                <a:cs typeface="Arabic Typesetting" pitchFamily="66" charset="-78"/>
              </a:rPr>
              <a:t>3- من السهل تسجيل وتدقيق كل </a:t>
            </a:r>
            <a:r>
              <a:rPr lang="ar-SA" sz="4000" b="1" dirty="0" err="1" smtClean="0">
                <a:latin typeface="Arabic Typesetting" pitchFamily="66" charset="-78"/>
                <a:cs typeface="Arabic Typesetting" pitchFamily="66" charset="-78"/>
              </a:rPr>
              <a:t>المرورات</a:t>
            </a:r>
            <a:r>
              <a:rPr lang="ar-SA" sz="4000" b="1" dirty="0" smtClean="0">
                <a:latin typeface="Arabic Typesetting" pitchFamily="66" charset="-78"/>
                <a:cs typeface="Arabic Typesetting" pitchFamily="66" charset="-78"/>
              </a:rPr>
              <a:t> القادمة </a:t>
            </a:r>
            <a:r>
              <a:rPr lang="en-US" sz="4000" b="1" dirty="0">
                <a:latin typeface="Arabic Typesetting" pitchFamily="66" charset="-78"/>
                <a:cs typeface="Arabic Typesetting" pitchFamily="66" charset="-78"/>
              </a:rPr>
              <a:t>Easy to log and audit all </a:t>
            </a:r>
            <a:r>
              <a:rPr lang="en-US" sz="4000" b="1" dirty="0" smtClean="0">
                <a:latin typeface="Arabic Typesetting" pitchFamily="66" charset="-78"/>
                <a:cs typeface="Arabic Typesetting" pitchFamily="66" charset="-78"/>
              </a:rPr>
              <a:t>incoming</a:t>
            </a:r>
            <a:r>
              <a:rPr lang="ar-SA" sz="4000" b="1" dirty="0" smtClean="0">
                <a:latin typeface="Arabic Typesetting" pitchFamily="66" charset="-78"/>
                <a:cs typeface="Arabic Typesetting" pitchFamily="66" charset="-78"/>
              </a:rPr>
              <a:t> </a:t>
            </a:r>
            <a:r>
              <a:rPr lang="en-US" sz="4000" b="1" dirty="0">
                <a:latin typeface="Arabic Typesetting" pitchFamily="66" charset="-78"/>
                <a:cs typeface="Arabic Typesetting" pitchFamily="66" charset="-78"/>
              </a:rPr>
              <a:t>traff</a:t>
            </a:r>
            <a:r>
              <a:rPr lang="en-US" b="1" dirty="0"/>
              <a:t>ic</a:t>
            </a:r>
            <a:endParaRPr lang="ar-SA" b="1" dirty="0"/>
          </a:p>
        </p:txBody>
      </p:sp>
    </p:spTree>
    <p:extLst>
      <p:ext uri="{BB962C8B-B14F-4D97-AF65-F5344CB8AC3E}">
        <p14:creationId xmlns:p14="http://schemas.microsoft.com/office/powerpoint/2010/main" val="2045965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l" rtl="0"/>
            <a:r>
              <a:rPr lang="en-US" u="sng" dirty="0" smtClean="0">
                <a:solidFill>
                  <a:srgbClr val="FF0000"/>
                </a:solidFill>
              </a:rPr>
              <a:t>Disadvantages of </a:t>
            </a:r>
            <a:r>
              <a:rPr lang="en-US" u="sng" dirty="0">
                <a:solidFill>
                  <a:srgbClr val="FF0000"/>
                </a:solidFill>
              </a:rPr>
              <a:t>Application  </a:t>
            </a:r>
            <a:r>
              <a:rPr lang="en-US" u="sng" dirty="0" smtClean="0">
                <a:solidFill>
                  <a:srgbClr val="FF0000"/>
                </a:solidFill>
              </a:rPr>
              <a:t>-level gateways  </a:t>
            </a:r>
          </a:p>
          <a:p>
            <a:r>
              <a:rPr lang="ar-SA" sz="3600" b="1" dirty="0" smtClean="0">
                <a:latin typeface="Arabic Typesetting" pitchFamily="66" charset="-78"/>
                <a:cs typeface="Arabic Typesetting" pitchFamily="66" charset="-78"/>
              </a:rPr>
              <a:t>الحاجة الى زيادة معالجة اضافية لكل ارتباط</a:t>
            </a:r>
          </a:p>
          <a:p>
            <a:pPr marL="0" indent="0">
              <a:buNone/>
            </a:pPr>
            <a:r>
              <a:rPr lang="ar-SA" sz="3600" b="1" dirty="0" smtClean="0">
                <a:latin typeface="Arabic Typesetting" pitchFamily="66" charset="-78"/>
                <a:cs typeface="Arabic Typesetting" pitchFamily="66" charset="-78"/>
              </a:rPr>
              <a:t> </a:t>
            </a:r>
            <a:r>
              <a:rPr lang="en-US" sz="3600" b="1" dirty="0" smtClean="0">
                <a:latin typeface="Arabic Typesetting" pitchFamily="66" charset="-78"/>
                <a:cs typeface="Arabic Typesetting" pitchFamily="66" charset="-78"/>
              </a:rPr>
              <a:t>(Additional </a:t>
            </a:r>
            <a:r>
              <a:rPr lang="en-US" sz="3600" b="1" dirty="0">
                <a:latin typeface="Arabic Typesetting" pitchFamily="66" charset="-78"/>
                <a:cs typeface="Arabic Typesetting" pitchFamily="66" charset="-78"/>
              </a:rPr>
              <a:t>processing overhead on each </a:t>
            </a:r>
            <a:r>
              <a:rPr lang="en-US" sz="3600" b="1" dirty="0" smtClean="0">
                <a:latin typeface="Arabic Typesetting" pitchFamily="66" charset="-78"/>
                <a:cs typeface="Arabic Typesetting" pitchFamily="66" charset="-78"/>
              </a:rPr>
              <a:t>connection)</a:t>
            </a:r>
            <a:endParaRPr lang="ar-SA" sz="3600" b="1" dirty="0">
              <a:latin typeface="Arabic Typesetting" pitchFamily="66" charset="-78"/>
              <a:cs typeface="Arabic Typesetting" pitchFamily="66" charset="-78"/>
            </a:endParaRPr>
          </a:p>
        </p:txBody>
      </p:sp>
    </p:spTree>
    <p:extLst>
      <p:ext uri="{BB962C8B-B14F-4D97-AF65-F5344CB8AC3E}">
        <p14:creationId xmlns:p14="http://schemas.microsoft.com/office/powerpoint/2010/main" val="845819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u="sng" dirty="0" smtClean="0">
                <a:solidFill>
                  <a:srgbClr val="FF0000"/>
                </a:solidFill>
              </a:rPr>
              <a:t>Proxy Server</a:t>
            </a:r>
            <a:endParaRPr lang="ar-SA" u="sng" dirty="0">
              <a:solidFill>
                <a:srgbClr val="FF0000"/>
              </a:solidFill>
            </a:endParaRPr>
          </a:p>
        </p:txBody>
      </p:sp>
      <p:sp>
        <p:nvSpPr>
          <p:cNvPr id="3" name="عنصر نائب للمحتوى 2"/>
          <p:cNvSpPr>
            <a:spLocks noGrp="1"/>
          </p:cNvSpPr>
          <p:nvPr>
            <p:ph idx="1"/>
          </p:nvPr>
        </p:nvSpPr>
        <p:spPr/>
        <p:txBody>
          <a:bodyPr>
            <a:normAutofit fontScale="62500" lnSpcReduction="20000"/>
          </a:bodyPr>
          <a:lstStyle/>
          <a:p>
            <a:r>
              <a:rPr lang="ar-SA" dirty="0" smtClean="0"/>
              <a:t>البروكسي هي خادمات معلومات أو مزودات تعمل كوسيط بين مستخدمي الشبكة و الإنترنت، بحيث تضمن الشركات الكبرى، المقدمة لخدمة الاتصال بالإنترنت، قدرتها على إدارة الشبكة، والتحكم بها، وضمان الأمن، وتوفير خدمات الذاكرة الجاهزة الكاش ميموري.</a:t>
            </a:r>
          </a:p>
          <a:p>
            <a:r>
              <a:rPr lang="ar-SA" u="sng" dirty="0" smtClean="0"/>
              <a:t> </a:t>
            </a:r>
            <a:r>
              <a:rPr lang="ar-SA" b="1" u="sng" dirty="0">
                <a:latin typeface="Arial-BoldMT"/>
              </a:rPr>
              <a:t>ما </a:t>
            </a:r>
            <a:r>
              <a:rPr lang="ar-SA" b="1" u="sng" dirty="0" err="1">
                <a:latin typeface="Arial-BoldMT"/>
              </a:rPr>
              <a:t>ھي</a:t>
            </a:r>
            <a:r>
              <a:rPr lang="ar-SA" b="1" u="sng" dirty="0">
                <a:latin typeface="Arial-BoldMT"/>
              </a:rPr>
              <a:t> وظائف خادم البروكسي ؟</a:t>
            </a:r>
          </a:p>
          <a:p>
            <a:pPr marL="514350" indent="-514350">
              <a:buFont typeface="+mj-lt"/>
              <a:buAutoNum type="arabicPeriod"/>
            </a:pPr>
            <a:r>
              <a:rPr lang="ar-SA" b="1" dirty="0" smtClean="0">
                <a:solidFill>
                  <a:srgbClr val="FF0000"/>
                </a:solidFill>
                <a:latin typeface="Arial-BoldMT"/>
              </a:rPr>
              <a:t>العمل </a:t>
            </a:r>
            <a:r>
              <a:rPr lang="ar-SA" b="1" dirty="0">
                <a:solidFill>
                  <a:srgbClr val="FF0000"/>
                </a:solidFill>
                <a:latin typeface="Arial-BoldMT"/>
              </a:rPr>
              <a:t>كجدار ناري </a:t>
            </a:r>
            <a:r>
              <a:rPr lang="ar-SA" b="1" dirty="0" smtClean="0">
                <a:solidFill>
                  <a:srgbClr val="FF0000"/>
                </a:solidFill>
                <a:latin typeface="Arial-BoldMT"/>
              </a:rPr>
              <a:t>وللتنقيح</a:t>
            </a:r>
            <a:r>
              <a:rPr lang="ar-SA" b="1" dirty="0" smtClean="0">
                <a:solidFill>
                  <a:srgbClr val="FF0000"/>
                </a:solidFill>
                <a:latin typeface="Verdana"/>
              </a:rPr>
              <a:t>.</a:t>
            </a:r>
            <a:endParaRPr lang="ar-SA" b="1" dirty="0">
              <a:solidFill>
                <a:srgbClr val="FF0000"/>
              </a:solidFill>
              <a:latin typeface="Verdana"/>
            </a:endParaRPr>
          </a:p>
          <a:p>
            <a:pPr marL="514350" indent="-514350">
              <a:buFont typeface="+mj-lt"/>
              <a:buAutoNum type="arabicPeriod"/>
            </a:pPr>
            <a:r>
              <a:rPr lang="ar-SA" b="1" dirty="0" smtClean="0">
                <a:solidFill>
                  <a:srgbClr val="FF0000"/>
                </a:solidFill>
                <a:latin typeface="Arial-BoldMT"/>
              </a:rPr>
              <a:t>المشاركة </a:t>
            </a:r>
            <a:r>
              <a:rPr lang="ar-SA" b="1" dirty="0">
                <a:solidFill>
                  <a:srgbClr val="FF0000"/>
                </a:solidFill>
                <a:latin typeface="Arial-BoldMT"/>
              </a:rPr>
              <a:t>في الوصل بالإنترنت</a:t>
            </a:r>
            <a:r>
              <a:rPr lang="ar-SA" b="1" dirty="0">
                <a:solidFill>
                  <a:srgbClr val="FF0000"/>
                </a:solidFill>
                <a:latin typeface="Verdana"/>
              </a:rPr>
              <a:t>.</a:t>
            </a:r>
          </a:p>
          <a:p>
            <a:pPr marL="514350" indent="-514350">
              <a:buFont typeface="+mj-lt"/>
              <a:buAutoNum type="arabicPeriod"/>
            </a:pPr>
            <a:r>
              <a:rPr lang="en-US" b="1" dirty="0">
                <a:solidFill>
                  <a:srgbClr val="FF0000"/>
                </a:solidFill>
                <a:latin typeface="Verdana"/>
              </a:rPr>
              <a:t>caching </a:t>
            </a:r>
            <a:r>
              <a:rPr lang="ar-SA" b="1" dirty="0" smtClean="0">
                <a:solidFill>
                  <a:srgbClr val="FF0000"/>
                </a:solidFill>
                <a:latin typeface="Arial-BoldMT"/>
              </a:rPr>
              <a:t>الذاكرة </a:t>
            </a:r>
            <a:r>
              <a:rPr lang="ar-SA" b="1" dirty="0">
                <a:solidFill>
                  <a:srgbClr val="FF0000"/>
                </a:solidFill>
                <a:latin typeface="Arial-BoldMT"/>
              </a:rPr>
              <a:t>المخبئة</a:t>
            </a:r>
            <a:endParaRPr lang="ar-SA" dirty="0" smtClean="0">
              <a:solidFill>
                <a:srgbClr val="FF0000"/>
              </a:solidFill>
            </a:endParaRPr>
          </a:p>
          <a:p>
            <a:r>
              <a:rPr lang="ar-SA" dirty="0" smtClean="0"/>
              <a:t>يعمل مزود البر وكسي بالتعاون مع مزود البوابات ، على عزل شبكة المؤسسات المقدمة للخدمات، عن الشبكة الخارجية، كما يعمل البروكسي كجدار ناري ، يحمي هذه المؤسسات من أي اقتحام خارجي لشبكاتها.</a:t>
            </a:r>
          </a:p>
          <a:p>
            <a:r>
              <a:rPr lang="ar-SA" dirty="0" smtClean="0"/>
              <a:t> </a:t>
            </a:r>
          </a:p>
          <a:p>
            <a:r>
              <a:rPr lang="ar-SA" dirty="0" smtClean="0"/>
              <a:t>يتلقى مزود البروكسي عبر الإنترنت طلباً من المستخدم، (كطلب تصفح إحدى صفحات الشبكة)، فتجري العمليات التالية :يمرَّر الطلب على المرشحات المطلوبة.</a:t>
            </a:r>
          </a:p>
          <a:p>
            <a:r>
              <a:rPr lang="ar-SA" dirty="0" smtClean="0"/>
              <a:t> </a:t>
            </a:r>
          </a:p>
          <a:p>
            <a:endParaRPr lang="ar-SA" dirty="0"/>
          </a:p>
        </p:txBody>
      </p:sp>
    </p:spTree>
    <p:extLst>
      <p:ext uri="{BB962C8B-B14F-4D97-AF65-F5344CB8AC3E}">
        <p14:creationId xmlns:p14="http://schemas.microsoft.com/office/powerpoint/2010/main" val="3242813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r>
              <a:rPr lang="ar-SA" sz="1800" dirty="0">
                <a:solidFill>
                  <a:prstClr val="black"/>
                </a:solidFill>
              </a:rPr>
              <a:t>يعمل مزود البروكسي كمزود كاش، بحيث يبحث عن الصفحة المطلوبة ضمن الكاش المحلي المتوفر، </a:t>
            </a:r>
            <a:r>
              <a:rPr lang="ar-SA" sz="2000" dirty="0">
                <a:solidFill>
                  <a:prstClr val="black"/>
                </a:solidFill>
              </a:rPr>
              <a:t>للتحقق فيما إذا كانت هذه الصفحة قد جرى تنزيلها من قبل، فإذا كانت كذلك بالفعل، يعيدها الى المستخدم بدون الحاجة الى إرسال الطلب الى الشبكة العالمية</a:t>
            </a:r>
            <a:r>
              <a:rPr lang="ar-SA" sz="2000" dirty="0" smtClean="0">
                <a:solidFill>
                  <a:prstClr val="black"/>
                </a:solidFill>
              </a:rPr>
              <a:t>.</a:t>
            </a:r>
            <a:endParaRPr lang="ar-SA" sz="2000" dirty="0">
              <a:solidFill>
                <a:prstClr val="black"/>
              </a:solidFill>
            </a:endParaRPr>
          </a:p>
          <a:p>
            <a:pPr lvl="0"/>
            <a:r>
              <a:rPr lang="ar-SA" sz="2000" dirty="0">
                <a:solidFill>
                  <a:prstClr val="black"/>
                </a:solidFill>
              </a:rPr>
              <a:t>أما إذا لم يجد مزود البروكسي الصفحة المطلوبة ضمن الكاش، فإنه يعمل كمزود زبون، الخاصة به، ويرسل الطلب إلى الشبكة العالمية </a:t>
            </a:r>
            <a:r>
              <a:rPr lang="en-US" sz="2000" dirty="0">
                <a:solidFill>
                  <a:prstClr val="black"/>
                </a:solidFill>
              </a:rPr>
              <a:t>IP ، </a:t>
            </a:r>
            <a:r>
              <a:rPr lang="ar-SA" sz="2000" dirty="0">
                <a:solidFill>
                  <a:prstClr val="black"/>
                </a:solidFill>
              </a:rPr>
              <a:t>بحيث يستخدم أحد العناوين</a:t>
            </a:r>
            <a:r>
              <a:rPr lang="ar-SA" sz="2000" dirty="0" smtClean="0">
                <a:solidFill>
                  <a:prstClr val="black"/>
                </a:solidFill>
              </a:rPr>
              <a:t>.</a:t>
            </a:r>
            <a:endParaRPr lang="ar-SA" sz="2000" dirty="0">
              <a:solidFill>
                <a:prstClr val="black"/>
              </a:solidFill>
            </a:endParaRPr>
          </a:p>
          <a:p>
            <a:pPr lvl="0"/>
            <a:r>
              <a:rPr lang="ar-SA" sz="2000" dirty="0">
                <a:solidFill>
                  <a:prstClr val="black"/>
                </a:solidFill>
              </a:rPr>
              <a:t>عندما يتلقى الصفحة المطلوبة من الشبكة، يقوم مزود البروكسي بربط الرد بالطلب الذي تلقاه من المستخدم سابقاً، ومن ثم يرسل الصفحة المطلوبة إلى المستخدم</a:t>
            </a:r>
            <a:r>
              <a:rPr lang="ar-SA" sz="2000" dirty="0" smtClean="0">
                <a:solidFill>
                  <a:prstClr val="black"/>
                </a:solidFill>
              </a:rPr>
              <a:t>.</a:t>
            </a:r>
            <a:endParaRPr lang="ar-SA" sz="2000" dirty="0">
              <a:solidFill>
                <a:prstClr val="black"/>
              </a:solidFill>
            </a:endParaRPr>
          </a:p>
          <a:p>
            <a:pPr lvl="0"/>
            <a:r>
              <a:rPr lang="ar-SA" sz="2000" dirty="0">
                <a:solidFill>
                  <a:prstClr val="black"/>
                </a:solidFill>
              </a:rPr>
              <a:t>ومن أهم مزايا مزود البروكسي أن الكاش المتوفر لديه يمكنه أن يخدم كل المستخدمين، فإذا كان الموقع المطلوب، ذا جماهيرية كبيرة، ويطالعه عدد واسع من المستخدمين، خلال فترة زمنية متقاربة، فإن المزود يحتفظ ضمن الكاش بنسخة عن صفحات هذا الموقع، ما يجعل عملية الرد على المستخدم الذي يطلب الصفحة، أسرع، بدون الحاجة لإرسال هذا الطلب الى الإنترنت مرة أخرى</a:t>
            </a:r>
            <a:r>
              <a:rPr lang="ar-SA" sz="2000" dirty="0" smtClean="0">
                <a:solidFill>
                  <a:prstClr val="black"/>
                </a:solidFill>
              </a:rPr>
              <a:t>.</a:t>
            </a:r>
            <a:endParaRPr lang="ar-SA" sz="2000" dirty="0">
              <a:solidFill>
                <a:prstClr val="black"/>
              </a:solidFill>
            </a:endParaRPr>
          </a:p>
        </p:txBody>
      </p:sp>
    </p:spTree>
    <p:extLst>
      <p:ext uri="{BB962C8B-B14F-4D97-AF65-F5344CB8AC3E}">
        <p14:creationId xmlns:p14="http://schemas.microsoft.com/office/powerpoint/2010/main" val="1390835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r>
              <a:rPr lang="ar-SA" b="1" dirty="0" err="1">
                <a:solidFill>
                  <a:srgbClr val="FF0000"/>
                </a:solidFill>
                <a:latin typeface="Arial-BoldMT"/>
              </a:rPr>
              <a:t>ھناك</a:t>
            </a:r>
            <a:r>
              <a:rPr lang="ar-SA" b="1" dirty="0">
                <a:solidFill>
                  <a:srgbClr val="FF0000"/>
                </a:solidFill>
                <a:latin typeface="Arial-BoldMT"/>
              </a:rPr>
              <a:t> ثلاثة وسائل </a:t>
            </a:r>
            <a:r>
              <a:rPr lang="ar-SA" b="1" dirty="0" err="1">
                <a:solidFill>
                  <a:srgbClr val="FF0000"/>
                </a:solidFill>
                <a:latin typeface="Arial-BoldMT"/>
              </a:rPr>
              <a:t>تستطیع</a:t>
            </a:r>
            <a:r>
              <a:rPr lang="ar-SA" b="1" dirty="0">
                <a:solidFill>
                  <a:srgbClr val="FF0000"/>
                </a:solidFill>
                <a:latin typeface="Arial-BoldMT"/>
              </a:rPr>
              <a:t> من </a:t>
            </a:r>
            <a:r>
              <a:rPr lang="ar-SA" b="1" dirty="0" err="1">
                <a:solidFill>
                  <a:srgbClr val="FF0000"/>
                </a:solidFill>
                <a:latin typeface="Arial-BoldMT"/>
              </a:rPr>
              <a:t>خلالھا</a:t>
            </a:r>
            <a:r>
              <a:rPr lang="ar-SA" b="1" dirty="0">
                <a:solidFill>
                  <a:srgbClr val="FF0000"/>
                </a:solidFill>
                <a:latin typeface="Arial-BoldMT"/>
              </a:rPr>
              <a:t> خوادم البروكسي </a:t>
            </a:r>
            <a:r>
              <a:rPr lang="ar-SA" b="1" dirty="0" err="1">
                <a:solidFill>
                  <a:srgbClr val="FF0000"/>
                </a:solidFill>
                <a:latin typeface="Arial-BoldMT"/>
              </a:rPr>
              <a:t>تحسین</a:t>
            </a:r>
            <a:r>
              <a:rPr lang="ar-SA" b="1" dirty="0">
                <a:solidFill>
                  <a:srgbClr val="FF0000"/>
                </a:solidFill>
                <a:latin typeface="Arial-BoldMT"/>
              </a:rPr>
              <a:t> </a:t>
            </a:r>
            <a:r>
              <a:rPr lang="ar-SA" b="1" dirty="0" err="1">
                <a:solidFill>
                  <a:srgbClr val="FF0000"/>
                </a:solidFill>
                <a:latin typeface="Arial-BoldMT"/>
              </a:rPr>
              <a:t>نوعیة</a:t>
            </a:r>
            <a:r>
              <a:rPr lang="ar-SA" b="1" dirty="0">
                <a:solidFill>
                  <a:srgbClr val="FF0000"/>
                </a:solidFill>
                <a:latin typeface="Arial-BoldMT"/>
              </a:rPr>
              <a:t> الخدمة عن </a:t>
            </a:r>
            <a:r>
              <a:rPr lang="ar-SA" b="1" dirty="0" err="1" smtClean="0">
                <a:solidFill>
                  <a:srgbClr val="FF0000"/>
                </a:solidFill>
                <a:latin typeface="Arial-BoldMT"/>
              </a:rPr>
              <a:t>طریقة</a:t>
            </a:r>
            <a:r>
              <a:rPr lang="ar-SA" b="1" dirty="0" smtClean="0">
                <a:solidFill>
                  <a:srgbClr val="FF0000"/>
                </a:solidFill>
                <a:latin typeface="Arial-BoldMT"/>
              </a:rPr>
              <a:t>:</a:t>
            </a:r>
            <a:endParaRPr lang="ar-SA" b="1" dirty="0">
              <a:solidFill>
                <a:srgbClr val="FF0000"/>
              </a:solidFill>
              <a:latin typeface="Arial-BoldMT"/>
            </a:endParaRPr>
          </a:p>
          <a:p>
            <a:pPr marL="0" indent="0" algn="ctr">
              <a:buNone/>
            </a:pPr>
            <a:r>
              <a:rPr lang="en-US" b="1" dirty="0">
                <a:solidFill>
                  <a:srgbClr val="00B050"/>
                </a:solidFill>
                <a:latin typeface="Verdana"/>
              </a:rPr>
              <a:t>caching . </a:t>
            </a:r>
            <a:r>
              <a:rPr lang="ar-SA" b="1" dirty="0">
                <a:solidFill>
                  <a:srgbClr val="00B050"/>
                </a:solidFill>
                <a:latin typeface="Arial-BoldMT"/>
              </a:rPr>
              <a:t>الذاكرة المخبئة</a:t>
            </a:r>
          </a:p>
          <a:p>
            <a:r>
              <a:rPr lang="ar-SA" b="1" dirty="0">
                <a:latin typeface="Verdana"/>
              </a:rPr>
              <a:t>-</a:t>
            </a:r>
            <a:r>
              <a:rPr lang="ar-SA" b="1" dirty="0" err="1">
                <a:latin typeface="Arial-BoldMT"/>
              </a:rPr>
              <a:t>الوسیلة</a:t>
            </a:r>
            <a:r>
              <a:rPr lang="ar-SA" b="1" dirty="0">
                <a:latin typeface="Arial-BoldMT"/>
              </a:rPr>
              <a:t> الأولى : الذاكرة المخبئة توفر المساحة المتاحة للنقل بصورة أفضل في الشبكة</a:t>
            </a:r>
            <a:r>
              <a:rPr lang="ar-SA" b="1" dirty="0">
                <a:latin typeface="Verdana"/>
              </a:rPr>
              <a:t>.</a:t>
            </a:r>
          </a:p>
          <a:p>
            <a:r>
              <a:rPr lang="ar-SA" b="1" dirty="0">
                <a:latin typeface="Verdana"/>
              </a:rPr>
              <a:t>-</a:t>
            </a:r>
            <a:r>
              <a:rPr lang="ar-SA" b="1" dirty="0" err="1">
                <a:latin typeface="Arial-BoldMT"/>
              </a:rPr>
              <a:t>الوسیلة</a:t>
            </a:r>
            <a:r>
              <a:rPr lang="ar-SA" b="1" dirty="0">
                <a:latin typeface="Arial-BoldMT"/>
              </a:rPr>
              <a:t> </a:t>
            </a:r>
            <a:r>
              <a:rPr lang="ar-SA" b="1" dirty="0" err="1">
                <a:latin typeface="Arial-BoldMT"/>
              </a:rPr>
              <a:t>الثانیة</a:t>
            </a:r>
            <a:r>
              <a:rPr lang="ar-SA" b="1" dirty="0">
                <a:latin typeface="Arial-BoldMT"/>
              </a:rPr>
              <a:t> : </a:t>
            </a:r>
            <a:r>
              <a:rPr lang="ar-SA" b="1" dirty="0" err="1">
                <a:latin typeface="Arial-BoldMT"/>
              </a:rPr>
              <a:t>ھي</a:t>
            </a:r>
            <a:r>
              <a:rPr lang="ar-SA" b="1" dirty="0">
                <a:latin typeface="Arial-BoldMT"/>
              </a:rPr>
              <a:t> أن الذاكرة المخبئة تقلل من الوقت اللازم </a:t>
            </a:r>
            <a:r>
              <a:rPr lang="ar-SA" b="1" dirty="0" err="1">
                <a:latin typeface="Arial-BoldMT"/>
              </a:rPr>
              <a:t>لتحمیل</a:t>
            </a:r>
            <a:r>
              <a:rPr lang="ar-SA" b="1" dirty="0">
                <a:latin typeface="Arial-BoldMT"/>
              </a:rPr>
              <a:t> </a:t>
            </a:r>
            <a:r>
              <a:rPr lang="ar-SA" b="1" dirty="0" err="1">
                <a:latin typeface="Arial-BoldMT"/>
              </a:rPr>
              <a:t>الصحفات</a:t>
            </a:r>
            <a:r>
              <a:rPr lang="ar-SA" b="1" dirty="0">
                <a:latin typeface="Arial-BoldMT"/>
              </a:rPr>
              <a:t> </a:t>
            </a:r>
            <a:r>
              <a:rPr lang="ar-SA" b="1" dirty="0" smtClean="0">
                <a:latin typeface="Arial-BoldMT"/>
              </a:rPr>
              <a:t>من الإنترنت </a:t>
            </a:r>
            <a:r>
              <a:rPr lang="ar-SA" b="1" dirty="0">
                <a:latin typeface="Arial-BoldMT"/>
              </a:rPr>
              <a:t>على </a:t>
            </a:r>
            <a:r>
              <a:rPr lang="ar-SA" b="1" dirty="0" err="1">
                <a:latin typeface="Arial-BoldMT"/>
              </a:rPr>
              <a:t>أجھزة</a:t>
            </a:r>
            <a:r>
              <a:rPr lang="ar-SA" b="1" dirty="0">
                <a:latin typeface="Arial-BoldMT"/>
              </a:rPr>
              <a:t> </a:t>
            </a:r>
            <a:r>
              <a:rPr lang="ar-SA" b="1" dirty="0" err="1">
                <a:latin typeface="Arial-BoldMT"/>
              </a:rPr>
              <a:t>الكمبیوتر</a:t>
            </a:r>
            <a:r>
              <a:rPr lang="ar-SA" b="1" dirty="0">
                <a:latin typeface="Arial-BoldMT"/>
              </a:rPr>
              <a:t> التابعة للزبون</a:t>
            </a:r>
            <a:r>
              <a:rPr lang="ar-SA" b="1" dirty="0">
                <a:latin typeface="Verdana"/>
              </a:rPr>
              <a:t>.</a:t>
            </a:r>
          </a:p>
          <a:p>
            <a:r>
              <a:rPr lang="ar-SA" b="1" dirty="0">
                <a:latin typeface="Verdana"/>
              </a:rPr>
              <a:t>-</a:t>
            </a:r>
            <a:r>
              <a:rPr lang="ar-SA" b="1" dirty="0" err="1">
                <a:latin typeface="Arial-BoldMT"/>
              </a:rPr>
              <a:t>الوسیلة</a:t>
            </a:r>
            <a:r>
              <a:rPr lang="ar-SA" b="1" dirty="0">
                <a:latin typeface="Arial-BoldMT"/>
              </a:rPr>
              <a:t> الثالثة : من خلال الذاكرة المخبئة فإن صفحات </a:t>
            </a:r>
            <a:r>
              <a:rPr lang="ar-SA" b="1" dirty="0" err="1">
                <a:latin typeface="Arial-BoldMT"/>
              </a:rPr>
              <a:t>الویب</a:t>
            </a:r>
            <a:r>
              <a:rPr lang="ar-SA" b="1" dirty="0">
                <a:latin typeface="Arial-BoldMT"/>
              </a:rPr>
              <a:t> تكون موجودة على </a:t>
            </a:r>
            <a:r>
              <a:rPr lang="ar-SA" b="1" dirty="0" smtClean="0">
                <a:latin typeface="Arial-BoldMT"/>
              </a:rPr>
              <a:t>خادم البروكسي </a:t>
            </a:r>
            <a:r>
              <a:rPr lang="ar-SA" b="1" dirty="0">
                <a:latin typeface="Arial-BoldMT"/>
              </a:rPr>
              <a:t>حتى إذا تم توقف عمل المصدر </a:t>
            </a:r>
            <a:r>
              <a:rPr lang="ar-SA" b="1" dirty="0" err="1">
                <a:latin typeface="Arial-BoldMT"/>
              </a:rPr>
              <a:t>الرئیسي</a:t>
            </a:r>
            <a:r>
              <a:rPr lang="ar-SA" b="1" dirty="0">
                <a:latin typeface="Verdana"/>
              </a:rPr>
              <a:t>.</a:t>
            </a:r>
            <a:endParaRPr lang="ar-SA" dirty="0"/>
          </a:p>
        </p:txBody>
      </p:sp>
    </p:spTree>
    <p:extLst>
      <p:ext uri="{BB962C8B-B14F-4D97-AF65-F5344CB8AC3E}">
        <p14:creationId xmlns:p14="http://schemas.microsoft.com/office/powerpoint/2010/main" val="4011940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Autofit/>
          </a:bodyPr>
          <a:lstStyle/>
          <a:p>
            <a:pPr lvl="0"/>
            <a:r>
              <a:rPr lang="ar-SA" sz="2000" dirty="0">
                <a:solidFill>
                  <a:prstClr val="black"/>
                </a:solidFill>
              </a:rPr>
              <a:t>وهذا بدوره يوفر الوقت على المستخدم، ويؤمن سرعة جيدة في تنفيذ الطلب.</a:t>
            </a:r>
          </a:p>
          <a:p>
            <a:pPr lvl="0"/>
            <a:r>
              <a:rPr lang="ar-SA" sz="2000" dirty="0" smtClean="0">
                <a:solidFill>
                  <a:prstClr val="black"/>
                </a:solidFill>
              </a:rPr>
              <a:t>إن </a:t>
            </a:r>
            <a:r>
              <a:rPr lang="ar-SA" sz="2000" dirty="0">
                <a:solidFill>
                  <a:prstClr val="black"/>
                </a:solidFill>
              </a:rPr>
              <a:t>أعمال المزود، والجدار الناري، و الكاش، تتم ببرامج مزودات مستقلة، أو مجتمعة في حزمة واحدة، وهذه البرامج قد تكون في أجهزة كمبيوتر مختلفة، أو أن يجتمع بعضها ضمن جهاز واحد أي أن مزود البروكسي و الجدار الناري، مثلاً، قد يجتمعان في جهاز واحد، أو يخصص جهاز مستقل لكل منهما، يجري إرسال الطلبات فيما بينهما</a:t>
            </a:r>
            <a:r>
              <a:rPr lang="ar-SA" sz="2000" dirty="0" smtClean="0">
                <a:solidFill>
                  <a:prstClr val="black"/>
                </a:solidFill>
              </a:rPr>
              <a:t>.</a:t>
            </a:r>
            <a:endParaRPr lang="ar-SA" sz="2000" dirty="0">
              <a:solidFill>
                <a:prstClr val="black"/>
              </a:solidFill>
            </a:endParaRPr>
          </a:p>
          <a:p>
            <a:pPr lvl="0"/>
            <a:r>
              <a:rPr lang="ar-SA" sz="2000" dirty="0">
                <a:solidFill>
                  <a:prstClr val="black"/>
                </a:solidFill>
              </a:rPr>
              <a:t>وأخيراً، فإن مزود البروكسي يعمل في الخفاء، أي أن الطلبات والردود تظهر وكأنها ترتبط مباشرة مع عناوين إنترنت المطلوبة، ولكن على المستخدم، لكي يضمن اتصال برامجه بالشبكة، أن يحدد في متصفحه (أو في أي برنامج بروتوكول آخر)، عنوان الخاص بمزود البروكسي</a:t>
            </a:r>
            <a:r>
              <a:rPr lang="ar-SA" sz="2000" dirty="0" smtClean="0">
                <a:solidFill>
                  <a:prstClr val="black"/>
                </a:solidFill>
              </a:rPr>
              <a:t>.</a:t>
            </a:r>
            <a:endParaRPr lang="ar-SA" sz="2000" dirty="0">
              <a:solidFill>
                <a:prstClr val="black"/>
              </a:solidFill>
            </a:endParaRPr>
          </a:p>
        </p:txBody>
      </p:sp>
    </p:spTree>
    <p:extLst>
      <p:ext uri="{BB962C8B-B14F-4D97-AF65-F5344CB8AC3E}">
        <p14:creationId xmlns:p14="http://schemas.microsoft.com/office/powerpoint/2010/main" val="17957477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u="sng" dirty="0">
                <a:solidFill>
                  <a:srgbClr val="FF0000"/>
                </a:solidFill>
              </a:rPr>
              <a:t>Proxy Server</a:t>
            </a:r>
            <a:endParaRPr lang="ar-SA" dirty="0"/>
          </a:p>
        </p:txBody>
      </p:sp>
      <p:sp>
        <p:nvSpPr>
          <p:cNvPr id="3" name="عنصر نائب للمحتوى 2"/>
          <p:cNvSpPr>
            <a:spLocks noGrp="1"/>
          </p:cNvSpPr>
          <p:nvPr>
            <p:ph idx="1"/>
          </p:nvPr>
        </p:nvSpPr>
        <p:spPr/>
        <p:txBody>
          <a:bodyPr/>
          <a:lstStyle/>
          <a:p>
            <a:endParaRPr lang="ar-SA"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484784"/>
            <a:ext cx="5328591"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33780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0" y="1609416"/>
            <a:ext cx="8028384" cy="4846320"/>
          </a:xfrm>
        </p:spPr>
        <p:txBody>
          <a:bodyPr>
            <a:normAutofit fontScale="85000" lnSpcReduction="10000"/>
          </a:bodyPr>
          <a:lstStyle/>
          <a:p>
            <a:r>
              <a:rPr lang="ar-SA" sz="4000" b="1" u="sng" dirty="0" smtClean="0">
                <a:latin typeface="Arabic Typesetting" pitchFamily="66" charset="-78"/>
                <a:cs typeface="Arabic Typesetting" pitchFamily="66" charset="-78"/>
              </a:rPr>
              <a:t>النوع الثالث : بوابات على مستوى الدائرة </a:t>
            </a:r>
            <a:r>
              <a:rPr lang="en-US" sz="4000" b="1" u="sng" dirty="0" smtClean="0">
                <a:latin typeface="Arabic Typesetting" pitchFamily="66" charset="-78"/>
                <a:cs typeface="Arabic Typesetting" pitchFamily="66" charset="-78"/>
              </a:rPr>
              <a:t>circuit- level gateways</a:t>
            </a:r>
          </a:p>
          <a:p>
            <a:pPr>
              <a:buFont typeface="Courier New" pitchFamily="49" charset="0"/>
              <a:buChar char="o"/>
            </a:pPr>
            <a:r>
              <a:rPr lang="ar-SA" dirty="0" smtClean="0"/>
              <a:t>يمكن ان يكون هذا النوع نظاما مستقلا </a:t>
            </a:r>
            <a:r>
              <a:rPr lang="en-US" dirty="0" smtClean="0"/>
              <a:t>stand – alone system </a:t>
            </a:r>
            <a:r>
              <a:rPr lang="ar-SA" dirty="0" smtClean="0"/>
              <a:t> او وظيفة مخصصة </a:t>
            </a:r>
            <a:r>
              <a:rPr lang="en-US" dirty="0" smtClean="0"/>
              <a:t>specialized function </a:t>
            </a:r>
            <a:r>
              <a:rPr lang="ar-SA" dirty="0" smtClean="0"/>
              <a:t> يتم انجازها بواسطة</a:t>
            </a:r>
          </a:p>
          <a:p>
            <a:pPr marL="0" indent="0">
              <a:buNone/>
            </a:pPr>
            <a:r>
              <a:rPr lang="ar-SA" dirty="0" smtClean="0"/>
              <a:t> </a:t>
            </a:r>
            <a:r>
              <a:rPr lang="en-US" dirty="0" smtClean="0"/>
              <a:t>application level gateways</a:t>
            </a:r>
            <a:r>
              <a:rPr lang="ar-SA" dirty="0" smtClean="0"/>
              <a:t> </a:t>
            </a:r>
          </a:p>
          <a:p>
            <a:pPr>
              <a:buFont typeface="Courier New" pitchFamily="49" charset="0"/>
              <a:buChar char="o"/>
            </a:pPr>
            <a:r>
              <a:rPr lang="ar-SA" dirty="0" smtClean="0"/>
              <a:t>لا يسمح بارتباطات ال </a:t>
            </a:r>
            <a:r>
              <a:rPr lang="en-US" dirty="0" smtClean="0"/>
              <a:t>end –to-end TCP</a:t>
            </a:r>
            <a:r>
              <a:rPr lang="ar-SA" dirty="0" smtClean="0"/>
              <a:t> وبدلا عن ذألك يقوم بوضع اثنين من ارتباطات ال</a:t>
            </a:r>
            <a:r>
              <a:rPr lang="en-US" dirty="0" smtClean="0"/>
              <a:t> TCP </a:t>
            </a:r>
            <a:endParaRPr lang="ar-SA" dirty="0" smtClean="0"/>
          </a:p>
          <a:p>
            <a:pPr lvl="1">
              <a:buFont typeface="Courier New" pitchFamily="49" charset="0"/>
              <a:buChar char="o"/>
            </a:pPr>
            <a:r>
              <a:rPr lang="ar-SA" dirty="0" smtClean="0">
                <a:solidFill>
                  <a:srgbClr val="FF0000"/>
                </a:solidFill>
              </a:rPr>
              <a:t>احدهما بين ال</a:t>
            </a:r>
            <a:r>
              <a:rPr lang="en-US" dirty="0" smtClean="0">
                <a:solidFill>
                  <a:srgbClr val="FF0000"/>
                </a:solidFill>
              </a:rPr>
              <a:t>gateways </a:t>
            </a:r>
            <a:r>
              <a:rPr lang="ar-SA" dirty="0" smtClean="0">
                <a:solidFill>
                  <a:srgbClr val="FF0000"/>
                </a:solidFill>
              </a:rPr>
              <a:t> نفسها ومستخدم ال</a:t>
            </a:r>
            <a:r>
              <a:rPr lang="en-US" dirty="0" smtClean="0">
                <a:solidFill>
                  <a:srgbClr val="FF0000"/>
                </a:solidFill>
              </a:rPr>
              <a:t>TCP</a:t>
            </a:r>
            <a:r>
              <a:rPr lang="ar-SA" dirty="0" smtClean="0">
                <a:solidFill>
                  <a:srgbClr val="FF0000"/>
                </a:solidFill>
              </a:rPr>
              <a:t> على ال</a:t>
            </a:r>
            <a:r>
              <a:rPr lang="en-US" dirty="0" smtClean="0">
                <a:solidFill>
                  <a:srgbClr val="FF0000"/>
                </a:solidFill>
              </a:rPr>
              <a:t>host </a:t>
            </a:r>
            <a:r>
              <a:rPr lang="ar-SA" dirty="0" smtClean="0">
                <a:solidFill>
                  <a:srgbClr val="FF0000"/>
                </a:solidFill>
              </a:rPr>
              <a:t> الداخلي </a:t>
            </a:r>
          </a:p>
          <a:p>
            <a:pPr lvl="1">
              <a:buFont typeface="Courier New" pitchFamily="49" charset="0"/>
              <a:buChar char="o"/>
            </a:pPr>
            <a:r>
              <a:rPr lang="ar-SA" dirty="0" smtClean="0">
                <a:solidFill>
                  <a:srgbClr val="FF0000"/>
                </a:solidFill>
              </a:rPr>
              <a:t>والاخر بين ال</a:t>
            </a:r>
            <a:r>
              <a:rPr lang="en-US" dirty="0" smtClean="0">
                <a:solidFill>
                  <a:srgbClr val="FF0000"/>
                </a:solidFill>
              </a:rPr>
              <a:t>gateways</a:t>
            </a:r>
            <a:r>
              <a:rPr lang="ar-SA" dirty="0" smtClean="0">
                <a:solidFill>
                  <a:srgbClr val="FF0000"/>
                </a:solidFill>
              </a:rPr>
              <a:t> نفسها ومستخدم ال </a:t>
            </a:r>
            <a:r>
              <a:rPr lang="en-US" dirty="0" smtClean="0">
                <a:solidFill>
                  <a:srgbClr val="FF0000"/>
                </a:solidFill>
              </a:rPr>
              <a:t>TCP</a:t>
            </a:r>
            <a:r>
              <a:rPr lang="ar-SA" dirty="0" smtClean="0">
                <a:solidFill>
                  <a:srgbClr val="FF0000"/>
                </a:solidFill>
              </a:rPr>
              <a:t> على ال</a:t>
            </a:r>
            <a:r>
              <a:rPr lang="en-US" dirty="0" smtClean="0">
                <a:solidFill>
                  <a:srgbClr val="FF0000"/>
                </a:solidFill>
              </a:rPr>
              <a:t>host</a:t>
            </a:r>
            <a:r>
              <a:rPr lang="ar-SA" dirty="0" smtClean="0">
                <a:solidFill>
                  <a:srgbClr val="FF0000"/>
                </a:solidFill>
              </a:rPr>
              <a:t> الخارجي. </a:t>
            </a:r>
          </a:p>
          <a:p>
            <a:pPr marL="0" indent="0">
              <a:buNone/>
            </a:pPr>
            <a:r>
              <a:rPr lang="ar-SA" dirty="0" smtClean="0"/>
              <a:t> </a:t>
            </a:r>
            <a:endParaRPr lang="en-US" dirty="0"/>
          </a:p>
        </p:txBody>
      </p:sp>
    </p:spTree>
    <p:extLst>
      <p:ext uri="{BB962C8B-B14F-4D97-AF65-F5344CB8AC3E}">
        <p14:creationId xmlns:p14="http://schemas.microsoft.com/office/powerpoint/2010/main" val="17097609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405333" y="2567943"/>
            <a:ext cx="6333334" cy="2590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ستطيل 2"/>
          <p:cNvSpPr/>
          <p:nvPr/>
        </p:nvSpPr>
        <p:spPr>
          <a:xfrm>
            <a:off x="539552" y="5534561"/>
            <a:ext cx="7128792" cy="707886"/>
          </a:xfrm>
          <a:prstGeom prst="rect">
            <a:avLst/>
          </a:prstGeom>
        </p:spPr>
        <p:txBody>
          <a:bodyPr wrap="square">
            <a:spAutoFit/>
          </a:bodyPr>
          <a:lstStyle/>
          <a:p>
            <a:pPr>
              <a:spcBef>
                <a:spcPts val="600"/>
              </a:spcBef>
              <a:buClr>
                <a:srgbClr val="B13F9A"/>
              </a:buClr>
              <a:buSzPct val="73000"/>
            </a:pPr>
            <a:r>
              <a:rPr lang="ar-SA" sz="4000" b="1" dirty="0">
                <a:solidFill>
                  <a:prstClr val="black"/>
                </a:solidFill>
                <a:latin typeface="Arabic Typesetting" pitchFamily="66" charset="-78"/>
                <a:cs typeface="Arabic Typesetting" pitchFamily="66" charset="-78"/>
              </a:rPr>
              <a:t>بوابات على مستوى الدائرة </a:t>
            </a:r>
            <a:r>
              <a:rPr lang="en-US" sz="4000" b="1" dirty="0">
                <a:solidFill>
                  <a:prstClr val="black"/>
                </a:solidFill>
                <a:latin typeface="Arabic Typesetting" pitchFamily="66" charset="-78"/>
                <a:cs typeface="Arabic Typesetting" pitchFamily="66" charset="-78"/>
              </a:rPr>
              <a:t>circuit- level gateways</a:t>
            </a:r>
          </a:p>
        </p:txBody>
      </p:sp>
    </p:spTree>
    <p:extLst>
      <p:ext uri="{BB962C8B-B14F-4D97-AF65-F5344CB8AC3E}">
        <p14:creationId xmlns:p14="http://schemas.microsoft.com/office/powerpoint/2010/main" val="669265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buClr>
                <a:srgbClr val="B13F9A"/>
              </a:buClr>
              <a:buFont typeface="Courier New" pitchFamily="49" charset="0"/>
              <a:buChar char="o"/>
            </a:pPr>
            <a:r>
              <a:rPr lang="ar-SA" sz="2000" dirty="0">
                <a:solidFill>
                  <a:prstClr val="black"/>
                </a:solidFill>
              </a:rPr>
              <a:t>عندما يتم انشاء هذين الارتباطين فان ال</a:t>
            </a:r>
            <a:r>
              <a:rPr lang="en-US" sz="2000" dirty="0">
                <a:solidFill>
                  <a:prstClr val="black"/>
                </a:solidFill>
              </a:rPr>
              <a:t>gateways</a:t>
            </a:r>
            <a:r>
              <a:rPr lang="ar-SA" sz="2000" dirty="0">
                <a:solidFill>
                  <a:prstClr val="black"/>
                </a:solidFill>
              </a:rPr>
              <a:t> ستقوم بنقل ال</a:t>
            </a:r>
            <a:r>
              <a:rPr lang="en-US" sz="2000" dirty="0">
                <a:solidFill>
                  <a:prstClr val="black"/>
                </a:solidFill>
              </a:rPr>
              <a:t>TCP segments</a:t>
            </a:r>
            <a:r>
              <a:rPr lang="ar-SA" sz="2000" dirty="0">
                <a:solidFill>
                  <a:prstClr val="black"/>
                </a:solidFill>
              </a:rPr>
              <a:t> من ارتباط الى اخر دون فحص </a:t>
            </a:r>
            <a:r>
              <a:rPr lang="ar-SA" sz="2000" dirty="0" smtClean="0">
                <a:solidFill>
                  <a:prstClr val="black"/>
                </a:solidFill>
              </a:rPr>
              <a:t>المحتويات.</a:t>
            </a:r>
          </a:p>
          <a:p>
            <a:pPr lvl="0">
              <a:buClr>
                <a:srgbClr val="B13F9A"/>
              </a:buClr>
              <a:buFont typeface="Courier New" pitchFamily="49" charset="0"/>
              <a:buChar char="o"/>
            </a:pPr>
            <a:r>
              <a:rPr lang="ar-SA" sz="2000" dirty="0" smtClean="0">
                <a:solidFill>
                  <a:prstClr val="black"/>
                </a:solidFill>
              </a:rPr>
              <a:t> </a:t>
            </a:r>
            <a:r>
              <a:rPr lang="ar-SA" sz="2000" dirty="0">
                <a:solidFill>
                  <a:prstClr val="black"/>
                </a:solidFill>
              </a:rPr>
              <a:t>تكون وظيفة السرية هنا </a:t>
            </a:r>
            <a:r>
              <a:rPr lang="ar-SA" sz="2000" dirty="0" smtClean="0">
                <a:solidFill>
                  <a:prstClr val="black"/>
                </a:solidFill>
              </a:rPr>
              <a:t>هي </a:t>
            </a:r>
            <a:r>
              <a:rPr lang="ar-SA" sz="2000" dirty="0">
                <a:solidFill>
                  <a:prstClr val="black"/>
                </a:solidFill>
              </a:rPr>
              <a:t>تحديد </a:t>
            </a:r>
            <a:r>
              <a:rPr lang="ar-SA" sz="2000" dirty="0" smtClean="0">
                <a:solidFill>
                  <a:prstClr val="black"/>
                </a:solidFill>
              </a:rPr>
              <a:t>أي </a:t>
            </a:r>
            <a:r>
              <a:rPr lang="ar-SA" sz="2000" dirty="0">
                <a:solidFill>
                  <a:prstClr val="black"/>
                </a:solidFill>
              </a:rPr>
              <a:t>من الارتباطات سيسمح لها </a:t>
            </a:r>
          </a:p>
          <a:p>
            <a:pPr lvl="0">
              <a:buClr>
                <a:srgbClr val="B13F9A"/>
              </a:buClr>
              <a:buFont typeface="Courier New" pitchFamily="49" charset="0"/>
              <a:buChar char="o"/>
            </a:pPr>
            <a:r>
              <a:rPr lang="ar-SA" sz="2000" dirty="0">
                <a:solidFill>
                  <a:prstClr val="black"/>
                </a:solidFill>
              </a:rPr>
              <a:t>يستخدم هذا النوع من حالة ان يكون مدير النظام واثقا من المستخدمين الداخليين </a:t>
            </a:r>
          </a:p>
          <a:p>
            <a:pPr lvl="0">
              <a:buClr>
                <a:srgbClr val="B13F9A"/>
              </a:buClr>
              <a:buFont typeface="Courier New" pitchFamily="49" charset="0"/>
              <a:buChar char="o"/>
            </a:pPr>
            <a:r>
              <a:rPr lang="ar-SA" sz="2000" dirty="0">
                <a:solidFill>
                  <a:prstClr val="black"/>
                </a:solidFill>
              </a:rPr>
              <a:t>من </a:t>
            </a:r>
            <a:r>
              <a:rPr lang="ar-SA" sz="2000" dirty="0" smtClean="0">
                <a:solidFill>
                  <a:prstClr val="black"/>
                </a:solidFill>
              </a:rPr>
              <a:t>الامثلة </a:t>
            </a:r>
            <a:r>
              <a:rPr lang="ar-SA" sz="2000" dirty="0">
                <a:solidFill>
                  <a:prstClr val="black"/>
                </a:solidFill>
              </a:rPr>
              <a:t>علية ال </a:t>
            </a:r>
            <a:r>
              <a:rPr lang="en-US" sz="2000" dirty="0">
                <a:solidFill>
                  <a:prstClr val="black"/>
                </a:solidFill>
              </a:rPr>
              <a:t>socks package</a:t>
            </a:r>
            <a:endParaRPr lang="ar-SA" dirty="0"/>
          </a:p>
        </p:txBody>
      </p:sp>
    </p:spTree>
    <p:extLst>
      <p:ext uri="{BB962C8B-B14F-4D97-AF65-F5344CB8AC3E}">
        <p14:creationId xmlns:p14="http://schemas.microsoft.com/office/powerpoint/2010/main" val="39684116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11560" y="836712"/>
            <a:ext cx="7239000" cy="1143000"/>
          </a:xfrm>
        </p:spPr>
        <p:txBody>
          <a:bodyPr>
            <a:noAutofit/>
          </a:bodyPr>
          <a:lstStyle/>
          <a:p>
            <a:pPr marL="274320" lvl="0" indent="-274320" algn="r">
              <a:spcBef>
                <a:spcPts val="600"/>
              </a:spcBef>
            </a:pPr>
            <a:r>
              <a:rPr lang="ar-SA" sz="4800" u="sng" cap="none" dirty="0">
                <a:ln>
                  <a:noFill/>
                </a:ln>
                <a:solidFill>
                  <a:srgbClr val="FF0000"/>
                </a:solidFill>
                <a:latin typeface="Arabic Typesetting" pitchFamily="66" charset="-78"/>
                <a:ea typeface="+mn-ea"/>
                <a:cs typeface="Arabic Typesetting" pitchFamily="66" charset="-78"/>
              </a:rPr>
              <a:t>مضيف الحصن </a:t>
            </a:r>
            <a:r>
              <a:rPr lang="en-US" sz="4800" u="sng" cap="none" dirty="0" smtClean="0">
                <a:ln>
                  <a:noFill/>
                </a:ln>
                <a:solidFill>
                  <a:srgbClr val="FF0000"/>
                </a:solidFill>
                <a:latin typeface="Arabic Typesetting" pitchFamily="66" charset="-78"/>
                <a:ea typeface="+mn-ea"/>
                <a:cs typeface="Arabic Typesetting" pitchFamily="66" charset="-78"/>
              </a:rPr>
              <a:t>Bastion </a:t>
            </a:r>
            <a:r>
              <a:rPr lang="en-US" sz="4800" u="sng" cap="none" dirty="0">
                <a:ln>
                  <a:noFill/>
                </a:ln>
                <a:solidFill>
                  <a:srgbClr val="FF0000"/>
                </a:solidFill>
                <a:latin typeface="Arabic Typesetting" pitchFamily="66" charset="-78"/>
                <a:ea typeface="+mn-ea"/>
                <a:cs typeface="Arabic Typesetting" pitchFamily="66" charset="-78"/>
              </a:rPr>
              <a:t>host </a:t>
            </a:r>
            <a:r>
              <a:rPr lang="ar-SA" sz="4800" u="sng" cap="none" dirty="0">
                <a:ln>
                  <a:noFill/>
                </a:ln>
                <a:solidFill>
                  <a:srgbClr val="FF0000"/>
                </a:solidFill>
                <a:latin typeface="Arabic Typesetting" pitchFamily="66" charset="-78"/>
                <a:ea typeface="+mn-ea"/>
                <a:cs typeface="Arabic Typesetting" pitchFamily="66" charset="-78"/>
              </a:rPr>
              <a:t> </a:t>
            </a:r>
            <a:br>
              <a:rPr lang="ar-SA" sz="4800" u="sng" cap="none" dirty="0">
                <a:ln>
                  <a:noFill/>
                </a:ln>
                <a:solidFill>
                  <a:srgbClr val="FF0000"/>
                </a:solidFill>
                <a:latin typeface="Arabic Typesetting" pitchFamily="66" charset="-78"/>
                <a:ea typeface="+mn-ea"/>
                <a:cs typeface="Arabic Typesetting" pitchFamily="66" charset="-78"/>
              </a:rPr>
            </a:br>
            <a:endParaRPr lang="ar-SA" sz="4800" u="sng" dirty="0">
              <a:solidFill>
                <a:srgbClr val="FF0000"/>
              </a:solidFill>
              <a:latin typeface="Arabic Typesetting" pitchFamily="66" charset="-78"/>
              <a:cs typeface="Arabic Typesetting" pitchFamily="66" charset="-78"/>
            </a:endParaRPr>
          </a:p>
        </p:txBody>
      </p:sp>
      <p:sp>
        <p:nvSpPr>
          <p:cNvPr id="3" name="عنصر نائب للمحتوى 2"/>
          <p:cNvSpPr>
            <a:spLocks noGrp="1"/>
          </p:cNvSpPr>
          <p:nvPr>
            <p:ph idx="1"/>
          </p:nvPr>
        </p:nvSpPr>
        <p:spPr>
          <a:xfrm>
            <a:off x="755576" y="1340768"/>
            <a:ext cx="7239000" cy="4846320"/>
          </a:xfrm>
        </p:spPr>
        <p:txBody>
          <a:bodyPr>
            <a:normAutofit/>
          </a:bodyPr>
          <a:lstStyle/>
          <a:p>
            <a:r>
              <a:rPr lang="ar-SA" sz="3200" b="1" dirty="0" smtClean="0">
                <a:latin typeface="Arabic Typesetting" pitchFamily="66" charset="-78"/>
                <a:cs typeface="Arabic Typesetting" pitchFamily="66" charset="-78"/>
              </a:rPr>
              <a:t>وهو نظام معرف من قبل مدير ال </a:t>
            </a:r>
            <a:r>
              <a:rPr lang="en-US" sz="3200" b="1" dirty="0" smtClean="0">
                <a:latin typeface="Arabic Typesetting" pitchFamily="66" charset="-78"/>
                <a:cs typeface="Arabic Typesetting" pitchFamily="66" charset="-78"/>
              </a:rPr>
              <a:t>firewall</a:t>
            </a:r>
            <a:r>
              <a:rPr lang="ar-SA" sz="3200" b="1" dirty="0" smtClean="0">
                <a:latin typeface="Arabic Typesetting" pitchFamily="66" charset="-78"/>
                <a:cs typeface="Arabic Typesetting" pitchFamily="66" charset="-78"/>
              </a:rPr>
              <a:t> كنقطة حرجة قوية في سرية الشبكة </a:t>
            </a:r>
          </a:p>
          <a:p>
            <a:r>
              <a:rPr lang="ar-SA" sz="3200" b="1" dirty="0" smtClean="0">
                <a:latin typeface="Arabic Typesetting" pitchFamily="66" charset="-78"/>
                <a:cs typeface="Arabic Typesetting" pitchFamily="66" charset="-78"/>
              </a:rPr>
              <a:t>يعمل ال </a:t>
            </a:r>
            <a:r>
              <a:rPr lang="en-US" sz="3200" b="1" dirty="0" smtClean="0">
                <a:latin typeface="Arabic Typesetting" pitchFamily="66" charset="-78"/>
                <a:cs typeface="Arabic Typesetting" pitchFamily="66" charset="-78"/>
              </a:rPr>
              <a:t>bastion host</a:t>
            </a:r>
            <a:r>
              <a:rPr lang="ar-SA" sz="3200" b="1" dirty="0" smtClean="0">
                <a:latin typeface="Arabic Typesetting" pitchFamily="66" charset="-78"/>
                <a:cs typeface="Arabic Typesetting" pitchFamily="66" charset="-78"/>
              </a:rPr>
              <a:t> كبيئة لأى من ال</a:t>
            </a:r>
            <a:r>
              <a:rPr lang="en-US" sz="3200" b="1" dirty="0" smtClean="0">
                <a:latin typeface="Arabic Typesetting" pitchFamily="66" charset="-78"/>
                <a:cs typeface="Arabic Typesetting" pitchFamily="66" charset="-78"/>
              </a:rPr>
              <a:t>application-level gateways</a:t>
            </a:r>
            <a:r>
              <a:rPr lang="ar-SA" sz="3200" b="1" dirty="0" smtClean="0">
                <a:latin typeface="Arabic Typesetting" pitchFamily="66" charset="-78"/>
                <a:cs typeface="Arabic Typesetting" pitchFamily="66" charset="-78"/>
              </a:rPr>
              <a:t>  او ال </a:t>
            </a:r>
            <a:r>
              <a:rPr lang="en-US" sz="3200" b="1" dirty="0" smtClean="0">
                <a:latin typeface="Arabic Typesetting" pitchFamily="66" charset="-78"/>
                <a:cs typeface="Arabic Typesetting" pitchFamily="66" charset="-78"/>
              </a:rPr>
              <a:t>circuit </a:t>
            </a:r>
            <a:r>
              <a:rPr lang="en-US" sz="3200" b="1" dirty="0">
                <a:latin typeface="Arabic Typesetting" pitchFamily="66" charset="-78"/>
                <a:cs typeface="Arabic Typesetting" pitchFamily="66" charset="-78"/>
              </a:rPr>
              <a:t>–level  </a:t>
            </a:r>
            <a:r>
              <a:rPr lang="en-US" sz="3200" b="1" dirty="0" smtClean="0">
                <a:latin typeface="Arabic Typesetting" pitchFamily="66" charset="-78"/>
                <a:cs typeface="Arabic Typesetting" pitchFamily="66" charset="-78"/>
              </a:rPr>
              <a:t>gateways</a:t>
            </a:r>
            <a:r>
              <a:rPr lang="ar-SA" sz="3200" b="1" dirty="0" smtClean="0">
                <a:latin typeface="Arabic Typesetting" pitchFamily="66" charset="-78"/>
                <a:cs typeface="Arabic Typesetting" pitchFamily="66" charset="-78"/>
              </a:rPr>
              <a:t> </a:t>
            </a:r>
          </a:p>
          <a:p>
            <a:pPr marL="0" indent="0">
              <a:buNone/>
            </a:pPr>
            <a:r>
              <a:rPr lang="ar-SA" dirty="0" smtClean="0"/>
              <a:t> </a:t>
            </a:r>
            <a:endParaRPr lang="ar-SA" dirty="0"/>
          </a:p>
        </p:txBody>
      </p:sp>
    </p:spTree>
    <p:extLst>
      <p:ext uri="{BB962C8B-B14F-4D97-AF65-F5344CB8AC3E}">
        <p14:creationId xmlns:p14="http://schemas.microsoft.com/office/powerpoint/2010/main" val="2472466694"/>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TotalTime>
  <Words>1390</Words>
  <Application>Microsoft Office PowerPoint</Application>
  <PresentationFormat>عرض على الشاشة (3:4)‏</PresentationFormat>
  <Paragraphs>115</Paragraphs>
  <Slides>28</Slides>
  <Notes>0</Notes>
  <HiddenSlides>0</HiddenSlides>
  <MMClips>0</MMClips>
  <ScaleCrop>false</ScaleCrop>
  <HeadingPairs>
    <vt:vector size="6" baseType="variant">
      <vt:variant>
        <vt:lpstr>نسق</vt:lpstr>
      </vt:variant>
      <vt:variant>
        <vt:i4>1</vt:i4>
      </vt:variant>
      <vt:variant>
        <vt:lpstr>خوادم OLE مضمنة</vt:lpstr>
      </vt:variant>
      <vt:variant>
        <vt:i4>1</vt:i4>
      </vt:variant>
      <vt:variant>
        <vt:lpstr>عناوين الشرائح</vt:lpstr>
      </vt:variant>
      <vt:variant>
        <vt:i4>28</vt:i4>
      </vt:variant>
    </vt:vector>
  </HeadingPairs>
  <TitlesOfParts>
    <vt:vector size="30" baseType="lpstr">
      <vt:lpstr>نسق Office</vt:lpstr>
      <vt:lpstr>Bitmap Image</vt:lpstr>
      <vt:lpstr>321:Networks Protocols</vt:lpstr>
      <vt:lpstr>Outline</vt:lpstr>
      <vt:lpstr>مقدمة:</vt:lpstr>
      <vt:lpstr>عرض تقديمي في PowerPoint</vt:lpstr>
      <vt:lpstr>أهداف جدار النار Firewall aim </vt:lpstr>
      <vt:lpstr>خصائص الجدر النارية   Firewall characteristic</vt:lpstr>
      <vt:lpstr>تقنيات الجدار الناري : Fire ware Technique</vt:lpstr>
      <vt:lpstr>خدمة التحكم (Service Control): </vt:lpstr>
      <vt:lpstr>التحكم بالاتجاه (Direction Control): </vt:lpstr>
      <vt:lpstr>التحكم بالمستخدم User Control ) ): </vt:lpstr>
      <vt:lpstr>التحكم بالسلوك (Behavior Control):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Proxy Server</vt:lpstr>
      <vt:lpstr>عرض تقديمي في PowerPoint</vt:lpstr>
      <vt:lpstr>عرض تقديمي في PowerPoint</vt:lpstr>
      <vt:lpstr>عرض تقديمي في PowerPoint</vt:lpstr>
      <vt:lpstr>Proxy Server</vt:lpstr>
      <vt:lpstr>عرض تقديمي في PowerPoint</vt:lpstr>
      <vt:lpstr>عرض تقديمي في PowerPoint</vt:lpstr>
      <vt:lpstr>عرض تقديمي في PowerPoint</vt:lpstr>
      <vt:lpstr>مضيف الحصن Bastion host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321:Networks Protocols</dc:title>
  <dc:creator>user</dc:creator>
  <cp:lastModifiedBy>user</cp:lastModifiedBy>
  <cp:revision>7</cp:revision>
  <dcterms:created xsi:type="dcterms:W3CDTF">2013-04-08T11:37:35Z</dcterms:created>
  <dcterms:modified xsi:type="dcterms:W3CDTF">2013-04-12T10:14:27Z</dcterms:modified>
</cp:coreProperties>
</file>