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  <p:sldMasterId id="2147484168" r:id="rId2"/>
  </p:sldMasterIdLst>
  <p:notesMasterIdLst>
    <p:notesMasterId r:id="rId20"/>
  </p:notesMasterIdLst>
  <p:sldIdLst>
    <p:sldId id="264" r:id="rId3"/>
    <p:sldId id="256" r:id="rId4"/>
    <p:sldId id="263" r:id="rId5"/>
    <p:sldId id="257" r:id="rId6"/>
    <p:sldId id="265" r:id="rId7"/>
    <p:sldId id="266" r:id="rId8"/>
    <p:sldId id="267" r:id="rId9"/>
    <p:sldId id="268" r:id="rId10"/>
    <p:sldId id="269" r:id="rId11"/>
    <p:sldId id="259" r:id="rId12"/>
    <p:sldId id="260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2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30422EB1-8D96-40B9-BADC-7ED208E21B8C}" type="datetimeFigureOut">
              <a:rPr lang="en-US"/>
              <a:pPr>
                <a:defRPr/>
              </a:pPr>
              <a:t>4/20/2013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314AA27-FE89-46EA-8CA6-7EC75D8036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98E072-0CEA-4FB4-B0F0-3F233DE13354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DA16CB-FDB3-4706-AB53-9C58025DFA5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D12927-74B2-4E73-9145-A75036FCF20B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4B45F9-2B80-4C58-A1D5-2DCFF9B444C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DF6058-6B82-4AE5-8D58-AAEF05C31776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AA28F5-F65E-46BE-AE1E-77458EE7529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670086-5EEC-4DE0-B838-F49165EFD922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3314A7-03CC-4B76-8215-A4B8137FCBE8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544F64-3980-40C0-A919-E1948FD7D860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4B9B64-0040-40CF-AF99-CE17DE42997D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0BE1A4-1089-4F5E-97BD-D890BDF37F9D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024178-8797-4E91-9374-4FA0B229EC9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FC7A08-3289-4B09-BCB9-35CFCA1E466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016A0E-1B99-4463-8E63-9401057A6AF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61FDBC-456E-441A-9045-3AAAC11BABC5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06B402-F9E5-4F7E-BDC5-02776F32EA20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877378-6D8A-42DF-A319-86C4CA15ECF6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66CFB-7820-40EC-A4DE-4C44C3EC9A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B76BD-74B1-4177-9CFC-C284D32DAB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0FAE4-EFB4-44D0-B113-BB3C46E321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EF689-AD84-4602-8955-D92427DC4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949BF-90BD-4749-B079-2FC209806C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C84E2-FCE9-40E6-BDE3-2D53568159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E7D74-DE86-4AD9-9115-A59BC1E07E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BE461-B7BF-4D1F-88DA-C6CB731E9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0B0D0-F8B0-4718-9DE4-E39569F12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5748-DB62-4A07-8037-2B9314E94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F6BB6-FA69-43C7-B6D1-DA5E033E1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F408B-07B7-463F-B5A6-D3ABB2F811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E5C006-B39B-40F7-9DD9-28CD911B2D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58125-0C51-4C70-8FCA-9CFDFC0E7F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532B80-184E-424F-A53A-443A0DCB0E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279D58-A85C-4A0B-AB48-1E52C87392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5B7517-3816-4030-8303-33B1375D27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58B76-83ED-4CC1-BB14-F9F5954367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C7A841-6E40-4D92-9F0B-9B5B097E5B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DD976-0BB8-4E1B-ABB9-6A65254DBD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FA5802-9796-4A0D-8E4B-3E8E7F99AD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B93ED-ADF6-4F31-A104-F192F786EB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BE775-0736-44DC-ADD0-FC1A79A5D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07ABBD3-CC5E-47BF-A471-B6899D380E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204" r:id="rId12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6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 dirty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 dirty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9A8B1A07-625D-426D-9921-92CA8C4887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05" r:id="rId1"/>
    <p:sldLayoutId id="2147484198" r:id="rId2"/>
    <p:sldLayoutId id="2147484206" r:id="rId3"/>
    <p:sldLayoutId id="2147484207" r:id="rId4"/>
    <p:sldLayoutId id="2147484208" r:id="rId5"/>
    <p:sldLayoutId id="2147484199" r:id="rId6"/>
    <p:sldLayoutId id="2147484209" r:id="rId7"/>
    <p:sldLayoutId id="2147484200" r:id="rId8"/>
    <p:sldLayoutId id="2147484210" r:id="rId9"/>
    <p:sldLayoutId id="2147484201" r:id="rId10"/>
    <p:sldLayoutId id="2147484202" r:id="rId11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>Understanding Active and Passive Voice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Content Placeholder 4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800" b="1" smtClean="0"/>
              <a:t>The Path to Effective Writing</a:t>
            </a:r>
          </a:p>
        </p:txBody>
      </p:sp>
      <p:pic>
        <p:nvPicPr>
          <p:cNvPr id="24" name="Picture 23" descr="footer_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685800"/>
            <a:ext cx="2623185" cy="1554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chemeClr val="tx2">
                    <a:satMod val="200000"/>
                  </a:schemeClr>
                </a:solidFill>
              </a:rPr>
              <a:t>Verbs and Voice</a:t>
            </a:r>
            <a:endParaRPr lang="en-US" sz="4400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smtClean="0">
                <a:solidFill>
                  <a:schemeClr val="accent1"/>
                </a:solidFill>
              </a:rPr>
              <a:t>Voice</a:t>
            </a:r>
            <a:r>
              <a:rPr lang="en-US" sz="4000" b="1" smtClean="0">
                <a:solidFill>
                  <a:schemeClr val="accent1"/>
                </a:solidFill>
              </a:rPr>
              <a:t> </a:t>
            </a:r>
            <a:r>
              <a:rPr lang="en-US" sz="4000" b="1" smtClean="0"/>
              <a:t>is the form a verb takes to indicate whether the subject of the verb performs or receives the action.</a:t>
            </a:r>
          </a:p>
          <a:p>
            <a:r>
              <a:rPr lang="en-US" sz="4000" b="1" smtClean="0"/>
              <a:t>There are two types of voice:  </a:t>
            </a:r>
            <a:r>
              <a:rPr lang="en-US" sz="4000" b="1" smtClean="0">
                <a:solidFill>
                  <a:schemeClr val="accent1"/>
                </a:solidFill>
              </a:rPr>
              <a:t>active voice </a:t>
            </a:r>
            <a:r>
              <a:rPr lang="en-US" sz="4000" b="1" smtClean="0"/>
              <a:t>and </a:t>
            </a:r>
            <a:r>
              <a:rPr lang="en-US" sz="4000" b="1" smtClean="0">
                <a:solidFill>
                  <a:schemeClr val="accent1"/>
                </a:solidFill>
              </a:rPr>
              <a:t>passive voice</a:t>
            </a:r>
            <a:r>
              <a:rPr lang="en-US" sz="4000" b="1" smtClean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smtClean="0">
                <a:solidFill>
                  <a:schemeClr val="accent1"/>
                </a:solidFill>
              </a:rPr>
              <a:t>Active Voice</a:t>
            </a:r>
            <a:r>
              <a:rPr lang="en-US" sz="4000" b="1" smtClean="0">
                <a:solidFill>
                  <a:schemeClr val="accent1"/>
                </a:solidFill>
              </a:rPr>
              <a:t> </a:t>
            </a:r>
            <a:r>
              <a:rPr lang="en-US" sz="4000" b="1" smtClean="0"/>
              <a:t>– indicates that the subject of the verb is acting</a:t>
            </a:r>
          </a:p>
          <a:p>
            <a:pPr>
              <a:buFont typeface="Wingdings" pitchFamily="2" charset="2"/>
              <a:buNone/>
            </a:pPr>
            <a:endParaRPr lang="en-US" sz="4000" b="1" smtClean="0"/>
          </a:p>
          <a:p>
            <a:r>
              <a:rPr lang="en-US" sz="4000" b="1" smtClean="0"/>
              <a:t>Because the subject does or "acts upon" the verb in such sentences, the sentences are said to be in the </a:t>
            </a:r>
            <a:r>
              <a:rPr lang="en-US" sz="4000" b="1" i="1" smtClean="0">
                <a:solidFill>
                  <a:schemeClr val="accent1"/>
                </a:solidFill>
              </a:rPr>
              <a:t>active voice</a:t>
            </a:r>
            <a:r>
              <a:rPr lang="en-US" sz="4000" b="1" smtClean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These examples show that the </a:t>
            </a:r>
            <a:r>
              <a:rPr lang="en-US" b="1" dirty="0" smtClean="0">
                <a:solidFill>
                  <a:schemeClr val="accent1"/>
                </a:solidFill>
              </a:rPr>
              <a:t>subject </a:t>
            </a:r>
            <a:r>
              <a:rPr lang="en-US" b="1" dirty="0" smtClean="0"/>
              <a:t>is  </a:t>
            </a:r>
            <a:r>
              <a:rPr lang="en-US" b="1" i="1" dirty="0" smtClean="0"/>
              <a:t>doing</a:t>
            </a:r>
            <a:r>
              <a:rPr lang="en-US" b="1" dirty="0" smtClean="0"/>
              <a:t> the verb's action.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The dog jumped onto the boy.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The dog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jumping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endParaRPr lang="en-US" b="1" i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Kristy will give a book report to the class.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Kristy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giving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endParaRPr lang="en-US" b="1" i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The computer ate my paper.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The computer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eating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a </a:t>
            </a:r>
            <a:r>
              <a:rPr lang="en-US" b="1" smtClean="0">
                <a:solidFill>
                  <a:schemeClr val="accent1"/>
                </a:solidFill>
              </a:rPr>
              <a:t>passive voice sentence</a:t>
            </a:r>
            <a:r>
              <a:rPr lang="en-US" b="1" smtClean="0"/>
              <a:t>, </a:t>
            </a:r>
            <a:r>
              <a:rPr lang="en-US" smtClean="0"/>
              <a:t>the subject and object flip-flop. The subject becomes the passive recipient of the action.</a:t>
            </a:r>
          </a:p>
          <a:p>
            <a:endParaRPr lang="en-US" smtClean="0"/>
          </a:p>
          <a:p>
            <a:r>
              <a:rPr lang="en-US" smtClean="0"/>
              <a:t>Because the subject is being "acted upon" (or is </a:t>
            </a:r>
            <a:r>
              <a:rPr lang="en-US" i="1" smtClean="0"/>
              <a:t>passive</a:t>
            </a:r>
            <a:r>
              <a:rPr lang="en-US" smtClean="0"/>
              <a:t>), such sentences are said to be in the </a:t>
            </a:r>
            <a:r>
              <a:rPr lang="en-US" b="1" smtClean="0">
                <a:solidFill>
                  <a:schemeClr val="accent1"/>
                </a:solidFill>
              </a:rPr>
              <a:t>passive voice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These examples show the </a:t>
            </a:r>
            <a:r>
              <a:rPr lang="en-US" b="1" smtClean="0">
                <a:solidFill>
                  <a:schemeClr val="accent1"/>
                </a:solidFill>
              </a:rPr>
              <a:t>subject</a:t>
            </a:r>
            <a:r>
              <a:rPr lang="en-US" b="1" smtClean="0"/>
              <a:t> being acted upon by the verb.  </a:t>
            </a:r>
          </a:p>
          <a:p>
            <a:r>
              <a:rPr lang="en-US" b="1" smtClean="0"/>
              <a:t>The boy was jumped on by the dog. </a:t>
            </a:r>
          </a:p>
          <a:p>
            <a:pPr lvl="1"/>
            <a:r>
              <a:rPr lang="en-US" b="1" i="1" smtClean="0"/>
              <a:t>Boy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 was being jumped on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</a:t>
            </a:r>
          </a:p>
          <a:p>
            <a:r>
              <a:rPr lang="en-US" b="1" smtClean="0"/>
              <a:t>A book report will be given by Kristy to the class.</a:t>
            </a:r>
          </a:p>
          <a:p>
            <a:pPr lvl="1"/>
            <a:r>
              <a:rPr lang="en-US" b="1" i="1" smtClean="0"/>
              <a:t>Report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will be given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).</a:t>
            </a:r>
          </a:p>
          <a:p>
            <a:r>
              <a:rPr lang="en-US" b="1" smtClean="0"/>
              <a:t>My paper was eaten by the computer.	</a:t>
            </a:r>
          </a:p>
          <a:p>
            <a:pPr lvl="1"/>
            <a:r>
              <a:rPr lang="en-US" b="1" i="1" smtClean="0"/>
              <a:t>Paper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was being eaten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).</a:t>
            </a:r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Reasons to Use the 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Most writers prefer to use active voice because it is more direct. </a:t>
            </a:r>
          </a:p>
          <a:p>
            <a:r>
              <a:rPr lang="en-US" b="1" smtClean="0">
                <a:solidFill>
                  <a:schemeClr val="accent1"/>
                </a:solidFill>
              </a:rPr>
              <a:t>Compare</a:t>
            </a:r>
            <a:endParaRPr lang="en-US" b="1" smtClean="0"/>
          </a:p>
          <a:p>
            <a:pPr lvl="1"/>
            <a:r>
              <a:rPr lang="en-US" sz="3200" b="1" i="1" smtClean="0">
                <a:solidFill>
                  <a:schemeClr val="accent1"/>
                </a:solidFill>
              </a:rPr>
              <a:t>Active</a:t>
            </a:r>
            <a:r>
              <a:rPr lang="en-US" sz="3200" b="1" smtClean="0"/>
              <a:t>: The waiter dropped the tray of food.</a:t>
            </a:r>
          </a:p>
          <a:p>
            <a:pPr lvl="1"/>
            <a:r>
              <a:rPr lang="en-US" sz="3200" b="1" i="1" smtClean="0">
                <a:solidFill>
                  <a:schemeClr val="accent1"/>
                </a:solidFill>
              </a:rPr>
              <a:t>Passive</a:t>
            </a:r>
            <a:r>
              <a:rPr lang="en-US" sz="3200" b="1" smtClean="0"/>
              <a:t>: The tray of food was dropped by the waiter.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Reasons to Use the 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active voice is less awkward and clearly states relationship between subject and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Compare</a:t>
            </a:r>
            <a:endParaRPr lang="en-US" sz="2400" b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Passive</a:t>
            </a:r>
            <a:r>
              <a:rPr lang="en-US" b="1" dirty="0" smtClean="0"/>
              <a:t>:</a:t>
            </a:r>
            <a:r>
              <a:rPr lang="en-US" dirty="0" smtClean="0"/>
              <a:t> Your request for funding has been denied by the review committee.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Active</a:t>
            </a:r>
            <a:r>
              <a:rPr lang="en-US" b="1" dirty="0" smtClean="0"/>
              <a:t>:</a:t>
            </a:r>
            <a:r>
              <a:rPr lang="en-US" dirty="0" smtClean="0"/>
              <a:t> The review committee denied your request for funding.</a:t>
            </a:r>
            <a:endParaRPr lang="en-US" sz="2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active voice sentence pattern propels the reader forward through your writing thus avoiding weak prose.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When to Use 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In general, the passive voice is less direct, less forceful, and less concise than the active voice.  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Use the passive voice in the following situations:</a:t>
            </a:r>
          </a:p>
          <a:p>
            <a:pPr marL="749808" lvl="1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3000" b="1" dirty="0" smtClean="0"/>
              <a:t>Use passive voice when you do not know or do not want to reveal the performer of an action.</a:t>
            </a:r>
          </a:p>
          <a:p>
            <a:pPr marL="749808" lvl="1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3000" b="1" dirty="0" smtClean="0"/>
              <a:t>Use passive voice when you want to emphasize the receiver of an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200000"/>
                  </a:schemeClr>
                </a:solidFill>
              </a:rPr>
              <a:t>Examples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smtClean="0">
                <a:solidFill>
                  <a:schemeClr val="accent1"/>
                </a:solidFill>
              </a:rPr>
              <a:t>Awkward Passive</a:t>
            </a:r>
            <a:r>
              <a:rPr lang="en-US" b="1" smtClean="0"/>
              <a:t>:  My bicycle was repainted by John.</a:t>
            </a:r>
          </a:p>
          <a:p>
            <a:r>
              <a:rPr lang="en-US" b="1" u="sng" smtClean="0">
                <a:solidFill>
                  <a:schemeClr val="accent1"/>
                </a:solidFill>
              </a:rPr>
              <a:t>Deliberate Passive</a:t>
            </a:r>
            <a:r>
              <a:rPr lang="en-US" b="1" smtClean="0"/>
              <a:t>:  My bicycle was repainted.  (</a:t>
            </a:r>
            <a:r>
              <a:rPr lang="en-US" b="1" i="1" smtClean="0"/>
              <a:t>The performer is not mentioned and the emphasis is on the bicycle.</a:t>
            </a:r>
            <a:r>
              <a:rPr lang="en-US" b="1" smtClean="0"/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passive voice requires a "double verb" and will always consist of a form of the verb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 be</a:t>
            </a:r>
            <a:r>
              <a:rPr lang="en-US" dirty="0" smtClean="0"/>
              <a:t>" and the past participle (usually the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en/ed/t</a:t>
            </a:r>
            <a:r>
              <a:rPr lang="en-US" dirty="0" smtClean="0"/>
              <a:t>" form) of another verb.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Example</a:t>
            </a:r>
            <a:r>
              <a:rPr lang="en-US" b="1" dirty="0"/>
              <a:t>:</a:t>
            </a:r>
          </a:p>
          <a:p>
            <a:pPr marL="740664" lvl="1" fontAlgn="auto">
              <a:spcAft>
                <a:spcPts val="0"/>
              </a:spcAft>
              <a:buFontTx/>
              <a:buNone/>
              <a:defRPr/>
            </a:pPr>
            <a:r>
              <a:rPr lang="en-US" b="1" dirty="0"/>
              <a:t>	Active:  John baked the bread.</a:t>
            </a:r>
          </a:p>
          <a:p>
            <a:pPr marL="740664" lvl="1" fontAlgn="auto">
              <a:spcAft>
                <a:spcPts val="0"/>
              </a:spcAft>
              <a:buFontTx/>
              <a:buNone/>
              <a:defRPr/>
            </a:pPr>
            <a:r>
              <a:rPr lang="en-US" b="1" dirty="0"/>
              <a:t>	Passive:  The bread </a:t>
            </a:r>
            <a:r>
              <a:rPr lang="en-US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was baked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/>
              <a:t>by John.</a:t>
            </a:r>
            <a:r>
              <a:rPr lang="en-US" b="1" i="1" dirty="0"/>
              <a:t>  (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Was</a:t>
            </a:r>
            <a:r>
              <a:rPr lang="en-US" b="1" i="1" dirty="0"/>
              <a:t> is a form of the verb “be”.)</a:t>
            </a: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Writers should be familiar with the forms of "to be" , often called linking verbs, so that they can easily identify the passive voice in their work.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b="1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Review the forms of "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to be</a:t>
            </a:r>
            <a:r>
              <a:rPr lang="en-US" dirty="0" smtClean="0"/>
              <a:t>":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3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am, is, are, was, were, be, being, been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Note the forms of "to be" in the examples of the verb "to kick" in various forms of the passive voice: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r>
              <a:rPr lang="en-US" b="1" smtClean="0"/>
              <a:t>is</a:t>
            </a:r>
            <a:r>
              <a:rPr lang="en-US" smtClean="0"/>
              <a:t> kicked----------------had </a:t>
            </a:r>
            <a:r>
              <a:rPr lang="en-US" b="1" smtClean="0"/>
              <a:t>been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b="1" smtClean="0"/>
              <a:t>was</a:t>
            </a:r>
            <a:r>
              <a:rPr lang="en-US" smtClean="0"/>
              <a:t> kicked-------------is going to </a:t>
            </a:r>
            <a:r>
              <a:rPr lang="en-US" b="1" smtClean="0"/>
              <a:t>be </a:t>
            </a:r>
            <a:r>
              <a:rPr lang="en-US" smtClean="0"/>
              <a:t>kicked</a:t>
            </a:r>
            <a:br>
              <a:rPr lang="en-US" smtClean="0"/>
            </a:br>
            <a:r>
              <a:rPr lang="en-US" b="1" smtClean="0"/>
              <a:t>is</a:t>
            </a:r>
            <a:r>
              <a:rPr lang="en-US" smtClean="0"/>
              <a:t> being kicked---------will </a:t>
            </a:r>
            <a:r>
              <a:rPr lang="en-US" b="1" smtClean="0"/>
              <a:t>be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smtClean="0"/>
              <a:t>has </a:t>
            </a:r>
            <a:r>
              <a:rPr lang="en-US" b="1" smtClean="0"/>
              <a:t>been</a:t>
            </a:r>
            <a:r>
              <a:rPr lang="en-US" smtClean="0"/>
              <a:t> kicked-------can </a:t>
            </a:r>
            <a:r>
              <a:rPr lang="en-US" b="1" smtClean="0"/>
              <a:t>be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smtClean="0"/>
              <a:t>was </a:t>
            </a:r>
            <a:r>
              <a:rPr lang="en-US" b="1" smtClean="0"/>
              <a:t>being</a:t>
            </a:r>
            <a:r>
              <a:rPr lang="en-US" smtClean="0"/>
              <a:t> kicked------should </a:t>
            </a:r>
            <a:r>
              <a:rPr lang="en-US" b="1" smtClean="0"/>
              <a:t>be</a:t>
            </a:r>
            <a:r>
              <a:rPr lang="en-US" smtClean="0"/>
              <a:t> kicked</a:t>
            </a:r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Often passive voice sentences will contain a </a:t>
            </a:r>
            <a:r>
              <a:rPr lang="en-US" b="1" dirty="0" smtClean="0"/>
              <a:t>"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by</a:t>
            </a:r>
            <a:r>
              <a:rPr lang="en-US" b="1" dirty="0" smtClean="0"/>
              <a:t>" phrase</a:t>
            </a:r>
            <a:r>
              <a:rPr lang="en-US" dirty="0" smtClean="0"/>
              <a:t> indicting who or what performed the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 Passive sentences can be easily transformed into active sentences when the object of the preposition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by</a:t>
            </a:r>
            <a:r>
              <a:rPr lang="en-US" dirty="0" smtClean="0"/>
              <a:t>" is moved to the subject position in the sentence.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Examples: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Passive</a:t>
            </a:r>
            <a:r>
              <a:rPr lang="en-US" sz="2400" b="1" dirty="0" smtClean="0"/>
              <a:t>: The cookies were eaten by the children.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Active:</a:t>
            </a:r>
            <a:r>
              <a:rPr lang="en-US" sz="2400" b="1" dirty="0" smtClean="0"/>
              <a:t> The children ate the cookies.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2400" b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Passive</a:t>
            </a:r>
            <a:r>
              <a:rPr lang="en-US" sz="2400" b="1" dirty="0" smtClean="0"/>
              <a:t>: The tunnels are dug by the gophers.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Active</a:t>
            </a:r>
            <a:r>
              <a:rPr lang="en-US" sz="2400" b="1" dirty="0" smtClean="0"/>
              <a:t>: The gophers dug the tunnels.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Let’s Practice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Directions</a:t>
            </a:r>
            <a:r>
              <a:rPr lang="en-US" b="1" dirty="0" smtClean="0"/>
              <a:t>:  Change the sentences below to the </a:t>
            </a:r>
            <a:r>
              <a:rPr lang="en-US" b="1" dirty="0" smtClean="0">
                <a:solidFill>
                  <a:schemeClr val="accent1"/>
                </a:solidFill>
              </a:rPr>
              <a:t>active voice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statue is being visited by hundreds of tourists every year.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My books were stolen by someone yesterday.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These books had been left in the classroom by a careless student.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Coffee is raised in many parts of Hawaii by plantation workers.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house had been broken into by someone while the owners were on vacation.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Let’s Practice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Directions</a:t>
            </a:r>
            <a:r>
              <a:rPr lang="en-US" b="1" dirty="0" smtClean="0"/>
              <a:t>: Change the sentences below to the </a:t>
            </a:r>
            <a:r>
              <a:rPr lang="en-US" b="1" dirty="0" smtClean="0">
                <a:solidFill>
                  <a:schemeClr val="accent1"/>
                </a:solidFill>
              </a:rPr>
              <a:t>passive voice</a:t>
            </a:r>
            <a:r>
              <a:rPr lang="en-US" b="1" dirty="0" smtClean="0"/>
              <a:t>.</a:t>
            </a:r>
            <a:endParaRPr lang="en-US" dirty="0" smtClean="0"/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Children cannot open these bottles easily.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government built a road right outside her front door.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Mr. Ross broke the antique vase as he walked through the store.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When she arrived, the changes amazed her.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construction workers are making street repairs all month long.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174</TotalTime>
  <Words>805</Words>
  <Application>Microsoft PowerPoint</Application>
  <PresentationFormat>On-screen Show (4:3)</PresentationFormat>
  <Paragraphs>105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Times New Roman</vt:lpstr>
      <vt:lpstr>Arial</vt:lpstr>
      <vt:lpstr>Century Gothic</vt:lpstr>
      <vt:lpstr>Calibri</vt:lpstr>
      <vt:lpstr>Consolas</vt:lpstr>
      <vt:lpstr>Corbel</vt:lpstr>
      <vt:lpstr>Wingdings</vt:lpstr>
      <vt:lpstr>Wingdings 2</vt:lpstr>
      <vt:lpstr>Wingdings 3</vt:lpstr>
      <vt:lpstr>Stack of books design template</vt:lpstr>
      <vt:lpstr>Metro</vt:lpstr>
      <vt:lpstr> Understanding Active and Passive Voice</vt:lpstr>
      <vt:lpstr>Verbs and Voice</vt:lpstr>
      <vt:lpstr>Active Voice</vt:lpstr>
      <vt:lpstr>Active Voice</vt:lpstr>
      <vt:lpstr>Passive Voice</vt:lpstr>
      <vt:lpstr>Passive Voice</vt:lpstr>
      <vt:lpstr>Reasons to Use the Active Voice</vt:lpstr>
      <vt:lpstr>Reasons to Use the Active Voice</vt:lpstr>
      <vt:lpstr>When to Use Passive Voice</vt:lpstr>
      <vt:lpstr>Examples</vt:lpstr>
      <vt:lpstr>Form of Passive Voice Verbs</vt:lpstr>
      <vt:lpstr>Form of Passive Voice Verbs</vt:lpstr>
      <vt:lpstr>Form of Passive Voice Verbs</vt:lpstr>
      <vt:lpstr>Form of Passive Voice Verbs</vt:lpstr>
      <vt:lpstr>Form of Passive Voice Verbs</vt:lpstr>
      <vt:lpstr>Let’s Practice</vt:lpstr>
      <vt:lpstr>Let’s Practice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and Passive Voice</dc:title>
  <dc:creator>Dawn Marie Coleman</dc:creator>
  <cp:lastModifiedBy>Zeinab Aslam Khan</cp:lastModifiedBy>
  <cp:revision>14</cp:revision>
  <dcterms:created xsi:type="dcterms:W3CDTF">2001-09-07T04:38:58Z</dcterms:created>
  <dcterms:modified xsi:type="dcterms:W3CDTF">2013-04-20T08:58:04Z</dcterms:modified>
</cp:coreProperties>
</file>