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sldIdLst>
    <p:sldId id="257" r:id="rId2"/>
    <p:sldId id="259" r:id="rId3"/>
    <p:sldId id="260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61" r:id="rId12"/>
    <p:sldId id="262" r:id="rId13"/>
    <p:sldId id="263" r:id="rId14"/>
    <p:sldId id="266" r:id="rId15"/>
    <p:sldId id="297" r:id="rId16"/>
    <p:sldId id="264" r:id="rId17"/>
    <p:sldId id="267" r:id="rId18"/>
    <p:sldId id="292" r:id="rId19"/>
    <p:sldId id="298" r:id="rId20"/>
    <p:sldId id="299" r:id="rId21"/>
    <p:sldId id="285" r:id="rId22"/>
    <p:sldId id="286" r:id="rId23"/>
    <p:sldId id="268" r:id="rId24"/>
    <p:sldId id="265" r:id="rId25"/>
    <p:sldId id="288" r:id="rId26"/>
    <p:sldId id="293" r:id="rId27"/>
    <p:sldId id="269" r:id="rId28"/>
    <p:sldId id="296" r:id="rId29"/>
    <p:sldId id="271" r:id="rId30"/>
    <p:sldId id="300" r:id="rId31"/>
    <p:sldId id="272" r:id="rId32"/>
    <p:sldId id="294" r:id="rId33"/>
    <p:sldId id="273" r:id="rId34"/>
    <p:sldId id="295" r:id="rId35"/>
    <p:sldId id="274" r:id="rId36"/>
    <p:sldId id="289" r:id="rId37"/>
    <p:sldId id="291" r:id="rId38"/>
    <p:sldId id="275" r:id="rId39"/>
    <p:sldId id="276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8C4BEF-49F1-4FEE-BE22-0B655772224D}" type="datetimeFigureOut">
              <a:rPr lang="en-US" smtClean="0"/>
              <a:pPr/>
              <a:t>2/18/2013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6A133B-D247-4F6D-AF86-8972092C4E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BA9D48-04AE-4A24-9748-208A047DFD15}" type="slidenum">
              <a:rPr lang="en-US"/>
              <a:pPr/>
              <a:t>18</a:t>
            </a:fld>
            <a:endParaRPr lang="en-US"/>
          </a:p>
        </p:txBody>
      </p:sp>
      <p:sp>
        <p:nvSpPr>
          <p:cNvPr id="307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DCB559C-523B-40C1-A7C4-0F1899039BA2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49AF04-6D55-498E-9EEA-89A0EB488DAF}" type="slidenum">
              <a:rPr lang="en-US"/>
              <a:pPr/>
              <a:t>26</a:t>
            </a:fld>
            <a:endParaRPr lang="en-US"/>
          </a:p>
        </p:txBody>
      </p:sp>
      <p:sp>
        <p:nvSpPr>
          <p:cNvPr id="327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F71EE2-412B-4289-878A-0CB620350FDB}" type="slidenum">
              <a:rPr lang="en-US"/>
              <a:pPr/>
              <a:t>28</a:t>
            </a:fld>
            <a:endParaRPr lang="en-US"/>
          </a:p>
        </p:txBody>
      </p:sp>
      <p:sp>
        <p:nvSpPr>
          <p:cNvPr id="337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8E99A5-5D17-4F9C-8CE9-56943DF9CA2F}" type="slidenum">
              <a:rPr lang="en-US"/>
              <a:pPr/>
              <a:t>32</a:t>
            </a:fld>
            <a:endParaRPr lang="en-US"/>
          </a:p>
        </p:txBody>
      </p:sp>
      <p:sp>
        <p:nvSpPr>
          <p:cNvPr id="358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0A290B-D664-4785-9B89-F1694ECBB011}" type="slidenum">
              <a:rPr lang="en-US"/>
              <a:pPr/>
              <a:t>34</a:t>
            </a:fld>
            <a:endParaRPr lang="en-US"/>
          </a:p>
        </p:txBody>
      </p:sp>
      <p:sp>
        <p:nvSpPr>
          <p:cNvPr id="389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4D07C-01A9-4EB3-A0C9-F268E034680F}" type="datetime1">
              <a:rPr lang="en-US" smtClean="0"/>
              <a:pPr/>
              <a:t>2/18/2013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CE30B2A-F1BD-4E18-BAF1-944E2DDDDB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C7B55-17DC-4459-9A6E-C6E654580417}" type="datetime1">
              <a:rPr lang="en-US" smtClean="0"/>
              <a:pPr/>
              <a:t>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8CE30B2A-F1BD-4E18-BAF1-944E2DDDDB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3557-FDE4-4231-B15A-FBB2DDA166F4}" type="datetime1">
              <a:rPr lang="en-US" smtClean="0"/>
              <a:pPr/>
              <a:t>2/18/2013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CE30B2A-F1BD-4E18-BAF1-944E2DDDDB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579F36E-895E-48D4-B670-B87840582436}" type="datetime1">
              <a:rPr lang="en-US" smtClean="0"/>
              <a:pPr/>
              <a:t>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0B2A-F1BD-4E18-BAF1-944E2DDDDB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FF38A-9B55-41A6-B210-45EAC2D906AF}" type="datetime1">
              <a:rPr lang="en-US" smtClean="0"/>
              <a:pPr/>
              <a:t>2/18/2013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8CE30B2A-F1BD-4E18-BAF1-944E2DDDDB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87689-82AF-4BB4-A431-4399A4A8C5DB}" type="datetime1">
              <a:rPr lang="en-US" smtClean="0"/>
              <a:pPr/>
              <a:t>2/18/2013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8CE30B2A-F1BD-4E18-BAF1-944E2DDDDB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F7473-4E61-4D30-A257-5D770AB3A364}" type="datetime1">
              <a:rPr lang="en-US" smtClean="0"/>
              <a:pPr/>
              <a:t>2/18/2013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CE30B2A-F1BD-4E18-BAF1-944E2DDDDB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CE30B2A-F1BD-4E18-BAF1-944E2DDDDB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5EB2-AEF1-49EB-B2F4-E2A60A024104}" type="datetime1">
              <a:rPr lang="en-US" smtClean="0"/>
              <a:pPr/>
              <a:t>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8CE30B2A-F1BD-4E18-BAF1-944E2DDDDB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B103844-1A69-4E1F-AD87-1216D39990A3}" type="datetime1">
              <a:rPr lang="en-US" smtClean="0"/>
              <a:pPr/>
              <a:t>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0FEC7-61AC-4A63-B1F0-FEC466A5CF52}" type="datetime1">
              <a:rPr lang="en-US" smtClean="0"/>
              <a:pPr/>
              <a:t>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0B2A-F1BD-4E18-BAF1-944E2DDDDB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8CE30B2A-F1BD-4E18-BAF1-944E2DDDDB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125EE-3862-4EB5-B5FA-949D24EC4012}" type="datetime1">
              <a:rPr lang="en-US" smtClean="0"/>
              <a:pPr/>
              <a:t>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5341F71-A3CB-4F20-9601-E4663D70D672}" type="datetime1">
              <a:rPr lang="en-US" smtClean="0"/>
              <a:pPr/>
              <a:t>2/18/2013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Zeinab Aslam</a:t>
            </a: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CE30B2A-F1BD-4E18-BAF1-944E2DDDDB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classweb.gmu.edu/llmiller/HAW/optionals.ppt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classweb.gmu.edu/llmiller/HAW/optionals.ppt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WordArt 3"/>
          <p:cNvSpPr>
            <a:spLocks noChangeArrowheads="1" noChangeShapeType="1" noTextEdit="1"/>
          </p:cNvSpPr>
          <p:nvPr/>
        </p:nvSpPr>
        <p:spPr bwMode="auto">
          <a:xfrm>
            <a:off x="762000" y="2743200"/>
            <a:ext cx="7391400" cy="2895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3"/>
                </a:solidFill>
                <a:latin typeface="Arial Black"/>
              </a:rPr>
              <a:t>Sentences:</a:t>
            </a:r>
          </a:p>
          <a:p>
            <a:pPr algn="ctr"/>
            <a:r>
              <a:rPr lang="en-U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3"/>
                </a:solidFill>
                <a:latin typeface="Arial Black"/>
              </a:rPr>
              <a:t>Simple</a:t>
            </a:r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3"/>
                </a:solidFill>
                <a:latin typeface="Arial Black"/>
              </a:rPr>
              <a:t>, Compound,</a:t>
            </a:r>
          </a:p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3"/>
                </a:solidFill>
                <a:latin typeface="Arial Black"/>
              </a:rPr>
              <a:t>and Complex Sentences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0B2A-F1BD-4E18-BAF1-944E2DDDDBE1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304800" y="2514600"/>
            <a:ext cx="8382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10000"/>
              </a:spcBef>
              <a:buClr>
                <a:schemeClr val="bg1"/>
              </a:buClr>
              <a:buFont typeface="Monotype Sorts" pitchFamily="2" charset="2"/>
              <a:buNone/>
            </a:pPr>
            <a:r>
              <a:rPr kumimoji="1" lang="en-US" sz="3000">
                <a:cs typeface="Times New Roman" pitchFamily="18" charset="0"/>
              </a:rPr>
              <a:t>A </a:t>
            </a:r>
            <a:r>
              <a:rPr kumimoji="1" lang="en-US" sz="3000" b="1" i="1">
                <a:cs typeface="Times New Roman" pitchFamily="18" charset="0"/>
              </a:rPr>
              <a:t>sentence</a:t>
            </a:r>
            <a:r>
              <a:rPr kumimoji="1" lang="en-US" sz="3000">
                <a:cs typeface="Times New Roman" pitchFamily="18" charset="0"/>
              </a:rPr>
              <a:t> consists of words correctly arranged to form a complete statement or idea.</a:t>
            </a:r>
            <a:r>
              <a:rPr kumimoji="1" lang="en-US" sz="3000">
                <a:cs typeface="Arial" charset="0"/>
              </a:rPr>
              <a:t> 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11188" y="685801"/>
            <a:ext cx="77724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kumimoji="1" lang="en-US" sz="3600" b="1" dirty="0">
                <a:solidFill>
                  <a:schemeClr val="accent3"/>
                </a:solidFill>
                <a:latin typeface="Arial" charset="0"/>
                <a:cs typeface="Times New Roman" pitchFamily="18" charset="0"/>
              </a:rPr>
              <a:t>A Sentence 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6789738" y="6553200"/>
            <a:ext cx="227806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288">
            <a:spAutoFit/>
          </a:bodyPr>
          <a:lstStyle/>
          <a:p>
            <a:pPr algn="r"/>
            <a:r>
              <a:rPr lang="en-US" sz="1200" b="1">
                <a:solidFill>
                  <a:srgbClr val="F0F0F0"/>
                </a:solidFill>
              </a:rPr>
              <a:t>PP 3-2</a:t>
            </a:r>
          </a:p>
        </p:txBody>
      </p:sp>
      <p:sp>
        <p:nvSpPr>
          <p:cNvPr id="36874" name="Text Box 10"/>
          <p:cNvSpPr txBox="1">
            <a:spLocks noChangeArrowheads="1"/>
          </p:cNvSpPr>
          <p:nvPr/>
        </p:nvSpPr>
        <p:spPr bwMode="auto">
          <a:xfrm>
            <a:off x="304800" y="3962400"/>
            <a:ext cx="8382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77850" indent="-577850" eaLnBrk="0" hangingPunct="0">
              <a:spcBef>
                <a:spcPct val="10000"/>
              </a:spcBef>
              <a:buClr>
                <a:schemeClr val="bg1"/>
              </a:buClr>
              <a:buFont typeface="Monotype Sorts" pitchFamily="2" charset="2"/>
              <a:buNone/>
            </a:pPr>
            <a:r>
              <a:rPr kumimoji="1" lang="en-US" sz="3000">
                <a:cs typeface="Times New Roman" pitchFamily="18" charset="0"/>
              </a:rPr>
              <a:t>A sentence</a:t>
            </a:r>
            <a:endParaRPr kumimoji="1" lang="en-US" sz="3000">
              <a:cs typeface="Arial" charset="0"/>
            </a:endParaRPr>
          </a:p>
        </p:txBody>
      </p:sp>
      <p:sp>
        <p:nvSpPr>
          <p:cNvPr id="36875" name="Text Box 11"/>
          <p:cNvSpPr txBox="1">
            <a:spLocks noChangeArrowheads="1"/>
          </p:cNvSpPr>
          <p:nvPr/>
        </p:nvSpPr>
        <p:spPr bwMode="auto">
          <a:xfrm>
            <a:off x="762000" y="4648200"/>
            <a:ext cx="83820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77850" indent="-577850" eaLnBrk="0" hangingPunct="0">
              <a:spcBef>
                <a:spcPct val="10000"/>
              </a:spcBef>
              <a:buClr>
                <a:schemeClr val="bg1"/>
              </a:buClr>
              <a:buFont typeface="Monotype Sorts" pitchFamily="2" charset="2"/>
              <a:buBlip>
                <a:blip r:embed="rId2"/>
              </a:buBlip>
            </a:pPr>
            <a:r>
              <a:rPr kumimoji="1" lang="en-US" sz="3000">
                <a:cs typeface="Arial" charset="0"/>
              </a:rPr>
              <a:t>begins with a capital letter.</a:t>
            </a:r>
          </a:p>
          <a:p>
            <a:pPr marL="577850" indent="-577850" eaLnBrk="0" hangingPunct="0">
              <a:spcBef>
                <a:spcPct val="10000"/>
              </a:spcBef>
              <a:buClr>
                <a:schemeClr val="bg1"/>
              </a:buClr>
              <a:buFont typeface="Monotype Sorts" pitchFamily="2" charset="2"/>
              <a:buBlip>
                <a:blip r:embed="rId2"/>
              </a:buBlip>
            </a:pPr>
            <a:r>
              <a:rPr kumimoji="1" lang="en-US" sz="3000">
                <a:cs typeface="Arial" charset="0"/>
              </a:rPr>
              <a:t>ends with an ending mark of punctuation.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0B2A-F1BD-4E18-BAF1-944E2DDDDBE1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4" grpId="0" autoUpdateAnimBg="0"/>
      <p:bldP spid="36875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304800" y="2362200"/>
            <a:ext cx="8382000" cy="1523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10000"/>
              </a:spcBef>
              <a:buClr>
                <a:schemeClr val="bg1"/>
              </a:buClr>
              <a:buFont typeface="Monotype Sorts" pitchFamily="2" charset="2"/>
              <a:buNone/>
            </a:pPr>
            <a:r>
              <a:rPr kumimoji="1" lang="en-US" sz="3000" dirty="0">
                <a:cs typeface="Times New Roman" pitchFamily="18" charset="0"/>
              </a:rPr>
              <a:t>A </a:t>
            </a:r>
            <a:r>
              <a:rPr kumimoji="1" lang="en-US" sz="3000" b="1" i="1" dirty="0">
                <a:cs typeface="Times New Roman" pitchFamily="18" charset="0"/>
              </a:rPr>
              <a:t>phrase</a:t>
            </a:r>
            <a:r>
              <a:rPr kumimoji="1" lang="en-US" sz="3000" dirty="0">
                <a:cs typeface="Times New Roman" pitchFamily="18" charset="0"/>
              </a:rPr>
              <a:t> is a sequence of words which has </a:t>
            </a:r>
            <a:r>
              <a:rPr kumimoji="1" lang="en-US" sz="3000" b="1" u="sng" dirty="0">
                <a:cs typeface="Times New Roman" pitchFamily="18" charset="0"/>
              </a:rPr>
              <a:t>neither a subject nor a predicate</a:t>
            </a:r>
            <a:r>
              <a:rPr kumimoji="1" lang="en-US" sz="3000" dirty="0">
                <a:cs typeface="Times New Roman" pitchFamily="18" charset="0"/>
              </a:rPr>
              <a:t>.</a:t>
            </a:r>
            <a:r>
              <a:rPr kumimoji="1" lang="en-US" sz="3000" dirty="0">
                <a:cs typeface="Arial" charset="0"/>
              </a:rPr>
              <a:t> </a:t>
            </a:r>
            <a:endParaRPr kumimoji="1" lang="en-US" sz="3000" dirty="0" smtClean="0">
              <a:cs typeface="Arial" charset="0"/>
            </a:endParaRPr>
          </a:p>
          <a:p>
            <a:pPr eaLnBrk="0" hangingPunct="0">
              <a:spcBef>
                <a:spcPct val="10000"/>
              </a:spcBef>
              <a:buClr>
                <a:schemeClr val="bg1"/>
              </a:buClr>
              <a:buFont typeface="Monotype Sorts" pitchFamily="2" charset="2"/>
              <a:buNone/>
            </a:pPr>
            <a:endParaRPr kumimoji="1" lang="en-US" sz="3000" dirty="0">
              <a:cs typeface="Arial" charset="0"/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11188" y="381001"/>
            <a:ext cx="77724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kumimoji="1" lang="en-US" sz="3600" b="1" dirty="0">
                <a:solidFill>
                  <a:schemeClr val="accent3"/>
                </a:solidFill>
                <a:latin typeface="Arial" charset="0"/>
                <a:cs typeface="Times New Roman" pitchFamily="18" charset="0"/>
              </a:rPr>
              <a:t>Phrase </a:t>
            </a:r>
          </a:p>
        </p:txBody>
      </p:sp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6789738" y="6553200"/>
            <a:ext cx="227806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288">
            <a:spAutoFit/>
          </a:bodyPr>
          <a:lstStyle/>
          <a:p>
            <a:pPr algn="r"/>
            <a:r>
              <a:rPr lang="en-US" sz="1200" b="1">
                <a:solidFill>
                  <a:srgbClr val="F0F0F0"/>
                </a:solidFill>
              </a:rPr>
              <a:t>PP 3-17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304800" y="3429000"/>
            <a:ext cx="8839200" cy="1720850"/>
            <a:chOff x="192" y="2208"/>
            <a:chExt cx="5568" cy="1084"/>
          </a:xfrm>
        </p:grpSpPr>
        <p:sp>
          <p:nvSpPr>
            <p:cNvPr id="66566" name="Text Box 6"/>
            <p:cNvSpPr txBox="1">
              <a:spLocks noChangeArrowheads="1"/>
            </p:cNvSpPr>
            <p:nvPr/>
          </p:nvSpPr>
          <p:spPr bwMode="auto">
            <a:xfrm>
              <a:off x="192" y="2208"/>
              <a:ext cx="54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461963" indent="-461963" eaLnBrk="0" hangingPunct="0">
                <a:spcBef>
                  <a:spcPct val="10000"/>
                </a:spcBef>
                <a:buClr>
                  <a:schemeClr val="bg1"/>
                </a:buClr>
                <a:buFont typeface="Monotype Sorts" pitchFamily="2" charset="2"/>
                <a:buBlip>
                  <a:blip r:embed="rId2"/>
                </a:buBlip>
              </a:pPr>
              <a:endParaRPr kumimoji="1" lang="en-US">
                <a:cs typeface="Arial" charset="0"/>
              </a:endParaRPr>
            </a:p>
          </p:txBody>
        </p:sp>
        <p:sp>
          <p:nvSpPr>
            <p:cNvPr id="66567" name="Text Box 7"/>
            <p:cNvSpPr txBox="1">
              <a:spLocks noChangeArrowheads="1"/>
            </p:cNvSpPr>
            <p:nvPr/>
          </p:nvSpPr>
          <p:spPr bwMode="auto">
            <a:xfrm>
              <a:off x="192" y="2984"/>
              <a:ext cx="5568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461963" indent="-461963" eaLnBrk="0" hangingPunct="0">
                <a:spcBef>
                  <a:spcPct val="10000"/>
                </a:spcBef>
                <a:buClr>
                  <a:schemeClr val="bg1"/>
                </a:buClr>
                <a:buFont typeface="Monotype Sorts" pitchFamily="2" charset="2"/>
                <a:buNone/>
              </a:pPr>
              <a:r>
                <a:rPr kumimoji="1" lang="en-US" sz="2600" i="1">
                  <a:cs typeface="Times New Roman" pitchFamily="18" charset="0"/>
                </a:rPr>
                <a:t>	</a:t>
              </a:r>
              <a:endParaRPr kumimoji="1" lang="en-US" sz="2600">
                <a:solidFill>
                  <a:schemeClr val="bg1"/>
                </a:solidFill>
                <a:cs typeface="Arial" charset="0"/>
              </a:endParaRP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304800" y="4267200"/>
            <a:ext cx="8839200" cy="990600"/>
            <a:chOff x="192" y="3332"/>
            <a:chExt cx="5568" cy="624"/>
          </a:xfrm>
        </p:grpSpPr>
        <p:sp>
          <p:nvSpPr>
            <p:cNvPr id="66568" name="Text Box 8"/>
            <p:cNvSpPr txBox="1">
              <a:spLocks noChangeArrowheads="1"/>
            </p:cNvSpPr>
            <p:nvPr/>
          </p:nvSpPr>
          <p:spPr bwMode="auto">
            <a:xfrm>
              <a:off x="192" y="3332"/>
              <a:ext cx="556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461963" indent="-461963" algn="just" eaLnBrk="0" hangingPunct="0">
                <a:spcBef>
                  <a:spcPct val="10000"/>
                </a:spcBef>
                <a:buClr>
                  <a:schemeClr val="bg1"/>
                </a:buClr>
                <a:buFont typeface="Monotype Sorts" pitchFamily="2" charset="2"/>
                <a:buNone/>
              </a:pPr>
              <a:endParaRPr kumimoji="1" lang="en-US">
                <a:cs typeface="Arial" charset="0"/>
              </a:endParaRPr>
            </a:p>
          </p:txBody>
        </p:sp>
        <p:sp>
          <p:nvSpPr>
            <p:cNvPr id="66569" name="Text Box 9"/>
            <p:cNvSpPr txBox="1">
              <a:spLocks noChangeArrowheads="1"/>
            </p:cNvSpPr>
            <p:nvPr/>
          </p:nvSpPr>
          <p:spPr bwMode="auto">
            <a:xfrm>
              <a:off x="192" y="3648"/>
              <a:ext cx="5568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461963" indent="-461963" eaLnBrk="0" hangingPunct="0">
                <a:spcBef>
                  <a:spcPct val="10000"/>
                </a:spcBef>
                <a:buClr>
                  <a:schemeClr val="bg1"/>
                </a:buClr>
                <a:buFont typeface="Monotype Sorts" pitchFamily="2" charset="2"/>
                <a:buNone/>
              </a:pPr>
              <a:r>
                <a:rPr kumimoji="1" lang="en-US" sz="2600" i="1">
                  <a:cs typeface="Times New Roman" pitchFamily="18" charset="0"/>
                </a:rPr>
                <a:t>		   </a:t>
              </a:r>
              <a:r>
                <a:rPr kumimoji="1" lang="en-US" sz="2600" i="1" u="sng">
                  <a:solidFill>
                    <a:schemeClr val="bg1"/>
                  </a:solidFill>
                  <a:cs typeface="Times New Roman" pitchFamily="18" charset="0"/>
                </a:rPr>
                <a:t>to score</a:t>
              </a:r>
              <a:r>
                <a:rPr kumimoji="1" lang="en-US" sz="2600">
                  <a:solidFill>
                    <a:schemeClr val="bg1"/>
                  </a:solidFill>
                  <a:cs typeface="Times New Roman" pitchFamily="18" charset="0"/>
                </a:rPr>
                <a:t> a goal		   </a:t>
              </a:r>
              <a:r>
                <a:rPr kumimoji="1" lang="en-US" sz="2600" i="1" u="sng">
                  <a:solidFill>
                    <a:schemeClr val="bg1"/>
                  </a:solidFill>
                  <a:cs typeface="Times New Roman" pitchFamily="18" charset="0"/>
                </a:rPr>
                <a:t>to climb</a:t>
              </a:r>
              <a:r>
                <a:rPr kumimoji="1" lang="en-US" sz="2600">
                  <a:solidFill>
                    <a:schemeClr val="bg1"/>
                  </a:solidFill>
                  <a:cs typeface="Times New Roman" pitchFamily="18" charset="0"/>
                </a:rPr>
                <a:t> a tree</a:t>
              </a:r>
              <a:r>
                <a:rPr kumimoji="1" lang="en-US" sz="2600">
                  <a:solidFill>
                    <a:schemeClr val="bg1"/>
                  </a:solidFill>
                  <a:cs typeface="Arial" charset="0"/>
                </a:rPr>
                <a:t> </a:t>
              </a:r>
            </a:p>
          </p:txBody>
        </p:sp>
      </p:grpSp>
      <p:sp>
        <p:nvSpPr>
          <p:cNvPr id="66573" name="Rectangle 13"/>
          <p:cNvSpPr>
            <a:spLocks noChangeArrowheads="1"/>
          </p:cNvSpPr>
          <p:nvPr/>
        </p:nvSpPr>
        <p:spPr bwMode="auto">
          <a:xfrm>
            <a:off x="609600" y="3657600"/>
            <a:ext cx="7432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10000"/>
              </a:spcBef>
              <a:buClr>
                <a:schemeClr val="bg1"/>
              </a:buClr>
              <a:buFont typeface="Monotype Sorts" pitchFamily="2" charset="2"/>
              <a:buNone/>
            </a:pPr>
            <a:r>
              <a:rPr kumimoji="1" lang="en-US" i="1"/>
              <a:t> 	</a:t>
            </a:r>
            <a:r>
              <a:rPr kumimoji="1" lang="en-US" i="1">
                <a:solidFill>
                  <a:schemeClr val="bg1"/>
                </a:solidFill>
              </a:rPr>
              <a:t>in our classroom 		at the soccer game</a:t>
            </a:r>
            <a:r>
              <a:rPr kumimoji="1" lang="en-US"/>
              <a:t> 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0B2A-F1BD-4E18-BAF1-944E2DDDDBE1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Phrase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1447800" y="1865313"/>
            <a:ext cx="7239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One way to define a phrase is to say it is a group of words that “belong together” in terms of meaning but </a:t>
            </a:r>
            <a:r>
              <a:rPr lang="en-US" sz="2000" b="1" i="1"/>
              <a:t>do</a:t>
            </a:r>
            <a:r>
              <a:rPr lang="en-US" sz="2000"/>
              <a:t> </a:t>
            </a:r>
            <a:r>
              <a:rPr lang="en-US" sz="2000" b="1" i="1"/>
              <a:t>not have</a:t>
            </a:r>
            <a:r>
              <a:rPr lang="en-US" sz="2000"/>
              <a:t> both a </a:t>
            </a:r>
            <a:r>
              <a:rPr lang="en-US" sz="2000" b="1">
                <a:solidFill>
                  <a:srgbClr val="CC0000"/>
                </a:solidFill>
              </a:rPr>
              <a:t>subject</a:t>
            </a:r>
            <a:r>
              <a:rPr lang="en-US" sz="2000"/>
              <a:t> and a </a:t>
            </a:r>
            <a:r>
              <a:rPr lang="en-US" sz="2000" b="1">
                <a:solidFill>
                  <a:srgbClr val="0033CC"/>
                </a:solidFill>
              </a:rPr>
              <a:t>verb</a:t>
            </a:r>
            <a:r>
              <a:rPr lang="en-US" sz="2000"/>
              <a:t>.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1600200" y="5257800"/>
            <a:ext cx="7010400" cy="4064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solidFill>
                  <a:schemeClr val="hlink"/>
                </a:solidFill>
              </a:rPr>
              <a:t>Phrase</a:t>
            </a:r>
            <a:r>
              <a:rPr lang="en-US" sz="2000"/>
              <a:t> = a group of words that acts like one word </a:t>
            </a:r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3352800" y="3062288"/>
            <a:ext cx="2514600" cy="588962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chemeClr val="tx2"/>
                </a:solidFill>
              </a:rPr>
              <a:t>Phrase</a:t>
            </a:r>
            <a:r>
              <a:rPr lang="en-US" sz="2000"/>
              <a:t> </a:t>
            </a:r>
            <a:r>
              <a:rPr lang="en-US" sz="3200" b="1">
                <a:sym typeface="Symbol" pitchFamily="18" charset="2"/>
              </a:rPr>
              <a:t></a:t>
            </a:r>
            <a:r>
              <a:rPr lang="en-US" sz="2000"/>
              <a:t> </a:t>
            </a:r>
            <a:r>
              <a:rPr lang="en-US" sz="2400">
                <a:solidFill>
                  <a:srgbClr val="CC0000"/>
                </a:solidFill>
              </a:rPr>
              <a:t>S</a:t>
            </a:r>
            <a:r>
              <a:rPr lang="en-US" sz="2000"/>
              <a:t> + </a:t>
            </a:r>
            <a:r>
              <a:rPr lang="en-US" sz="2400">
                <a:solidFill>
                  <a:srgbClr val="0033CC"/>
                </a:solidFill>
              </a:rPr>
              <a:t>V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1600200" y="3962400"/>
            <a:ext cx="6477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Another way to think of a phrase is to think of  how it works within a sentence. When you think of a phrase this way, you can define it as:</a:t>
            </a:r>
          </a:p>
        </p:txBody>
      </p:sp>
      <p:sp>
        <p:nvSpPr>
          <p:cNvPr id="25611" name="AutoShape 11"/>
          <p:cNvSpPr>
            <a:spLocks noChangeArrowheads="1"/>
          </p:cNvSpPr>
          <p:nvPr/>
        </p:nvSpPr>
        <p:spPr bwMode="auto">
          <a:xfrm rot="10800000">
            <a:off x="7086600" y="5867400"/>
            <a:ext cx="1676400" cy="609600"/>
          </a:xfrm>
          <a:prstGeom prst="leftArrow">
            <a:avLst>
              <a:gd name="adj1" fmla="val 50000"/>
              <a:gd name="adj2" fmla="val 6875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0B2A-F1BD-4E18-BAF1-944E2DDDDBE1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25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75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25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autoUpdateAnimBg="0"/>
      <p:bldP spid="25605" grpId="0" animBg="1" autoUpdateAnimBg="0"/>
      <p:bldP spid="25609" grpId="0" animBg="1" autoUpdateAnimBg="0"/>
      <p:bldP spid="25610" grpId="0" autoUpdateAnimBg="0"/>
      <p:bldP spid="256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Phrase</a:t>
            </a:r>
            <a:br>
              <a:rPr lang="en-US" smtClean="0"/>
            </a:br>
            <a:r>
              <a:rPr lang="en-US" sz="2400" smtClean="0"/>
              <a:t>example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1524000" y="2133600"/>
            <a:ext cx="76200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sz="2000"/>
              <a:t>Here is a phrase:</a:t>
            </a:r>
          </a:p>
          <a:p>
            <a:pPr marL="800100" lvl="1" indent="-342900">
              <a:spcBef>
                <a:spcPct val="50000"/>
              </a:spcBef>
              <a:buFontTx/>
              <a:buAutoNum type="arabicPeriod"/>
            </a:pPr>
            <a:r>
              <a:rPr lang="en-US" sz="2000" u="sng"/>
              <a:t>the gym at the end of the street</a:t>
            </a: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2743200" y="4191000"/>
            <a:ext cx="3886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>
                <a:sym typeface="Wingdings" pitchFamily="2" charset="2"/>
              </a:rPr>
              <a:t>It functions as the </a:t>
            </a:r>
            <a:r>
              <a:rPr lang="en-US" sz="1600" i="1">
                <a:solidFill>
                  <a:srgbClr val="CC0000"/>
                </a:solidFill>
                <a:sym typeface="Wingdings" pitchFamily="2" charset="2"/>
              </a:rPr>
              <a:t>subject</a:t>
            </a:r>
            <a:r>
              <a:rPr lang="en-US" sz="1600" i="1">
                <a:sym typeface="Wingdings" pitchFamily="2" charset="2"/>
              </a:rPr>
              <a:t> of the sentence and </a:t>
            </a:r>
            <a:r>
              <a:rPr lang="en-US" sz="1600" i="1">
                <a:solidFill>
                  <a:srgbClr val="CC0000"/>
                </a:solidFill>
                <a:sym typeface="Wingdings" pitchFamily="2" charset="2"/>
              </a:rPr>
              <a:t>subjects</a:t>
            </a:r>
            <a:r>
              <a:rPr lang="en-US" sz="1600" i="1">
                <a:sym typeface="Wingdings" pitchFamily="2" charset="2"/>
              </a:rPr>
              <a:t> are </a:t>
            </a:r>
            <a:r>
              <a:rPr lang="en-US" sz="1600" i="1">
                <a:solidFill>
                  <a:srgbClr val="CC0000"/>
                </a:solidFill>
                <a:sym typeface="Wingdings" pitchFamily="2" charset="2"/>
              </a:rPr>
              <a:t>nouns</a:t>
            </a:r>
            <a:r>
              <a:rPr lang="en-US" sz="1600" i="1">
                <a:sym typeface="Wingdings" pitchFamily="2" charset="2"/>
              </a:rPr>
              <a:t>.</a:t>
            </a:r>
          </a:p>
        </p:txBody>
      </p:sp>
      <p:sp>
        <p:nvSpPr>
          <p:cNvPr id="26632" name="Line 8"/>
          <p:cNvSpPr>
            <a:spLocks noChangeShapeType="1"/>
          </p:cNvSpPr>
          <p:nvPr/>
        </p:nvSpPr>
        <p:spPr bwMode="auto">
          <a:xfrm flipV="1">
            <a:off x="4724400" y="3927475"/>
            <a:ext cx="0" cy="3048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609600" y="3581400"/>
            <a:ext cx="7600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It </a:t>
            </a:r>
            <a:r>
              <a:rPr lang="en-US" b="1" i="1"/>
              <a:t>acts</a:t>
            </a:r>
            <a:r>
              <a:rPr lang="en-US"/>
              <a:t> like a noun</a:t>
            </a:r>
            <a:r>
              <a:rPr lang="en-US" sz="2000"/>
              <a:t> </a:t>
            </a:r>
            <a:r>
              <a:rPr lang="en-US" sz="2000">
                <a:sym typeface="Wingdings" pitchFamily="2" charset="2"/>
              </a:rPr>
              <a:t> </a:t>
            </a:r>
            <a:r>
              <a:rPr lang="en-US">
                <a:solidFill>
                  <a:srgbClr val="CC0000"/>
                </a:solidFill>
                <a:sym typeface="Wingdings" pitchFamily="2" charset="2"/>
              </a:rPr>
              <a:t>The gym at the end of the street</a:t>
            </a:r>
            <a:r>
              <a:rPr lang="en-US">
                <a:sym typeface="Wingdings" pitchFamily="2" charset="2"/>
              </a:rPr>
              <a:t> </a:t>
            </a:r>
            <a:r>
              <a:rPr lang="en-US">
                <a:solidFill>
                  <a:srgbClr val="0033CC"/>
                </a:solidFill>
                <a:sym typeface="Wingdings" pitchFamily="2" charset="2"/>
              </a:rPr>
              <a:t>is </a:t>
            </a:r>
            <a:r>
              <a:rPr lang="en-US">
                <a:solidFill>
                  <a:srgbClr val="009900"/>
                </a:solidFill>
                <a:sym typeface="Wingdings" pitchFamily="2" charset="2"/>
              </a:rPr>
              <a:t>new</a:t>
            </a:r>
            <a:r>
              <a:rPr lang="en-US">
                <a:sym typeface="Wingdings" pitchFamily="2" charset="2"/>
              </a:rPr>
              <a:t>.</a:t>
            </a:r>
            <a:r>
              <a:rPr lang="en-US" sz="2000">
                <a:sym typeface="Wingdings" pitchFamily="2" charset="2"/>
              </a:rPr>
              <a:t>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0B2A-F1BD-4E18-BAF1-944E2DDDDBE1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3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/>
      <p:bldP spid="26631" grpId="0"/>
      <p:bldP spid="26632" grpId="0" animBg="1"/>
      <p:bldP spid="266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Sentence Components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733800" y="2813050"/>
            <a:ext cx="1447800" cy="458788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>
                <a:solidFill>
                  <a:srgbClr val="CC0000"/>
                </a:solidFill>
              </a:rPr>
              <a:t>S</a:t>
            </a:r>
            <a:r>
              <a:rPr lang="en-US" sz="2400" dirty="0" smtClean="0"/>
              <a:t> + </a:t>
            </a:r>
            <a:r>
              <a:rPr lang="en-US" sz="2400" dirty="0" smtClean="0">
                <a:solidFill>
                  <a:srgbClr val="0033CC"/>
                </a:solidFill>
              </a:rPr>
              <a:t>V</a:t>
            </a:r>
            <a:r>
              <a:rPr lang="en-US" sz="2400" dirty="0" smtClean="0"/>
              <a:t> / </a:t>
            </a:r>
            <a:r>
              <a:rPr lang="en-US" sz="2400" dirty="0" smtClean="0">
                <a:solidFill>
                  <a:srgbClr val="008000"/>
                </a:solidFill>
              </a:rPr>
              <a:t>O</a:t>
            </a:r>
            <a:r>
              <a:rPr lang="en-US" sz="2400" dirty="0" smtClean="0"/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        </a:t>
            </a:r>
            <a:endParaRPr lang="en-US" sz="2400" dirty="0" smtClean="0">
              <a:solidFill>
                <a:srgbClr val="008000"/>
              </a:solidFill>
            </a:endParaRP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371600" y="1981200"/>
            <a:ext cx="7391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So, we can symbolize the basic components of a sentence in the following way: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1508125" y="4164013"/>
            <a:ext cx="7254875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Where: </a:t>
            </a:r>
          </a:p>
          <a:p>
            <a:r>
              <a:rPr lang="en-US" sz="2000" b="1">
                <a:solidFill>
                  <a:srgbClr val="CC0000"/>
                </a:solidFill>
              </a:rPr>
              <a:t>S</a:t>
            </a:r>
            <a:r>
              <a:rPr lang="en-US" sz="2000"/>
              <a:t> </a:t>
            </a:r>
            <a:r>
              <a:rPr lang="en-US"/>
              <a:t>= subject (a noun or pronoun that </a:t>
            </a:r>
            <a:r>
              <a:rPr lang="en-US" i="1"/>
              <a:t>does </a:t>
            </a:r>
            <a:r>
              <a:rPr lang="en-US"/>
              <a:t>an action)</a:t>
            </a:r>
          </a:p>
          <a:p>
            <a:r>
              <a:rPr lang="en-US" sz="2000" b="1">
                <a:solidFill>
                  <a:srgbClr val="0033CC"/>
                </a:solidFill>
              </a:rPr>
              <a:t>V</a:t>
            </a:r>
            <a:r>
              <a:rPr lang="en-US" sz="2000"/>
              <a:t> </a:t>
            </a:r>
            <a:r>
              <a:rPr lang="en-US"/>
              <a:t>= verb (the action itself)</a:t>
            </a:r>
          </a:p>
          <a:p>
            <a:r>
              <a:rPr lang="en-US" b="1"/>
              <a:t>/</a:t>
            </a:r>
            <a:r>
              <a:rPr lang="en-US"/>
              <a:t>  = “optional” </a:t>
            </a:r>
            <a:r>
              <a:rPr lang="en-US">
                <a:sym typeface="Wingdings" pitchFamily="2" charset="2"/>
              </a:rPr>
              <a:t> some verbs do not need an O, C or A </a:t>
            </a:r>
            <a:endParaRPr lang="en-US" sz="2000" b="1">
              <a:solidFill>
                <a:srgbClr val="008000"/>
              </a:solidFill>
            </a:endParaRPr>
          </a:p>
          <a:p>
            <a:r>
              <a:rPr lang="en-US" sz="2000" b="1">
                <a:solidFill>
                  <a:srgbClr val="008000"/>
                </a:solidFill>
              </a:rPr>
              <a:t>O</a:t>
            </a:r>
            <a:r>
              <a:rPr lang="en-US"/>
              <a:t> = object (a noun or pronoun that </a:t>
            </a:r>
            <a:r>
              <a:rPr lang="en-US" i="1"/>
              <a:t>receives</a:t>
            </a:r>
            <a:r>
              <a:rPr lang="en-US"/>
              <a:t> an action)</a:t>
            </a:r>
          </a:p>
          <a:p>
            <a:r>
              <a:rPr lang="en-US" sz="2000" b="1">
                <a:solidFill>
                  <a:srgbClr val="008000"/>
                </a:solidFill>
              </a:rPr>
              <a:t>C</a:t>
            </a:r>
            <a:r>
              <a:rPr lang="en-US"/>
              <a:t> = complement (an adjective or noun that </a:t>
            </a:r>
            <a:r>
              <a:rPr lang="en-US" i="1"/>
              <a:t>is</a:t>
            </a:r>
            <a:r>
              <a:rPr lang="en-US"/>
              <a:t> the subject)</a:t>
            </a:r>
          </a:p>
          <a:p>
            <a:r>
              <a:rPr lang="en-US" sz="2000" b="1">
                <a:solidFill>
                  <a:srgbClr val="008000"/>
                </a:solidFill>
              </a:rPr>
              <a:t>A</a:t>
            </a:r>
            <a:r>
              <a:rPr lang="en-US"/>
              <a:t> = adverbial (an adverbial that tells more about the action) </a:t>
            </a:r>
          </a:p>
        </p:txBody>
      </p:sp>
      <p:sp>
        <p:nvSpPr>
          <p:cNvPr id="12295" name="AutoShape 7">
            <a:hlinkClick r:id="rId2" highlightClick="1"/>
          </p:cNvPr>
          <p:cNvSpPr>
            <a:spLocks noChangeArrowheads="1"/>
          </p:cNvSpPr>
          <p:nvPr/>
        </p:nvSpPr>
        <p:spPr bwMode="auto">
          <a:xfrm>
            <a:off x="8094663" y="5075238"/>
            <a:ext cx="304800" cy="304800"/>
          </a:xfrm>
          <a:prstGeom prst="actionButtonHelp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4211638" y="3203575"/>
            <a:ext cx="8588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/>
              <a:t>or</a:t>
            </a:r>
            <a:r>
              <a:rPr lang="en-US" sz="2800"/>
              <a:t> </a:t>
            </a:r>
            <a:r>
              <a:rPr lang="en-US" sz="2800">
                <a:solidFill>
                  <a:srgbClr val="008000"/>
                </a:solidFill>
              </a:rPr>
              <a:t>C</a:t>
            </a:r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4232275" y="3621088"/>
            <a:ext cx="8540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/>
              <a:t>or</a:t>
            </a:r>
            <a:r>
              <a:rPr lang="en-US" sz="2800"/>
              <a:t> </a:t>
            </a:r>
            <a:r>
              <a:rPr lang="en-US" sz="2800">
                <a:solidFill>
                  <a:srgbClr val="008000"/>
                </a:solidFill>
              </a:rPr>
              <a:t>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0B2A-F1BD-4E18-BAF1-944E2DDDDBE1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" presetClass="entr" presetSubtype="3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 advAuto="3000"/>
      <p:bldP spid="12292" grpId="0" autoUpdateAnimBg="0"/>
      <p:bldP spid="12294" grpId="0" autoUpdateAnimBg="0"/>
      <p:bldP spid="12295" grpId="0" animBg="1"/>
      <p:bldP spid="12296" grpId="0" autoUpdateAnimBg="0"/>
      <p:bldP spid="12297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Sentence Components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657600" y="2813050"/>
            <a:ext cx="2743200" cy="458788"/>
          </a:xfrm>
        </p:spPr>
        <p:txBody>
          <a:bodyPr>
            <a:normAutofit fontScale="47500" lnSpcReduction="2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600" dirty="0" smtClean="0">
                <a:solidFill>
                  <a:srgbClr val="CC0000"/>
                </a:solidFill>
              </a:rPr>
              <a:t>     S</a:t>
            </a:r>
            <a:r>
              <a:rPr lang="en-US" sz="3600" dirty="0" smtClean="0"/>
              <a:t> + </a:t>
            </a:r>
            <a:r>
              <a:rPr lang="en-US" sz="3600" dirty="0" smtClean="0">
                <a:solidFill>
                  <a:srgbClr val="0033CC"/>
                </a:solidFill>
              </a:rPr>
              <a:t>V</a:t>
            </a:r>
            <a:r>
              <a:rPr lang="en-US" sz="3600" dirty="0" smtClean="0"/>
              <a:t> / </a:t>
            </a:r>
            <a:r>
              <a:rPr lang="en-US" sz="3600" dirty="0" smtClean="0">
                <a:solidFill>
                  <a:srgbClr val="008000"/>
                </a:solidFill>
              </a:rPr>
              <a:t>O</a:t>
            </a:r>
            <a:r>
              <a:rPr lang="en-US" sz="3600" dirty="0" smtClean="0"/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500" dirty="0" smtClean="0"/>
              <a:t>        </a:t>
            </a:r>
            <a:endParaRPr lang="en-US" sz="2500" dirty="0" smtClean="0">
              <a:solidFill>
                <a:srgbClr val="008000"/>
              </a:solidFill>
            </a:endParaRP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371600" y="1981200"/>
            <a:ext cx="7391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So, we can symbolize the basic components of a sentence in the following way: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1508125" y="4164013"/>
            <a:ext cx="7254875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Where: </a:t>
            </a:r>
          </a:p>
          <a:p>
            <a:r>
              <a:rPr lang="en-US" sz="2000" b="1">
                <a:solidFill>
                  <a:srgbClr val="CC0000"/>
                </a:solidFill>
              </a:rPr>
              <a:t>S</a:t>
            </a:r>
            <a:r>
              <a:rPr lang="en-US" sz="2000"/>
              <a:t> </a:t>
            </a:r>
            <a:r>
              <a:rPr lang="en-US"/>
              <a:t>= subject (a noun or pronoun that </a:t>
            </a:r>
            <a:r>
              <a:rPr lang="en-US" i="1"/>
              <a:t>does </a:t>
            </a:r>
            <a:r>
              <a:rPr lang="en-US"/>
              <a:t>an action)</a:t>
            </a:r>
          </a:p>
          <a:p>
            <a:r>
              <a:rPr lang="en-US" sz="2000" b="1">
                <a:solidFill>
                  <a:srgbClr val="0033CC"/>
                </a:solidFill>
              </a:rPr>
              <a:t>V</a:t>
            </a:r>
            <a:r>
              <a:rPr lang="en-US" sz="2000"/>
              <a:t> </a:t>
            </a:r>
            <a:r>
              <a:rPr lang="en-US"/>
              <a:t>= verb (the action itself)</a:t>
            </a:r>
          </a:p>
          <a:p>
            <a:r>
              <a:rPr lang="en-US" b="1"/>
              <a:t>/</a:t>
            </a:r>
            <a:r>
              <a:rPr lang="en-US"/>
              <a:t>  = “optional” </a:t>
            </a:r>
            <a:r>
              <a:rPr lang="en-US">
                <a:sym typeface="Wingdings" pitchFamily="2" charset="2"/>
              </a:rPr>
              <a:t> some verbs do not need an O, C or A </a:t>
            </a:r>
            <a:endParaRPr lang="en-US" sz="2000" b="1">
              <a:solidFill>
                <a:srgbClr val="008000"/>
              </a:solidFill>
            </a:endParaRPr>
          </a:p>
          <a:p>
            <a:r>
              <a:rPr lang="en-US" sz="2000" b="1">
                <a:solidFill>
                  <a:srgbClr val="008000"/>
                </a:solidFill>
              </a:rPr>
              <a:t>O</a:t>
            </a:r>
            <a:r>
              <a:rPr lang="en-US"/>
              <a:t> = object (a noun or pronoun that </a:t>
            </a:r>
            <a:r>
              <a:rPr lang="en-US" i="1"/>
              <a:t>receives</a:t>
            </a:r>
            <a:r>
              <a:rPr lang="en-US"/>
              <a:t> an action)</a:t>
            </a:r>
          </a:p>
          <a:p>
            <a:r>
              <a:rPr lang="en-US" sz="2000" b="1">
                <a:solidFill>
                  <a:srgbClr val="008000"/>
                </a:solidFill>
              </a:rPr>
              <a:t>C</a:t>
            </a:r>
            <a:r>
              <a:rPr lang="en-US"/>
              <a:t> = complement (an adjective or noun that </a:t>
            </a:r>
            <a:r>
              <a:rPr lang="en-US" i="1"/>
              <a:t>is</a:t>
            </a:r>
            <a:r>
              <a:rPr lang="en-US"/>
              <a:t> the subject)</a:t>
            </a:r>
          </a:p>
          <a:p>
            <a:r>
              <a:rPr lang="en-US" sz="2000" b="1">
                <a:solidFill>
                  <a:srgbClr val="008000"/>
                </a:solidFill>
              </a:rPr>
              <a:t>A</a:t>
            </a:r>
            <a:r>
              <a:rPr lang="en-US"/>
              <a:t> = adverbial (an adverbial that tells more about the action) </a:t>
            </a:r>
          </a:p>
        </p:txBody>
      </p:sp>
      <p:sp>
        <p:nvSpPr>
          <p:cNvPr id="12295" name="AutoShape 7">
            <a:hlinkClick r:id="rId2" highlightClick="1"/>
          </p:cNvPr>
          <p:cNvSpPr>
            <a:spLocks noChangeArrowheads="1"/>
          </p:cNvSpPr>
          <p:nvPr/>
        </p:nvSpPr>
        <p:spPr bwMode="auto">
          <a:xfrm>
            <a:off x="8094663" y="5075238"/>
            <a:ext cx="304800" cy="304800"/>
          </a:xfrm>
          <a:prstGeom prst="actionButtonHelp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4211638" y="3203575"/>
            <a:ext cx="8588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/>
              <a:t>or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8000"/>
                </a:solidFill>
              </a:rPr>
              <a:t>C</a:t>
            </a:r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4232275" y="3621088"/>
            <a:ext cx="8540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/>
              <a:t>or</a:t>
            </a:r>
            <a:r>
              <a:rPr lang="en-US" sz="2800"/>
              <a:t> </a:t>
            </a:r>
            <a:r>
              <a:rPr lang="en-US" sz="2800">
                <a:solidFill>
                  <a:srgbClr val="008000"/>
                </a:solidFill>
              </a:rPr>
              <a:t>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0B2A-F1BD-4E18-BAF1-944E2DDDDBE1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" presetClass="entr" presetSubtype="3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 advAuto="3000"/>
      <p:bldP spid="12292" grpId="0" autoUpdateAnimBg="0"/>
      <p:bldP spid="12294" grpId="0" autoUpdateAnimBg="0"/>
      <p:bldP spid="12295" grpId="0" animBg="1"/>
      <p:bldP spid="12296" grpId="0" autoUpdateAnimBg="0"/>
      <p:bldP spid="12297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1447800" y="2133600"/>
            <a:ext cx="35067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900">
                <a:solidFill>
                  <a:srgbClr val="CC0000"/>
                </a:solidFill>
              </a:rPr>
              <a:t>Peter</a:t>
            </a:r>
            <a:r>
              <a:rPr lang="en-US" sz="2900"/>
              <a:t> </a:t>
            </a:r>
            <a:r>
              <a:rPr lang="en-US" sz="2900">
                <a:solidFill>
                  <a:srgbClr val="0033CC"/>
                </a:solidFill>
              </a:rPr>
              <a:t>ate</a:t>
            </a:r>
            <a:r>
              <a:rPr lang="en-US" sz="2900"/>
              <a:t> </a:t>
            </a:r>
            <a:r>
              <a:rPr lang="en-US" sz="2900">
                <a:solidFill>
                  <a:srgbClr val="008000"/>
                </a:solidFill>
              </a:rPr>
              <a:t>dinner</a:t>
            </a:r>
            <a:endParaRPr lang="en-US" sz="2900"/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4552950" y="2133600"/>
            <a:ext cx="41529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900"/>
              <a:t>while </a:t>
            </a:r>
            <a:r>
              <a:rPr lang="en-US" sz="2900">
                <a:solidFill>
                  <a:srgbClr val="CC0000"/>
                </a:solidFill>
              </a:rPr>
              <a:t>he</a:t>
            </a:r>
            <a:r>
              <a:rPr lang="en-US" sz="2900"/>
              <a:t> </a:t>
            </a:r>
            <a:r>
              <a:rPr lang="en-US" sz="2900">
                <a:solidFill>
                  <a:srgbClr val="0033CC"/>
                </a:solidFill>
              </a:rPr>
              <a:t>watched </a:t>
            </a:r>
            <a:r>
              <a:rPr lang="en-US" sz="2900">
                <a:solidFill>
                  <a:srgbClr val="008000"/>
                </a:solidFill>
              </a:rPr>
              <a:t>TV</a:t>
            </a:r>
            <a:r>
              <a:rPr lang="en-US" sz="2900"/>
              <a:t>.</a:t>
            </a:r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3962400" y="1752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CC0000"/>
                </a:solidFill>
              </a:rPr>
              <a:t>Subject</a:t>
            </a:r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4343400" y="1066800"/>
            <a:ext cx="838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0033CC"/>
                </a:solidFill>
              </a:rPr>
              <a:t>Verb</a:t>
            </a:r>
          </a:p>
        </p:txBody>
      </p:sp>
      <p:sp>
        <p:nvSpPr>
          <p:cNvPr id="11280" name="Text Box 16"/>
          <p:cNvSpPr txBox="1">
            <a:spLocks noChangeArrowheads="1"/>
          </p:cNvSpPr>
          <p:nvPr/>
        </p:nvSpPr>
        <p:spPr bwMode="auto">
          <a:xfrm>
            <a:off x="4572000" y="3276600"/>
            <a:ext cx="106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8000"/>
                </a:solidFill>
              </a:rPr>
              <a:t>Object</a:t>
            </a:r>
          </a:p>
        </p:txBody>
      </p:sp>
      <p:sp>
        <p:nvSpPr>
          <p:cNvPr id="11281" name="Line 17"/>
          <p:cNvSpPr>
            <a:spLocks noChangeShapeType="1"/>
          </p:cNvSpPr>
          <p:nvPr/>
        </p:nvSpPr>
        <p:spPr bwMode="auto">
          <a:xfrm flipH="1">
            <a:off x="2362200" y="1905000"/>
            <a:ext cx="1600200" cy="3810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83" name="Line 19"/>
          <p:cNvSpPr>
            <a:spLocks noChangeShapeType="1"/>
          </p:cNvSpPr>
          <p:nvPr/>
        </p:nvSpPr>
        <p:spPr bwMode="auto">
          <a:xfrm>
            <a:off x="5029200" y="1981200"/>
            <a:ext cx="762000" cy="2286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85" name="Line 21"/>
          <p:cNvSpPr>
            <a:spLocks noChangeShapeType="1"/>
          </p:cNvSpPr>
          <p:nvPr/>
        </p:nvSpPr>
        <p:spPr bwMode="auto">
          <a:xfrm flipH="1">
            <a:off x="3124200" y="1143000"/>
            <a:ext cx="1219200" cy="11430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86" name="Line 22"/>
          <p:cNvSpPr>
            <a:spLocks noChangeShapeType="1"/>
          </p:cNvSpPr>
          <p:nvPr/>
        </p:nvSpPr>
        <p:spPr bwMode="auto">
          <a:xfrm>
            <a:off x="5105400" y="1143000"/>
            <a:ext cx="2133600" cy="11430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87" name="Line 23"/>
          <p:cNvSpPr>
            <a:spLocks noChangeShapeType="1"/>
          </p:cNvSpPr>
          <p:nvPr/>
        </p:nvSpPr>
        <p:spPr bwMode="auto">
          <a:xfrm flipH="1" flipV="1">
            <a:off x="4343400" y="2667000"/>
            <a:ext cx="685800" cy="68580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89" name="Line 25"/>
          <p:cNvSpPr>
            <a:spLocks noChangeShapeType="1"/>
          </p:cNvSpPr>
          <p:nvPr/>
        </p:nvSpPr>
        <p:spPr bwMode="auto">
          <a:xfrm rot="8996917" flipH="1" flipV="1">
            <a:off x="5540375" y="2663825"/>
            <a:ext cx="2590800" cy="60960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90" name="Text Box 26"/>
          <p:cNvSpPr txBox="1">
            <a:spLocks noChangeArrowheads="1"/>
          </p:cNvSpPr>
          <p:nvPr/>
        </p:nvSpPr>
        <p:spPr bwMode="auto">
          <a:xfrm>
            <a:off x="1447800" y="3962400"/>
            <a:ext cx="7010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We have the original subject </a:t>
            </a:r>
            <a:r>
              <a:rPr lang="en-US" sz="2000" b="1">
                <a:solidFill>
                  <a:srgbClr val="CC0000"/>
                </a:solidFill>
              </a:rPr>
              <a:t>Peter</a:t>
            </a:r>
            <a:r>
              <a:rPr lang="en-US" sz="2000"/>
              <a:t> with its verb </a:t>
            </a:r>
            <a:r>
              <a:rPr lang="en-US" sz="2000" b="1">
                <a:solidFill>
                  <a:srgbClr val="0033CC"/>
                </a:solidFill>
              </a:rPr>
              <a:t>ate</a:t>
            </a:r>
            <a:r>
              <a:rPr lang="en-US" sz="2000"/>
              <a:t> and its object </a:t>
            </a:r>
            <a:r>
              <a:rPr lang="en-US" sz="2000" b="1">
                <a:solidFill>
                  <a:srgbClr val="008000"/>
                </a:solidFill>
              </a:rPr>
              <a:t>dinner</a:t>
            </a:r>
            <a:r>
              <a:rPr lang="en-US" sz="2000"/>
              <a:t>.</a:t>
            </a:r>
          </a:p>
        </p:txBody>
      </p:sp>
      <p:sp>
        <p:nvSpPr>
          <p:cNvPr id="11291" name="Rectangle 27"/>
          <p:cNvSpPr>
            <a:spLocks noChangeArrowheads="1"/>
          </p:cNvSpPr>
          <p:nvPr/>
        </p:nvSpPr>
        <p:spPr bwMode="auto">
          <a:xfrm>
            <a:off x="1447800" y="5029200"/>
            <a:ext cx="7010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But the sentence continues with a second subject, this time </a:t>
            </a:r>
            <a:r>
              <a:rPr lang="en-US" sz="2000" b="1">
                <a:solidFill>
                  <a:srgbClr val="CC0000"/>
                </a:solidFill>
              </a:rPr>
              <a:t>he</a:t>
            </a:r>
            <a:r>
              <a:rPr lang="en-US" sz="2000"/>
              <a:t>, a second verb, </a:t>
            </a:r>
            <a:r>
              <a:rPr lang="en-US" sz="2000" b="1">
                <a:solidFill>
                  <a:srgbClr val="0033CC"/>
                </a:solidFill>
              </a:rPr>
              <a:t>watched</a:t>
            </a:r>
            <a:r>
              <a:rPr lang="en-US" sz="2000"/>
              <a:t>, and a second object, </a:t>
            </a:r>
            <a:r>
              <a:rPr lang="en-US" sz="2000" b="1">
                <a:solidFill>
                  <a:srgbClr val="008000"/>
                </a:solidFill>
              </a:rPr>
              <a:t>TV</a:t>
            </a:r>
            <a:r>
              <a:rPr lang="en-US" sz="2000"/>
              <a:t>. 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0B2A-F1BD-4E18-BAF1-944E2DDDDBE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5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5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5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5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5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55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5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5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825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325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825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4325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 autoUpdateAnimBg="0"/>
      <p:bldP spid="11274" grpId="0" autoUpdateAnimBg="0"/>
      <p:bldP spid="11278" grpId="0" autoUpdateAnimBg="0"/>
      <p:bldP spid="11279" grpId="0" autoUpdateAnimBg="0"/>
      <p:bldP spid="11280" grpId="0" autoUpdateAnimBg="0"/>
      <p:bldP spid="11281" grpId="0" animBg="1"/>
      <p:bldP spid="11283" grpId="0" animBg="1"/>
      <p:bldP spid="11285" grpId="0" animBg="1"/>
      <p:bldP spid="11286" grpId="0" animBg="1"/>
      <p:bldP spid="11287" grpId="0" animBg="1"/>
      <p:bldP spid="11289" grpId="0" animBg="1"/>
      <p:bldP spid="11290" grpId="0" autoUpdateAnimBg="0"/>
      <p:bldP spid="11291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Clause 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1274763" y="3429000"/>
            <a:ext cx="3506787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900">
                <a:solidFill>
                  <a:srgbClr val="CC0000"/>
                </a:solidFill>
              </a:rPr>
              <a:t>Peter</a:t>
            </a:r>
            <a:r>
              <a:rPr lang="en-US" sz="2900"/>
              <a:t> </a:t>
            </a:r>
            <a:r>
              <a:rPr lang="en-US" sz="2900">
                <a:solidFill>
                  <a:srgbClr val="0033CC"/>
                </a:solidFill>
              </a:rPr>
              <a:t>ate</a:t>
            </a:r>
            <a:r>
              <a:rPr lang="en-US" sz="2900"/>
              <a:t> </a:t>
            </a:r>
            <a:r>
              <a:rPr lang="en-US" sz="2900">
                <a:solidFill>
                  <a:srgbClr val="008000"/>
                </a:solidFill>
              </a:rPr>
              <a:t>dinner</a:t>
            </a:r>
            <a:r>
              <a:rPr lang="en-US" sz="2900"/>
              <a:t>.</a:t>
            </a: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5462588" y="3429000"/>
            <a:ext cx="41529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900">
                <a:solidFill>
                  <a:srgbClr val="CC0000"/>
                </a:solidFill>
              </a:rPr>
              <a:t>He</a:t>
            </a:r>
            <a:r>
              <a:rPr lang="en-US" sz="2900"/>
              <a:t> </a:t>
            </a:r>
            <a:r>
              <a:rPr lang="en-US" sz="2900">
                <a:solidFill>
                  <a:srgbClr val="0033CC"/>
                </a:solidFill>
              </a:rPr>
              <a:t>watched </a:t>
            </a:r>
            <a:r>
              <a:rPr lang="en-US" sz="2900">
                <a:solidFill>
                  <a:srgbClr val="008000"/>
                </a:solidFill>
              </a:rPr>
              <a:t>TV</a:t>
            </a:r>
            <a:r>
              <a:rPr lang="en-US" sz="2900"/>
              <a:t>.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1447800" y="1981200"/>
            <a:ext cx="7010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Our one sentence is basically two “mini” sentences hooked together by the word </a:t>
            </a:r>
            <a:r>
              <a:rPr lang="en-US" sz="2000" b="1" i="1" dirty="0">
                <a:solidFill>
                  <a:srgbClr val="FF9933"/>
                </a:solidFill>
              </a:rPr>
              <a:t>while</a:t>
            </a:r>
            <a:r>
              <a:rPr lang="en-US" sz="2000" dirty="0"/>
              <a:t>.</a:t>
            </a:r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4343400" y="3771900"/>
            <a:ext cx="98425" cy="266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4384675" y="3429000"/>
            <a:ext cx="114141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900">
                <a:solidFill>
                  <a:srgbClr val="FF9933"/>
                </a:solidFill>
              </a:rPr>
              <a:t>while</a:t>
            </a:r>
          </a:p>
        </p:txBody>
      </p:sp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5503863" y="3429000"/>
            <a:ext cx="304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5500688" y="3429000"/>
            <a:ext cx="41529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900" dirty="0">
                <a:solidFill>
                  <a:srgbClr val="CC0000"/>
                </a:solidFill>
              </a:rPr>
              <a:t>he</a:t>
            </a:r>
            <a:r>
              <a:rPr lang="en-US" sz="2900" dirty="0"/>
              <a:t> </a:t>
            </a:r>
            <a:r>
              <a:rPr lang="en-US" sz="2900" dirty="0">
                <a:solidFill>
                  <a:srgbClr val="0033CC"/>
                </a:solidFill>
              </a:rPr>
              <a:t>watched </a:t>
            </a:r>
            <a:r>
              <a:rPr lang="en-US" sz="2900" dirty="0">
                <a:solidFill>
                  <a:srgbClr val="008000"/>
                </a:solidFill>
              </a:rPr>
              <a:t>TV</a:t>
            </a:r>
            <a:r>
              <a:rPr lang="en-US" sz="2900" dirty="0"/>
              <a:t>.</a:t>
            </a:r>
          </a:p>
        </p:txBody>
      </p:sp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1524000" y="4648200"/>
            <a:ext cx="7010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“Mini” sentences, </a:t>
            </a:r>
            <a:r>
              <a:rPr lang="en-US" sz="2000" b="1">
                <a:solidFill>
                  <a:schemeClr val="hlink"/>
                </a:solidFill>
              </a:rPr>
              <a:t>units of</a:t>
            </a:r>
            <a:r>
              <a:rPr lang="en-US" sz="2000"/>
              <a:t> </a:t>
            </a:r>
            <a:r>
              <a:rPr lang="en-US" sz="2400" b="1">
                <a:solidFill>
                  <a:srgbClr val="CC0000"/>
                </a:solidFill>
              </a:rPr>
              <a:t>S</a:t>
            </a:r>
            <a:r>
              <a:rPr lang="en-US" sz="2400" b="1">
                <a:solidFill>
                  <a:srgbClr val="0033CC"/>
                </a:solidFill>
              </a:rPr>
              <a:t>V</a:t>
            </a:r>
            <a:r>
              <a:rPr lang="en-US" sz="2400" b="1"/>
              <a:t>/</a:t>
            </a:r>
            <a:r>
              <a:rPr lang="en-US" sz="2400" b="1">
                <a:solidFill>
                  <a:srgbClr val="009900"/>
                </a:solidFill>
              </a:rPr>
              <a:t>O</a:t>
            </a:r>
            <a:r>
              <a:rPr lang="en-US" sz="2400"/>
              <a:t>,</a:t>
            </a:r>
            <a:r>
              <a:rPr lang="en-US" sz="2400" b="1">
                <a:solidFill>
                  <a:srgbClr val="009900"/>
                </a:solidFill>
              </a:rPr>
              <a:t>C</a:t>
            </a:r>
            <a:r>
              <a:rPr lang="en-US" sz="2400"/>
              <a:t> </a:t>
            </a:r>
            <a:r>
              <a:rPr lang="en-US" sz="2000"/>
              <a:t>or</a:t>
            </a:r>
            <a:r>
              <a:rPr lang="en-US" sz="2400"/>
              <a:t> </a:t>
            </a:r>
            <a:r>
              <a:rPr lang="en-US" sz="2400" b="1">
                <a:solidFill>
                  <a:srgbClr val="009900"/>
                </a:solidFill>
              </a:rPr>
              <a:t>A</a:t>
            </a:r>
            <a:r>
              <a:rPr lang="en-US" sz="2000"/>
              <a:t>, within a sentence are called </a:t>
            </a:r>
            <a:r>
              <a:rPr lang="en-US" sz="2400" b="1" i="1">
                <a:solidFill>
                  <a:schemeClr val="hlink"/>
                </a:solidFill>
              </a:rPr>
              <a:t>clauses</a:t>
            </a:r>
            <a:r>
              <a:rPr lang="en-US" sz="2000"/>
              <a:t>.</a:t>
            </a:r>
          </a:p>
        </p:txBody>
      </p:sp>
      <p:sp>
        <p:nvSpPr>
          <p:cNvPr id="22542" name="AutoShape 14"/>
          <p:cNvSpPr>
            <a:spLocks noChangeArrowheads="1"/>
          </p:cNvSpPr>
          <p:nvPr/>
        </p:nvSpPr>
        <p:spPr bwMode="auto">
          <a:xfrm rot="10800000">
            <a:off x="7086600" y="5867400"/>
            <a:ext cx="1676400" cy="609600"/>
          </a:xfrm>
          <a:prstGeom prst="leftArrow">
            <a:avLst>
              <a:gd name="adj1" fmla="val 50000"/>
              <a:gd name="adj2" fmla="val 6875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0B2A-F1BD-4E18-BAF1-944E2DDDDBE1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125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25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525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25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525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425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 autoUpdateAnimBg="0"/>
      <p:bldP spid="22534" grpId="0" autoUpdateAnimBg="0"/>
      <p:bldP spid="22535" grpId="0" autoUpdateAnimBg="0"/>
      <p:bldP spid="22537" grpId="0" animBg="1"/>
      <p:bldP spid="22536" grpId="0" autoUpdateAnimBg="0"/>
      <p:bldP spid="22540" grpId="0" animBg="1"/>
      <p:bldP spid="22539" grpId="0" autoUpdateAnimBg="0"/>
      <p:bldP spid="22541" grpId="0" autoUpdateAnimBg="0"/>
      <p:bldP spid="2254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990600" y="205740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900" dirty="0"/>
              <a:t>   After exercising, </a:t>
            </a:r>
            <a:r>
              <a:rPr lang="en-US" sz="2900" dirty="0" smtClean="0"/>
              <a:t>  Peter </a:t>
            </a:r>
            <a:r>
              <a:rPr lang="en-US" sz="2900" dirty="0"/>
              <a:t>ate dinner while he watched TV.</a:t>
            </a:r>
          </a:p>
        </p:txBody>
      </p:sp>
      <p:sp>
        <p:nvSpPr>
          <p:cNvPr id="17411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bigger sentence …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1600200" y="3489325"/>
            <a:ext cx="6477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In addition to the two clauses we are familiar with, this sentence has the added words </a:t>
            </a:r>
            <a:r>
              <a:rPr lang="en-US" sz="2000" b="1" i="1" dirty="0">
                <a:solidFill>
                  <a:schemeClr val="accent3"/>
                </a:solidFill>
              </a:rPr>
              <a:t>after exercising</a:t>
            </a:r>
            <a:r>
              <a:rPr lang="en-US" sz="2000" dirty="0"/>
              <a:t>.</a:t>
            </a:r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1600200" y="4724400"/>
            <a:ext cx="61722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The words </a:t>
            </a:r>
            <a:r>
              <a:rPr lang="en-US" sz="2000" b="1" i="1" dirty="0">
                <a:solidFill>
                  <a:schemeClr val="accent3"/>
                </a:solidFill>
              </a:rPr>
              <a:t>after exercising</a:t>
            </a:r>
            <a:r>
              <a:rPr lang="en-US" sz="2000" dirty="0">
                <a:solidFill>
                  <a:schemeClr val="accent3"/>
                </a:solidFill>
              </a:rPr>
              <a:t> </a:t>
            </a:r>
            <a:r>
              <a:rPr lang="en-US" sz="2000" dirty="0"/>
              <a:t>work together to give extra information about the clauses, but they do not form a clause. They form </a:t>
            </a:r>
            <a:r>
              <a:rPr lang="en-US" sz="2000" dirty="0">
                <a:solidFill>
                  <a:schemeClr val="accent3"/>
                </a:solidFill>
              </a:rPr>
              <a:t>a </a:t>
            </a:r>
            <a:r>
              <a:rPr lang="en-US" sz="2000" b="1" i="1" dirty="0">
                <a:solidFill>
                  <a:schemeClr val="accent3"/>
                </a:solidFill>
              </a:rPr>
              <a:t>phrase</a:t>
            </a:r>
            <a:r>
              <a:rPr lang="en-US" sz="2000" dirty="0"/>
              <a:t>. </a:t>
            </a:r>
          </a:p>
        </p:txBody>
      </p:sp>
      <p:sp>
        <p:nvSpPr>
          <p:cNvPr id="24585" name="AutoShape 9"/>
          <p:cNvSpPr>
            <a:spLocks noChangeArrowheads="1"/>
          </p:cNvSpPr>
          <p:nvPr/>
        </p:nvSpPr>
        <p:spPr bwMode="auto">
          <a:xfrm rot="10800000">
            <a:off x="7086600" y="5867400"/>
            <a:ext cx="1676400" cy="609600"/>
          </a:xfrm>
          <a:prstGeom prst="leftArrow">
            <a:avLst>
              <a:gd name="adj1" fmla="val 50000"/>
              <a:gd name="adj2" fmla="val 6875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6" name="Line 10"/>
          <p:cNvSpPr>
            <a:spLocks noChangeShapeType="1"/>
          </p:cNvSpPr>
          <p:nvPr/>
        </p:nvSpPr>
        <p:spPr bwMode="auto">
          <a:xfrm>
            <a:off x="4724400" y="2514600"/>
            <a:ext cx="2895600" cy="0"/>
          </a:xfrm>
          <a:prstGeom prst="line">
            <a:avLst/>
          </a:prstGeom>
          <a:noFill/>
          <a:ln w="38100">
            <a:solidFill>
              <a:srgbClr val="77BDBB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7" name="Line 11"/>
          <p:cNvSpPr>
            <a:spLocks noChangeShapeType="1"/>
          </p:cNvSpPr>
          <p:nvPr/>
        </p:nvSpPr>
        <p:spPr bwMode="auto">
          <a:xfrm>
            <a:off x="1447800" y="2971800"/>
            <a:ext cx="3886200" cy="0"/>
          </a:xfrm>
          <a:prstGeom prst="line">
            <a:avLst/>
          </a:prstGeom>
          <a:noFill/>
          <a:ln w="38100">
            <a:solidFill>
              <a:srgbClr val="77BDBB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9" name="AutoShape 13"/>
          <p:cNvSpPr>
            <a:spLocks noChangeArrowheads="1"/>
          </p:cNvSpPr>
          <p:nvPr/>
        </p:nvSpPr>
        <p:spPr bwMode="auto">
          <a:xfrm>
            <a:off x="1219200" y="2133600"/>
            <a:ext cx="2819400" cy="457200"/>
          </a:xfrm>
          <a:prstGeom prst="bracketPair">
            <a:avLst>
              <a:gd name="adj" fmla="val 16667"/>
            </a:avLst>
          </a:prstGeom>
          <a:noFill/>
          <a:ln w="508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0B2A-F1BD-4E18-BAF1-944E2DDDDBE1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525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025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25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25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525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025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build="p" autoUpdateAnimBg="0" advAuto="1000"/>
      <p:bldP spid="24583" grpId="0" autoUpdateAnimBg="0"/>
      <p:bldP spid="24584" grpId="0" autoUpdateAnimBg="0"/>
      <p:bldP spid="24585" grpId="0" animBg="1"/>
      <p:bldP spid="24586" grpId="0" animBg="1"/>
      <p:bldP spid="24587" grpId="0" animBg="1"/>
      <p:bldP spid="2458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/>
          <p:cNvSpPr txBox="1">
            <a:spLocks noChangeArrowheads="1"/>
          </p:cNvSpPr>
          <p:nvPr/>
        </p:nvSpPr>
        <p:spPr bwMode="auto">
          <a:xfrm>
            <a:off x="304800" y="2209800"/>
            <a:ext cx="83820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10000"/>
              </a:spcBef>
              <a:buClr>
                <a:schemeClr val="bg1"/>
              </a:buClr>
              <a:buFont typeface="Monotype Sorts" pitchFamily="2" charset="2"/>
              <a:buNone/>
            </a:pPr>
            <a:r>
              <a:rPr kumimoji="1" lang="en-US" sz="2600" dirty="0">
                <a:cs typeface="Times New Roman" pitchFamily="18" charset="0"/>
              </a:rPr>
              <a:t>A </a:t>
            </a:r>
            <a:r>
              <a:rPr kumimoji="1" lang="en-US" sz="2600" b="1" i="1" dirty="0">
                <a:cs typeface="Times New Roman" pitchFamily="18" charset="0"/>
              </a:rPr>
              <a:t>clause</a:t>
            </a:r>
            <a:r>
              <a:rPr kumimoji="1" lang="en-US" sz="2600" dirty="0">
                <a:cs typeface="Times New Roman" pitchFamily="18" charset="0"/>
              </a:rPr>
              <a:t> is a sequence of words </a:t>
            </a:r>
            <a:r>
              <a:rPr kumimoji="1" lang="en-US" sz="2600" b="1" u="sng" dirty="0">
                <a:cs typeface="Times New Roman" pitchFamily="18" charset="0"/>
              </a:rPr>
              <a:t>with both a </a:t>
            </a:r>
            <a:r>
              <a:rPr kumimoji="1" lang="en-US" sz="2600" b="1" u="sng" dirty="0" smtClean="0">
                <a:solidFill>
                  <a:srgbClr val="008000"/>
                </a:solidFill>
                <a:cs typeface="Times New Roman" pitchFamily="18" charset="0"/>
              </a:rPr>
              <a:t>subject </a:t>
            </a:r>
            <a:r>
              <a:rPr kumimoji="1" lang="en-US" sz="2600" b="1" u="sng" dirty="0" smtClean="0">
                <a:cs typeface="Times New Roman" pitchFamily="18" charset="0"/>
              </a:rPr>
              <a:t>and </a:t>
            </a:r>
            <a:r>
              <a:rPr kumimoji="1" lang="en-US" sz="2600" b="1" u="sng" dirty="0">
                <a:cs typeface="Times New Roman" pitchFamily="18" charset="0"/>
              </a:rPr>
              <a:t>a </a:t>
            </a:r>
            <a:r>
              <a:rPr kumimoji="1" lang="en-US" sz="2600" b="1" u="sng" dirty="0">
                <a:solidFill>
                  <a:srgbClr val="008000"/>
                </a:solidFill>
                <a:cs typeface="Times New Roman" pitchFamily="18" charset="0"/>
              </a:rPr>
              <a:t>predicate</a:t>
            </a:r>
            <a:r>
              <a:rPr kumimoji="1" lang="en-US" sz="2600" b="1" u="sng" dirty="0">
                <a:cs typeface="Times New Roman" pitchFamily="18" charset="0"/>
              </a:rPr>
              <a:t>.</a:t>
            </a:r>
            <a:r>
              <a:rPr kumimoji="1" lang="en-US" sz="2600" b="1" u="sng" dirty="0">
                <a:cs typeface="Arial" charset="0"/>
              </a:rPr>
              <a:t> 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381000"/>
            <a:ext cx="7772400" cy="1219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kumimoji="1" lang="en-US" sz="3600" b="1" dirty="0">
                <a:solidFill>
                  <a:schemeClr val="accent3"/>
                </a:solidFill>
                <a:latin typeface="Arial" charset="0"/>
                <a:cs typeface="Times New Roman" pitchFamily="18" charset="0"/>
              </a:rPr>
              <a:t>Clause 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6789738" y="6553200"/>
            <a:ext cx="227806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288">
            <a:spAutoFit/>
          </a:bodyPr>
          <a:lstStyle/>
          <a:p>
            <a:pPr algn="r"/>
            <a:r>
              <a:rPr lang="en-US" sz="1200" b="1">
                <a:solidFill>
                  <a:srgbClr val="F0F0F0"/>
                </a:solidFill>
              </a:rPr>
              <a:t>PP 3-18a</a:t>
            </a:r>
          </a:p>
        </p:txBody>
      </p:sp>
      <p:sp>
        <p:nvSpPr>
          <p:cNvPr id="67590" name="Text Box 6"/>
          <p:cNvSpPr txBox="1">
            <a:spLocks noChangeArrowheads="1"/>
          </p:cNvSpPr>
          <p:nvPr/>
        </p:nvSpPr>
        <p:spPr bwMode="auto">
          <a:xfrm>
            <a:off x="304800" y="3124200"/>
            <a:ext cx="8610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61963" indent="-461963" algn="just" eaLnBrk="0" hangingPunct="0">
              <a:spcBef>
                <a:spcPct val="10000"/>
              </a:spcBef>
              <a:buClr>
                <a:schemeClr val="bg1"/>
              </a:buClr>
              <a:buFont typeface="Monotype Sorts" pitchFamily="2" charset="2"/>
              <a:buBlip>
                <a:blip r:embed="rId2"/>
              </a:buBlip>
            </a:pPr>
            <a:r>
              <a:rPr kumimoji="1" lang="en-US" b="1">
                <a:cs typeface="Arial" charset="0"/>
              </a:rPr>
              <a:t>Independent clause:</a:t>
            </a:r>
            <a:r>
              <a:rPr kumimoji="1" lang="en-US">
                <a:cs typeface="Arial" charset="0"/>
              </a:rPr>
              <a:t> Is a </a:t>
            </a:r>
            <a:r>
              <a:rPr kumimoji="1" lang="en-US" u="sng">
                <a:cs typeface="Arial" charset="0"/>
              </a:rPr>
              <a:t>complete sentence</a:t>
            </a:r>
            <a:r>
              <a:rPr kumimoji="1" lang="en-US">
                <a:cs typeface="Arial" charset="0"/>
              </a:rPr>
              <a:t> and can </a:t>
            </a:r>
            <a:r>
              <a:rPr kumimoji="1" lang="en-US" u="sng">
                <a:cs typeface="Arial" charset="0"/>
              </a:rPr>
              <a:t>stand alone</a:t>
            </a:r>
            <a:r>
              <a:rPr kumimoji="1" lang="en-US">
                <a:cs typeface="Arial" charset="0"/>
              </a:rPr>
              <a:t>.</a:t>
            </a:r>
          </a:p>
        </p:txBody>
      </p:sp>
      <p:sp>
        <p:nvSpPr>
          <p:cNvPr id="67591" name="Text Box 7"/>
          <p:cNvSpPr txBox="1">
            <a:spLocks noChangeArrowheads="1"/>
          </p:cNvSpPr>
          <p:nvPr/>
        </p:nvSpPr>
        <p:spPr bwMode="auto">
          <a:xfrm>
            <a:off x="1447800" y="3886200"/>
            <a:ext cx="7696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61963" indent="-461963" eaLnBrk="0" hangingPunct="0">
              <a:spcBef>
                <a:spcPct val="10000"/>
              </a:spcBef>
              <a:buClr>
                <a:schemeClr val="bg1"/>
              </a:buClr>
              <a:buFont typeface="Monotype Sorts" pitchFamily="2" charset="2"/>
              <a:buNone/>
            </a:pPr>
            <a:r>
              <a:rPr kumimoji="1" lang="en-US" sz="2200" b="1" i="1">
                <a:solidFill>
                  <a:srgbClr val="ED1C24"/>
                </a:solidFill>
                <a:cs typeface="Times New Roman" pitchFamily="18" charset="0"/>
              </a:rPr>
              <a:t>We</a:t>
            </a:r>
            <a:r>
              <a:rPr kumimoji="1" lang="en-US" sz="2200" i="1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kumimoji="1" lang="en-US" sz="2200" b="1" i="1">
                <a:solidFill>
                  <a:srgbClr val="008000"/>
                </a:solidFill>
                <a:cs typeface="Times New Roman" pitchFamily="18" charset="0"/>
              </a:rPr>
              <a:t>raised money to help the Children’s Fund in Warwick</a:t>
            </a:r>
            <a:r>
              <a:rPr kumimoji="1" lang="en-US" sz="2200" i="1">
                <a:solidFill>
                  <a:srgbClr val="008000"/>
                </a:solidFill>
                <a:cs typeface="Times New Roman" pitchFamily="18" charset="0"/>
              </a:rPr>
              <a:t>.</a:t>
            </a:r>
            <a:r>
              <a:rPr kumimoji="1" lang="en-US" sz="2200">
                <a:solidFill>
                  <a:schemeClr val="bg1"/>
                </a:solidFill>
                <a:cs typeface="Arial" charset="0"/>
              </a:rPr>
              <a:t> </a:t>
            </a:r>
          </a:p>
        </p:txBody>
      </p:sp>
      <p:sp>
        <p:nvSpPr>
          <p:cNvPr id="67593" name="Text Box 9"/>
          <p:cNvSpPr txBox="1">
            <a:spLocks noChangeArrowheads="1"/>
          </p:cNvSpPr>
          <p:nvPr/>
        </p:nvSpPr>
        <p:spPr bwMode="auto">
          <a:xfrm>
            <a:off x="304800" y="4648200"/>
            <a:ext cx="84582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61963" indent="-461963" eaLnBrk="0" hangingPunct="0">
              <a:spcBef>
                <a:spcPct val="10000"/>
              </a:spcBef>
              <a:buClr>
                <a:schemeClr val="bg1"/>
              </a:buClr>
              <a:buFont typeface="Monotype Sorts" pitchFamily="2" charset="2"/>
              <a:buBlip>
                <a:blip r:embed="rId2"/>
              </a:buBlip>
            </a:pPr>
            <a:r>
              <a:rPr kumimoji="1" lang="en-US" b="1">
                <a:cs typeface="Arial" charset="0"/>
              </a:rPr>
              <a:t>Dependent clause:</a:t>
            </a:r>
            <a:r>
              <a:rPr kumimoji="1" lang="en-US">
                <a:cs typeface="Arial" charset="0"/>
              </a:rPr>
              <a:t> Is </a:t>
            </a:r>
            <a:r>
              <a:rPr kumimoji="1" lang="en-US" u="sng">
                <a:cs typeface="Arial" charset="0"/>
              </a:rPr>
              <a:t>not a complete sentence</a:t>
            </a:r>
            <a:r>
              <a:rPr kumimoji="1" lang="en-US">
                <a:cs typeface="Arial" charset="0"/>
              </a:rPr>
              <a:t> and </a:t>
            </a:r>
            <a:r>
              <a:rPr kumimoji="1" lang="en-US" u="sng">
                <a:cs typeface="Arial" charset="0"/>
              </a:rPr>
              <a:t>cannot stand alone</a:t>
            </a:r>
            <a:r>
              <a:rPr kumimoji="1" lang="en-US">
                <a:cs typeface="Arial" charset="0"/>
              </a:rPr>
              <a:t>. It must be joined to an independent clause to make sense.</a:t>
            </a:r>
          </a:p>
        </p:txBody>
      </p:sp>
      <p:sp>
        <p:nvSpPr>
          <p:cNvPr id="67594" name="Text Box 10"/>
          <p:cNvSpPr txBox="1">
            <a:spLocks noChangeArrowheads="1"/>
          </p:cNvSpPr>
          <p:nvPr/>
        </p:nvSpPr>
        <p:spPr bwMode="auto">
          <a:xfrm>
            <a:off x="304800" y="5791200"/>
            <a:ext cx="88392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61963" indent="-461963" eaLnBrk="0" hangingPunct="0">
              <a:spcBef>
                <a:spcPct val="10000"/>
              </a:spcBef>
              <a:buClr>
                <a:schemeClr val="bg1"/>
              </a:buClr>
              <a:buFont typeface="Monotype Sorts" pitchFamily="2" charset="2"/>
              <a:buNone/>
            </a:pPr>
            <a:r>
              <a:rPr kumimoji="1" lang="en-US" sz="2200" i="1">
                <a:solidFill>
                  <a:schemeClr val="bg1"/>
                </a:solidFill>
                <a:cs typeface="Times New Roman" pitchFamily="18" charset="0"/>
              </a:rPr>
              <a:t>		  When </a:t>
            </a:r>
            <a:r>
              <a:rPr kumimoji="1" lang="en-US" sz="2200" b="1" i="1">
                <a:solidFill>
                  <a:srgbClr val="ED1C24"/>
                </a:solidFill>
                <a:cs typeface="Times New Roman" pitchFamily="18" charset="0"/>
              </a:rPr>
              <a:t>we</a:t>
            </a:r>
            <a:r>
              <a:rPr kumimoji="1" lang="en-US" sz="2200" i="1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kumimoji="1" lang="en-US" sz="2200" b="1" i="1">
                <a:solidFill>
                  <a:srgbClr val="008000"/>
                </a:solidFill>
                <a:cs typeface="Times New Roman" pitchFamily="18" charset="0"/>
              </a:rPr>
              <a:t>raised money for the Children’s Fund</a:t>
            </a:r>
            <a:r>
              <a:rPr kumimoji="1" lang="en-US" sz="2200" i="1">
                <a:solidFill>
                  <a:schemeClr val="bg1"/>
                </a:solidFill>
                <a:cs typeface="Times New Roman" pitchFamily="18" charset="0"/>
              </a:rPr>
              <a:t>,</a:t>
            </a:r>
            <a:r>
              <a:rPr kumimoji="1" lang="en-US" sz="2200">
                <a:solidFill>
                  <a:schemeClr val="bg1"/>
                </a:solidFill>
                <a:cs typeface="Arial" charset="0"/>
              </a:rPr>
              <a:t>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0B2A-F1BD-4E18-BAF1-944E2DDDDBE1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7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7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0" grpId="0" autoUpdateAnimBg="0"/>
      <p:bldP spid="67591" grpId="0" autoUpdateAnimBg="0"/>
      <p:bldP spid="67593" grpId="0" autoUpdateAnimBg="0"/>
      <p:bldP spid="67594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"/>
          <p:cNvSpPr txBox="1">
            <a:spLocks noChangeArrowheads="1"/>
          </p:cNvSpPr>
          <p:nvPr/>
        </p:nvSpPr>
        <p:spPr bwMode="auto">
          <a:xfrm>
            <a:off x="304800" y="2362200"/>
            <a:ext cx="838200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10000"/>
              </a:spcBef>
              <a:buClr>
                <a:schemeClr val="bg1"/>
              </a:buClr>
              <a:buFont typeface="Monotype Sorts" pitchFamily="2" charset="2"/>
              <a:buNone/>
            </a:pPr>
            <a:r>
              <a:rPr kumimoji="1" lang="en-US" sz="3000">
                <a:cs typeface="Arial" charset="0"/>
              </a:rPr>
              <a:t>When a </a:t>
            </a:r>
            <a:r>
              <a:rPr kumimoji="1" lang="en-US" sz="3000">
                <a:solidFill>
                  <a:srgbClr val="ED1C24"/>
                </a:solidFill>
                <a:cs typeface="Arial" charset="0"/>
              </a:rPr>
              <a:t>dependent clause</a:t>
            </a:r>
            <a:r>
              <a:rPr kumimoji="1" lang="en-US" sz="3000">
                <a:cs typeface="Arial" charset="0"/>
              </a:rPr>
              <a:t> introduces an </a:t>
            </a:r>
            <a:r>
              <a:rPr kumimoji="1" lang="en-US" sz="3000">
                <a:solidFill>
                  <a:srgbClr val="3366CC"/>
                </a:solidFill>
                <a:cs typeface="Arial" charset="0"/>
              </a:rPr>
              <a:t>independent clause</a:t>
            </a:r>
            <a:r>
              <a:rPr kumimoji="1" lang="en-US" sz="3000">
                <a:cs typeface="Arial" charset="0"/>
              </a:rPr>
              <a:t>, place a </a:t>
            </a:r>
            <a:r>
              <a:rPr kumimoji="1" lang="en-US" sz="3000" u="sng">
                <a:cs typeface="Arial" charset="0"/>
              </a:rPr>
              <a:t>comma</a:t>
            </a:r>
            <a:r>
              <a:rPr kumimoji="1" lang="en-US" sz="3000">
                <a:cs typeface="Arial" charset="0"/>
              </a:rPr>
              <a:t> at the end of the dependent clause.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11188" y="381001"/>
            <a:ext cx="7772400" cy="1066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kumimoji="1" lang="en-US" sz="3600" b="1" dirty="0">
                <a:solidFill>
                  <a:schemeClr val="accent3"/>
                </a:solidFill>
                <a:latin typeface="Arial" charset="0"/>
                <a:cs typeface="Times New Roman" pitchFamily="18" charset="0"/>
              </a:rPr>
              <a:t>Clause</a:t>
            </a:r>
            <a:r>
              <a:rPr kumimoji="1" lang="en-US" sz="3600" b="1" dirty="0">
                <a:solidFill>
                  <a:srgbClr val="000066"/>
                </a:solidFill>
                <a:latin typeface="Arial" charset="0"/>
                <a:cs typeface="Times New Roman" pitchFamily="18" charset="0"/>
              </a:rPr>
              <a:t> </a:t>
            </a:r>
          </a:p>
        </p:txBody>
      </p:sp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6789738" y="6553200"/>
            <a:ext cx="227806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288">
            <a:spAutoFit/>
          </a:bodyPr>
          <a:lstStyle/>
          <a:p>
            <a:pPr algn="r"/>
            <a:r>
              <a:rPr lang="en-US" sz="1200" b="1">
                <a:solidFill>
                  <a:srgbClr val="F0F0F0"/>
                </a:solidFill>
              </a:rPr>
              <a:t>PP 3-18b</a:t>
            </a:r>
          </a:p>
        </p:txBody>
      </p:sp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304800" y="3962400"/>
            <a:ext cx="8610600" cy="201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61963" indent="-461963" eaLnBrk="0" hangingPunct="0">
              <a:spcBef>
                <a:spcPct val="10000"/>
              </a:spcBef>
              <a:buClr>
                <a:schemeClr val="bg1"/>
              </a:buClr>
              <a:buFont typeface="Monotype Sorts" pitchFamily="2" charset="2"/>
              <a:buBlip>
                <a:blip r:embed="rId2"/>
              </a:buBlip>
            </a:pPr>
            <a:r>
              <a:rPr kumimoji="1" lang="en-US" sz="3000" i="1">
                <a:solidFill>
                  <a:srgbClr val="ED1C24"/>
                </a:solidFill>
                <a:cs typeface="Arial" charset="0"/>
              </a:rPr>
              <a:t>If you want to win the game</a:t>
            </a:r>
            <a:r>
              <a:rPr kumimoji="1" lang="en-US" sz="3000" b="1" i="1">
                <a:solidFill>
                  <a:srgbClr val="ED1C24"/>
                </a:solidFill>
                <a:cs typeface="Arial" charset="0"/>
              </a:rPr>
              <a:t>,</a:t>
            </a:r>
            <a:r>
              <a:rPr kumimoji="1" lang="en-US" sz="3000" b="1" i="1">
                <a:solidFill>
                  <a:schemeClr val="bg1"/>
                </a:solidFill>
                <a:cs typeface="Arial" charset="0"/>
              </a:rPr>
              <a:t> </a:t>
            </a:r>
            <a:r>
              <a:rPr kumimoji="1" lang="en-US" sz="3000">
                <a:solidFill>
                  <a:schemeClr val="bg1"/>
                </a:solidFill>
                <a:cs typeface="Arial" charset="0"/>
              </a:rPr>
              <a:t>you must practice.</a:t>
            </a:r>
          </a:p>
          <a:p>
            <a:pPr marL="461963" indent="-461963" eaLnBrk="0" hangingPunct="0">
              <a:spcBef>
                <a:spcPct val="10000"/>
              </a:spcBef>
              <a:buClr>
                <a:schemeClr val="bg1"/>
              </a:buClr>
              <a:buFont typeface="Monotype Sorts" pitchFamily="2" charset="2"/>
              <a:buBlip>
                <a:blip r:embed="rId2"/>
              </a:buBlip>
            </a:pPr>
            <a:endParaRPr kumimoji="1" lang="en-US" sz="3000">
              <a:solidFill>
                <a:schemeClr val="bg1"/>
              </a:solidFill>
              <a:cs typeface="Arial" charset="0"/>
            </a:endParaRPr>
          </a:p>
          <a:p>
            <a:pPr marL="461963" indent="-461963" eaLnBrk="0" hangingPunct="0">
              <a:spcBef>
                <a:spcPct val="10000"/>
              </a:spcBef>
              <a:buClr>
                <a:schemeClr val="bg1"/>
              </a:buClr>
              <a:buFont typeface="Monotype Sorts" pitchFamily="2" charset="2"/>
              <a:buBlip>
                <a:blip r:embed="rId2"/>
              </a:buBlip>
            </a:pPr>
            <a:r>
              <a:rPr kumimoji="1" lang="en-US" sz="3000" i="1">
                <a:solidFill>
                  <a:srgbClr val="ED1C24"/>
                </a:solidFill>
                <a:cs typeface="Arial" charset="0"/>
              </a:rPr>
              <a:t>Because I didn’t finish my work in school, </a:t>
            </a:r>
            <a:r>
              <a:rPr kumimoji="1" lang="en-US" sz="3000">
                <a:solidFill>
                  <a:schemeClr val="bg1"/>
                </a:solidFill>
              </a:rPr>
              <a:t>I have extra homework.</a:t>
            </a:r>
          </a:p>
        </p:txBody>
      </p:sp>
      <p:sp>
        <p:nvSpPr>
          <p:cNvPr id="68617" name="Text Box 9"/>
          <p:cNvSpPr txBox="1">
            <a:spLocks noChangeArrowheads="1"/>
          </p:cNvSpPr>
          <p:nvPr/>
        </p:nvSpPr>
        <p:spPr bwMode="auto">
          <a:xfrm>
            <a:off x="381000" y="1676400"/>
            <a:ext cx="1638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continued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0B2A-F1BD-4E18-BAF1-944E2DDDDBE1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8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3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304800" y="2514600"/>
            <a:ext cx="8382000" cy="1523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10000"/>
              </a:spcBef>
              <a:buClr>
                <a:schemeClr val="bg1"/>
              </a:buClr>
              <a:buFont typeface="Monotype Sorts" pitchFamily="2" charset="2"/>
              <a:buNone/>
            </a:pPr>
            <a:r>
              <a:rPr kumimoji="1" lang="en-US" sz="3000" dirty="0">
                <a:cs typeface="Arial" charset="0"/>
              </a:rPr>
              <a:t>A </a:t>
            </a:r>
            <a:r>
              <a:rPr kumimoji="1" lang="en-US" sz="3000" b="1" i="1" dirty="0">
                <a:cs typeface="Arial" charset="0"/>
              </a:rPr>
              <a:t>simple sentence</a:t>
            </a:r>
            <a:r>
              <a:rPr kumimoji="1" lang="en-US" sz="3000" dirty="0">
                <a:cs typeface="Arial" charset="0"/>
              </a:rPr>
              <a:t> is </a:t>
            </a:r>
            <a:r>
              <a:rPr kumimoji="1" lang="en-US" sz="3000" u="sng" dirty="0">
                <a:cs typeface="Arial" charset="0"/>
              </a:rPr>
              <a:t>one independent clause</a:t>
            </a:r>
            <a:r>
              <a:rPr kumimoji="1" lang="en-US" sz="3000" dirty="0">
                <a:cs typeface="Arial" charset="0"/>
              </a:rPr>
              <a:t> in a subject-verb pattern</a:t>
            </a:r>
            <a:r>
              <a:rPr kumimoji="1" lang="en-US" sz="3000" dirty="0" smtClean="0">
                <a:cs typeface="Arial" charset="0"/>
              </a:rPr>
              <a:t>.</a:t>
            </a:r>
          </a:p>
          <a:p>
            <a:pPr eaLnBrk="0" hangingPunct="0">
              <a:spcBef>
                <a:spcPct val="10000"/>
              </a:spcBef>
              <a:buClr>
                <a:schemeClr val="bg1"/>
              </a:buClr>
              <a:buFont typeface="Monotype Sorts" pitchFamily="2" charset="2"/>
              <a:buNone/>
            </a:pPr>
            <a:endParaRPr kumimoji="1" lang="en-US" sz="3000" dirty="0">
              <a:cs typeface="Arial" charset="0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11188" y="381001"/>
            <a:ext cx="7772400" cy="1295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kumimoji="1" lang="en-US" sz="3600" b="1" dirty="0">
                <a:solidFill>
                  <a:schemeClr val="accent3"/>
                </a:solidFill>
                <a:latin typeface="Arial" charset="0"/>
                <a:cs typeface="Times New Roman" pitchFamily="18" charset="0"/>
              </a:rPr>
              <a:t>Simple Sentence</a:t>
            </a:r>
            <a:r>
              <a:rPr kumimoji="1" lang="en-US" sz="3600" b="1" dirty="0">
                <a:solidFill>
                  <a:srgbClr val="000066"/>
                </a:solidFill>
                <a:latin typeface="Arial" charset="0"/>
                <a:cs typeface="Times New Roman" pitchFamily="18" charset="0"/>
              </a:rPr>
              <a:t> </a:t>
            </a:r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6789738" y="6553200"/>
            <a:ext cx="227806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288">
            <a:spAutoFit/>
          </a:bodyPr>
          <a:lstStyle/>
          <a:p>
            <a:pPr algn="r"/>
            <a:r>
              <a:rPr lang="en-US" sz="1200" b="1">
                <a:solidFill>
                  <a:srgbClr val="F0F0F0"/>
                </a:solidFill>
              </a:rPr>
              <a:t>PP 3-20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219200" y="4038600"/>
            <a:ext cx="7772400" cy="2057400"/>
          </a:xfrm>
          <a:prstGeom prst="rect">
            <a:avLst/>
          </a:prstGeom>
        </p:spPr>
        <p:txBody>
          <a:bodyPr/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7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simple sentence contains a subject and verb.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7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It expresses a single complete thought.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7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simple sentence is a single independent clause.</a:t>
            </a: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0B2A-F1BD-4E18-BAF1-944E2DDDDBE1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2971800"/>
            <a:ext cx="64008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The cat</a:t>
            </a:r>
            <a:r>
              <a:rPr lang="en-US" sz="2800" dirty="0" smtClean="0"/>
              <a:t> crept through the dark house.</a:t>
            </a:r>
          </a:p>
          <a:p>
            <a:r>
              <a:rPr lang="en-US" sz="2800" dirty="0" smtClean="0">
                <a:solidFill>
                  <a:schemeClr val="accent1"/>
                </a:solidFill>
              </a:rPr>
              <a:t>The wary mouse</a:t>
            </a:r>
            <a:r>
              <a:rPr lang="en-US" sz="2800" dirty="0" smtClean="0"/>
              <a:t> watched from underneath an upturned cereal box.</a:t>
            </a:r>
          </a:p>
          <a:p>
            <a:r>
              <a:rPr lang="en-US" sz="2800" dirty="0" smtClean="0">
                <a:solidFill>
                  <a:schemeClr val="accent1"/>
                </a:solidFill>
              </a:rPr>
              <a:t>The predatory cat</a:t>
            </a:r>
            <a:r>
              <a:rPr lang="en-US" sz="2800" dirty="0" smtClean="0"/>
              <a:t> stopped and surveyed his surroundings</a:t>
            </a:r>
            <a:r>
              <a:rPr lang="en-US" sz="2800" dirty="0" smtClean="0">
                <a:solidFill>
                  <a:srgbClr val="99FF66"/>
                </a:solidFill>
              </a:rPr>
              <a:t>.</a:t>
            </a:r>
          </a:p>
          <a:p>
            <a:r>
              <a:rPr lang="en-US" sz="2800" dirty="0" smtClean="0">
                <a:solidFill>
                  <a:schemeClr val="accent1"/>
                </a:solidFill>
              </a:rPr>
              <a:t>The mouse</a:t>
            </a:r>
            <a:r>
              <a:rPr lang="en-US" sz="2800" dirty="0" smtClean="0"/>
              <a:t> darted for the safety of the nearly invisible hole under the cabinet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/>
                </a:solidFill>
              </a:rPr>
              <a:t>Sample Simple Sentences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0B2A-F1BD-4E18-BAF1-944E2DDDDBE1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More Examples </a:t>
            </a: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of Simple Sentences 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14400" y="1527175"/>
            <a:ext cx="7589838" cy="45720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dirty="0" smtClean="0"/>
              <a:t>The old man died.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dirty="0" smtClean="0"/>
              <a:t>The man was 90 years old.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dirty="0" smtClean="0"/>
              <a:t>His son killed him.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dirty="0" smtClean="0"/>
              <a:t>His son made him very angry.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dirty="0" smtClean="0"/>
              <a:t>His son bought him some poison.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dirty="0" smtClean="0"/>
              <a:t>The old man died after taking the poison. </a:t>
            </a:r>
          </a:p>
          <a:p>
            <a:pPr eaLnBrk="1" hangingPunct="1">
              <a:buFont typeface="Wingdings 2" pitchFamily="18" charset="2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2"/>
          <p:cNvSpPr txBox="1">
            <a:spLocks noChangeArrowheads="1"/>
          </p:cNvSpPr>
          <p:nvPr/>
        </p:nvSpPr>
        <p:spPr bwMode="auto">
          <a:xfrm>
            <a:off x="304800" y="2514600"/>
            <a:ext cx="853440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10000"/>
              </a:spcBef>
              <a:buClr>
                <a:schemeClr val="bg1"/>
              </a:buClr>
              <a:buFont typeface="Monotype Sorts" pitchFamily="2" charset="2"/>
              <a:buNone/>
            </a:pPr>
            <a:r>
              <a:rPr kumimoji="1" lang="en-US" sz="3000">
                <a:cs typeface="Arial" charset="0"/>
              </a:rPr>
              <a:t>A </a:t>
            </a:r>
            <a:r>
              <a:rPr kumimoji="1" lang="en-US" sz="3000" b="1" i="1">
                <a:cs typeface="Arial" charset="0"/>
              </a:rPr>
              <a:t>compound sentence</a:t>
            </a:r>
            <a:r>
              <a:rPr kumimoji="1" lang="en-US" sz="3000">
                <a:cs typeface="Arial" charset="0"/>
              </a:rPr>
              <a:t> is </a:t>
            </a:r>
            <a:r>
              <a:rPr kumimoji="1" lang="en-US" sz="3000" u="sng">
                <a:cs typeface="Arial" charset="0"/>
              </a:rPr>
              <a:t>two independent clauses</a:t>
            </a:r>
            <a:r>
              <a:rPr kumimoji="1" lang="en-US" sz="3000">
                <a:cs typeface="Arial" charset="0"/>
              </a:rPr>
              <a:t>  connected by a coordinating conjunction.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11188" y="533401"/>
            <a:ext cx="7772400" cy="1371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kumimoji="1" lang="en-US" sz="3600" b="1" dirty="0">
                <a:solidFill>
                  <a:schemeClr val="accent3"/>
                </a:solidFill>
                <a:latin typeface="Arial" charset="0"/>
                <a:cs typeface="Times New Roman" pitchFamily="18" charset="0"/>
              </a:rPr>
              <a:t>Compound Sentence</a:t>
            </a:r>
            <a:r>
              <a:rPr kumimoji="1" lang="en-US" sz="3600" b="1" dirty="0">
                <a:solidFill>
                  <a:srgbClr val="000066"/>
                </a:solidFill>
                <a:latin typeface="Arial" charset="0"/>
                <a:cs typeface="Times New Roman" pitchFamily="18" charset="0"/>
              </a:rPr>
              <a:t> </a:t>
            </a:r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6789738" y="6553200"/>
            <a:ext cx="227806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288">
            <a:spAutoFit/>
          </a:bodyPr>
          <a:lstStyle/>
          <a:p>
            <a:pPr algn="r"/>
            <a:r>
              <a:rPr lang="en-US" sz="1200" b="1">
                <a:solidFill>
                  <a:srgbClr val="F0F0F0"/>
                </a:solidFill>
              </a:rPr>
              <a:t>PP 3-21</a:t>
            </a:r>
          </a:p>
        </p:txBody>
      </p:sp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304800" y="4022725"/>
            <a:ext cx="84582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04813" indent="-404813" algn="just" eaLnBrk="0" hangingPunct="0">
              <a:spcBef>
                <a:spcPct val="10000"/>
              </a:spcBef>
              <a:buClr>
                <a:schemeClr val="bg1"/>
              </a:buClr>
              <a:buFont typeface="Monotype Sorts" pitchFamily="2" charset="2"/>
              <a:buBlip>
                <a:blip r:embed="rId2"/>
              </a:buBlip>
            </a:pPr>
            <a:endParaRPr kumimoji="1" lang="en-US" sz="3000" i="1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0B2A-F1BD-4E18-BAF1-944E2DDDDBE1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5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Compound Sentences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228600" y="1527175"/>
            <a:ext cx="8275638" cy="4572000"/>
          </a:xfrm>
        </p:spPr>
        <p:txBody>
          <a:bodyPr/>
          <a:lstStyle/>
          <a:p>
            <a:r>
              <a:rPr lang="en-US" dirty="0" smtClean="0"/>
              <a:t>A compound sentence contains two independent clauses.</a:t>
            </a:r>
          </a:p>
          <a:p>
            <a:r>
              <a:rPr lang="en-US" dirty="0" smtClean="0"/>
              <a:t>Conjunctions (</a:t>
            </a:r>
            <a:r>
              <a:rPr lang="en-US" i="1" dirty="0" smtClean="0"/>
              <a:t>for, and, nor, but, or</a:t>
            </a:r>
            <a:r>
              <a:rPr lang="en-US" dirty="0" smtClean="0"/>
              <a:t>, and </a:t>
            </a:r>
            <a:r>
              <a:rPr lang="en-US" i="1" dirty="0" smtClean="0"/>
              <a:t>yet, so</a:t>
            </a:r>
            <a:r>
              <a:rPr lang="en-US" dirty="0" smtClean="0"/>
              <a:t>) join these independent clauses. (Hint: The conjunctions spell FANBOYS.)</a:t>
            </a:r>
          </a:p>
          <a:p>
            <a:r>
              <a:rPr lang="en-US" dirty="0" smtClean="0"/>
              <a:t>The conjunction used can impact the meaning of the sentence.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0B2A-F1BD-4E18-BAF1-944E2DDDDBE1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#2:  Compound Sentence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371600" y="1905000"/>
            <a:ext cx="7239000" cy="4114800"/>
          </a:xfrm>
          <a:noFill/>
          <a:ln w="12700">
            <a:solidFill>
              <a:schemeClr val="folHlink"/>
            </a:solidFill>
          </a:ln>
        </p:spPr>
        <p:txBody>
          <a:bodyPr/>
          <a:lstStyle/>
          <a:p>
            <a:r>
              <a:rPr lang="en-US"/>
              <a:t>A </a:t>
            </a:r>
            <a:r>
              <a:rPr lang="en-US">
                <a:solidFill>
                  <a:schemeClr val="tx2"/>
                </a:solidFill>
              </a:rPr>
              <a:t>compound sentence</a:t>
            </a:r>
            <a:r>
              <a:rPr lang="en-US"/>
              <a:t> is made up of two or more simple sentences joined by one of the following:</a:t>
            </a:r>
          </a:p>
          <a:p>
            <a:pPr lvl="2"/>
            <a:r>
              <a:rPr lang="en-US"/>
              <a:t>A comma and one of the FANBOYS</a:t>
            </a:r>
          </a:p>
          <a:p>
            <a:pPr lvl="3"/>
            <a:r>
              <a:rPr lang="en-US"/>
              <a:t>I like to study grammar</a:t>
            </a:r>
            <a:r>
              <a:rPr lang="en-US" b="1">
                <a:solidFill>
                  <a:schemeClr val="folHlink"/>
                </a:solidFill>
              </a:rPr>
              <a:t>, and</a:t>
            </a:r>
            <a:r>
              <a:rPr lang="en-US"/>
              <a:t> I love this class.</a:t>
            </a:r>
          </a:p>
          <a:p>
            <a:pPr lvl="2"/>
            <a:r>
              <a:rPr lang="en-US"/>
              <a:t>A semicolon</a:t>
            </a:r>
          </a:p>
          <a:p>
            <a:pPr lvl="3"/>
            <a:r>
              <a:rPr lang="en-US"/>
              <a:t>I like to study grammar</a:t>
            </a:r>
            <a:r>
              <a:rPr lang="en-US" b="1">
                <a:solidFill>
                  <a:schemeClr val="folHlink"/>
                </a:solidFill>
              </a:rPr>
              <a:t>;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/>
              <a:t>I love this class.</a:t>
            </a:r>
          </a:p>
          <a:p>
            <a:pPr lvl="2"/>
            <a:r>
              <a:rPr lang="en-US"/>
              <a:t>A semicolon and a transitional</a:t>
            </a:r>
          </a:p>
          <a:p>
            <a:pPr lvl="3"/>
            <a:r>
              <a:rPr lang="en-US"/>
              <a:t>I like to study grammar</a:t>
            </a:r>
            <a:r>
              <a:rPr lang="en-US" b="1">
                <a:solidFill>
                  <a:schemeClr val="folHlink"/>
                </a:solidFill>
              </a:rPr>
              <a:t>; therefore,</a:t>
            </a:r>
            <a:r>
              <a:rPr lang="en-US"/>
              <a:t> I love this class.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bldLvl="3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Compound sentences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527175"/>
            <a:ext cx="8504238" cy="45720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smtClean="0"/>
              <a:t>Independent clause, for  independent clause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smtClean="0"/>
              <a:t>                             and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smtClean="0"/>
              <a:t>                             nor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smtClean="0"/>
              <a:t>                             but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smtClean="0"/>
              <a:t>                             or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smtClean="0"/>
              <a:t>                             yet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smtClean="0"/>
              <a:t>                             so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smtClean="0"/>
              <a:t>See </a:t>
            </a:r>
            <a:r>
              <a:rPr lang="en-US" smtClean="0">
                <a:hlinkClick r:id="rId3" action="ppaction://hlinksldjump"/>
              </a:rPr>
              <a:t>examples</a:t>
            </a:r>
            <a:endParaRPr lang="en-US" smtClean="0"/>
          </a:p>
        </p:txBody>
      </p:sp>
      <p:sp>
        <p:nvSpPr>
          <p:cNvPr id="4" name="TextBox 3"/>
          <p:cNvSpPr txBox="1"/>
          <p:nvPr/>
        </p:nvSpPr>
        <p:spPr>
          <a:xfrm>
            <a:off x="4495800" y="5410200"/>
            <a:ext cx="4267200" cy="646331"/>
          </a:xfrm>
          <a:prstGeom prst="rect">
            <a:avLst/>
          </a:prstGeom>
          <a:solidFill>
            <a:schemeClr val="bg2">
              <a:lumMod val="75000"/>
            </a:schemeClr>
          </a:solidFill>
          <a:effectLst>
            <a:glow rad="228600">
              <a:schemeClr val="accent2">
                <a:lumMod val="60000"/>
                <a:lumOff val="40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u="sng" dirty="0"/>
              <a:t>Independent Clause 1</a:t>
            </a:r>
            <a:r>
              <a:rPr lang="en-US" dirty="0"/>
              <a:t>  + coordinator + </a:t>
            </a:r>
            <a:r>
              <a:rPr lang="en-US" u="sng" dirty="0"/>
              <a:t>Independent Clause 2</a:t>
            </a:r>
            <a:r>
              <a:rPr lang="en-US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Examples of compound sentences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14400" y="1527175"/>
            <a:ext cx="7589838" cy="45720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dirty="0" smtClean="0"/>
              <a:t>I hate cats, but Sam loves them. </a:t>
            </a:r>
          </a:p>
          <a:p>
            <a:pPr eaLnBrk="1" hangingPunct="1">
              <a:buFont typeface="Wingdings 2" pitchFamily="18" charset="2"/>
              <a:buNone/>
            </a:pPr>
            <a:endParaRPr lang="en-US" dirty="0" smtClean="0"/>
          </a:p>
          <a:p>
            <a:pPr eaLnBrk="1" hangingPunct="1">
              <a:buFont typeface="Wingdings 2" pitchFamily="18" charset="2"/>
              <a:buNone/>
            </a:pPr>
            <a:r>
              <a:rPr lang="en-US" dirty="0" smtClean="0"/>
              <a:t>Sam </a:t>
            </a:r>
            <a:r>
              <a:rPr lang="en-US" dirty="0" smtClean="0"/>
              <a:t>loves cats and his wife loves them too. </a:t>
            </a:r>
          </a:p>
          <a:p>
            <a:pPr eaLnBrk="1" hangingPunct="1">
              <a:buFont typeface="Wingdings 2" pitchFamily="18" charset="2"/>
              <a:buNone/>
            </a:pPr>
            <a:endParaRPr lang="en-US" dirty="0" smtClean="0"/>
          </a:p>
          <a:p>
            <a:pPr eaLnBrk="1" hangingPunct="1">
              <a:buFont typeface="Wingdings 2" pitchFamily="18" charset="2"/>
              <a:buNone/>
            </a:pPr>
            <a:r>
              <a:rPr lang="en-US" dirty="0" smtClean="0"/>
              <a:t>Sam </a:t>
            </a:r>
            <a:r>
              <a:rPr lang="en-US" dirty="0" smtClean="0"/>
              <a:t>was playing golf, so his wife went shopping. </a:t>
            </a:r>
          </a:p>
          <a:p>
            <a:pPr eaLnBrk="1" hangingPunct="1">
              <a:buFont typeface="Wingdings 2" pitchFamily="18" charset="2"/>
              <a:buNone/>
            </a:pPr>
            <a:endParaRPr lang="en-US" dirty="0" smtClean="0"/>
          </a:p>
          <a:p>
            <a:pPr eaLnBrk="1" hangingPunct="1">
              <a:buFont typeface="Wingdings 2" pitchFamily="18" charset="2"/>
              <a:buNone/>
            </a:pPr>
            <a:r>
              <a:rPr lang="en-US" dirty="0" smtClean="0"/>
              <a:t>You </a:t>
            </a:r>
            <a:r>
              <a:rPr lang="en-US" dirty="0" smtClean="0"/>
              <a:t>can submit a hard copy or you can also send it in by email. </a:t>
            </a:r>
          </a:p>
          <a:p>
            <a:pPr eaLnBrk="1" hangingPunct="1">
              <a:buFont typeface="Wingdings 2" pitchFamily="18" charset="2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>
                <a:latin typeface="Tahoma" pitchFamily="34" charset="0"/>
              </a:rPr>
              <a:t>Compound sentence without coordinating conjunctions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800225" y="1906588"/>
            <a:ext cx="7343775" cy="4418012"/>
          </a:xfrm>
        </p:spPr>
        <p:txBody>
          <a:bodyPr>
            <a:normAutofit lnSpcReduction="10000"/>
          </a:bodyPr>
          <a:lstStyle/>
          <a:p>
            <a:pPr marL="1749425" lvl="2">
              <a:lnSpc>
                <a:spcPct val="90000"/>
              </a:lnSpc>
              <a:buFontTx/>
              <a:buNone/>
            </a:pPr>
            <a:endParaRPr lang="en-US" sz="200" dirty="0">
              <a:latin typeface="Tahoma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sz="2800" dirty="0">
                <a:latin typeface="Tahoma" pitchFamily="34" charset="0"/>
              </a:rPr>
              <a:t>Yet, while most compound sentences are formed with a coordinating conjunctions, often good writers decide to eliminate the conjunction and simply add a semicolon:</a:t>
            </a:r>
            <a:endParaRPr lang="en-GB" sz="200" dirty="0">
              <a:latin typeface="Tahoma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GB" sz="200" dirty="0">
              <a:latin typeface="Tahoma" pitchFamily="34" charset="0"/>
            </a:endParaRPr>
          </a:p>
          <a:p>
            <a:pPr>
              <a:lnSpc>
                <a:spcPct val="90000"/>
              </a:lnSpc>
            </a:pPr>
            <a:r>
              <a:rPr lang="en-GB" sz="2800" dirty="0">
                <a:latin typeface="Tahoma" pitchFamily="34" charset="0"/>
              </a:rPr>
              <a:t>The ambitious student initiated the research; the teacher was pleased by her efforts. </a:t>
            </a:r>
            <a:endParaRPr lang="en-GB" sz="2400" dirty="0">
              <a:latin typeface="Tahoma" pitchFamily="34" charset="0"/>
            </a:endParaRPr>
          </a:p>
          <a:p>
            <a:pPr>
              <a:lnSpc>
                <a:spcPct val="90000"/>
              </a:lnSpc>
            </a:pPr>
            <a:endParaRPr lang="en-GB" sz="2400" dirty="0">
              <a:latin typeface="Tahoma" pitchFamily="34" charset="0"/>
            </a:endParaRPr>
          </a:p>
          <a:p>
            <a:pPr>
              <a:lnSpc>
                <a:spcPct val="90000"/>
              </a:lnSpc>
            </a:pPr>
            <a:r>
              <a:rPr lang="en-GB" sz="2800" dirty="0">
                <a:latin typeface="Tahoma" pitchFamily="34" charset="0"/>
              </a:rPr>
              <a:t>The students were unhappy with their professor; he often wasted their time in class. </a:t>
            </a:r>
            <a:endParaRPr lang="en-GB" sz="2400" dirty="0">
              <a:latin typeface="Tahoma" pitchFamily="34" charset="0"/>
            </a:endParaRPr>
          </a:p>
          <a:p>
            <a:pPr>
              <a:lnSpc>
                <a:spcPct val="90000"/>
              </a:lnSpc>
            </a:pPr>
            <a:endParaRPr lang="en-GB" sz="2400" dirty="0">
              <a:latin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0B2A-F1BD-4E18-BAF1-944E2DDDDBE1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>
                <a:latin typeface="Tahoma" pitchFamily="34" charset="0"/>
              </a:rPr>
              <a:t>Compound sentence without coordinating conjunctions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906588"/>
            <a:ext cx="8077200" cy="4418012"/>
          </a:xfrm>
        </p:spPr>
        <p:txBody>
          <a:bodyPr>
            <a:normAutofit lnSpcReduction="10000"/>
          </a:bodyPr>
          <a:lstStyle/>
          <a:p>
            <a:pPr marL="1749425" lvl="2">
              <a:lnSpc>
                <a:spcPct val="90000"/>
              </a:lnSpc>
              <a:buFontTx/>
              <a:buNone/>
            </a:pPr>
            <a:endParaRPr lang="en-US" sz="200" dirty="0">
              <a:latin typeface="Tahoma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sz="2800" dirty="0">
                <a:latin typeface="Tahoma" pitchFamily="34" charset="0"/>
              </a:rPr>
              <a:t>When a transition leads a clause, it is usually followed by a comma.  If the transition lands in the middle of a compound sentence, use the semicolon, and then follow the transition with a comma:</a:t>
            </a:r>
            <a:endParaRPr lang="en-GB" sz="200" dirty="0">
              <a:latin typeface="Tahoma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GB" sz="200" dirty="0">
              <a:latin typeface="Tahoma" pitchFamily="34" charset="0"/>
            </a:endParaRPr>
          </a:p>
          <a:p>
            <a:pPr>
              <a:lnSpc>
                <a:spcPct val="90000"/>
              </a:lnSpc>
            </a:pPr>
            <a:r>
              <a:rPr lang="en-GB" sz="2800" dirty="0">
                <a:latin typeface="Tahoma" pitchFamily="34" charset="0"/>
              </a:rPr>
              <a:t>The experiment was deemed successful; unfortunately, our results were unsatisfactory. </a:t>
            </a:r>
            <a:endParaRPr lang="en-GB" sz="2400" dirty="0">
              <a:latin typeface="Tahoma" pitchFamily="34" charset="0"/>
            </a:endParaRPr>
          </a:p>
          <a:p>
            <a:pPr>
              <a:lnSpc>
                <a:spcPct val="90000"/>
              </a:lnSpc>
            </a:pPr>
            <a:endParaRPr lang="en-GB" sz="2400" dirty="0">
              <a:latin typeface="Tahoma" pitchFamily="34" charset="0"/>
            </a:endParaRPr>
          </a:p>
          <a:p>
            <a:pPr>
              <a:lnSpc>
                <a:spcPct val="90000"/>
              </a:lnSpc>
            </a:pPr>
            <a:r>
              <a:rPr lang="en-GB" sz="2800" dirty="0">
                <a:latin typeface="Tahoma" pitchFamily="34" charset="0"/>
              </a:rPr>
              <a:t>The students were unhappy with their professor; undeniably, he often wasted their time in class. </a:t>
            </a:r>
            <a:endParaRPr lang="en-GB" sz="2400" dirty="0">
              <a:latin typeface="Tahoma" pitchFamily="34" charset="0"/>
            </a:endParaRPr>
          </a:p>
          <a:p>
            <a:pPr>
              <a:lnSpc>
                <a:spcPct val="90000"/>
              </a:lnSpc>
            </a:pPr>
            <a:endParaRPr lang="en-GB" sz="2400" dirty="0">
              <a:latin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0B2A-F1BD-4E18-BAF1-944E2DDDDBE1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Compound Sentences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527175"/>
            <a:ext cx="8504238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The cat </a:t>
            </a:r>
            <a:r>
              <a:rPr lang="en-US" dirty="0" smtClean="0"/>
              <a:t>was unsuccessful in his attempt to catch the mouse, </a:t>
            </a:r>
            <a:r>
              <a:rPr lang="en-US" dirty="0" smtClean="0">
                <a:solidFill>
                  <a:srgbClr val="FF0000"/>
                </a:solidFill>
              </a:rPr>
              <a:t>and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the mouse </a:t>
            </a:r>
            <a:r>
              <a:rPr lang="en-US" dirty="0" smtClean="0"/>
              <a:t>was equally as unlucky in his attempt to get the cheese.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The dog </a:t>
            </a:r>
            <a:r>
              <a:rPr lang="en-US" dirty="0" smtClean="0"/>
              <a:t>had watched all of this, </a:t>
            </a:r>
            <a:r>
              <a:rPr lang="en-US" dirty="0" smtClean="0">
                <a:solidFill>
                  <a:srgbClr val="FF0000"/>
                </a:solidFill>
              </a:rPr>
              <a:t>but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he</a:t>
            </a:r>
            <a:r>
              <a:rPr lang="en-US" dirty="0" smtClean="0"/>
              <a:t> had refused to become involved.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The mouse </a:t>
            </a:r>
            <a:r>
              <a:rPr lang="en-US" dirty="0" smtClean="0"/>
              <a:t>could wait until dark, </a:t>
            </a:r>
            <a:r>
              <a:rPr lang="en-US" dirty="0" smtClean="0">
                <a:solidFill>
                  <a:srgbClr val="FF0000"/>
                </a:solidFill>
              </a:rPr>
              <a:t>or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he</a:t>
            </a:r>
            <a:r>
              <a:rPr lang="en-US" dirty="0" smtClean="0"/>
              <a:t> could risk a daylight raid on the pantry.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The cat </a:t>
            </a:r>
            <a:r>
              <a:rPr lang="en-US" dirty="0" smtClean="0"/>
              <a:t>usually slept during the day, </a:t>
            </a:r>
            <a:r>
              <a:rPr lang="en-US" dirty="0" smtClean="0">
                <a:solidFill>
                  <a:srgbClr val="FF0000"/>
                </a:solidFill>
              </a:rPr>
              <a:t>yet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curiosity</a:t>
            </a:r>
            <a:r>
              <a:rPr lang="en-US" dirty="0" smtClean="0"/>
              <a:t> held him at the corner of the kitchen.</a:t>
            </a:r>
          </a:p>
          <a:p>
            <a:pPr>
              <a:lnSpc>
                <a:spcPct val="90000"/>
              </a:lnSpc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0B2A-F1BD-4E18-BAF1-944E2DDDDBE1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2"/>
          <p:cNvSpPr txBox="1">
            <a:spLocks noChangeArrowheads="1"/>
          </p:cNvSpPr>
          <p:nvPr/>
        </p:nvSpPr>
        <p:spPr bwMode="auto">
          <a:xfrm>
            <a:off x="304800" y="2514600"/>
            <a:ext cx="8534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10000"/>
              </a:spcBef>
              <a:buClr>
                <a:schemeClr val="bg1"/>
              </a:buClr>
              <a:buFont typeface="Monotype Sorts" pitchFamily="2" charset="2"/>
              <a:buNone/>
            </a:pPr>
            <a:r>
              <a:rPr kumimoji="1" lang="en-US" sz="3000">
                <a:cs typeface="Times New Roman" pitchFamily="18" charset="0"/>
              </a:rPr>
              <a:t>A </a:t>
            </a:r>
            <a:r>
              <a:rPr kumimoji="1" lang="en-US" sz="3000" b="1" i="1">
                <a:cs typeface="Times New Roman" pitchFamily="18" charset="0"/>
              </a:rPr>
              <a:t>complex sentence</a:t>
            </a:r>
            <a:r>
              <a:rPr kumimoji="1" lang="en-US" sz="3000">
                <a:cs typeface="Times New Roman" pitchFamily="18" charset="0"/>
              </a:rPr>
              <a:t> consists of an</a:t>
            </a:r>
            <a:r>
              <a:rPr kumimoji="1" lang="en-US" sz="3000" i="1">
                <a:cs typeface="Times New Roman" pitchFamily="18" charset="0"/>
              </a:rPr>
              <a:t> </a:t>
            </a:r>
            <a:r>
              <a:rPr kumimoji="1" lang="en-US" sz="3000" u="sng">
                <a:cs typeface="Times New Roman" pitchFamily="18" charset="0"/>
              </a:rPr>
              <a:t>independent  clause</a:t>
            </a:r>
            <a:r>
              <a:rPr kumimoji="1" lang="en-US" sz="3000">
                <a:cs typeface="Times New Roman" pitchFamily="18" charset="0"/>
              </a:rPr>
              <a:t> and a </a:t>
            </a:r>
            <a:r>
              <a:rPr kumimoji="1" lang="en-US" sz="3000" u="sng">
                <a:cs typeface="Times New Roman" pitchFamily="18" charset="0"/>
              </a:rPr>
              <a:t>dependent clause</a:t>
            </a:r>
            <a:r>
              <a:rPr kumimoji="1" lang="en-US" sz="3000">
                <a:cs typeface="Times New Roman" pitchFamily="18" charset="0"/>
              </a:rPr>
              <a:t>.</a:t>
            </a:r>
            <a:r>
              <a:rPr kumimoji="1" lang="en-US" sz="3000">
                <a:cs typeface="Arial" charset="0"/>
              </a:rPr>
              <a:t> 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11188" y="609601"/>
            <a:ext cx="7772400" cy="1066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kumimoji="1" lang="en-US" sz="3600" b="1" dirty="0">
                <a:solidFill>
                  <a:schemeClr val="accent3"/>
                </a:solidFill>
                <a:latin typeface="Arial" charset="0"/>
                <a:cs typeface="Times New Roman" pitchFamily="18" charset="0"/>
              </a:rPr>
              <a:t>Complex Sentence </a:t>
            </a:r>
          </a:p>
        </p:txBody>
      </p:sp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6789738" y="6553200"/>
            <a:ext cx="227806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288">
            <a:spAutoFit/>
          </a:bodyPr>
          <a:lstStyle/>
          <a:p>
            <a:pPr algn="r"/>
            <a:r>
              <a:rPr lang="en-US" sz="1200" b="1">
                <a:solidFill>
                  <a:srgbClr val="F0F0F0"/>
                </a:solidFill>
              </a:rPr>
              <a:t>PP 3-22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0B2A-F1BD-4E18-BAF1-944E2DDDDBE1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1371600" y="457200"/>
            <a:ext cx="70104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1295400" y="304800"/>
            <a:ext cx="7239000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accent3"/>
                </a:solidFill>
                <a:latin typeface="Tahoma" pitchFamily="34" charset="0"/>
              </a:rPr>
              <a:t>Complex sentences should be punctuated in one of two ways:</a:t>
            </a:r>
            <a:endParaRPr lang="en-GB" sz="2800" b="1" dirty="0">
              <a:solidFill>
                <a:schemeClr val="accent3"/>
              </a:solidFill>
              <a:latin typeface="Tahoma" pitchFamily="34" charset="0"/>
            </a:endParaRP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914400" y="2209800"/>
            <a:ext cx="7620000" cy="432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GB" dirty="0">
                <a:latin typeface="Tahoma" pitchFamily="34" charset="0"/>
              </a:rPr>
              <a:t> INDEPENDENT CLAUSE dependent clause (no comma) </a:t>
            </a:r>
          </a:p>
          <a:p>
            <a:endParaRPr lang="en-GB" dirty="0">
              <a:latin typeface="Tahoma" pitchFamily="34" charset="0"/>
            </a:endParaRPr>
          </a:p>
          <a:p>
            <a:r>
              <a:rPr lang="en-GB" b="1" dirty="0">
                <a:latin typeface="Tahoma" pitchFamily="34" charset="0"/>
              </a:rPr>
              <a:t>We left class early so that we could attend a special lecture.</a:t>
            </a:r>
            <a:endParaRPr lang="en-GB" dirty="0">
              <a:latin typeface="Tahoma" pitchFamily="34" charset="0"/>
            </a:endParaRPr>
          </a:p>
          <a:p>
            <a:endParaRPr lang="en-GB" dirty="0">
              <a:latin typeface="Tahoma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GB" dirty="0">
                <a:latin typeface="Tahoma" pitchFamily="34" charset="0"/>
              </a:rPr>
              <a:t>Dependent clause, INDEPENDENT CLAUSE (comma)</a:t>
            </a:r>
          </a:p>
          <a:p>
            <a:endParaRPr lang="en-GB" dirty="0">
              <a:latin typeface="Tahoma" pitchFamily="34" charset="0"/>
            </a:endParaRPr>
          </a:p>
          <a:p>
            <a:r>
              <a:rPr lang="en-GB" b="1" dirty="0">
                <a:latin typeface="Tahoma" pitchFamily="34" charset="0"/>
              </a:rPr>
              <a:t>So that we could attend a special lecture, we left class early.</a:t>
            </a:r>
            <a:endParaRPr lang="en-GB" sz="3200" dirty="0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endParaRPr lang="en-GB" dirty="0">
              <a:latin typeface="Tahoma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0B2A-F1BD-4E18-BAF1-944E2DDDDBE1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</p:spTree>
  </p:cSld>
  <p:clrMapOvr>
    <a:masterClrMapping/>
  </p:clrMapOvr>
  <p:transition>
    <p:rand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#3:  Complex Sentence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527175"/>
            <a:ext cx="7818438" cy="4572000"/>
          </a:xfrm>
          <a:ln w="12700">
            <a:solidFill>
              <a:schemeClr val="folHlink"/>
            </a:solidFill>
          </a:ln>
        </p:spPr>
        <p:txBody>
          <a:bodyPr/>
          <a:lstStyle/>
          <a:p>
            <a:r>
              <a:rPr lang="en-US"/>
              <a:t>A </a:t>
            </a:r>
            <a:r>
              <a:rPr lang="en-US">
                <a:solidFill>
                  <a:schemeClr val="tx2"/>
                </a:solidFill>
              </a:rPr>
              <a:t>complex sentence</a:t>
            </a:r>
            <a:r>
              <a:rPr lang="en-US"/>
              <a:t> is a </a:t>
            </a:r>
            <a:r>
              <a:rPr lang="en-US" u="sng"/>
              <a:t>simple</a:t>
            </a:r>
            <a:r>
              <a:rPr lang="en-US"/>
              <a:t> sentence (</a:t>
            </a:r>
            <a:r>
              <a:rPr lang="en-US" i="1"/>
              <a:t>independent</a:t>
            </a:r>
            <a:r>
              <a:rPr lang="en-US"/>
              <a:t> </a:t>
            </a:r>
            <a:r>
              <a:rPr lang="en-US" i="1"/>
              <a:t>clause</a:t>
            </a:r>
            <a:r>
              <a:rPr lang="en-US"/>
              <a:t>) to which a </a:t>
            </a:r>
            <a:r>
              <a:rPr lang="en-US" u="sng"/>
              <a:t>part</a:t>
            </a:r>
            <a:r>
              <a:rPr lang="en-US"/>
              <a:t> of a sentence (</a:t>
            </a:r>
            <a:r>
              <a:rPr lang="en-US" i="1"/>
              <a:t>dependent</a:t>
            </a:r>
            <a:r>
              <a:rPr lang="en-US"/>
              <a:t> </a:t>
            </a:r>
            <a:r>
              <a:rPr lang="en-US" i="1"/>
              <a:t>clause</a:t>
            </a:r>
            <a:r>
              <a:rPr lang="en-US"/>
              <a:t>) has been added.</a:t>
            </a:r>
          </a:p>
          <a:p>
            <a:pPr lvl="1"/>
            <a:r>
              <a:rPr lang="en-US" b="1">
                <a:solidFill>
                  <a:schemeClr val="tx2"/>
                </a:solidFill>
              </a:rPr>
              <a:t>Because I like to study grammar,</a:t>
            </a:r>
            <a:r>
              <a:rPr lang="en-US"/>
              <a:t> I love this class.</a:t>
            </a:r>
          </a:p>
          <a:p>
            <a:pPr lvl="1"/>
            <a:r>
              <a:rPr lang="en-US"/>
              <a:t>I love this class </a:t>
            </a:r>
            <a:r>
              <a:rPr lang="en-US" b="1">
                <a:solidFill>
                  <a:schemeClr val="tx2"/>
                </a:solidFill>
              </a:rPr>
              <a:t>because I like to study grammar.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 bldLvl="3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 Sentences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527175"/>
            <a:ext cx="8504238" cy="4572000"/>
          </a:xfrm>
        </p:spPr>
        <p:txBody>
          <a:bodyPr/>
          <a:lstStyle/>
          <a:p>
            <a:r>
              <a:rPr lang="en-US" dirty="0" smtClean="0"/>
              <a:t>A complex sentence is an independent clause joined by one or more dependent clauses.</a:t>
            </a:r>
          </a:p>
          <a:p>
            <a:r>
              <a:rPr lang="en-US" dirty="0" smtClean="0"/>
              <a:t>A subordinating conjunction begins the dependent clauses.</a:t>
            </a:r>
          </a:p>
          <a:p>
            <a:r>
              <a:rPr lang="en-US" dirty="0" smtClean="0"/>
              <a:t>A dependent clause that begins a sentence must be followed by comma.</a:t>
            </a:r>
          </a:p>
          <a:p>
            <a:r>
              <a:rPr lang="en-US" dirty="0" smtClean="0"/>
              <a:t>A dependent clause has a subject and a verb, but it does not make sense on its own.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0B2A-F1BD-4E18-BAF1-944E2DDDDBE1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533400" y="2286000"/>
            <a:ext cx="1752600" cy="3101975"/>
            <a:chOff x="336" y="1440"/>
            <a:chExt cx="1104" cy="1954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409" y="1932"/>
              <a:ext cx="873" cy="760"/>
              <a:chOff x="4215" y="2938"/>
              <a:chExt cx="477" cy="460"/>
            </a:xfrm>
          </p:grpSpPr>
          <p:sp>
            <p:nvSpPr>
              <p:cNvPr id="15365" name="Freeform 5"/>
              <p:cNvSpPr>
                <a:spLocks/>
              </p:cNvSpPr>
              <p:nvPr/>
            </p:nvSpPr>
            <p:spPr bwMode="auto">
              <a:xfrm>
                <a:off x="4319" y="2938"/>
                <a:ext cx="204" cy="460"/>
              </a:xfrm>
              <a:custGeom>
                <a:avLst/>
                <a:gdLst/>
                <a:ahLst/>
                <a:cxnLst>
                  <a:cxn ang="0">
                    <a:pos x="7" y="163"/>
                  </a:cxn>
                  <a:cxn ang="0">
                    <a:pos x="0" y="125"/>
                  </a:cxn>
                  <a:cxn ang="0">
                    <a:pos x="0" y="89"/>
                  </a:cxn>
                  <a:cxn ang="0">
                    <a:pos x="7" y="58"/>
                  </a:cxn>
                  <a:cxn ang="0">
                    <a:pos x="22" y="34"/>
                  </a:cxn>
                  <a:cxn ang="0">
                    <a:pos x="43" y="13"/>
                  </a:cxn>
                  <a:cxn ang="0">
                    <a:pos x="66" y="2"/>
                  </a:cxn>
                  <a:cxn ang="0">
                    <a:pos x="84" y="0"/>
                  </a:cxn>
                  <a:cxn ang="0">
                    <a:pos x="108" y="5"/>
                  </a:cxn>
                  <a:cxn ang="0">
                    <a:pos x="128" y="14"/>
                  </a:cxn>
                  <a:cxn ang="0">
                    <a:pos x="150" y="32"/>
                  </a:cxn>
                  <a:cxn ang="0">
                    <a:pos x="163" y="54"/>
                  </a:cxn>
                  <a:cxn ang="0">
                    <a:pos x="178" y="89"/>
                  </a:cxn>
                  <a:cxn ang="0">
                    <a:pos x="188" y="122"/>
                  </a:cxn>
                  <a:cxn ang="0">
                    <a:pos x="196" y="149"/>
                  </a:cxn>
                  <a:cxn ang="0">
                    <a:pos x="204" y="187"/>
                  </a:cxn>
                  <a:cxn ang="0">
                    <a:pos x="204" y="227"/>
                  </a:cxn>
                  <a:cxn ang="0">
                    <a:pos x="200" y="266"/>
                  </a:cxn>
                  <a:cxn ang="0">
                    <a:pos x="196" y="300"/>
                  </a:cxn>
                  <a:cxn ang="0">
                    <a:pos x="194" y="333"/>
                  </a:cxn>
                  <a:cxn ang="0">
                    <a:pos x="190" y="362"/>
                  </a:cxn>
                  <a:cxn ang="0">
                    <a:pos x="184" y="390"/>
                  </a:cxn>
                  <a:cxn ang="0">
                    <a:pos x="176" y="417"/>
                  </a:cxn>
                  <a:cxn ang="0">
                    <a:pos x="166" y="437"/>
                  </a:cxn>
                  <a:cxn ang="0">
                    <a:pos x="152" y="452"/>
                  </a:cxn>
                  <a:cxn ang="0">
                    <a:pos x="137" y="456"/>
                  </a:cxn>
                  <a:cxn ang="0">
                    <a:pos x="116" y="460"/>
                  </a:cxn>
                  <a:cxn ang="0">
                    <a:pos x="94" y="453"/>
                  </a:cxn>
                  <a:cxn ang="0">
                    <a:pos x="76" y="447"/>
                  </a:cxn>
                  <a:cxn ang="0">
                    <a:pos x="60" y="435"/>
                  </a:cxn>
                  <a:cxn ang="0">
                    <a:pos x="47" y="422"/>
                  </a:cxn>
                  <a:cxn ang="0">
                    <a:pos x="34" y="396"/>
                  </a:cxn>
                  <a:cxn ang="0">
                    <a:pos x="22" y="362"/>
                  </a:cxn>
                  <a:cxn ang="0">
                    <a:pos x="19" y="315"/>
                  </a:cxn>
                  <a:cxn ang="0">
                    <a:pos x="26" y="286"/>
                  </a:cxn>
                  <a:cxn ang="0">
                    <a:pos x="28" y="265"/>
                  </a:cxn>
                  <a:cxn ang="0">
                    <a:pos x="28" y="238"/>
                  </a:cxn>
                  <a:cxn ang="0">
                    <a:pos x="17" y="200"/>
                  </a:cxn>
                  <a:cxn ang="0">
                    <a:pos x="7" y="163"/>
                  </a:cxn>
                </a:cxnLst>
                <a:rect l="0" t="0" r="r" b="b"/>
                <a:pathLst>
                  <a:path w="204" h="460">
                    <a:moveTo>
                      <a:pt x="7" y="163"/>
                    </a:moveTo>
                    <a:lnTo>
                      <a:pt x="0" y="125"/>
                    </a:lnTo>
                    <a:lnTo>
                      <a:pt x="0" y="89"/>
                    </a:lnTo>
                    <a:lnTo>
                      <a:pt x="7" y="58"/>
                    </a:lnTo>
                    <a:lnTo>
                      <a:pt x="22" y="34"/>
                    </a:lnTo>
                    <a:lnTo>
                      <a:pt x="43" y="13"/>
                    </a:lnTo>
                    <a:lnTo>
                      <a:pt x="66" y="2"/>
                    </a:lnTo>
                    <a:lnTo>
                      <a:pt x="84" y="0"/>
                    </a:lnTo>
                    <a:lnTo>
                      <a:pt x="108" y="5"/>
                    </a:lnTo>
                    <a:lnTo>
                      <a:pt x="128" y="14"/>
                    </a:lnTo>
                    <a:lnTo>
                      <a:pt x="150" y="32"/>
                    </a:lnTo>
                    <a:lnTo>
                      <a:pt x="163" y="54"/>
                    </a:lnTo>
                    <a:lnTo>
                      <a:pt x="178" y="89"/>
                    </a:lnTo>
                    <a:lnTo>
                      <a:pt x="188" y="122"/>
                    </a:lnTo>
                    <a:lnTo>
                      <a:pt x="196" y="149"/>
                    </a:lnTo>
                    <a:lnTo>
                      <a:pt x="204" y="187"/>
                    </a:lnTo>
                    <a:lnTo>
                      <a:pt x="204" y="227"/>
                    </a:lnTo>
                    <a:lnTo>
                      <a:pt x="200" y="266"/>
                    </a:lnTo>
                    <a:lnTo>
                      <a:pt x="196" y="300"/>
                    </a:lnTo>
                    <a:lnTo>
                      <a:pt x="194" y="333"/>
                    </a:lnTo>
                    <a:lnTo>
                      <a:pt x="190" y="362"/>
                    </a:lnTo>
                    <a:lnTo>
                      <a:pt x="184" y="390"/>
                    </a:lnTo>
                    <a:lnTo>
                      <a:pt x="176" y="417"/>
                    </a:lnTo>
                    <a:lnTo>
                      <a:pt x="166" y="437"/>
                    </a:lnTo>
                    <a:lnTo>
                      <a:pt x="152" y="452"/>
                    </a:lnTo>
                    <a:lnTo>
                      <a:pt x="137" y="456"/>
                    </a:lnTo>
                    <a:lnTo>
                      <a:pt x="116" y="460"/>
                    </a:lnTo>
                    <a:lnTo>
                      <a:pt x="94" y="453"/>
                    </a:lnTo>
                    <a:lnTo>
                      <a:pt x="76" y="447"/>
                    </a:lnTo>
                    <a:lnTo>
                      <a:pt x="60" y="435"/>
                    </a:lnTo>
                    <a:lnTo>
                      <a:pt x="47" y="422"/>
                    </a:lnTo>
                    <a:lnTo>
                      <a:pt x="34" y="396"/>
                    </a:lnTo>
                    <a:lnTo>
                      <a:pt x="22" y="362"/>
                    </a:lnTo>
                    <a:lnTo>
                      <a:pt x="19" y="315"/>
                    </a:lnTo>
                    <a:lnTo>
                      <a:pt x="26" y="286"/>
                    </a:lnTo>
                    <a:lnTo>
                      <a:pt x="28" y="265"/>
                    </a:lnTo>
                    <a:lnTo>
                      <a:pt x="28" y="238"/>
                    </a:lnTo>
                    <a:lnTo>
                      <a:pt x="17" y="200"/>
                    </a:lnTo>
                    <a:lnTo>
                      <a:pt x="7" y="16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66" name="Freeform 6"/>
              <p:cNvSpPr>
                <a:spLocks/>
              </p:cNvSpPr>
              <p:nvPr/>
            </p:nvSpPr>
            <p:spPr bwMode="auto">
              <a:xfrm>
                <a:off x="4522" y="2950"/>
                <a:ext cx="170" cy="167"/>
              </a:xfrm>
              <a:custGeom>
                <a:avLst/>
                <a:gdLst/>
                <a:ahLst/>
                <a:cxnLst>
                  <a:cxn ang="0">
                    <a:pos x="61" y="21"/>
                  </a:cxn>
                  <a:cxn ang="0">
                    <a:pos x="76" y="9"/>
                  </a:cxn>
                  <a:cxn ang="0">
                    <a:pos x="91" y="4"/>
                  </a:cxn>
                  <a:cxn ang="0">
                    <a:pos x="110" y="0"/>
                  </a:cxn>
                  <a:cxn ang="0">
                    <a:pos x="128" y="0"/>
                  </a:cxn>
                  <a:cxn ang="0">
                    <a:pos x="142" y="6"/>
                  </a:cxn>
                  <a:cxn ang="0">
                    <a:pos x="153" y="16"/>
                  </a:cxn>
                  <a:cxn ang="0">
                    <a:pos x="160" y="29"/>
                  </a:cxn>
                  <a:cxn ang="0">
                    <a:pos x="167" y="47"/>
                  </a:cxn>
                  <a:cxn ang="0">
                    <a:pos x="170" y="61"/>
                  </a:cxn>
                  <a:cxn ang="0">
                    <a:pos x="168" y="81"/>
                  </a:cxn>
                  <a:cxn ang="0">
                    <a:pos x="164" y="106"/>
                  </a:cxn>
                  <a:cxn ang="0">
                    <a:pos x="156" y="124"/>
                  </a:cxn>
                  <a:cxn ang="0">
                    <a:pos x="145" y="138"/>
                  </a:cxn>
                  <a:cxn ang="0">
                    <a:pos x="133" y="149"/>
                  </a:cxn>
                  <a:cxn ang="0">
                    <a:pos x="117" y="157"/>
                  </a:cxn>
                  <a:cxn ang="0">
                    <a:pos x="103" y="162"/>
                  </a:cxn>
                  <a:cxn ang="0">
                    <a:pos x="88" y="167"/>
                  </a:cxn>
                  <a:cxn ang="0">
                    <a:pos x="72" y="167"/>
                  </a:cxn>
                  <a:cxn ang="0">
                    <a:pos x="56" y="166"/>
                  </a:cxn>
                  <a:cxn ang="0">
                    <a:pos x="41" y="159"/>
                  </a:cxn>
                  <a:cxn ang="0">
                    <a:pos x="30" y="151"/>
                  </a:cxn>
                  <a:cxn ang="0">
                    <a:pos x="22" y="136"/>
                  </a:cxn>
                  <a:cxn ang="0">
                    <a:pos x="18" y="118"/>
                  </a:cxn>
                  <a:cxn ang="0">
                    <a:pos x="18" y="98"/>
                  </a:cxn>
                  <a:cxn ang="0">
                    <a:pos x="22" y="79"/>
                  </a:cxn>
                  <a:cxn ang="0">
                    <a:pos x="26" y="65"/>
                  </a:cxn>
                  <a:cxn ang="0">
                    <a:pos x="33" y="55"/>
                  </a:cxn>
                  <a:cxn ang="0">
                    <a:pos x="19" y="47"/>
                  </a:cxn>
                  <a:cxn ang="0">
                    <a:pos x="6" y="36"/>
                  </a:cxn>
                  <a:cxn ang="0">
                    <a:pos x="0" y="24"/>
                  </a:cxn>
                  <a:cxn ang="0">
                    <a:pos x="2" y="13"/>
                  </a:cxn>
                  <a:cxn ang="0">
                    <a:pos x="10" y="6"/>
                  </a:cxn>
                  <a:cxn ang="0">
                    <a:pos x="22" y="5"/>
                  </a:cxn>
                  <a:cxn ang="0">
                    <a:pos x="41" y="12"/>
                  </a:cxn>
                  <a:cxn ang="0">
                    <a:pos x="61" y="21"/>
                  </a:cxn>
                </a:cxnLst>
                <a:rect l="0" t="0" r="r" b="b"/>
                <a:pathLst>
                  <a:path w="170" h="167">
                    <a:moveTo>
                      <a:pt x="61" y="21"/>
                    </a:moveTo>
                    <a:lnTo>
                      <a:pt x="76" y="9"/>
                    </a:lnTo>
                    <a:lnTo>
                      <a:pt x="91" y="4"/>
                    </a:lnTo>
                    <a:lnTo>
                      <a:pt x="110" y="0"/>
                    </a:lnTo>
                    <a:lnTo>
                      <a:pt x="128" y="0"/>
                    </a:lnTo>
                    <a:lnTo>
                      <a:pt x="142" y="6"/>
                    </a:lnTo>
                    <a:lnTo>
                      <a:pt x="153" y="16"/>
                    </a:lnTo>
                    <a:lnTo>
                      <a:pt x="160" y="29"/>
                    </a:lnTo>
                    <a:lnTo>
                      <a:pt x="167" y="47"/>
                    </a:lnTo>
                    <a:lnTo>
                      <a:pt x="170" y="61"/>
                    </a:lnTo>
                    <a:lnTo>
                      <a:pt x="168" y="81"/>
                    </a:lnTo>
                    <a:lnTo>
                      <a:pt x="164" y="106"/>
                    </a:lnTo>
                    <a:lnTo>
                      <a:pt x="156" y="124"/>
                    </a:lnTo>
                    <a:lnTo>
                      <a:pt x="145" y="138"/>
                    </a:lnTo>
                    <a:lnTo>
                      <a:pt x="133" y="149"/>
                    </a:lnTo>
                    <a:lnTo>
                      <a:pt x="117" y="157"/>
                    </a:lnTo>
                    <a:lnTo>
                      <a:pt x="103" y="162"/>
                    </a:lnTo>
                    <a:lnTo>
                      <a:pt x="88" y="167"/>
                    </a:lnTo>
                    <a:lnTo>
                      <a:pt x="72" y="167"/>
                    </a:lnTo>
                    <a:lnTo>
                      <a:pt x="56" y="166"/>
                    </a:lnTo>
                    <a:lnTo>
                      <a:pt x="41" y="159"/>
                    </a:lnTo>
                    <a:lnTo>
                      <a:pt x="30" y="151"/>
                    </a:lnTo>
                    <a:lnTo>
                      <a:pt x="22" y="136"/>
                    </a:lnTo>
                    <a:lnTo>
                      <a:pt x="18" y="118"/>
                    </a:lnTo>
                    <a:lnTo>
                      <a:pt x="18" y="98"/>
                    </a:lnTo>
                    <a:lnTo>
                      <a:pt x="22" y="79"/>
                    </a:lnTo>
                    <a:lnTo>
                      <a:pt x="26" y="65"/>
                    </a:lnTo>
                    <a:lnTo>
                      <a:pt x="33" y="55"/>
                    </a:lnTo>
                    <a:lnTo>
                      <a:pt x="19" y="47"/>
                    </a:lnTo>
                    <a:lnTo>
                      <a:pt x="6" y="36"/>
                    </a:lnTo>
                    <a:lnTo>
                      <a:pt x="0" y="24"/>
                    </a:lnTo>
                    <a:lnTo>
                      <a:pt x="2" y="13"/>
                    </a:lnTo>
                    <a:lnTo>
                      <a:pt x="10" y="6"/>
                    </a:lnTo>
                    <a:lnTo>
                      <a:pt x="22" y="5"/>
                    </a:lnTo>
                    <a:lnTo>
                      <a:pt x="41" y="12"/>
                    </a:lnTo>
                    <a:lnTo>
                      <a:pt x="61" y="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67" name="Freeform 7"/>
              <p:cNvSpPr>
                <a:spLocks/>
              </p:cNvSpPr>
              <p:nvPr/>
            </p:nvSpPr>
            <p:spPr bwMode="auto">
              <a:xfrm>
                <a:off x="4227" y="3072"/>
                <a:ext cx="347" cy="231"/>
              </a:xfrm>
              <a:custGeom>
                <a:avLst/>
                <a:gdLst/>
                <a:ahLst/>
                <a:cxnLst>
                  <a:cxn ang="0">
                    <a:pos x="74" y="60"/>
                  </a:cxn>
                  <a:cxn ang="0">
                    <a:pos x="111" y="37"/>
                  </a:cxn>
                  <a:cxn ang="0">
                    <a:pos x="108" y="39"/>
                  </a:cxn>
                  <a:cxn ang="0">
                    <a:pos x="147" y="19"/>
                  </a:cxn>
                  <a:cxn ang="0">
                    <a:pos x="184" y="8"/>
                  </a:cxn>
                  <a:cxn ang="0">
                    <a:pos x="222" y="0"/>
                  </a:cxn>
                  <a:cxn ang="0">
                    <a:pos x="257" y="2"/>
                  </a:cxn>
                  <a:cxn ang="0">
                    <a:pos x="299" y="13"/>
                  </a:cxn>
                  <a:cxn ang="0">
                    <a:pos x="326" y="32"/>
                  </a:cxn>
                  <a:cxn ang="0">
                    <a:pos x="343" y="54"/>
                  </a:cxn>
                  <a:cxn ang="0">
                    <a:pos x="347" y="90"/>
                  </a:cxn>
                  <a:cxn ang="0">
                    <a:pos x="346" y="109"/>
                  </a:cxn>
                  <a:cxn ang="0">
                    <a:pos x="333" y="121"/>
                  </a:cxn>
                  <a:cxn ang="0">
                    <a:pos x="286" y="137"/>
                  </a:cxn>
                  <a:cxn ang="0">
                    <a:pos x="281" y="137"/>
                  </a:cxn>
                  <a:cxn ang="0">
                    <a:pos x="246" y="148"/>
                  </a:cxn>
                  <a:cxn ang="0">
                    <a:pos x="243" y="149"/>
                  </a:cxn>
                  <a:cxn ang="0">
                    <a:pos x="221" y="169"/>
                  </a:cxn>
                  <a:cxn ang="0">
                    <a:pos x="200" y="192"/>
                  </a:cxn>
                  <a:cxn ang="0">
                    <a:pos x="167" y="208"/>
                  </a:cxn>
                  <a:cxn ang="0">
                    <a:pos x="142" y="221"/>
                  </a:cxn>
                  <a:cxn ang="0">
                    <a:pos x="109" y="230"/>
                  </a:cxn>
                  <a:cxn ang="0">
                    <a:pos x="70" y="231"/>
                  </a:cxn>
                  <a:cxn ang="0">
                    <a:pos x="35" y="225"/>
                  </a:cxn>
                  <a:cxn ang="0">
                    <a:pos x="14" y="207"/>
                  </a:cxn>
                  <a:cxn ang="0">
                    <a:pos x="0" y="189"/>
                  </a:cxn>
                  <a:cxn ang="0">
                    <a:pos x="2" y="164"/>
                  </a:cxn>
                  <a:cxn ang="0">
                    <a:pos x="8" y="138"/>
                  </a:cxn>
                  <a:cxn ang="0">
                    <a:pos x="26" y="114"/>
                  </a:cxn>
                  <a:cxn ang="0">
                    <a:pos x="42" y="94"/>
                  </a:cxn>
                  <a:cxn ang="0">
                    <a:pos x="63" y="76"/>
                  </a:cxn>
                  <a:cxn ang="0">
                    <a:pos x="74" y="60"/>
                  </a:cxn>
                </a:cxnLst>
                <a:rect l="0" t="0" r="r" b="b"/>
                <a:pathLst>
                  <a:path w="347" h="231">
                    <a:moveTo>
                      <a:pt x="74" y="60"/>
                    </a:moveTo>
                    <a:lnTo>
                      <a:pt x="111" y="37"/>
                    </a:lnTo>
                    <a:lnTo>
                      <a:pt x="108" y="39"/>
                    </a:lnTo>
                    <a:lnTo>
                      <a:pt x="147" y="19"/>
                    </a:lnTo>
                    <a:lnTo>
                      <a:pt x="184" y="8"/>
                    </a:lnTo>
                    <a:lnTo>
                      <a:pt x="222" y="0"/>
                    </a:lnTo>
                    <a:lnTo>
                      <a:pt x="257" y="2"/>
                    </a:lnTo>
                    <a:lnTo>
                      <a:pt x="299" y="13"/>
                    </a:lnTo>
                    <a:lnTo>
                      <a:pt x="326" y="32"/>
                    </a:lnTo>
                    <a:lnTo>
                      <a:pt x="343" y="54"/>
                    </a:lnTo>
                    <a:lnTo>
                      <a:pt x="347" y="90"/>
                    </a:lnTo>
                    <a:lnTo>
                      <a:pt x="346" y="109"/>
                    </a:lnTo>
                    <a:lnTo>
                      <a:pt x="333" y="121"/>
                    </a:lnTo>
                    <a:lnTo>
                      <a:pt x="286" y="137"/>
                    </a:lnTo>
                    <a:lnTo>
                      <a:pt x="281" y="137"/>
                    </a:lnTo>
                    <a:lnTo>
                      <a:pt x="246" y="148"/>
                    </a:lnTo>
                    <a:lnTo>
                      <a:pt x="243" y="149"/>
                    </a:lnTo>
                    <a:lnTo>
                      <a:pt x="221" y="169"/>
                    </a:lnTo>
                    <a:lnTo>
                      <a:pt x="200" y="192"/>
                    </a:lnTo>
                    <a:lnTo>
                      <a:pt x="167" y="208"/>
                    </a:lnTo>
                    <a:lnTo>
                      <a:pt x="142" y="221"/>
                    </a:lnTo>
                    <a:lnTo>
                      <a:pt x="109" y="230"/>
                    </a:lnTo>
                    <a:lnTo>
                      <a:pt x="70" y="231"/>
                    </a:lnTo>
                    <a:lnTo>
                      <a:pt x="35" y="225"/>
                    </a:lnTo>
                    <a:lnTo>
                      <a:pt x="14" y="207"/>
                    </a:lnTo>
                    <a:lnTo>
                      <a:pt x="0" y="189"/>
                    </a:lnTo>
                    <a:lnTo>
                      <a:pt x="2" y="164"/>
                    </a:lnTo>
                    <a:lnTo>
                      <a:pt x="8" y="138"/>
                    </a:lnTo>
                    <a:lnTo>
                      <a:pt x="26" y="114"/>
                    </a:lnTo>
                    <a:lnTo>
                      <a:pt x="42" y="94"/>
                    </a:lnTo>
                    <a:lnTo>
                      <a:pt x="63" y="76"/>
                    </a:lnTo>
                    <a:lnTo>
                      <a:pt x="74" y="60"/>
                    </a:lnTo>
                    <a:close/>
                  </a:path>
                </a:pathLst>
              </a:custGeom>
              <a:solidFill>
                <a:srgbClr val="CCEC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68" name="Freeform 8"/>
              <p:cNvSpPr>
                <a:spLocks/>
              </p:cNvSpPr>
              <p:nvPr/>
            </p:nvSpPr>
            <p:spPr bwMode="auto">
              <a:xfrm>
                <a:off x="4215" y="3059"/>
                <a:ext cx="376" cy="262"/>
              </a:xfrm>
              <a:custGeom>
                <a:avLst/>
                <a:gdLst/>
                <a:ahLst/>
                <a:cxnLst>
                  <a:cxn ang="0">
                    <a:pos x="373" y="70"/>
                  </a:cxn>
                  <a:cxn ang="0">
                    <a:pos x="358" y="41"/>
                  </a:cxn>
                  <a:cxn ang="0">
                    <a:pos x="331" y="19"/>
                  </a:cxn>
                  <a:cxn ang="0">
                    <a:pos x="273" y="0"/>
                  </a:cxn>
                  <a:cxn ang="0">
                    <a:pos x="211" y="2"/>
                  </a:cxn>
                  <a:cxn ang="0">
                    <a:pos x="144" y="22"/>
                  </a:cxn>
                  <a:cxn ang="0">
                    <a:pos x="99" y="51"/>
                  </a:cxn>
                  <a:cxn ang="0">
                    <a:pos x="59" y="80"/>
                  </a:cxn>
                  <a:cxn ang="0">
                    <a:pos x="28" y="113"/>
                  </a:cxn>
                  <a:cxn ang="0">
                    <a:pos x="9" y="147"/>
                  </a:cxn>
                  <a:cxn ang="0">
                    <a:pos x="2" y="182"/>
                  </a:cxn>
                  <a:cxn ang="0">
                    <a:pos x="5" y="223"/>
                  </a:cxn>
                  <a:cxn ang="0">
                    <a:pos x="33" y="252"/>
                  </a:cxn>
                  <a:cxn ang="0">
                    <a:pos x="78" y="262"/>
                  </a:cxn>
                  <a:cxn ang="0">
                    <a:pos x="119" y="262"/>
                  </a:cxn>
                  <a:cxn ang="0">
                    <a:pos x="167" y="252"/>
                  </a:cxn>
                  <a:cxn ang="0">
                    <a:pos x="209" y="230"/>
                  </a:cxn>
                  <a:cxn ang="0">
                    <a:pos x="241" y="206"/>
                  </a:cxn>
                  <a:cxn ang="0">
                    <a:pos x="266" y="177"/>
                  </a:cxn>
                  <a:cxn ang="0">
                    <a:pos x="304" y="157"/>
                  </a:cxn>
                  <a:cxn ang="0">
                    <a:pos x="339" y="145"/>
                  </a:cxn>
                  <a:cxn ang="0">
                    <a:pos x="338" y="127"/>
                  </a:cxn>
                  <a:cxn ang="0">
                    <a:pos x="276" y="140"/>
                  </a:cxn>
                  <a:cxn ang="0">
                    <a:pos x="223" y="172"/>
                  </a:cxn>
                  <a:cxn ang="0">
                    <a:pos x="179" y="210"/>
                  </a:cxn>
                  <a:cxn ang="0">
                    <a:pos x="143" y="226"/>
                  </a:cxn>
                  <a:cxn ang="0">
                    <a:pos x="114" y="233"/>
                  </a:cxn>
                  <a:cxn ang="0">
                    <a:pos x="73" y="233"/>
                  </a:cxn>
                  <a:cxn ang="0">
                    <a:pos x="43" y="222"/>
                  </a:cxn>
                  <a:cxn ang="0">
                    <a:pos x="29" y="196"/>
                  </a:cxn>
                  <a:cxn ang="0">
                    <a:pos x="33" y="168"/>
                  </a:cxn>
                  <a:cxn ang="0">
                    <a:pos x="46" y="137"/>
                  </a:cxn>
                  <a:cxn ang="0">
                    <a:pos x="72" y="106"/>
                  </a:cxn>
                  <a:cxn ang="0">
                    <a:pos x="109" y="73"/>
                  </a:cxn>
                  <a:cxn ang="0">
                    <a:pos x="148" y="52"/>
                  </a:cxn>
                  <a:cxn ang="0">
                    <a:pos x="187" y="36"/>
                  </a:cxn>
                  <a:cxn ang="0">
                    <a:pos x="232" y="28"/>
                  </a:cxn>
                  <a:cxn ang="0">
                    <a:pos x="280" y="31"/>
                  </a:cxn>
                  <a:cxn ang="0">
                    <a:pos x="303" y="39"/>
                  </a:cxn>
                  <a:cxn ang="0">
                    <a:pos x="333" y="63"/>
                  </a:cxn>
                  <a:cxn ang="0">
                    <a:pos x="343" y="94"/>
                  </a:cxn>
                  <a:cxn ang="0">
                    <a:pos x="340" y="118"/>
                  </a:cxn>
                  <a:cxn ang="0">
                    <a:pos x="367" y="122"/>
                  </a:cxn>
                  <a:cxn ang="0">
                    <a:pos x="376" y="96"/>
                  </a:cxn>
                </a:cxnLst>
                <a:rect l="0" t="0" r="r" b="b"/>
                <a:pathLst>
                  <a:path w="376" h="262">
                    <a:moveTo>
                      <a:pt x="376" y="96"/>
                    </a:moveTo>
                    <a:lnTo>
                      <a:pt x="373" y="70"/>
                    </a:lnTo>
                    <a:lnTo>
                      <a:pt x="367" y="55"/>
                    </a:lnTo>
                    <a:lnTo>
                      <a:pt x="358" y="41"/>
                    </a:lnTo>
                    <a:lnTo>
                      <a:pt x="343" y="29"/>
                    </a:lnTo>
                    <a:lnTo>
                      <a:pt x="331" y="19"/>
                    </a:lnTo>
                    <a:lnTo>
                      <a:pt x="309" y="8"/>
                    </a:lnTo>
                    <a:lnTo>
                      <a:pt x="273" y="0"/>
                    </a:lnTo>
                    <a:lnTo>
                      <a:pt x="243" y="0"/>
                    </a:lnTo>
                    <a:lnTo>
                      <a:pt x="211" y="2"/>
                    </a:lnTo>
                    <a:lnTo>
                      <a:pt x="179" y="10"/>
                    </a:lnTo>
                    <a:lnTo>
                      <a:pt x="144" y="22"/>
                    </a:lnTo>
                    <a:lnTo>
                      <a:pt x="121" y="35"/>
                    </a:lnTo>
                    <a:lnTo>
                      <a:pt x="99" y="51"/>
                    </a:lnTo>
                    <a:lnTo>
                      <a:pt x="80" y="62"/>
                    </a:lnTo>
                    <a:lnTo>
                      <a:pt x="59" y="80"/>
                    </a:lnTo>
                    <a:lnTo>
                      <a:pt x="40" y="97"/>
                    </a:lnTo>
                    <a:lnTo>
                      <a:pt x="28" y="113"/>
                    </a:lnTo>
                    <a:lnTo>
                      <a:pt x="16" y="129"/>
                    </a:lnTo>
                    <a:lnTo>
                      <a:pt x="9" y="147"/>
                    </a:lnTo>
                    <a:lnTo>
                      <a:pt x="4" y="162"/>
                    </a:lnTo>
                    <a:lnTo>
                      <a:pt x="2" y="182"/>
                    </a:lnTo>
                    <a:lnTo>
                      <a:pt x="0" y="202"/>
                    </a:lnTo>
                    <a:lnTo>
                      <a:pt x="5" y="223"/>
                    </a:lnTo>
                    <a:lnTo>
                      <a:pt x="16" y="239"/>
                    </a:lnTo>
                    <a:lnTo>
                      <a:pt x="33" y="252"/>
                    </a:lnTo>
                    <a:lnTo>
                      <a:pt x="55" y="259"/>
                    </a:lnTo>
                    <a:lnTo>
                      <a:pt x="78" y="262"/>
                    </a:lnTo>
                    <a:lnTo>
                      <a:pt x="102" y="261"/>
                    </a:lnTo>
                    <a:lnTo>
                      <a:pt x="119" y="262"/>
                    </a:lnTo>
                    <a:lnTo>
                      <a:pt x="146" y="258"/>
                    </a:lnTo>
                    <a:lnTo>
                      <a:pt x="167" y="252"/>
                    </a:lnTo>
                    <a:lnTo>
                      <a:pt x="184" y="244"/>
                    </a:lnTo>
                    <a:lnTo>
                      <a:pt x="209" y="230"/>
                    </a:lnTo>
                    <a:lnTo>
                      <a:pt x="227" y="217"/>
                    </a:lnTo>
                    <a:lnTo>
                      <a:pt x="241" y="206"/>
                    </a:lnTo>
                    <a:lnTo>
                      <a:pt x="254" y="193"/>
                    </a:lnTo>
                    <a:lnTo>
                      <a:pt x="266" y="177"/>
                    </a:lnTo>
                    <a:lnTo>
                      <a:pt x="282" y="165"/>
                    </a:lnTo>
                    <a:lnTo>
                      <a:pt x="304" y="157"/>
                    </a:lnTo>
                    <a:lnTo>
                      <a:pt x="320" y="154"/>
                    </a:lnTo>
                    <a:lnTo>
                      <a:pt x="339" y="145"/>
                    </a:lnTo>
                    <a:lnTo>
                      <a:pt x="367" y="124"/>
                    </a:lnTo>
                    <a:lnTo>
                      <a:pt x="338" y="127"/>
                    </a:lnTo>
                    <a:lnTo>
                      <a:pt x="310" y="135"/>
                    </a:lnTo>
                    <a:lnTo>
                      <a:pt x="276" y="140"/>
                    </a:lnTo>
                    <a:lnTo>
                      <a:pt x="251" y="152"/>
                    </a:lnTo>
                    <a:lnTo>
                      <a:pt x="223" y="172"/>
                    </a:lnTo>
                    <a:lnTo>
                      <a:pt x="202" y="196"/>
                    </a:lnTo>
                    <a:lnTo>
                      <a:pt x="179" y="210"/>
                    </a:lnTo>
                    <a:lnTo>
                      <a:pt x="161" y="217"/>
                    </a:lnTo>
                    <a:lnTo>
                      <a:pt x="143" y="226"/>
                    </a:lnTo>
                    <a:lnTo>
                      <a:pt x="128" y="231"/>
                    </a:lnTo>
                    <a:lnTo>
                      <a:pt x="114" y="233"/>
                    </a:lnTo>
                    <a:lnTo>
                      <a:pt x="95" y="233"/>
                    </a:lnTo>
                    <a:lnTo>
                      <a:pt x="73" y="233"/>
                    </a:lnTo>
                    <a:lnTo>
                      <a:pt x="56" y="228"/>
                    </a:lnTo>
                    <a:lnTo>
                      <a:pt x="43" y="222"/>
                    </a:lnTo>
                    <a:lnTo>
                      <a:pt x="34" y="210"/>
                    </a:lnTo>
                    <a:lnTo>
                      <a:pt x="29" y="196"/>
                    </a:lnTo>
                    <a:lnTo>
                      <a:pt x="28" y="182"/>
                    </a:lnTo>
                    <a:lnTo>
                      <a:pt x="33" y="168"/>
                    </a:lnTo>
                    <a:lnTo>
                      <a:pt x="38" y="151"/>
                    </a:lnTo>
                    <a:lnTo>
                      <a:pt x="46" y="137"/>
                    </a:lnTo>
                    <a:lnTo>
                      <a:pt x="59" y="120"/>
                    </a:lnTo>
                    <a:lnTo>
                      <a:pt x="72" y="106"/>
                    </a:lnTo>
                    <a:lnTo>
                      <a:pt x="91" y="89"/>
                    </a:lnTo>
                    <a:lnTo>
                      <a:pt x="109" y="73"/>
                    </a:lnTo>
                    <a:lnTo>
                      <a:pt x="129" y="62"/>
                    </a:lnTo>
                    <a:lnTo>
                      <a:pt x="148" y="52"/>
                    </a:lnTo>
                    <a:lnTo>
                      <a:pt x="167" y="42"/>
                    </a:lnTo>
                    <a:lnTo>
                      <a:pt x="187" y="36"/>
                    </a:lnTo>
                    <a:lnTo>
                      <a:pt x="209" y="31"/>
                    </a:lnTo>
                    <a:lnTo>
                      <a:pt x="232" y="28"/>
                    </a:lnTo>
                    <a:lnTo>
                      <a:pt x="257" y="27"/>
                    </a:lnTo>
                    <a:lnTo>
                      <a:pt x="280" y="31"/>
                    </a:lnTo>
                    <a:lnTo>
                      <a:pt x="283" y="32"/>
                    </a:lnTo>
                    <a:lnTo>
                      <a:pt x="303" y="39"/>
                    </a:lnTo>
                    <a:lnTo>
                      <a:pt x="320" y="51"/>
                    </a:lnTo>
                    <a:lnTo>
                      <a:pt x="333" y="63"/>
                    </a:lnTo>
                    <a:lnTo>
                      <a:pt x="342" y="77"/>
                    </a:lnTo>
                    <a:lnTo>
                      <a:pt x="343" y="94"/>
                    </a:lnTo>
                    <a:lnTo>
                      <a:pt x="343" y="108"/>
                    </a:lnTo>
                    <a:lnTo>
                      <a:pt x="340" y="118"/>
                    </a:lnTo>
                    <a:lnTo>
                      <a:pt x="337" y="123"/>
                    </a:lnTo>
                    <a:lnTo>
                      <a:pt x="367" y="122"/>
                    </a:lnTo>
                    <a:lnTo>
                      <a:pt x="373" y="109"/>
                    </a:lnTo>
                    <a:lnTo>
                      <a:pt x="376" y="96"/>
                    </a:lnTo>
                    <a:close/>
                  </a:path>
                </a:pathLst>
              </a:cu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" name="Group 9"/>
            <p:cNvGrpSpPr>
              <a:grpSpLocks/>
            </p:cNvGrpSpPr>
            <p:nvPr/>
          </p:nvGrpSpPr>
          <p:grpSpPr bwMode="auto">
            <a:xfrm>
              <a:off x="336" y="1440"/>
              <a:ext cx="1104" cy="1954"/>
              <a:chOff x="4175" y="2640"/>
              <a:chExt cx="603" cy="1183"/>
            </a:xfrm>
          </p:grpSpPr>
          <p:sp>
            <p:nvSpPr>
              <p:cNvPr id="15370" name="Freeform 10"/>
              <p:cNvSpPr>
                <a:spLocks/>
              </p:cNvSpPr>
              <p:nvPr/>
            </p:nvSpPr>
            <p:spPr bwMode="auto">
              <a:xfrm>
                <a:off x="4215" y="2640"/>
                <a:ext cx="290" cy="294"/>
              </a:xfrm>
              <a:custGeom>
                <a:avLst/>
                <a:gdLst/>
                <a:ahLst/>
                <a:cxnLst>
                  <a:cxn ang="0">
                    <a:pos x="219" y="205"/>
                  </a:cxn>
                  <a:cxn ang="0">
                    <a:pos x="220" y="184"/>
                  </a:cxn>
                  <a:cxn ang="0">
                    <a:pos x="216" y="161"/>
                  </a:cxn>
                  <a:cxn ang="0">
                    <a:pos x="207" y="124"/>
                  </a:cxn>
                  <a:cxn ang="0">
                    <a:pos x="194" y="95"/>
                  </a:cxn>
                  <a:cxn ang="0">
                    <a:pos x="179" y="65"/>
                  </a:cxn>
                  <a:cxn ang="0">
                    <a:pos x="165" y="41"/>
                  </a:cxn>
                  <a:cxn ang="0">
                    <a:pos x="152" y="23"/>
                  </a:cxn>
                  <a:cxn ang="0">
                    <a:pos x="134" y="6"/>
                  </a:cxn>
                  <a:cxn ang="0">
                    <a:pos x="122" y="1"/>
                  </a:cxn>
                  <a:cxn ang="0">
                    <a:pos x="106" y="0"/>
                  </a:cxn>
                  <a:cxn ang="0">
                    <a:pos x="89" y="2"/>
                  </a:cxn>
                  <a:cxn ang="0">
                    <a:pos x="72" y="6"/>
                  </a:cxn>
                  <a:cxn ang="0">
                    <a:pos x="54" y="15"/>
                  </a:cxn>
                  <a:cxn ang="0">
                    <a:pos x="37" y="30"/>
                  </a:cxn>
                  <a:cxn ang="0">
                    <a:pos x="22" y="45"/>
                  </a:cxn>
                  <a:cxn ang="0">
                    <a:pos x="10" y="66"/>
                  </a:cxn>
                  <a:cxn ang="0">
                    <a:pos x="3" y="88"/>
                  </a:cxn>
                  <a:cxn ang="0">
                    <a:pos x="0" y="111"/>
                  </a:cxn>
                  <a:cxn ang="0">
                    <a:pos x="2" y="129"/>
                  </a:cxn>
                  <a:cxn ang="0">
                    <a:pos x="6" y="146"/>
                  </a:cxn>
                  <a:cxn ang="0">
                    <a:pos x="16" y="166"/>
                  </a:cxn>
                  <a:cxn ang="0">
                    <a:pos x="31" y="184"/>
                  </a:cxn>
                  <a:cxn ang="0">
                    <a:pos x="47" y="204"/>
                  </a:cxn>
                  <a:cxn ang="0">
                    <a:pos x="75" y="225"/>
                  </a:cxn>
                  <a:cxn ang="0">
                    <a:pos x="93" y="241"/>
                  </a:cxn>
                  <a:cxn ang="0">
                    <a:pos x="114" y="255"/>
                  </a:cxn>
                  <a:cxn ang="0">
                    <a:pos x="136" y="259"/>
                  </a:cxn>
                  <a:cxn ang="0">
                    <a:pos x="159" y="259"/>
                  </a:cxn>
                  <a:cxn ang="0">
                    <a:pos x="177" y="256"/>
                  </a:cxn>
                  <a:cxn ang="0">
                    <a:pos x="193" y="247"/>
                  </a:cxn>
                  <a:cxn ang="0">
                    <a:pos x="208" y="233"/>
                  </a:cxn>
                  <a:cxn ang="0">
                    <a:pos x="231" y="258"/>
                  </a:cxn>
                  <a:cxn ang="0">
                    <a:pos x="248" y="283"/>
                  </a:cxn>
                  <a:cxn ang="0">
                    <a:pos x="261" y="293"/>
                  </a:cxn>
                  <a:cxn ang="0">
                    <a:pos x="273" y="294"/>
                  </a:cxn>
                  <a:cxn ang="0">
                    <a:pos x="283" y="290"/>
                  </a:cxn>
                  <a:cxn ang="0">
                    <a:pos x="288" y="280"/>
                  </a:cxn>
                  <a:cxn ang="0">
                    <a:pos x="290" y="272"/>
                  </a:cxn>
                  <a:cxn ang="0">
                    <a:pos x="288" y="264"/>
                  </a:cxn>
                  <a:cxn ang="0">
                    <a:pos x="286" y="255"/>
                  </a:cxn>
                  <a:cxn ang="0">
                    <a:pos x="281" y="247"/>
                  </a:cxn>
                  <a:cxn ang="0">
                    <a:pos x="268" y="239"/>
                  </a:cxn>
                  <a:cxn ang="0">
                    <a:pos x="251" y="228"/>
                  </a:cxn>
                  <a:cxn ang="0">
                    <a:pos x="238" y="221"/>
                  </a:cxn>
                  <a:cxn ang="0">
                    <a:pos x="228" y="215"/>
                  </a:cxn>
                  <a:cxn ang="0">
                    <a:pos x="219" y="205"/>
                  </a:cxn>
                </a:cxnLst>
                <a:rect l="0" t="0" r="r" b="b"/>
                <a:pathLst>
                  <a:path w="290" h="294">
                    <a:moveTo>
                      <a:pt x="219" y="205"/>
                    </a:moveTo>
                    <a:lnTo>
                      <a:pt x="220" y="184"/>
                    </a:lnTo>
                    <a:lnTo>
                      <a:pt x="216" y="161"/>
                    </a:lnTo>
                    <a:lnTo>
                      <a:pt x="207" y="124"/>
                    </a:lnTo>
                    <a:lnTo>
                      <a:pt x="194" y="95"/>
                    </a:lnTo>
                    <a:lnTo>
                      <a:pt x="179" y="65"/>
                    </a:lnTo>
                    <a:lnTo>
                      <a:pt x="165" y="41"/>
                    </a:lnTo>
                    <a:lnTo>
                      <a:pt x="152" y="23"/>
                    </a:lnTo>
                    <a:lnTo>
                      <a:pt x="134" y="6"/>
                    </a:lnTo>
                    <a:lnTo>
                      <a:pt x="122" y="1"/>
                    </a:lnTo>
                    <a:lnTo>
                      <a:pt x="106" y="0"/>
                    </a:lnTo>
                    <a:lnTo>
                      <a:pt x="89" y="2"/>
                    </a:lnTo>
                    <a:lnTo>
                      <a:pt x="72" y="6"/>
                    </a:lnTo>
                    <a:lnTo>
                      <a:pt x="54" y="15"/>
                    </a:lnTo>
                    <a:lnTo>
                      <a:pt x="37" y="30"/>
                    </a:lnTo>
                    <a:lnTo>
                      <a:pt x="22" y="45"/>
                    </a:lnTo>
                    <a:lnTo>
                      <a:pt x="10" y="66"/>
                    </a:lnTo>
                    <a:lnTo>
                      <a:pt x="3" y="88"/>
                    </a:lnTo>
                    <a:lnTo>
                      <a:pt x="0" y="111"/>
                    </a:lnTo>
                    <a:lnTo>
                      <a:pt x="2" y="129"/>
                    </a:lnTo>
                    <a:lnTo>
                      <a:pt x="6" y="146"/>
                    </a:lnTo>
                    <a:lnTo>
                      <a:pt x="16" y="166"/>
                    </a:lnTo>
                    <a:lnTo>
                      <a:pt x="31" y="184"/>
                    </a:lnTo>
                    <a:lnTo>
                      <a:pt x="47" y="204"/>
                    </a:lnTo>
                    <a:lnTo>
                      <a:pt x="75" y="225"/>
                    </a:lnTo>
                    <a:lnTo>
                      <a:pt x="93" y="241"/>
                    </a:lnTo>
                    <a:lnTo>
                      <a:pt x="114" y="255"/>
                    </a:lnTo>
                    <a:lnTo>
                      <a:pt x="136" y="259"/>
                    </a:lnTo>
                    <a:lnTo>
                      <a:pt x="159" y="259"/>
                    </a:lnTo>
                    <a:lnTo>
                      <a:pt x="177" y="256"/>
                    </a:lnTo>
                    <a:lnTo>
                      <a:pt x="193" y="247"/>
                    </a:lnTo>
                    <a:lnTo>
                      <a:pt x="208" y="233"/>
                    </a:lnTo>
                    <a:lnTo>
                      <a:pt x="231" y="258"/>
                    </a:lnTo>
                    <a:lnTo>
                      <a:pt x="248" y="283"/>
                    </a:lnTo>
                    <a:lnTo>
                      <a:pt x="261" y="293"/>
                    </a:lnTo>
                    <a:lnTo>
                      <a:pt x="273" y="294"/>
                    </a:lnTo>
                    <a:lnTo>
                      <a:pt x="283" y="290"/>
                    </a:lnTo>
                    <a:lnTo>
                      <a:pt x="288" y="280"/>
                    </a:lnTo>
                    <a:lnTo>
                      <a:pt x="290" y="272"/>
                    </a:lnTo>
                    <a:lnTo>
                      <a:pt x="288" y="264"/>
                    </a:lnTo>
                    <a:lnTo>
                      <a:pt x="286" y="255"/>
                    </a:lnTo>
                    <a:lnTo>
                      <a:pt x="281" y="247"/>
                    </a:lnTo>
                    <a:lnTo>
                      <a:pt x="268" y="239"/>
                    </a:lnTo>
                    <a:lnTo>
                      <a:pt x="251" y="228"/>
                    </a:lnTo>
                    <a:lnTo>
                      <a:pt x="238" y="221"/>
                    </a:lnTo>
                    <a:lnTo>
                      <a:pt x="228" y="215"/>
                    </a:lnTo>
                    <a:lnTo>
                      <a:pt x="219" y="20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1" name="Freeform 11"/>
              <p:cNvSpPr>
                <a:spLocks/>
              </p:cNvSpPr>
              <p:nvPr/>
            </p:nvSpPr>
            <p:spPr bwMode="auto">
              <a:xfrm>
                <a:off x="4353" y="2834"/>
                <a:ext cx="425" cy="416"/>
              </a:xfrm>
              <a:custGeom>
                <a:avLst/>
                <a:gdLst/>
                <a:ahLst/>
                <a:cxnLst>
                  <a:cxn ang="0">
                    <a:pos x="165" y="18"/>
                  </a:cxn>
                  <a:cxn ang="0">
                    <a:pos x="187" y="0"/>
                  </a:cxn>
                  <a:cxn ang="0">
                    <a:pos x="222" y="5"/>
                  </a:cxn>
                  <a:cxn ang="0">
                    <a:pos x="274" y="25"/>
                  </a:cxn>
                  <a:cxn ang="0">
                    <a:pos x="326" y="59"/>
                  </a:cxn>
                  <a:cxn ang="0">
                    <a:pos x="377" y="106"/>
                  </a:cxn>
                  <a:cxn ang="0">
                    <a:pos x="411" y="153"/>
                  </a:cxn>
                  <a:cxn ang="0">
                    <a:pos x="425" y="201"/>
                  </a:cxn>
                  <a:cxn ang="0">
                    <a:pos x="420" y="245"/>
                  </a:cxn>
                  <a:cxn ang="0">
                    <a:pos x="401" y="285"/>
                  </a:cxn>
                  <a:cxn ang="0">
                    <a:pos x="365" y="322"/>
                  </a:cxn>
                  <a:cxn ang="0">
                    <a:pos x="315" y="357"/>
                  </a:cxn>
                  <a:cxn ang="0">
                    <a:pos x="253" y="389"/>
                  </a:cxn>
                  <a:cxn ang="0">
                    <a:pos x="197" y="402"/>
                  </a:cxn>
                  <a:cxn ang="0">
                    <a:pos x="147" y="402"/>
                  </a:cxn>
                  <a:cxn ang="0">
                    <a:pos x="113" y="397"/>
                  </a:cxn>
                  <a:cxn ang="0">
                    <a:pos x="77" y="402"/>
                  </a:cxn>
                  <a:cxn ang="0">
                    <a:pos x="43" y="413"/>
                  </a:cxn>
                  <a:cxn ang="0">
                    <a:pos x="16" y="414"/>
                  </a:cxn>
                  <a:cxn ang="0">
                    <a:pos x="0" y="395"/>
                  </a:cxn>
                  <a:cxn ang="0">
                    <a:pos x="11" y="382"/>
                  </a:cxn>
                  <a:cxn ang="0">
                    <a:pos x="35" y="383"/>
                  </a:cxn>
                  <a:cxn ang="0">
                    <a:pos x="63" y="379"/>
                  </a:cxn>
                  <a:cxn ang="0">
                    <a:pos x="51" y="366"/>
                  </a:cxn>
                  <a:cxn ang="0">
                    <a:pos x="25" y="355"/>
                  </a:cxn>
                  <a:cxn ang="0">
                    <a:pos x="18" y="337"/>
                  </a:cxn>
                  <a:cxn ang="0">
                    <a:pos x="36" y="325"/>
                  </a:cxn>
                  <a:cxn ang="0">
                    <a:pos x="60" y="334"/>
                  </a:cxn>
                  <a:cxn ang="0">
                    <a:pos x="73" y="356"/>
                  </a:cxn>
                  <a:cxn ang="0">
                    <a:pos x="87" y="356"/>
                  </a:cxn>
                  <a:cxn ang="0">
                    <a:pos x="108" y="344"/>
                  </a:cxn>
                  <a:cxn ang="0">
                    <a:pos x="122" y="317"/>
                  </a:cxn>
                  <a:cxn ang="0">
                    <a:pos x="139" y="315"/>
                  </a:cxn>
                  <a:cxn ang="0">
                    <a:pos x="145" y="338"/>
                  </a:cxn>
                  <a:cxn ang="0">
                    <a:pos x="127" y="357"/>
                  </a:cxn>
                  <a:cxn ang="0">
                    <a:pos x="114" y="367"/>
                  </a:cxn>
                  <a:cxn ang="0">
                    <a:pos x="128" y="375"/>
                  </a:cxn>
                  <a:cxn ang="0">
                    <a:pos x="192" y="367"/>
                  </a:cxn>
                  <a:cxn ang="0">
                    <a:pos x="236" y="348"/>
                  </a:cxn>
                  <a:cxn ang="0">
                    <a:pos x="297" y="305"/>
                  </a:cxn>
                  <a:cxn ang="0">
                    <a:pos x="353" y="262"/>
                  </a:cxn>
                  <a:cxn ang="0">
                    <a:pos x="381" y="219"/>
                  </a:cxn>
                  <a:cxn ang="0">
                    <a:pos x="383" y="195"/>
                  </a:cxn>
                  <a:cxn ang="0">
                    <a:pos x="370" y="169"/>
                  </a:cxn>
                  <a:cxn ang="0">
                    <a:pos x="321" y="121"/>
                  </a:cxn>
                  <a:cxn ang="0">
                    <a:pos x="276" y="95"/>
                  </a:cxn>
                  <a:cxn ang="0">
                    <a:pos x="229" y="77"/>
                  </a:cxn>
                  <a:cxn ang="0">
                    <a:pos x="188" y="69"/>
                  </a:cxn>
                  <a:cxn ang="0">
                    <a:pos x="162" y="52"/>
                  </a:cxn>
                  <a:cxn ang="0">
                    <a:pos x="162" y="31"/>
                  </a:cxn>
                </a:cxnLst>
                <a:rect l="0" t="0" r="r" b="b"/>
                <a:pathLst>
                  <a:path w="425" h="416">
                    <a:moveTo>
                      <a:pt x="162" y="31"/>
                    </a:moveTo>
                    <a:lnTo>
                      <a:pt x="165" y="18"/>
                    </a:lnTo>
                    <a:lnTo>
                      <a:pt x="173" y="8"/>
                    </a:lnTo>
                    <a:lnTo>
                      <a:pt x="187" y="0"/>
                    </a:lnTo>
                    <a:lnTo>
                      <a:pt x="201" y="0"/>
                    </a:lnTo>
                    <a:lnTo>
                      <a:pt x="222" y="5"/>
                    </a:lnTo>
                    <a:lnTo>
                      <a:pt x="251" y="14"/>
                    </a:lnTo>
                    <a:lnTo>
                      <a:pt x="274" y="25"/>
                    </a:lnTo>
                    <a:lnTo>
                      <a:pt x="299" y="39"/>
                    </a:lnTo>
                    <a:lnTo>
                      <a:pt x="326" y="59"/>
                    </a:lnTo>
                    <a:lnTo>
                      <a:pt x="353" y="79"/>
                    </a:lnTo>
                    <a:lnTo>
                      <a:pt x="377" y="106"/>
                    </a:lnTo>
                    <a:lnTo>
                      <a:pt x="396" y="128"/>
                    </a:lnTo>
                    <a:lnTo>
                      <a:pt x="411" y="153"/>
                    </a:lnTo>
                    <a:lnTo>
                      <a:pt x="421" y="179"/>
                    </a:lnTo>
                    <a:lnTo>
                      <a:pt x="425" y="201"/>
                    </a:lnTo>
                    <a:lnTo>
                      <a:pt x="423" y="220"/>
                    </a:lnTo>
                    <a:lnTo>
                      <a:pt x="420" y="245"/>
                    </a:lnTo>
                    <a:lnTo>
                      <a:pt x="413" y="265"/>
                    </a:lnTo>
                    <a:lnTo>
                      <a:pt x="401" y="285"/>
                    </a:lnTo>
                    <a:lnTo>
                      <a:pt x="381" y="306"/>
                    </a:lnTo>
                    <a:lnTo>
                      <a:pt x="365" y="322"/>
                    </a:lnTo>
                    <a:lnTo>
                      <a:pt x="344" y="340"/>
                    </a:lnTo>
                    <a:lnTo>
                      <a:pt x="315" y="357"/>
                    </a:lnTo>
                    <a:lnTo>
                      <a:pt x="290" y="371"/>
                    </a:lnTo>
                    <a:lnTo>
                      <a:pt x="253" y="389"/>
                    </a:lnTo>
                    <a:lnTo>
                      <a:pt x="227" y="397"/>
                    </a:lnTo>
                    <a:lnTo>
                      <a:pt x="197" y="402"/>
                    </a:lnTo>
                    <a:lnTo>
                      <a:pt x="171" y="403"/>
                    </a:lnTo>
                    <a:lnTo>
                      <a:pt x="147" y="402"/>
                    </a:lnTo>
                    <a:lnTo>
                      <a:pt x="129" y="401"/>
                    </a:lnTo>
                    <a:lnTo>
                      <a:pt x="113" y="397"/>
                    </a:lnTo>
                    <a:lnTo>
                      <a:pt x="97" y="396"/>
                    </a:lnTo>
                    <a:lnTo>
                      <a:pt x="77" y="402"/>
                    </a:lnTo>
                    <a:lnTo>
                      <a:pt x="60" y="409"/>
                    </a:lnTo>
                    <a:lnTo>
                      <a:pt x="43" y="413"/>
                    </a:lnTo>
                    <a:lnTo>
                      <a:pt x="31" y="416"/>
                    </a:lnTo>
                    <a:lnTo>
                      <a:pt x="16" y="414"/>
                    </a:lnTo>
                    <a:lnTo>
                      <a:pt x="6" y="409"/>
                    </a:lnTo>
                    <a:lnTo>
                      <a:pt x="0" y="395"/>
                    </a:lnTo>
                    <a:lnTo>
                      <a:pt x="2" y="388"/>
                    </a:lnTo>
                    <a:lnTo>
                      <a:pt x="11" y="382"/>
                    </a:lnTo>
                    <a:lnTo>
                      <a:pt x="23" y="381"/>
                    </a:lnTo>
                    <a:lnTo>
                      <a:pt x="35" y="383"/>
                    </a:lnTo>
                    <a:lnTo>
                      <a:pt x="53" y="383"/>
                    </a:lnTo>
                    <a:lnTo>
                      <a:pt x="63" y="379"/>
                    </a:lnTo>
                    <a:lnTo>
                      <a:pt x="63" y="373"/>
                    </a:lnTo>
                    <a:lnTo>
                      <a:pt x="51" y="366"/>
                    </a:lnTo>
                    <a:lnTo>
                      <a:pt x="36" y="361"/>
                    </a:lnTo>
                    <a:lnTo>
                      <a:pt x="25" y="355"/>
                    </a:lnTo>
                    <a:lnTo>
                      <a:pt x="19" y="346"/>
                    </a:lnTo>
                    <a:lnTo>
                      <a:pt x="18" y="337"/>
                    </a:lnTo>
                    <a:lnTo>
                      <a:pt x="25" y="326"/>
                    </a:lnTo>
                    <a:lnTo>
                      <a:pt x="36" y="325"/>
                    </a:lnTo>
                    <a:lnTo>
                      <a:pt x="48" y="326"/>
                    </a:lnTo>
                    <a:lnTo>
                      <a:pt x="60" y="334"/>
                    </a:lnTo>
                    <a:lnTo>
                      <a:pt x="68" y="346"/>
                    </a:lnTo>
                    <a:lnTo>
                      <a:pt x="73" y="356"/>
                    </a:lnTo>
                    <a:lnTo>
                      <a:pt x="77" y="358"/>
                    </a:lnTo>
                    <a:lnTo>
                      <a:pt x="87" y="356"/>
                    </a:lnTo>
                    <a:lnTo>
                      <a:pt x="99" y="353"/>
                    </a:lnTo>
                    <a:lnTo>
                      <a:pt x="108" y="344"/>
                    </a:lnTo>
                    <a:lnTo>
                      <a:pt x="117" y="327"/>
                    </a:lnTo>
                    <a:lnTo>
                      <a:pt x="122" y="317"/>
                    </a:lnTo>
                    <a:lnTo>
                      <a:pt x="131" y="312"/>
                    </a:lnTo>
                    <a:lnTo>
                      <a:pt x="139" y="315"/>
                    </a:lnTo>
                    <a:lnTo>
                      <a:pt x="145" y="325"/>
                    </a:lnTo>
                    <a:lnTo>
                      <a:pt x="145" y="338"/>
                    </a:lnTo>
                    <a:lnTo>
                      <a:pt x="137" y="349"/>
                    </a:lnTo>
                    <a:lnTo>
                      <a:pt x="127" y="357"/>
                    </a:lnTo>
                    <a:lnTo>
                      <a:pt x="117" y="362"/>
                    </a:lnTo>
                    <a:lnTo>
                      <a:pt x="114" y="367"/>
                    </a:lnTo>
                    <a:lnTo>
                      <a:pt x="118" y="373"/>
                    </a:lnTo>
                    <a:lnTo>
                      <a:pt x="128" y="375"/>
                    </a:lnTo>
                    <a:lnTo>
                      <a:pt x="164" y="373"/>
                    </a:lnTo>
                    <a:lnTo>
                      <a:pt x="192" y="367"/>
                    </a:lnTo>
                    <a:lnTo>
                      <a:pt x="219" y="355"/>
                    </a:lnTo>
                    <a:lnTo>
                      <a:pt x="236" y="348"/>
                    </a:lnTo>
                    <a:lnTo>
                      <a:pt x="260" y="334"/>
                    </a:lnTo>
                    <a:lnTo>
                      <a:pt x="297" y="305"/>
                    </a:lnTo>
                    <a:lnTo>
                      <a:pt x="325" y="285"/>
                    </a:lnTo>
                    <a:lnTo>
                      <a:pt x="353" y="262"/>
                    </a:lnTo>
                    <a:lnTo>
                      <a:pt x="372" y="238"/>
                    </a:lnTo>
                    <a:lnTo>
                      <a:pt x="381" y="219"/>
                    </a:lnTo>
                    <a:lnTo>
                      <a:pt x="382" y="208"/>
                    </a:lnTo>
                    <a:lnTo>
                      <a:pt x="383" y="195"/>
                    </a:lnTo>
                    <a:lnTo>
                      <a:pt x="378" y="182"/>
                    </a:lnTo>
                    <a:lnTo>
                      <a:pt x="370" y="169"/>
                    </a:lnTo>
                    <a:lnTo>
                      <a:pt x="347" y="141"/>
                    </a:lnTo>
                    <a:lnTo>
                      <a:pt x="321" y="121"/>
                    </a:lnTo>
                    <a:lnTo>
                      <a:pt x="297" y="106"/>
                    </a:lnTo>
                    <a:lnTo>
                      <a:pt x="276" y="95"/>
                    </a:lnTo>
                    <a:lnTo>
                      <a:pt x="252" y="83"/>
                    </a:lnTo>
                    <a:lnTo>
                      <a:pt x="229" y="77"/>
                    </a:lnTo>
                    <a:lnTo>
                      <a:pt x="207" y="73"/>
                    </a:lnTo>
                    <a:lnTo>
                      <a:pt x="188" y="69"/>
                    </a:lnTo>
                    <a:lnTo>
                      <a:pt x="172" y="63"/>
                    </a:lnTo>
                    <a:lnTo>
                      <a:pt x="162" y="52"/>
                    </a:lnTo>
                    <a:lnTo>
                      <a:pt x="159" y="40"/>
                    </a:lnTo>
                    <a:lnTo>
                      <a:pt x="162" y="3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2" name="Freeform 12"/>
              <p:cNvSpPr>
                <a:spLocks/>
              </p:cNvSpPr>
              <p:nvPr/>
            </p:nvSpPr>
            <p:spPr bwMode="auto">
              <a:xfrm>
                <a:off x="4175" y="2917"/>
                <a:ext cx="207" cy="417"/>
              </a:xfrm>
              <a:custGeom>
                <a:avLst/>
                <a:gdLst/>
                <a:ahLst/>
                <a:cxnLst>
                  <a:cxn ang="0">
                    <a:pos x="57" y="25"/>
                  </a:cxn>
                  <a:cxn ang="0">
                    <a:pos x="95" y="0"/>
                  </a:cxn>
                  <a:cxn ang="0">
                    <a:pos x="124" y="6"/>
                  </a:cxn>
                  <a:cxn ang="0">
                    <a:pos x="130" y="32"/>
                  </a:cxn>
                  <a:cxn ang="0">
                    <a:pos x="114" y="68"/>
                  </a:cxn>
                  <a:cxn ang="0">
                    <a:pos x="79" y="118"/>
                  </a:cxn>
                  <a:cxn ang="0">
                    <a:pos x="56" y="170"/>
                  </a:cxn>
                  <a:cxn ang="0">
                    <a:pos x="45" y="214"/>
                  </a:cxn>
                  <a:cxn ang="0">
                    <a:pos x="40" y="269"/>
                  </a:cxn>
                  <a:cxn ang="0">
                    <a:pos x="40" y="295"/>
                  </a:cxn>
                  <a:cxn ang="0">
                    <a:pos x="51" y="336"/>
                  </a:cxn>
                  <a:cxn ang="0">
                    <a:pos x="79" y="357"/>
                  </a:cxn>
                  <a:cxn ang="0">
                    <a:pos x="112" y="357"/>
                  </a:cxn>
                  <a:cxn ang="0">
                    <a:pos x="125" y="330"/>
                  </a:cxn>
                  <a:cxn ang="0">
                    <a:pos x="132" y="300"/>
                  </a:cxn>
                  <a:cxn ang="0">
                    <a:pos x="154" y="300"/>
                  </a:cxn>
                  <a:cxn ang="0">
                    <a:pos x="152" y="327"/>
                  </a:cxn>
                  <a:cxn ang="0">
                    <a:pos x="138" y="355"/>
                  </a:cxn>
                  <a:cxn ang="0">
                    <a:pos x="164" y="361"/>
                  </a:cxn>
                  <a:cxn ang="0">
                    <a:pos x="192" y="351"/>
                  </a:cxn>
                  <a:cxn ang="0">
                    <a:pos x="207" y="356"/>
                  </a:cxn>
                  <a:cxn ang="0">
                    <a:pos x="194" y="379"/>
                  </a:cxn>
                  <a:cxn ang="0">
                    <a:pos x="166" y="383"/>
                  </a:cxn>
                  <a:cxn ang="0">
                    <a:pos x="147" y="382"/>
                  </a:cxn>
                  <a:cxn ang="0">
                    <a:pos x="163" y="389"/>
                  </a:cxn>
                  <a:cxn ang="0">
                    <a:pos x="189" y="390"/>
                  </a:cxn>
                  <a:cxn ang="0">
                    <a:pos x="194" y="406"/>
                  </a:cxn>
                  <a:cxn ang="0">
                    <a:pos x="185" y="416"/>
                  </a:cxn>
                  <a:cxn ang="0">
                    <a:pos x="151" y="413"/>
                  </a:cxn>
                  <a:cxn ang="0">
                    <a:pos x="118" y="393"/>
                  </a:cxn>
                  <a:cxn ang="0">
                    <a:pos x="67" y="384"/>
                  </a:cxn>
                  <a:cxn ang="0">
                    <a:pos x="27" y="357"/>
                  </a:cxn>
                  <a:cxn ang="0">
                    <a:pos x="8" y="314"/>
                  </a:cxn>
                  <a:cxn ang="0">
                    <a:pos x="0" y="242"/>
                  </a:cxn>
                  <a:cxn ang="0">
                    <a:pos x="10" y="179"/>
                  </a:cxn>
                  <a:cxn ang="0">
                    <a:pos x="25" y="110"/>
                  </a:cxn>
                  <a:cxn ang="0">
                    <a:pos x="42" y="54"/>
                  </a:cxn>
                </a:cxnLst>
                <a:rect l="0" t="0" r="r" b="b"/>
                <a:pathLst>
                  <a:path w="207" h="417">
                    <a:moveTo>
                      <a:pt x="42" y="54"/>
                    </a:moveTo>
                    <a:lnTo>
                      <a:pt x="57" y="25"/>
                    </a:lnTo>
                    <a:lnTo>
                      <a:pt x="73" y="9"/>
                    </a:lnTo>
                    <a:lnTo>
                      <a:pt x="95" y="0"/>
                    </a:lnTo>
                    <a:lnTo>
                      <a:pt x="115" y="0"/>
                    </a:lnTo>
                    <a:lnTo>
                      <a:pt x="124" y="6"/>
                    </a:lnTo>
                    <a:lnTo>
                      <a:pt x="128" y="15"/>
                    </a:lnTo>
                    <a:lnTo>
                      <a:pt x="130" y="32"/>
                    </a:lnTo>
                    <a:lnTo>
                      <a:pt x="126" y="51"/>
                    </a:lnTo>
                    <a:lnTo>
                      <a:pt x="114" y="68"/>
                    </a:lnTo>
                    <a:lnTo>
                      <a:pt x="94" y="92"/>
                    </a:lnTo>
                    <a:lnTo>
                      <a:pt x="79" y="118"/>
                    </a:lnTo>
                    <a:lnTo>
                      <a:pt x="67" y="142"/>
                    </a:lnTo>
                    <a:lnTo>
                      <a:pt x="56" y="170"/>
                    </a:lnTo>
                    <a:lnTo>
                      <a:pt x="49" y="193"/>
                    </a:lnTo>
                    <a:lnTo>
                      <a:pt x="45" y="214"/>
                    </a:lnTo>
                    <a:lnTo>
                      <a:pt x="41" y="241"/>
                    </a:lnTo>
                    <a:lnTo>
                      <a:pt x="40" y="269"/>
                    </a:lnTo>
                    <a:lnTo>
                      <a:pt x="39" y="272"/>
                    </a:lnTo>
                    <a:lnTo>
                      <a:pt x="40" y="295"/>
                    </a:lnTo>
                    <a:lnTo>
                      <a:pt x="44" y="319"/>
                    </a:lnTo>
                    <a:lnTo>
                      <a:pt x="51" y="336"/>
                    </a:lnTo>
                    <a:lnTo>
                      <a:pt x="62" y="351"/>
                    </a:lnTo>
                    <a:lnTo>
                      <a:pt x="79" y="357"/>
                    </a:lnTo>
                    <a:lnTo>
                      <a:pt x="96" y="362"/>
                    </a:lnTo>
                    <a:lnTo>
                      <a:pt x="112" y="357"/>
                    </a:lnTo>
                    <a:lnTo>
                      <a:pt x="122" y="346"/>
                    </a:lnTo>
                    <a:lnTo>
                      <a:pt x="125" y="330"/>
                    </a:lnTo>
                    <a:lnTo>
                      <a:pt x="124" y="313"/>
                    </a:lnTo>
                    <a:lnTo>
                      <a:pt x="132" y="300"/>
                    </a:lnTo>
                    <a:lnTo>
                      <a:pt x="140" y="295"/>
                    </a:lnTo>
                    <a:lnTo>
                      <a:pt x="154" y="300"/>
                    </a:lnTo>
                    <a:lnTo>
                      <a:pt x="155" y="310"/>
                    </a:lnTo>
                    <a:lnTo>
                      <a:pt x="152" y="327"/>
                    </a:lnTo>
                    <a:lnTo>
                      <a:pt x="146" y="344"/>
                    </a:lnTo>
                    <a:lnTo>
                      <a:pt x="138" y="355"/>
                    </a:lnTo>
                    <a:lnTo>
                      <a:pt x="148" y="361"/>
                    </a:lnTo>
                    <a:lnTo>
                      <a:pt x="164" y="361"/>
                    </a:lnTo>
                    <a:lnTo>
                      <a:pt x="181" y="357"/>
                    </a:lnTo>
                    <a:lnTo>
                      <a:pt x="192" y="351"/>
                    </a:lnTo>
                    <a:lnTo>
                      <a:pt x="201" y="351"/>
                    </a:lnTo>
                    <a:lnTo>
                      <a:pt x="207" y="356"/>
                    </a:lnTo>
                    <a:lnTo>
                      <a:pt x="205" y="368"/>
                    </a:lnTo>
                    <a:lnTo>
                      <a:pt x="194" y="379"/>
                    </a:lnTo>
                    <a:lnTo>
                      <a:pt x="179" y="383"/>
                    </a:lnTo>
                    <a:lnTo>
                      <a:pt x="166" y="383"/>
                    </a:lnTo>
                    <a:lnTo>
                      <a:pt x="153" y="381"/>
                    </a:lnTo>
                    <a:lnTo>
                      <a:pt x="147" y="382"/>
                    </a:lnTo>
                    <a:lnTo>
                      <a:pt x="150" y="387"/>
                    </a:lnTo>
                    <a:lnTo>
                      <a:pt x="163" y="389"/>
                    </a:lnTo>
                    <a:lnTo>
                      <a:pt x="175" y="389"/>
                    </a:lnTo>
                    <a:lnTo>
                      <a:pt x="189" y="390"/>
                    </a:lnTo>
                    <a:lnTo>
                      <a:pt x="195" y="395"/>
                    </a:lnTo>
                    <a:lnTo>
                      <a:pt x="194" y="406"/>
                    </a:lnTo>
                    <a:lnTo>
                      <a:pt x="188" y="415"/>
                    </a:lnTo>
                    <a:lnTo>
                      <a:pt x="185" y="416"/>
                    </a:lnTo>
                    <a:lnTo>
                      <a:pt x="171" y="417"/>
                    </a:lnTo>
                    <a:lnTo>
                      <a:pt x="151" y="413"/>
                    </a:lnTo>
                    <a:lnTo>
                      <a:pt x="135" y="402"/>
                    </a:lnTo>
                    <a:lnTo>
                      <a:pt x="118" y="393"/>
                    </a:lnTo>
                    <a:lnTo>
                      <a:pt x="98" y="389"/>
                    </a:lnTo>
                    <a:lnTo>
                      <a:pt x="67" y="384"/>
                    </a:lnTo>
                    <a:lnTo>
                      <a:pt x="43" y="372"/>
                    </a:lnTo>
                    <a:lnTo>
                      <a:pt x="27" y="357"/>
                    </a:lnTo>
                    <a:lnTo>
                      <a:pt x="17" y="339"/>
                    </a:lnTo>
                    <a:lnTo>
                      <a:pt x="8" y="314"/>
                    </a:lnTo>
                    <a:lnTo>
                      <a:pt x="0" y="274"/>
                    </a:lnTo>
                    <a:lnTo>
                      <a:pt x="0" y="242"/>
                    </a:lnTo>
                    <a:lnTo>
                      <a:pt x="4" y="210"/>
                    </a:lnTo>
                    <a:lnTo>
                      <a:pt x="10" y="179"/>
                    </a:lnTo>
                    <a:lnTo>
                      <a:pt x="17" y="142"/>
                    </a:lnTo>
                    <a:lnTo>
                      <a:pt x="25" y="110"/>
                    </a:lnTo>
                    <a:lnTo>
                      <a:pt x="33" y="78"/>
                    </a:lnTo>
                    <a:lnTo>
                      <a:pt x="42" y="5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3" name="Freeform 13"/>
              <p:cNvSpPr>
                <a:spLocks/>
              </p:cNvSpPr>
              <p:nvPr/>
            </p:nvSpPr>
            <p:spPr bwMode="auto">
              <a:xfrm>
                <a:off x="4439" y="3335"/>
                <a:ext cx="181" cy="488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42" y="11"/>
                  </a:cxn>
                  <a:cxn ang="0">
                    <a:pos x="65" y="37"/>
                  </a:cxn>
                  <a:cxn ang="0">
                    <a:pos x="88" y="75"/>
                  </a:cxn>
                  <a:cxn ang="0">
                    <a:pos x="100" y="107"/>
                  </a:cxn>
                  <a:cxn ang="0">
                    <a:pos x="105" y="148"/>
                  </a:cxn>
                  <a:cxn ang="0">
                    <a:pos x="108" y="181"/>
                  </a:cxn>
                  <a:cxn ang="0">
                    <a:pos x="108" y="209"/>
                  </a:cxn>
                  <a:cxn ang="0">
                    <a:pos x="105" y="233"/>
                  </a:cxn>
                  <a:cxn ang="0">
                    <a:pos x="97" y="271"/>
                  </a:cxn>
                  <a:cxn ang="0">
                    <a:pos x="86" y="304"/>
                  </a:cxn>
                  <a:cxn ang="0">
                    <a:pos x="80" y="336"/>
                  </a:cxn>
                  <a:cxn ang="0">
                    <a:pos x="65" y="370"/>
                  </a:cxn>
                  <a:cxn ang="0">
                    <a:pos x="61" y="389"/>
                  </a:cxn>
                  <a:cxn ang="0">
                    <a:pos x="62" y="400"/>
                  </a:cxn>
                  <a:cxn ang="0">
                    <a:pos x="77" y="412"/>
                  </a:cxn>
                  <a:cxn ang="0">
                    <a:pos x="109" y="418"/>
                  </a:cxn>
                  <a:cxn ang="0">
                    <a:pos x="144" y="429"/>
                  </a:cxn>
                  <a:cxn ang="0">
                    <a:pos x="175" y="446"/>
                  </a:cxn>
                  <a:cxn ang="0">
                    <a:pos x="181" y="456"/>
                  </a:cxn>
                  <a:cxn ang="0">
                    <a:pos x="179" y="467"/>
                  </a:cxn>
                  <a:cxn ang="0">
                    <a:pos x="169" y="476"/>
                  </a:cxn>
                  <a:cxn ang="0">
                    <a:pos x="132" y="488"/>
                  </a:cxn>
                  <a:cxn ang="0">
                    <a:pos x="120" y="482"/>
                  </a:cxn>
                  <a:cxn ang="0">
                    <a:pos x="112" y="472"/>
                  </a:cxn>
                  <a:cxn ang="0">
                    <a:pos x="96" y="458"/>
                  </a:cxn>
                  <a:cxn ang="0">
                    <a:pos x="73" y="444"/>
                  </a:cxn>
                  <a:cxn ang="0">
                    <a:pos x="48" y="444"/>
                  </a:cxn>
                  <a:cxn ang="0">
                    <a:pos x="29" y="443"/>
                  </a:cxn>
                  <a:cxn ang="0">
                    <a:pos x="10" y="435"/>
                  </a:cxn>
                  <a:cxn ang="0">
                    <a:pos x="3" y="426"/>
                  </a:cxn>
                  <a:cxn ang="0">
                    <a:pos x="4" y="409"/>
                  </a:cxn>
                  <a:cxn ang="0">
                    <a:pos x="12" y="396"/>
                  </a:cxn>
                  <a:cxn ang="0">
                    <a:pos x="21" y="383"/>
                  </a:cxn>
                  <a:cxn ang="0">
                    <a:pos x="32" y="373"/>
                  </a:cxn>
                  <a:cxn ang="0">
                    <a:pos x="36" y="359"/>
                  </a:cxn>
                  <a:cxn ang="0">
                    <a:pos x="35" y="336"/>
                  </a:cxn>
                  <a:cxn ang="0">
                    <a:pos x="36" y="303"/>
                  </a:cxn>
                  <a:cxn ang="0">
                    <a:pos x="42" y="281"/>
                  </a:cxn>
                  <a:cxn ang="0">
                    <a:pos x="50" y="254"/>
                  </a:cxn>
                  <a:cxn ang="0">
                    <a:pos x="62" y="236"/>
                  </a:cxn>
                  <a:cxn ang="0">
                    <a:pos x="62" y="219"/>
                  </a:cxn>
                  <a:cxn ang="0">
                    <a:pos x="58" y="202"/>
                  </a:cxn>
                  <a:cxn ang="0">
                    <a:pos x="48" y="174"/>
                  </a:cxn>
                  <a:cxn ang="0">
                    <a:pos x="33" y="140"/>
                  </a:cxn>
                  <a:cxn ang="0">
                    <a:pos x="18" y="114"/>
                  </a:cxn>
                  <a:cxn ang="0">
                    <a:pos x="10" y="87"/>
                  </a:cxn>
                  <a:cxn ang="0">
                    <a:pos x="6" y="67"/>
                  </a:cxn>
                  <a:cxn ang="0">
                    <a:pos x="1" y="40"/>
                  </a:cxn>
                  <a:cxn ang="0">
                    <a:pos x="0" y="15"/>
                  </a:cxn>
                  <a:cxn ang="0">
                    <a:pos x="6" y="3"/>
                  </a:cxn>
                  <a:cxn ang="0">
                    <a:pos x="16" y="0"/>
                  </a:cxn>
                </a:cxnLst>
                <a:rect l="0" t="0" r="r" b="b"/>
                <a:pathLst>
                  <a:path w="181" h="488">
                    <a:moveTo>
                      <a:pt x="16" y="0"/>
                    </a:moveTo>
                    <a:lnTo>
                      <a:pt x="42" y="11"/>
                    </a:lnTo>
                    <a:lnTo>
                      <a:pt x="65" y="37"/>
                    </a:lnTo>
                    <a:lnTo>
                      <a:pt x="88" y="75"/>
                    </a:lnTo>
                    <a:lnTo>
                      <a:pt x="100" y="107"/>
                    </a:lnTo>
                    <a:lnTo>
                      <a:pt x="105" y="148"/>
                    </a:lnTo>
                    <a:lnTo>
                      <a:pt x="108" y="181"/>
                    </a:lnTo>
                    <a:lnTo>
                      <a:pt x="108" y="209"/>
                    </a:lnTo>
                    <a:lnTo>
                      <a:pt x="105" y="233"/>
                    </a:lnTo>
                    <a:lnTo>
                      <a:pt x="97" y="271"/>
                    </a:lnTo>
                    <a:lnTo>
                      <a:pt x="86" y="304"/>
                    </a:lnTo>
                    <a:lnTo>
                      <a:pt x="80" y="336"/>
                    </a:lnTo>
                    <a:lnTo>
                      <a:pt x="65" y="370"/>
                    </a:lnTo>
                    <a:lnTo>
                      <a:pt x="61" y="389"/>
                    </a:lnTo>
                    <a:lnTo>
                      <a:pt x="62" y="400"/>
                    </a:lnTo>
                    <a:lnTo>
                      <a:pt x="77" y="412"/>
                    </a:lnTo>
                    <a:lnTo>
                      <a:pt x="109" y="418"/>
                    </a:lnTo>
                    <a:lnTo>
                      <a:pt x="144" y="429"/>
                    </a:lnTo>
                    <a:lnTo>
                      <a:pt x="175" y="446"/>
                    </a:lnTo>
                    <a:lnTo>
                      <a:pt x="181" y="456"/>
                    </a:lnTo>
                    <a:lnTo>
                      <a:pt x="179" y="467"/>
                    </a:lnTo>
                    <a:lnTo>
                      <a:pt x="169" y="476"/>
                    </a:lnTo>
                    <a:lnTo>
                      <a:pt x="132" y="488"/>
                    </a:lnTo>
                    <a:lnTo>
                      <a:pt x="120" y="482"/>
                    </a:lnTo>
                    <a:lnTo>
                      <a:pt x="112" y="472"/>
                    </a:lnTo>
                    <a:lnTo>
                      <a:pt x="96" y="458"/>
                    </a:lnTo>
                    <a:lnTo>
                      <a:pt x="73" y="444"/>
                    </a:lnTo>
                    <a:lnTo>
                      <a:pt x="48" y="444"/>
                    </a:lnTo>
                    <a:lnTo>
                      <a:pt x="29" y="443"/>
                    </a:lnTo>
                    <a:lnTo>
                      <a:pt x="10" y="435"/>
                    </a:lnTo>
                    <a:lnTo>
                      <a:pt x="3" y="426"/>
                    </a:lnTo>
                    <a:lnTo>
                      <a:pt x="4" y="409"/>
                    </a:lnTo>
                    <a:lnTo>
                      <a:pt x="12" y="396"/>
                    </a:lnTo>
                    <a:lnTo>
                      <a:pt x="21" y="383"/>
                    </a:lnTo>
                    <a:lnTo>
                      <a:pt x="32" y="373"/>
                    </a:lnTo>
                    <a:lnTo>
                      <a:pt x="36" y="359"/>
                    </a:lnTo>
                    <a:lnTo>
                      <a:pt x="35" y="336"/>
                    </a:lnTo>
                    <a:lnTo>
                      <a:pt x="36" y="303"/>
                    </a:lnTo>
                    <a:lnTo>
                      <a:pt x="42" y="281"/>
                    </a:lnTo>
                    <a:lnTo>
                      <a:pt x="50" y="254"/>
                    </a:lnTo>
                    <a:lnTo>
                      <a:pt x="62" y="236"/>
                    </a:lnTo>
                    <a:lnTo>
                      <a:pt x="62" y="219"/>
                    </a:lnTo>
                    <a:lnTo>
                      <a:pt x="58" y="202"/>
                    </a:lnTo>
                    <a:lnTo>
                      <a:pt x="48" y="174"/>
                    </a:lnTo>
                    <a:lnTo>
                      <a:pt x="33" y="140"/>
                    </a:lnTo>
                    <a:lnTo>
                      <a:pt x="18" y="114"/>
                    </a:lnTo>
                    <a:lnTo>
                      <a:pt x="10" y="87"/>
                    </a:lnTo>
                    <a:lnTo>
                      <a:pt x="6" y="67"/>
                    </a:lnTo>
                    <a:lnTo>
                      <a:pt x="1" y="40"/>
                    </a:lnTo>
                    <a:lnTo>
                      <a:pt x="0" y="15"/>
                    </a:lnTo>
                    <a:lnTo>
                      <a:pt x="6" y="3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4" name="Freeform 14"/>
              <p:cNvSpPr>
                <a:spLocks/>
              </p:cNvSpPr>
              <p:nvPr/>
            </p:nvSpPr>
            <p:spPr bwMode="auto">
              <a:xfrm>
                <a:off x="4232" y="3335"/>
                <a:ext cx="191" cy="477"/>
              </a:xfrm>
              <a:custGeom>
                <a:avLst/>
                <a:gdLst/>
                <a:ahLst/>
                <a:cxnLst>
                  <a:cxn ang="0">
                    <a:pos x="163" y="0"/>
                  </a:cxn>
                  <a:cxn ang="0">
                    <a:pos x="140" y="19"/>
                  </a:cxn>
                  <a:cxn ang="0">
                    <a:pos x="120" y="51"/>
                  </a:cxn>
                  <a:cxn ang="0">
                    <a:pos x="99" y="94"/>
                  </a:cxn>
                  <a:cxn ang="0">
                    <a:pos x="90" y="139"/>
                  </a:cxn>
                  <a:cxn ang="0">
                    <a:pos x="85" y="170"/>
                  </a:cxn>
                  <a:cxn ang="0">
                    <a:pos x="87" y="206"/>
                  </a:cxn>
                  <a:cxn ang="0">
                    <a:pos x="88" y="232"/>
                  </a:cxn>
                  <a:cxn ang="0">
                    <a:pos x="96" y="262"/>
                  </a:cxn>
                  <a:cxn ang="0">
                    <a:pos x="108" y="293"/>
                  </a:cxn>
                  <a:cxn ang="0">
                    <a:pos x="119" y="320"/>
                  </a:cxn>
                  <a:cxn ang="0">
                    <a:pos x="126" y="344"/>
                  </a:cxn>
                  <a:cxn ang="0">
                    <a:pos x="132" y="363"/>
                  </a:cxn>
                  <a:cxn ang="0">
                    <a:pos x="131" y="378"/>
                  </a:cxn>
                  <a:cxn ang="0">
                    <a:pos x="120" y="385"/>
                  </a:cxn>
                  <a:cxn ang="0">
                    <a:pos x="93" y="391"/>
                  </a:cxn>
                  <a:cxn ang="0">
                    <a:pos x="66" y="401"/>
                  </a:cxn>
                  <a:cxn ang="0">
                    <a:pos x="49" y="404"/>
                  </a:cxn>
                  <a:cxn ang="0">
                    <a:pos x="25" y="419"/>
                  </a:cxn>
                  <a:cxn ang="0">
                    <a:pos x="8" y="431"/>
                  </a:cxn>
                  <a:cxn ang="0">
                    <a:pos x="0" y="445"/>
                  </a:cxn>
                  <a:cxn ang="0">
                    <a:pos x="7" y="457"/>
                  </a:cxn>
                  <a:cxn ang="0">
                    <a:pos x="19" y="472"/>
                  </a:cxn>
                  <a:cxn ang="0">
                    <a:pos x="41" y="477"/>
                  </a:cxn>
                  <a:cxn ang="0">
                    <a:pos x="57" y="470"/>
                  </a:cxn>
                  <a:cxn ang="0">
                    <a:pos x="66" y="455"/>
                  </a:cxn>
                  <a:cxn ang="0">
                    <a:pos x="76" y="439"/>
                  </a:cxn>
                  <a:cxn ang="0">
                    <a:pos x="96" y="425"/>
                  </a:cxn>
                  <a:cxn ang="0">
                    <a:pos x="119" y="417"/>
                  </a:cxn>
                  <a:cxn ang="0">
                    <a:pos x="143" y="416"/>
                  </a:cxn>
                  <a:cxn ang="0">
                    <a:pos x="161" y="419"/>
                  </a:cxn>
                  <a:cxn ang="0">
                    <a:pos x="169" y="414"/>
                  </a:cxn>
                  <a:cxn ang="0">
                    <a:pos x="176" y="404"/>
                  </a:cxn>
                  <a:cxn ang="0">
                    <a:pos x="175" y="388"/>
                  </a:cxn>
                  <a:cxn ang="0">
                    <a:pos x="163" y="364"/>
                  </a:cxn>
                  <a:cxn ang="0">
                    <a:pos x="149" y="331"/>
                  </a:cxn>
                  <a:cxn ang="0">
                    <a:pos x="140" y="296"/>
                  </a:cxn>
                  <a:cxn ang="0">
                    <a:pos x="137" y="249"/>
                  </a:cxn>
                  <a:cxn ang="0">
                    <a:pos x="134" y="218"/>
                  </a:cxn>
                  <a:cxn ang="0">
                    <a:pos x="131" y="185"/>
                  </a:cxn>
                  <a:cxn ang="0">
                    <a:pos x="137" y="162"/>
                  </a:cxn>
                  <a:cxn ang="0">
                    <a:pos x="157" y="126"/>
                  </a:cxn>
                  <a:cxn ang="0">
                    <a:pos x="170" y="103"/>
                  </a:cxn>
                  <a:cxn ang="0">
                    <a:pos x="184" y="75"/>
                  </a:cxn>
                  <a:cxn ang="0">
                    <a:pos x="191" y="48"/>
                  </a:cxn>
                  <a:cxn ang="0">
                    <a:pos x="190" y="15"/>
                  </a:cxn>
                  <a:cxn ang="0">
                    <a:pos x="176" y="1"/>
                  </a:cxn>
                  <a:cxn ang="0">
                    <a:pos x="163" y="0"/>
                  </a:cxn>
                </a:cxnLst>
                <a:rect l="0" t="0" r="r" b="b"/>
                <a:pathLst>
                  <a:path w="191" h="477">
                    <a:moveTo>
                      <a:pt x="163" y="0"/>
                    </a:moveTo>
                    <a:lnTo>
                      <a:pt x="140" y="19"/>
                    </a:lnTo>
                    <a:lnTo>
                      <a:pt x="120" y="51"/>
                    </a:lnTo>
                    <a:lnTo>
                      <a:pt x="99" y="94"/>
                    </a:lnTo>
                    <a:lnTo>
                      <a:pt x="90" y="139"/>
                    </a:lnTo>
                    <a:lnTo>
                      <a:pt x="85" y="170"/>
                    </a:lnTo>
                    <a:lnTo>
                      <a:pt x="87" y="206"/>
                    </a:lnTo>
                    <a:lnTo>
                      <a:pt x="88" y="232"/>
                    </a:lnTo>
                    <a:lnTo>
                      <a:pt x="96" y="262"/>
                    </a:lnTo>
                    <a:lnTo>
                      <a:pt x="108" y="293"/>
                    </a:lnTo>
                    <a:lnTo>
                      <a:pt x="119" y="320"/>
                    </a:lnTo>
                    <a:lnTo>
                      <a:pt x="126" y="344"/>
                    </a:lnTo>
                    <a:lnTo>
                      <a:pt x="132" y="363"/>
                    </a:lnTo>
                    <a:lnTo>
                      <a:pt x="131" y="378"/>
                    </a:lnTo>
                    <a:lnTo>
                      <a:pt x="120" y="385"/>
                    </a:lnTo>
                    <a:lnTo>
                      <a:pt x="93" y="391"/>
                    </a:lnTo>
                    <a:lnTo>
                      <a:pt x="66" y="401"/>
                    </a:lnTo>
                    <a:lnTo>
                      <a:pt x="49" y="404"/>
                    </a:lnTo>
                    <a:lnTo>
                      <a:pt x="25" y="419"/>
                    </a:lnTo>
                    <a:lnTo>
                      <a:pt x="8" y="431"/>
                    </a:lnTo>
                    <a:lnTo>
                      <a:pt x="0" y="445"/>
                    </a:lnTo>
                    <a:lnTo>
                      <a:pt x="7" y="457"/>
                    </a:lnTo>
                    <a:lnTo>
                      <a:pt x="19" y="472"/>
                    </a:lnTo>
                    <a:lnTo>
                      <a:pt x="41" y="477"/>
                    </a:lnTo>
                    <a:lnTo>
                      <a:pt x="57" y="470"/>
                    </a:lnTo>
                    <a:lnTo>
                      <a:pt x="66" y="455"/>
                    </a:lnTo>
                    <a:lnTo>
                      <a:pt x="76" y="439"/>
                    </a:lnTo>
                    <a:lnTo>
                      <a:pt x="96" y="425"/>
                    </a:lnTo>
                    <a:lnTo>
                      <a:pt x="119" y="417"/>
                    </a:lnTo>
                    <a:lnTo>
                      <a:pt x="143" y="416"/>
                    </a:lnTo>
                    <a:lnTo>
                      <a:pt x="161" y="419"/>
                    </a:lnTo>
                    <a:lnTo>
                      <a:pt x="169" y="414"/>
                    </a:lnTo>
                    <a:lnTo>
                      <a:pt x="176" y="404"/>
                    </a:lnTo>
                    <a:lnTo>
                      <a:pt x="175" y="388"/>
                    </a:lnTo>
                    <a:lnTo>
                      <a:pt x="163" y="364"/>
                    </a:lnTo>
                    <a:lnTo>
                      <a:pt x="149" y="331"/>
                    </a:lnTo>
                    <a:lnTo>
                      <a:pt x="140" y="296"/>
                    </a:lnTo>
                    <a:lnTo>
                      <a:pt x="137" y="249"/>
                    </a:lnTo>
                    <a:lnTo>
                      <a:pt x="134" y="218"/>
                    </a:lnTo>
                    <a:lnTo>
                      <a:pt x="131" y="185"/>
                    </a:lnTo>
                    <a:lnTo>
                      <a:pt x="137" y="162"/>
                    </a:lnTo>
                    <a:lnTo>
                      <a:pt x="157" y="126"/>
                    </a:lnTo>
                    <a:lnTo>
                      <a:pt x="170" y="103"/>
                    </a:lnTo>
                    <a:lnTo>
                      <a:pt x="184" y="75"/>
                    </a:lnTo>
                    <a:lnTo>
                      <a:pt x="191" y="48"/>
                    </a:lnTo>
                    <a:lnTo>
                      <a:pt x="190" y="15"/>
                    </a:lnTo>
                    <a:lnTo>
                      <a:pt x="176" y="1"/>
                    </a:lnTo>
                    <a:lnTo>
                      <a:pt x="16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5382" name="WordArt 22"/>
          <p:cNvSpPr>
            <a:spLocks noChangeArrowheads="1" noChangeShapeType="1" noTextEdit="1"/>
          </p:cNvSpPr>
          <p:nvPr/>
        </p:nvSpPr>
        <p:spPr bwMode="auto">
          <a:xfrm>
            <a:off x="2286000" y="990600"/>
            <a:ext cx="4724400" cy="5334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n-US" sz="2800" kern="10"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Complex sentence</a:t>
            </a:r>
          </a:p>
        </p:txBody>
      </p:sp>
      <p:sp>
        <p:nvSpPr>
          <p:cNvPr id="15385" name="Text Box 25"/>
          <p:cNvSpPr txBox="1">
            <a:spLocks noChangeArrowheads="1"/>
          </p:cNvSpPr>
          <p:nvPr/>
        </p:nvSpPr>
        <p:spPr bwMode="auto">
          <a:xfrm>
            <a:off x="228600" y="5257800"/>
            <a:ext cx="8751888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/>
              <a:t>A </a:t>
            </a:r>
            <a:r>
              <a:rPr lang="en-US" sz="2800">
                <a:solidFill>
                  <a:schemeClr val="folHlink"/>
                </a:solidFill>
              </a:rPr>
              <a:t>dependent</a:t>
            </a:r>
            <a:r>
              <a:rPr lang="en-US" sz="2800"/>
              <a:t> clause joined to an </a:t>
            </a:r>
            <a:r>
              <a:rPr lang="en-US" sz="2800">
                <a:solidFill>
                  <a:schemeClr val="hlink"/>
                </a:solidFill>
              </a:rPr>
              <a:t>independent</a:t>
            </a:r>
            <a:r>
              <a:rPr lang="en-US" sz="2800"/>
              <a:t> clause. 	(The dependent clause needs the rest of the sentence for support.)</a:t>
            </a:r>
          </a:p>
        </p:txBody>
      </p:sp>
      <p:sp>
        <p:nvSpPr>
          <p:cNvPr id="15386" name="Text Box 26"/>
          <p:cNvSpPr txBox="1">
            <a:spLocks noChangeArrowheads="1"/>
          </p:cNvSpPr>
          <p:nvPr/>
        </p:nvSpPr>
        <p:spPr bwMode="auto">
          <a:xfrm>
            <a:off x="2438400" y="3124200"/>
            <a:ext cx="6477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chemeClr val="folHlink"/>
                </a:solidFill>
              </a:rPr>
              <a:t>Because you </a:t>
            </a:r>
            <a:r>
              <a:rPr lang="en-US" sz="3200" dirty="0" smtClean="0">
                <a:solidFill>
                  <a:schemeClr val="folHlink"/>
                </a:solidFill>
              </a:rPr>
              <a:t>care for me</a:t>
            </a:r>
            <a:r>
              <a:rPr lang="en-US" sz="3200" dirty="0" smtClean="0"/>
              <a:t>, </a:t>
            </a:r>
            <a:r>
              <a:rPr lang="en-US" sz="3200" dirty="0">
                <a:solidFill>
                  <a:schemeClr val="hlink"/>
                </a:solidFill>
              </a:rPr>
              <a:t>I </a:t>
            </a:r>
            <a:r>
              <a:rPr lang="en-US" sz="3200" dirty="0" smtClean="0">
                <a:solidFill>
                  <a:schemeClr val="hlink"/>
                </a:solidFill>
              </a:rPr>
              <a:t>care for </a:t>
            </a:r>
            <a:r>
              <a:rPr lang="en-US" sz="3200" dirty="0">
                <a:solidFill>
                  <a:schemeClr val="hlink"/>
                </a:solidFill>
              </a:rPr>
              <a:t>you</a:t>
            </a:r>
            <a:r>
              <a:rPr lang="en-US" sz="3200" dirty="0"/>
              <a:t>.</a:t>
            </a:r>
          </a:p>
        </p:txBody>
      </p: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2819400" y="2133600"/>
            <a:ext cx="2971800" cy="1066800"/>
            <a:chOff x="1776" y="1344"/>
            <a:chExt cx="1872" cy="672"/>
          </a:xfrm>
        </p:grpSpPr>
        <p:sp>
          <p:nvSpPr>
            <p:cNvPr id="15387" name="AutoShape 27"/>
            <p:cNvSpPr>
              <a:spLocks/>
            </p:cNvSpPr>
            <p:nvPr/>
          </p:nvSpPr>
          <p:spPr bwMode="auto">
            <a:xfrm rot="-5380880">
              <a:off x="2544" y="912"/>
              <a:ext cx="336" cy="1872"/>
            </a:xfrm>
            <a:prstGeom prst="rightBrace">
              <a:avLst>
                <a:gd name="adj1" fmla="val 46429"/>
                <a:gd name="adj2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88" name="Text Box 28"/>
            <p:cNvSpPr txBox="1">
              <a:spLocks noChangeArrowheads="1"/>
            </p:cNvSpPr>
            <p:nvPr/>
          </p:nvSpPr>
          <p:spPr bwMode="auto">
            <a:xfrm>
              <a:off x="1824" y="1344"/>
              <a:ext cx="1632" cy="288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chemeClr val="bg1"/>
                  </a:solidFill>
                </a:rPr>
                <a:t>Dependent clause</a:t>
              </a:r>
            </a:p>
          </p:txBody>
        </p:sp>
      </p:grpSp>
      <p:grpSp>
        <p:nvGrpSpPr>
          <p:cNvPr id="6" name="Group 33"/>
          <p:cNvGrpSpPr>
            <a:grpSpLocks/>
          </p:cNvGrpSpPr>
          <p:nvPr/>
        </p:nvGrpSpPr>
        <p:grpSpPr bwMode="auto">
          <a:xfrm>
            <a:off x="5943600" y="3657600"/>
            <a:ext cx="2895600" cy="914400"/>
            <a:chOff x="3744" y="2304"/>
            <a:chExt cx="1824" cy="576"/>
          </a:xfrm>
        </p:grpSpPr>
        <p:sp>
          <p:nvSpPr>
            <p:cNvPr id="15389" name="AutoShape 29"/>
            <p:cNvSpPr>
              <a:spLocks/>
            </p:cNvSpPr>
            <p:nvPr/>
          </p:nvSpPr>
          <p:spPr bwMode="auto">
            <a:xfrm rot="5380880" flipV="1">
              <a:off x="4536" y="1944"/>
              <a:ext cx="240" cy="960"/>
            </a:xfrm>
            <a:prstGeom prst="rightBrace">
              <a:avLst>
                <a:gd name="adj1" fmla="val 33333"/>
                <a:gd name="adj2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90" name="Text Box 30"/>
            <p:cNvSpPr txBox="1">
              <a:spLocks noChangeArrowheads="1"/>
            </p:cNvSpPr>
            <p:nvPr/>
          </p:nvSpPr>
          <p:spPr bwMode="auto">
            <a:xfrm>
              <a:off x="3744" y="2592"/>
              <a:ext cx="1824" cy="288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chemeClr val="bg1"/>
                  </a:solidFill>
                </a:rPr>
                <a:t>Independent clause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86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Subordinating Conjunctions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81000" y="1527175"/>
            <a:ext cx="8123238" cy="4572000"/>
          </a:xfrm>
        </p:spPr>
        <p:txBody>
          <a:bodyPr/>
          <a:lstStyle/>
          <a:p>
            <a:pPr>
              <a:lnSpc>
                <a:spcPct val="90000"/>
              </a:lnSpc>
              <a:buFont typeface="Symbol" pitchFamily="18" charset="2"/>
              <a:buNone/>
            </a:pPr>
            <a:r>
              <a:rPr lang="en-US" sz="2400" b="1" dirty="0" smtClean="0"/>
              <a:t>After			how 			Until</a:t>
            </a:r>
          </a:p>
          <a:p>
            <a:pPr>
              <a:lnSpc>
                <a:spcPct val="90000"/>
              </a:lnSpc>
              <a:buFont typeface="Symbol" pitchFamily="18" charset="2"/>
              <a:buNone/>
            </a:pPr>
            <a:r>
              <a:rPr lang="en-US" sz="2400" b="1" dirty="0" smtClean="0"/>
              <a:t>Although		if 			Unless</a:t>
            </a:r>
          </a:p>
          <a:p>
            <a:pPr>
              <a:lnSpc>
                <a:spcPct val="90000"/>
              </a:lnSpc>
              <a:buFont typeface="Symbol" pitchFamily="18" charset="2"/>
              <a:buNone/>
            </a:pPr>
            <a:r>
              <a:rPr lang="en-US" sz="2400" b="1" dirty="0" smtClean="0"/>
              <a:t>As			in as much   	as if </a:t>
            </a:r>
          </a:p>
          <a:p>
            <a:pPr>
              <a:lnSpc>
                <a:spcPct val="90000"/>
              </a:lnSpc>
              <a:buFont typeface="Symbol" pitchFamily="18" charset="2"/>
              <a:buNone/>
            </a:pPr>
            <a:r>
              <a:rPr lang="en-US" sz="2400" b="1" dirty="0" smtClean="0"/>
              <a:t>in order that	When		as long as </a:t>
            </a:r>
          </a:p>
          <a:p>
            <a:pPr>
              <a:lnSpc>
                <a:spcPct val="90000"/>
              </a:lnSpc>
              <a:buFont typeface="Symbol" pitchFamily="18" charset="2"/>
              <a:buNone/>
            </a:pPr>
            <a:r>
              <a:rPr lang="en-US" sz="2400" b="1" dirty="0" smtClean="0"/>
              <a:t>At least 		Whenever		as much as </a:t>
            </a:r>
          </a:p>
          <a:p>
            <a:pPr>
              <a:lnSpc>
                <a:spcPct val="90000"/>
              </a:lnSpc>
              <a:buFont typeface="Symbol" pitchFamily="18" charset="2"/>
              <a:buNone/>
            </a:pPr>
            <a:r>
              <a:rPr lang="en-US" sz="2400" b="1" dirty="0" smtClean="0"/>
              <a:t>now that 		whereas 		soon </a:t>
            </a:r>
          </a:p>
          <a:p>
            <a:pPr>
              <a:lnSpc>
                <a:spcPct val="90000"/>
              </a:lnSpc>
              <a:buFont typeface="Symbol" pitchFamily="18" charset="2"/>
              <a:buNone/>
            </a:pPr>
            <a:r>
              <a:rPr lang="en-US" sz="2400" b="1" dirty="0" smtClean="0"/>
              <a:t>wherever		as though 		Since</a:t>
            </a:r>
          </a:p>
          <a:p>
            <a:pPr>
              <a:lnSpc>
                <a:spcPct val="90000"/>
              </a:lnSpc>
              <a:buFont typeface="Symbol" pitchFamily="18" charset="2"/>
              <a:buNone/>
            </a:pPr>
            <a:r>
              <a:rPr lang="en-US" sz="2400" b="1" dirty="0" smtClean="0"/>
              <a:t>While		because		so that</a:t>
            </a:r>
          </a:p>
          <a:p>
            <a:pPr>
              <a:lnSpc>
                <a:spcPct val="90000"/>
              </a:lnSpc>
              <a:buFont typeface="Symbol" pitchFamily="18" charset="2"/>
              <a:buNone/>
            </a:pPr>
            <a:r>
              <a:rPr lang="en-US" sz="2400" b="1" dirty="0" smtClean="0"/>
              <a:t>Before		even if 		That</a:t>
            </a:r>
          </a:p>
          <a:p>
            <a:pPr>
              <a:lnSpc>
                <a:spcPct val="90000"/>
              </a:lnSpc>
              <a:buFont typeface="Symbol" pitchFamily="18" charset="2"/>
              <a:buNone/>
            </a:pPr>
            <a:r>
              <a:rPr lang="en-US" sz="2400" b="1" dirty="0" smtClean="0"/>
              <a:t>even though </a:t>
            </a:r>
            <a:r>
              <a:rPr lang="en-US" sz="2400" dirty="0" smtClean="0"/>
              <a:t> 	</a:t>
            </a:r>
            <a:r>
              <a:rPr lang="en-US" sz="2400" b="1" dirty="0" err="1" smtClean="0"/>
              <a:t>though</a:t>
            </a:r>
            <a:endParaRPr lang="en-US" sz="2400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0B2A-F1BD-4E18-BAF1-944E2DDDDBE1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Complex Sentences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527175"/>
            <a:ext cx="8504238" cy="45720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dirty="0" smtClean="0"/>
              <a:t>Examples: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dirty="0" smtClean="0"/>
              <a:t>Although Sam loves cats, he does not keep any as pets.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dirty="0" smtClean="0"/>
              <a:t>Although Sam loves cats, he does not keep any as pets because his wife dislikes them.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dirty="0" smtClean="0"/>
              <a:t>Although Sam loves cats as his pet cat once saved his life, he decided not to keep any in the house after he got married because his wife dislikes them.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Complex Sentences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527175"/>
            <a:ext cx="8504238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FF0000"/>
                </a:solidFill>
              </a:rPr>
              <a:t>After he gave it some thought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002060"/>
                </a:solidFill>
              </a:rPr>
              <a:t>the mouse </a:t>
            </a:r>
            <a:r>
              <a:rPr lang="en-US" dirty="0" smtClean="0"/>
              <a:t>decided to wait until later for his trek.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2060"/>
                </a:solidFill>
              </a:rPr>
              <a:t>The cat </a:t>
            </a:r>
            <a:r>
              <a:rPr lang="en-US" dirty="0" smtClean="0"/>
              <a:t>fell asleep on the warm kitchen </a:t>
            </a:r>
            <a:r>
              <a:rPr lang="en-US" dirty="0" smtClean="0">
                <a:solidFill>
                  <a:srgbClr val="FF0000"/>
                </a:solidFill>
              </a:rPr>
              <a:t>because he was deprived of sleep the night before</a:t>
            </a:r>
            <a:r>
              <a:rPr lang="en-US" dirty="0" smtClean="0"/>
              <a:t>.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FF0000"/>
                </a:solidFill>
              </a:rPr>
              <a:t>When the mouse heard the soft snoring of his sleeping nemesis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002060"/>
                </a:solidFill>
              </a:rPr>
              <a:t>he</a:t>
            </a:r>
            <a:r>
              <a:rPr lang="en-US" dirty="0" smtClean="0"/>
              <a:t> scurried to the pantry and grabbed enough food for a week.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0B2A-F1BD-4E18-BAF1-944E2DDDDBE1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A Tip on Punctuation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Since dependent clauses are only part of a sentence, you can never connect them to another sentence with a semicolon.  Semicolons are only used between two </a:t>
            </a:r>
            <a:r>
              <a:rPr lang="en-US" u="sng" dirty="0"/>
              <a:t>independent</a:t>
            </a:r>
            <a:r>
              <a:rPr lang="en-US" dirty="0"/>
              <a:t> clauses.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 have loved you for years ; </a:t>
            </a:r>
            <a:r>
              <a:rPr lang="en-US" dirty="0" smtClean="0"/>
              <a:t>   although </a:t>
            </a:r>
            <a:r>
              <a:rPr lang="en-US" dirty="0"/>
              <a:t>I never admitted it.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 have loved you for years, although I never admitted it.</a:t>
            </a:r>
          </a:p>
        </p:txBody>
      </p:sp>
      <p:sp>
        <p:nvSpPr>
          <p:cNvPr id="22532" name="Oval 4"/>
          <p:cNvSpPr>
            <a:spLocks noChangeArrowheads="1"/>
          </p:cNvSpPr>
          <p:nvPr/>
        </p:nvSpPr>
        <p:spPr bwMode="auto">
          <a:xfrm>
            <a:off x="4038600" y="3124200"/>
            <a:ext cx="322262" cy="322262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4114800" y="3810000"/>
            <a:ext cx="1011237" cy="395288"/>
            <a:chOff x="4097" y="3570"/>
            <a:chExt cx="637" cy="249"/>
          </a:xfrm>
        </p:grpSpPr>
        <p:sp>
          <p:nvSpPr>
            <p:cNvPr id="22535" name="Text Box 7"/>
            <p:cNvSpPr txBox="1">
              <a:spLocks noChangeArrowheads="1"/>
            </p:cNvSpPr>
            <p:nvPr/>
          </p:nvSpPr>
          <p:spPr bwMode="auto">
            <a:xfrm>
              <a:off x="4363" y="3576"/>
              <a:ext cx="371" cy="243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solidFill>
                    <a:schemeClr val="bg1"/>
                  </a:solidFill>
                </a:rPr>
                <a:t>OK</a:t>
              </a:r>
            </a:p>
          </p:txBody>
        </p:sp>
        <p:sp>
          <p:nvSpPr>
            <p:cNvPr id="22536" name="Line 8"/>
            <p:cNvSpPr>
              <a:spLocks noChangeShapeType="1"/>
            </p:cNvSpPr>
            <p:nvPr/>
          </p:nvSpPr>
          <p:spPr bwMode="auto">
            <a:xfrm flipH="1" flipV="1">
              <a:off x="4097" y="3570"/>
              <a:ext cx="292" cy="18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4267201" y="3352803"/>
            <a:ext cx="1905876" cy="825545"/>
            <a:chOff x="4064" y="3002"/>
            <a:chExt cx="544" cy="146"/>
          </a:xfrm>
        </p:grpSpPr>
        <p:sp>
          <p:nvSpPr>
            <p:cNvPr id="22534" name="Text Box 6"/>
            <p:cNvSpPr txBox="1">
              <a:spLocks noChangeArrowheads="1"/>
            </p:cNvSpPr>
            <p:nvPr/>
          </p:nvSpPr>
          <p:spPr bwMode="auto">
            <a:xfrm>
              <a:off x="4389" y="3042"/>
              <a:ext cx="219" cy="65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>
                  <a:solidFill>
                    <a:schemeClr val="bg1"/>
                  </a:solidFill>
                </a:rPr>
                <a:t>No!</a:t>
              </a:r>
            </a:p>
          </p:txBody>
        </p:sp>
        <p:sp>
          <p:nvSpPr>
            <p:cNvPr id="22537" name="Line 9"/>
            <p:cNvSpPr>
              <a:spLocks noChangeShapeType="1"/>
            </p:cNvSpPr>
            <p:nvPr/>
          </p:nvSpPr>
          <p:spPr bwMode="auto">
            <a:xfrm flipH="1" flipV="1">
              <a:off x="4064" y="3002"/>
              <a:ext cx="309" cy="14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Compound-Complex Sentences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527175"/>
            <a:ext cx="8504238" cy="4572000"/>
          </a:xfrm>
        </p:spPr>
        <p:txBody>
          <a:bodyPr/>
          <a:lstStyle/>
          <a:p>
            <a:r>
              <a:rPr lang="en-US" dirty="0" smtClean="0"/>
              <a:t>A compound-complex sentence is a sentence that has at least two independent clauses and at least one dependent clause.</a:t>
            </a:r>
          </a:p>
          <a:p>
            <a:r>
              <a:rPr lang="en-US" dirty="0" smtClean="0"/>
              <a:t>The same subordinating conjunctions are used to introduce the dependent clauses.</a:t>
            </a:r>
          </a:p>
          <a:p>
            <a:r>
              <a:rPr lang="en-US" dirty="0" smtClean="0"/>
              <a:t>The same coordinating conjunctions (FANBOYS) are used for joining the independent clauses.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0B2A-F1BD-4E18-BAF1-944E2DDDDBE1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5" name="WordArt 21"/>
          <p:cNvSpPr>
            <a:spLocks noChangeArrowheads="1" noChangeShapeType="1" noTextEdit="1"/>
          </p:cNvSpPr>
          <p:nvPr/>
        </p:nvSpPr>
        <p:spPr bwMode="auto">
          <a:xfrm>
            <a:off x="1752600" y="914400"/>
            <a:ext cx="5743575" cy="4953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n-US" sz="2800" kern="10"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Compound complex sentence</a:t>
            </a:r>
          </a:p>
        </p:txBody>
      </p:sp>
      <p:sp>
        <p:nvSpPr>
          <p:cNvPr id="16406" name="Text Box 22"/>
          <p:cNvSpPr txBox="1">
            <a:spLocks noChangeArrowheads="1"/>
          </p:cNvSpPr>
          <p:nvPr/>
        </p:nvSpPr>
        <p:spPr bwMode="auto">
          <a:xfrm>
            <a:off x="228600" y="5943600"/>
            <a:ext cx="868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 dependent clause added to </a:t>
            </a:r>
            <a:r>
              <a:rPr lang="en-US" u="sng"/>
              <a:t>two</a:t>
            </a:r>
            <a:r>
              <a:rPr lang="en-US"/>
              <a:t> or more independent clauses </a:t>
            </a:r>
          </a:p>
        </p:txBody>
      </p:sp>
      <p:sp>
        <p:nvSpPr>
          <p:cNvPr id="16407" name="Text Box 23"/>
          <p:cNvSpPr txBox="1">
            <a:spLocks noChangeArrowheads="1"/>
          </p:cNvSpPr>
          <p:nvPr/>
        </p:nvSpPr>
        <p:spPr bwMode="auto">
          <a:xfrm>
            <a:off x="3505200" y="2971800"/>
            <a:ext cx="533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chemeClr val="folHlink"/>
                </a:solidFill>
              </a:rPr>
              <a:t>Because we are a family</a:t>
            </a:r>
            <a:r>
              <a:rPr lang="en-US" sz="3200" b="1" dirty="0">
                <a:solidFill>
                  <a:schemeClr val="folHlink"/>
                </a:solidFill>
              </a:rPr>
              <a:t>,</a:t>
            </a:r>
            <a:r>
              <a:rPr lang="en-US" sz="3200" dirty="0"/>
              <a:t> </a:t>
            </a:r>
            <a:r>
              <a:rPr lang="en-US" sz="3200" dirty="0">
                <a:solidFill>
                  <a:schemeClr val="hlink"/>
                </a:solidFill>
              </a:rPr>
              <a:t>I </a:t>
            </a:r>
            <a:r>
              <a:rPr lang="en-US" sz="3200" dirty="0" smtClean="0">
                <a:solidFill>
                  <a:schemeClr val="hlink"/>
                </a:solidFill>
              </a:rPr>
              <a:t>care for </a:t>
            </a:r>
            <a:r>
              <a:rPr lang="en-US" sz="3200" dirty="0">
                <a:solidFill>
                  <a:schemeClr val="hlink"/>
                </a:solidFill>
              </a:rPr>
              <a:t>you</a:t>
            </a:r>
            <a:r>
              <a:rPr lang="en-US" sz="3200" b="1" dirty="0">
                <a:solidFill>
                  <a:schemeClr val="hlink"/>
                </a:solidFill>
              </a:rPr>
              <a:t>, and</a:t>
            </a:r>
            <a:r>
              <a:rPr lang="en-US" sz="3200" dirty="0">
                <a:solidFill>
                  <a:schemeClr val="hlink"/>
                </a:solidFill>
              </a:rPr>
              <a:t> you </a:t>
            </a:r>
            <a:r>
              <a:rPr lang="en-US" sz="3200" dirty="0" smtClean="0">
                <a:solidFill>
                  <a:schemeClr val="hlink"/>
                </a:solidFill>
              </a:rPr>
              <a:t>care for </a:t>
            </a:r>
            <a:r>
              <a:rPr lang="en-US" sz="3200" dirty="0">
                <a:solidFill>
                  <a:schemeClr val="hlink"/>
                </a:solidFill>
              </a:rPr>
              <a:t>me. </a:t>
            </a:r>
          </a:p>
        </p:txBody>
      </p:sp>
      <p:grpSp>
        <p:nvGrpSpPr>
          <p:cNvPr id="6" name="Group 33"/>
          <p:cNvGrpSpPr>
            <a:grpSpLocks/>
          </p:cNvGrpSpPr>
          <p:nvPr/>
        </p:nvGrpSpPr>
        <p:grpSpPr bwMode="auto">
          <a:xfrm>
            <a:off x="4495800" y="3962400"/>
            <a:ext cx="3810000" cy="1447800"/>
            <a:chOff x="2832" y="2496"/>
            <a:chExt cx="2400" cy="912"/>
          </a:xfrm>
        </p:grpSpPr>
        <p:sp>
          <p:nvSpPr>
            <p:cNvPr id="16411" name="Text Box 27"/>
            <p:cNvSpPr txBox="1">
              <a:spLocks noChangeArrowheads="1"/>
            </p:cNvSpPr>
            <p:nvPr/>
          </p:nvSpPr>
          <p:spPr bwMode="auto">
            <a:xfrm>
              <a:off x="3168" y="3120"/>
              <a:ext cx="2064" cy="288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chemeClr val="bg1"/>
                  </a:solidFill>
                </a:rPr>
                <a:t>2 independent clauses</a:t>
              </a:r>
            </a:p>
          </p:txBody>
        </p:sp>
        <p:sp>
          <p:nvSpPr>
            <p:cNvPr id="16412" name="Line 28"/>
            <p:cNvSpPr>
              <a:spLocks noChangeShapeType="1"/>
            </p:cNvSpPr>
            <p:nvPr/>
          </p:nvSpPr>
          <p:spPr bwMode="auto">
            <a:xfrm flipH="1" flipV="1">
              <a:off x="2832" y="2496"/>
              <a:ext cx="912" cy="624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413" name="Line 29"/>
            <p:cNvSpPr>
              <a:spLocks noChangeShapeType="1"/>
            </p:cNvSpPr>
            <p:nvPr/>
          </p:nvSpPr>
          <p:spPr bwMode="auto">
            <a:xfrm flipV="1">
              <a:off x="4080" y="2544"/>
              <a:ext cx="816" cy="624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7" name="Group 32"/>
          <p:cNvGrpSpPr>
            <a:grpSpLocks/>
          </p:cNvGrpSpPr>
          <p:nvPr/>
        </p:nvGrpSpPr>
        <p:grpSpPr bwMode="auto">
          <a:xfrm>
            <a:off x="4191000" y="1981200"/>
            <a:ext cx="2971800" cy="1066800"/>
            <a:chOff x="2640" y="1248"/>
            <a:chExt cx="1872" cy="672"/>
          </a:xfrm>
        </p:grpSpPr>
        <p:sp>
          <p:nvSpPr>
            <p:cNvPr id="16409" name="Text Box 25"/>
            <p:cNvSpPr txBox="1">
              <a:spLocks noChangeArrowheads="1"/>
            </p:cNvSpPr>
            <p:nvPr/>
          </p:nvSpPr>
          <p:spPr bwMode="auto">
            <a:xfrm>
              <a:off x="2736" y="1248"/>
              <a:ext cx="1632" cy="288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chemeClr val="bg1"/>
                  </a:solidFill>
                </a:rPr>
                <a:t>Dependent clause</a:t>
              </a:r>
            </a:p>
          </p:txBody>
        </p:sp>
        <p:sp>
          <p:nvSpPr>
            <p:cNvPr id="16415" name="AutoShape 31"/>
            <p:cNvSpPr>
              <a:spLocks/>
            </p:cNvSpPr>
            <p:nvPr/>
          </p:nvSpPr>
          <p:spPr bwMode="auto">
            <a:xfrm rot="-5380880">
              <a:off x="3408" y="816"/>
              <a:ext cx="336" cy="1872"/>
            </a:xfrm>
            <a:prstGeom prst="rightBrace">
              <a:avLst>
                <a:gd name="adj1" fmla="val 46429"/>
                <a:gd name="adj2" fmla="val 50000"/>
              </a:avLst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7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Sample Compound-Complex Sentences.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527175"/>
            <a:ext cx="8504238" cy="4797425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000" dirty="0" smtClean="0"/>
              <a:t>Although thought to be indestructible, the Twin Towers fell on Sept. 11, 2001, and that forever changed the NYC skyline. </a:t>
            </a:r>
          </a:p>
          <a:p>
            <a:r>
              <a:rPr lang="en-US" sz="2000" dirty="0" smtClean="0"/>
              <a:t>2.The Twin Towers were destroyed by terrorists, who thought they could tear the US apart, but instead, this tragedy brought the US people together. </a:t>
            </a:r>
          </a:p>
          <a:p>
            <a:endParaRPr lang="en-US" sz="2000" dirty="0" smtClean="0"/>
          </a:p>
          <a:p>
            <a:r>
              <a:rPr lang="en-US" sz="2000" dirty="0" smtClean="0"/>
              <a:t>Of all the tragedies the US has suffered, the 9/11 terrorist attack killed more individuals than Pearl Harbor; therefore, it is the most tragic lost in American history.</a:t>
            </a:r>
          </a:p>
          <a:p>
            <a:r>
              <a:rPr lang="en-US" sz="2000" dirty="0" smtClean="0"/>
              <a:t>4. To this day, there is much controversy surrounding 9/11, and still, the American politicians swear they knew nothing prior to the attack</a:t>
            </a:r>
            <a:r>
              <a:rPr lang="en-US" sz="1900" dirty="0" smtClean="0"/>
              <a:t>. </a:t>
            </a:r>
            <a:endParaRPr lang="en-US" sz="19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0B2A-F1BD-4E18-BAF1-944E2DDDDBE1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>
                <a:latin typeface="Tahoma" pitchFamily="34" charset="0"/>
              </a:rPr>
              <a:t>Comparing compound and complex sentences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1" y="1906588"/>
            <a:ext cx="8305799" cy="4418012"/>
          </a:xfrm>
        </p:spPr>
        <p:txBody>
          <a:bodyPr/>
          <a:lstStyle/>
          <a:p>
            <a:pPr marL="1749425" lvl="2">
              <a:lnSpc>
                <a:spcPct val="90000"/>
              </a:lnSpc>
              <a:buFontTx/>
              <a:buNone/>
            </a:pPr>
            <a:endParaRPr lang="en-US" sz="2000" dirty="0">
              <a:latin typeface="Tahoma" pitchFamily="34" charset="0"/>
            </a:endParaRPr>
          </a:p>
          <a:p>
            <a:r>
              <a:rPr lang="en-GB" dirty="0">
                <a:latin typeface="Tahoma" pitchFamily="34" charset="0"/>
              </a:rPr>
              <a:t>interest, variety, and coherence</a:t>
            </a:r>
          </a:p>
          <a:p>
            <a:r>
              <a:rPr lang="en-GB" dirty="0">
                <a:latin typeface="Tahoma" pitchFamily="34" charset="0"/>
              </a:rPr>
              <a:t>compound sentences differ from complex sentences in one important way: In a compound sentence, both clauses have equal importance; in a complex sentence, the independent clause is more important.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0B2A-F1BD-4E18-BAF1-944E2DDDDBE1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>
                <a:latin typeface="Tahoma" pitchFamily="34" charset="0"/>
              </a:rPr>
              <a:t>Comparing compound and complex sentences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1" y="1906588"/>
            <a:ext cx="8686800" cy="4418012"/>
          </a:xfrm>
        </p:spPr>
        <p:txBody>
          <a:bodyPr/>
          <a:lstStyle/>
          <a:p>
            <a:pPr marL="1749425" lvl="2">
              <a:lnSpc>
                <a:spcPct val="90000"/>
              </a:lnSpc>
              <a:buFontTx/>
              <a:buNone/>
            </a:pPr>
            <a:endParaRPr lang="en-US" sz="2000" dirty="0">
              <a:latin typeface="Tahoma" pitchFamily="34" charset="0"/>
            </a:endParaRPr>
          </a:p>
          <a:p>
            <a:r>
              <a:rPr lang="en-GB" dirty="0">
                <a:latin typeface="Tahoma" pitchFamily="34" charset="0"/>
              </a:rPr>
              <a:t>interest, variety, and coherence</a:t>
            </a:r>
          </a:p>
          <a:p>
            <a:r>
              <a:rPr lang="en-GB" dirty="0">
                <a:latin typeface="Tahoma" pitchFamily="34" charset="0"/>
              </a:rPr>
              <a:t>compound sentences differ from complex sentences in one important way: In a compound sentence, both clauses have equal importance; in a complex sentence, the independent clause is more important.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0B2A-F1BD-4E18-BAF1-944E2DDDDBE1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81000"/>
            <a:ext cx="8534400" cy="606552"/>
          </a:xfrm>
        </p:spPr>
        <p:txBody>
          <a:bodyPr>
            <a:normAutofit fontScale="90000"/>
          </a:bodyPr>
          <a:lstStyle/>
          <a:p>
            <a:r>
              <a:rPr lang="en-US" sz="2700" dirty="0" smtClean="0"/>
              <a:t>Test Yourself – Simple, Compound, Complex, or Compound-Complex</a:t>
            </a:r>
            <a:r>
              <a:rPr lang="en-US" sz="3600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81000" y="1527175"/>
            <a:ext cx="8123238" cy="45720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80000"/>
              </a:lnSpc>
              <a:buFont typeface="Symbol" pitchFamily="18" charset="2"/>
              <a:buNone/>
            </a:pPr>
            <a:endParaRPr lang="en-US" sz="2400" dirty="0" smtClean="0"/>
          </a:p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en-US" sz="2800" dirty="0" smtClean="0"/>
              <a:t>1. The teacher walked into the classroom, greeted the students, and </a:t>
            </a: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en-US" sz="2800" dirty="0" smtClean="0"/>
              <a:t>took attendance.</a:t>
            </a: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endParaRPr lang="en-US" sz="2800" dirty="0" smtClean="0"/>
          </a:p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en-US" sz="2800" dirty="0" smtClean="0"/>
              <a:t>2. Juan played football while Jane went shopping.</a:t>
            </a: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endParaRPr lang="en-US" sz="2800" dirty="0" smtClean="0"/>
          </a:p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en-US" sz="2800" dirty="0" smtClean="0"/>
              <a:t>3. Juan played football, yet Jim went shopping.</a:t>
            </a: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endParaRPr lang="en-US" sz="2800" dirty="0" smtClean="0"/>
          </a:p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en-US" sz="2800" dirty="0" smtClean="0"/>
              <a:t>4. Although Mexico has a better team, they lost the tournament, </a:t>
            </a: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en-US" sz="2800" dirty="0" smtClean="0"/>
              <a:t>and their more aggressive style did not pay off.</a:t>
            </a: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endParaRPr lang="en-US" sz="2800" dirty="0" smtClean="0"/>
          </a:p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en-US" sz="2800" dirty="0" smtClean="0"/>
              <a:t>5. The island was filled with many trails winding through the thick </a:t>
            </a: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en-US" sz="2800" dirty="0" smtClean="0"/>
              <a:t>underbrush, a small lake, and dangerous wild animals.</a:t>
            </a: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endParaRPr lang="en-US" sz="2800" dirty="0" smtClean="0"/>
          </a:p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en-US" sz="2800" dirty="0" smtClean="0"/>
              <a:t>6. Naoki passed the test because he studied hard, but Stacy did not </a:t>
            </a: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en-US" sz="2800" dirty="0" smtClean="0"/>
              <a:t>understand the material.</a:t>
            </a: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endParaRPr lang="en-US" sz="28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0B2A-F1BD-4E18-BAF1-944E2DDDDBE1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04800" y="1527175"/>
            <a:ext cx="8199438" cy="4572000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/>
              <a:t>Self-Check</a:t>
            </a:r>
          </a:p>
          <a:p>
            <a:r>
              <a:rPr lang="en-US" dirty="0" smtClean="0"/>
              <a:t>Does your sentence have at least 2 independent clauses? Underline them. </a:t>
            </a:r>
          </a:p>
          <a:p>
            <a:r>
              <a:rPr lang="en-US" dirty="0" smtClean="0"/>
              <a:t>Are your sentences joined by a conjunction? Draw a box around it. </a:t>
            </a:r>
          </a:p>
          <a:p>
            <a:r>
              <a:rPr lang="en-US" dirty="0" smtClean="0"/>
              <a:t>Does your sentence have a dependent clause? Circle it.</a:t>
            </a:r>
          </a:p>
          <a:p>
            <a:r>
              <a:rPr lang="en-US" dirty="0" smtClean="0"/>
              <a:t>Does your dependent clause start with a transitional word or phrase? Draw a box around it. 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0B2A-F1BD-4E18-BAF1-944E2DDDDBE1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Zeinab Aslam</a:t>
            </a:r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108</TotalTime>
  <Words>2234</Words>
  <Application>Microsoft Office PowerPoint</Application>
  <PresentationFormat>On-screen Show (4:3)</PresentationFormat>
  <Paragraphs>320</Paragraphs>
  <Slides>39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Civic</vt:lpstr>
      <vt:lpstr>Slide 1</vt:lpstr>
      <vt:lpstr>A Sentence </vt:lpstr>
      <vt:lpstr>Phrase </vt:lpstr>
      <vt:lpstr>Phrase</vt:lpstr>
      <vt:lpstr>Phrase example</vt:lpstr>
      <vt:lpstr>Sentence Components</vt:lpstr>
      <vt:lpstr>Sentence Components</vt:lpstr>
      <vt:lpstr>Slide 8</vt:lpstr>
      <vt:lpstr>Clause </vt:lpstr>
      <vt:lpstr>A bigger sentence …</vt:lpstr>
      <vt:lpstr>Clause </vt:lpstr>
      <vt:lpstr>Clause </vt:lpstr>
      <vt:lpstr>Simple Sentence </vt:lpstr>
      <vt:lpstr>Sample Simple Sentences</vt:lpstr>
      <vt:lpstr>More Examples of Simple Sentences </vt:lpstr>
      <vt:lpstr>Compound Sentence </vt:lpstr>
      <vt:lpstr>Compound Sentences</vt:lpstr>
      <vt:lpstr>#2:  Compound Sentence</vt:lpstr>
      <vt:lpstr>Compound sentences</vt:lpstr>
      <vt:lpstr>Examples of compound sentences</vt:lpstr>
      <vt:lpstr>Compound sentence without coordinating conjunctions</vt:lpstr>
      <vt:lpstr>Compound sentence without coordinating conjunctions</vt:lpstr>
      <vt:lpstr>Sample Compound Sentences</vt:lpstr>
      <vt:lpstr>Complex Sentence </vt:lpstr>
      <vt:lpstr>Slide 25</vt:lpstr>
      <vt:lpstr>#3:  Complex Sentence</vt:lpstr>
      <vt:lpstr>Complex Sentences</vt:lpstr>
      <vt:lpstr>Slide 28</vt:lpstr>
      <vt:lpstr>Subordinating Conjunctions</vt:lpstr>
      <vt:lpstr>Complex Sentences</vt:lpstr>
      <vt:lpstr>Sample Complex Sentences</vt:lpstr>
      <vt:lpstr>A Tip on Punctuation</vt:lpstr>
      <vt:lpstr>Compound-Complex Sentences</vt:lpstr>
      <vt:lpstr>Slide 34</vt:lpstr>
      <vt:lpstr>Sample Compound-Complex Sentences.</vt:lpstr>
      <vt:lpstr>Comparing compound and complex sentences</vt:lpstr>
      <vt:lpstr>Comparing compound and complex sentences</vt:lpstr>
      <vt:lpstr>Test Yourself – Simple, Compound, Complex, or Compound-Complex?</vt:lpstr>
      <vt:lpstr>Slide 39</vt:lpstr>
    </vt:vector>
  </TitlesOfParts>
  <Company>Delta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Zeinab Aslam Khan</dc:creator>
  <cp:lastModifiedBy>Zeinab Aslam Khan</cp:lastModifiedBy>
  <cp:revision>21</cp:revision>
  <dcterms:created xsi:type="dcterms:W3CDTF">2013-02-12T08:59:06Z</dcterms:created>
  <dcterms:modified xsi:type="dcterms:W3CDTF">2013-02-18T09:56:29Z</dcterms:modified>
</cp:coreProperties>
</file>