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7" r:id="rId5"/>
    <p:sldId id="278" r:id="rId6"/>
    <p:sldId id="279" r:id="rId7"/>
    <p:sldId id="280" r:id="rId8"/>
    <p:sldId id="281" r:id="rId9"/>
    <p:sldId id="313" r:id="rId10"/>
    <p:sldId id="285" r:id="rId11"/>
    <p:sldId id="283" r:id="rId12"/>
    <p:sldId id="282" r:id="rId13"/>
    <p:sldId id="286" r:id="rId14"/>
    <p:sldId id="284" r:id="rId15"/>
    <p:sldId id="287" r:id="rId16"/>
    <p:sldId id="288" r:id="rId17"/>
    <p:sldId id="289" r:id="rId18"/>
    <p:sldId id="290" r:id="rId19"/>
    <p:sldId id="314" r:id="rId20"/>
    <p:sldId id="315" r:id="rId21"/>
    <p:sldId id="29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7D2ECA9-7DEE-4468-A405-80240298786C}" type="datetimeFigureOut">
              <a:rPr lang="en-GB" smtClean="0"/>
              <a:pPr/>
              <a:t>06/04/2013</a:t>
            </a:fld>
            <a:endParaRPr lang="en-GB"/>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GB"/>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D1313957-167E-4339-AC5E-B70E8DD4EAAC}" type="slidenum">
              <a:rPr lang="en-GB" smtClean="0"/>
              <a:pPr/>
              <a:t>‹#›</a:t>
            </a:fld>
            <a:endParaRPr lang="en-GB"/>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7D2ECA9-7DEE-4468-A405-80240298786C}" type="datetimeFigureOut">
              <a:rPr lang="en-GB" smtClean="0"/>
              <a:pPr/>
              <a:t>06/04/2013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313957-167E-4339-AC5E-B70E8DD4EAA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D2ECA9-7DEE-4468-A405-80240298786C}" type="datetimeFigureOut">
              <a:rPr lang="en-GB" smtClean="0"/>
              <a:pPr/>
              <a:t>06/04/2013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313957-167E-4339-AC5E-B70E8DD4EAAC}"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7D2ECA9-7DEE-4468-A405-80240298786C}" type="datetimeFigureOut">
              <a:rPr lang="en-GB" smtClean="0"/>
              <a:pPr/>
              <a:t>06/04/2013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1313957-167E-4339-AC5E-B70E8DD4EAAC}" type="slidenum">
              <a:rPr lang="en-GB" smtClean="0"/>
              <a:pPr/>
              <a:t>‹#›</a:t>
            </a:fld>
            <a:endParaRPr lang="en-GB"/>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7D2ECA9-7DEE-4468-A405-80240298786C}" type="datetimeFigureOut">
              <a:rPr lang="en-GB" smtClean="0"/>
              <a:pPr/>
              <a:t>06/04/2013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1313957-167E-4339-AC5E-B70E8DD4EAA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7D2ECA9-7DEE-4468-A405-80240298786C}" type="datetimeFigureOut">
              <a:rPr lang="en-GB" smtClean="0"/>
              <a:pPr/>
              <a:t>06/04/2013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1313957-167E-4339-AC5E-B70E8DD4EAA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D2ECA9-7DEE-4468-A405-80240298786C}" type="datetimeFigureOut">
              <a:rPr lang="en-GB" smtClean="0"/>
              <a:pPr/>
              <a:t>06/04/2013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1313957-167E-4339-AC5E-B70E8DD4EAA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7D2ECA9-7DEE-4468-A405-80240298786C}" type="datetimeFigureOut">
              <a:rPr lang="en-GB" smtClean="0"/>
              <a:pPr/>
              <a:t>06/04/2013</a:t>
            </a:fld>
            <a:endParaRPr lang="en-GB"/>
          </a:p>
        </p:txBody>
      </p:sp>
      <p:sp>
        <p:nvSpPr>
          <p:cNvPr id="7" name="Slide Number Placeholder 6"/>
          <p:cNvSpPr>
            <a:spLocks noGrp="1"/>
          </p:cNvSpPr>
          <p:nvPr>
            <p:ph type="sldNum" sz="quarter" idx="12"/>
          </p:nvPr>
        </p:nvSpPr>
        <p:spPr/>
        <p:txBody>
          <a:bodyPr/>
          <a:lstStyle/>
          <a:p>
            <a:fld id="{D1313957-167E-4339-AC5E-B70E8DD4EAAC}" type="slidenum">
              <a:rPr lang="en-GB" smtClean="0"/>
              <a:pPr/>
              <a:t>‹#›</a:t>
            </a:fld>
            <a:endParaRPr lang="en-GB"/>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D2ECA9-7DEE-4468-A405-80240298786C}" type="datetimeFigureOut">
              <a:rPr lang="en-GB" smtClean="0"/>
              <a:pPr/>
              <a:t>06/04/2013</a:t>
            </a:fld>
            <a:endParaRPr lang="en-GB"/>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7" name="Slide Number Placeholder 6"/>
          <p:cNvSpPr>
            <a:spLocks noGrp="1"/>
          </p:cNvSpPr>
          <p:nvPr>
            <p:ph type="sldNum" sz="quarter" idx="12"/>
          </p:nvPr>
        </p:nvSpPr>
        <p:spPr/>
        <p:txBody>
          <a:bodyPr/>
          <a:lstStyle/>
          <a:p>
            <a:fld id="{D1313957-167E-4339-AC5E-B70E8DD4EAAC}"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D2ECA9-7DEE-4468-A405-80240298786C}" type="datetimeFigureOut">
              <a:rPr lang="en-GB" smtClean="0"/>
              <a:pPr/>
              <a:t>06/04/2013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313957-167E-4339-AC5E-B70E8DD4EAA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D2ECA9-7DEE-4468-A405-80240298786C}" type="datetimeFigureOut">
              <a:rPr lang="en-GB" smtClean="0"/>
              <a:pPr/>
              <a:t>06/04/2013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313957-167E-4339-AC5E-B70E8DD4EAA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A7D2ECA9-7DEE-4468-A405-80240298786C}" type="datetimeFigureOut">
              <a:rPr lang="en-GB" smtClean="0"/>
              <a:pPr/>
              <a:t>06/04/2013</a:t>
            </a:fld>
            <a:endParaRPr lang="en-GB"/>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GB"/>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D1313957-167E-4339-AC5E-B70E8DD4EAAC}"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rtl="1"/>
            <a:r>
              <a:rPr lang="ar-SA" dirty="0" smtClean="0"/>
              <a:t>رسومات تدفق البيانات</a:t>
            </a:r>
            <a:endParaRPr lang="en-GB" dirty="0"/>
          </a:p>
        </p:txBody>
      </p:sp>
      <p:sp>
        <p:nvSpPr>
          <p:cNvPr id="3" name="Subtitle 2"/>
          <p:cNvSpPr>
            <a:spLocks noGrp="1"/>
          </p:cNvSpPr>
          <p:nvPr>
            <p:ph type="subTitle" idx="1"/>
          </p:nvPr>
        </p:nvSpPr>
        <p:spPr/>
        <p:txBody>
          <a:bodyPr/>
          <a:lstStyle/>
          <a:p>
            <a:pPr algn="r" rtl="1"/>
            <a:r>
              <a:rPr lang="ar-SA" dirty="0" smtClean="0"/>
              <a:t>م. منى صالح هياس</a:t>
            </a:r>
            <a:endParaRPr lang="en-GB" dirty="0"/>
          </a:p>
        </p:txBody>
      </p:sp>
    </p:spTree>
    <p:extLst>
      <p:ext uri="{BB962C8B-B14F-4D97-AF65-F5344CB8AC3E}">
        <p14:creationId xmlns:p14="http://schemas.microsoft.com/office/powerpoint/2010/main" xmlns="" val="1846645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dirty="0" smtClean="0"/>
              <a:t>مقدمة</a:t>
            </a:r>
            <a:endParaRPr lang="en-GB" dirty="0"/>
          </a:p>
        </p:txBody>
      </p:sp>
      <p:sp>
        <p:nvSpPr>
          <p:cNvPr id="3" name="Content Placeholder 2"/>
          <p:cNvSpPr>
            <a:spLocks noGrp="1"/>
          </p:cNvSpPr>
          <p:nvPr>
            <p:ph idx="1"/>
          </p:nvPr>
        </p:nvSpPr>
        <p:spPr/>
        <p:txBody>
          <a:bodyPr>
            <a:normAutofit/>
          </a:bodyPr>
          <a:lstStyle/>
          <a:p>
            <a:pPr marL="68580" indent="0" algn="r" rtl="1">
              <a:buNone/>
            </a:pPr>
            <a:r>
              <a:rPr lang="ar-SA" dirty="0" smtClean="0"/>
              <a:t>في نهاية هذا الفصل يجب ان تكوني قادرة على:</a:t>
            </a:r>
          </a:p>
          <a:p>
            <a:pPr algn="r" rtl="1"/>
            <a:r>
              <a:rPr lang="ar-SA" dirty="0" smtClean="0"/>
              <a:t>تشييد مجموعةدقيقة من رسومات تدفق البيانات.</a:t>
            </a:r>
          </a:p>
          <a:p>
            <a:pPr algn="r" rtl="1"/>
            <a:r>
              <a:rPr lang="ar-SA" dirty="0" smtClean="0"/>
              <a:t>شرح اهمية رسومات الايطار ورسومات مستوى العرض العام.</a:t>
            </a:r>
          </a:p>
          <a:p>
            <a:pPr marL="68580" indent="0" algn="r" rtl="1">
              <a:buNone/>
            </a:pPr>
            <a:endParaRPr lang="en-GB" dirty="0"/>
          </a:p>
        </p:txBody>
      </p:sp>
    </p:spTree>
    <p:extLst>
      <p:ext uri="{BB962C8B-B14F-4D97-AF65-F5344CB8AC3E}">
        <p14:creationId xmlns:p14="http://schemas.microsoft.com/office/powerpoint/2010/main" xmlns="" val="34694570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rtl="1"/>
            <a:r>
              <a:rPr lang="ar-SA" dirty="0" smtClean="0"/>
              <a:t>مخطط او رسم تدفق البيانات</a:t>
            </a:r>
            <a:br>
              <a:rPr lang="ar-SA" dirty="0" smtClean="0"/>
            </a:br>
            <a:r>
              <a:rPr lang="en-GB" dirty="0" smtClean="0"/>
              <a:t>Data Flow Diagram (DFD)</a:t>
            </a:r>
            <a:endParaRPr lang="en-GB" dirty="0"/>
          </a:p>
        </p:txBody>
      </p:sp>
      <p:sp>
        <p:nvSpPr>
          <p:cNvPr id="3" name="Content Placeholder 2"/>
          <p:cNvSpPr>
            <a:spLocks noGrp="1"/>
          </p:cNvSpPr>
          <p:nvPr>
            <p:ph idx="1"/>
          </p:nvPr>
        </p:nvSpPr>
        <p:spPr/>
        <p:txBody>
          <a:bodyPr>
            <a:normAutofit fontScale="92500" lnSpcReduction="20000"/>
          </a:bodyPr>
          <a:lstStyle/>
          <a:p>
            <a:pPr algn="r" rtl="1"/>
            <a:r>
              <a:rPr lang="ar-SA" dirty="0" smtClean="0"/>
              <a:t>هي أداة الرسم الاولية لمرحلة التحليل في دورة حياة تحليل النظم. </a:t>
            </a:r>
            <a:endParaRPr lang="en-GB" dirty="0" smtClean="0"/>
          </a:p>
          <a:p>
            <a:pPr marL="68580" indent="0" algn="r" rtl="1">
              <a:buNone/>
            </a:pPr>
            <a:r>
              <a:rPr lang="ar-SA" dirty="0"/>
              <a:t>وهي تقنية الرسوم البيانية التي تصور تدفق المعلومات والعمليات التي تطبق في نقل البيانات من المدخلات</a:t>
            </a:r>
          </a:p>
          <a:p>
            <a:pPr marL="68580" indent="0" algn="r" rtl="1">
              <a:buNone/>
            </a:pPr>
            <a:r>
              <a:rPr lang="ar-SA" dirty="0"/>
              <a:t>الى المخرجات . وهو يوفر بطريقة بسيطة وبديهية وصف العمليات التجارية دون التركيز على التفاصيل</a:t>
            </a:r>
          </a:p>
          <a:p>
            <a:pPr marL="68580" indent="0" algn="r" rtl="1">
              <a:buNone/>
            </a:pPr>
            <a:r>
              <a:rPr lang="ar-SA" dirty="0"/>
              <a:t>من النظم الحاسوبية . </a:t>
            </a:r>
            <a:r>
              <a:rPr lang="en-GB" dirty="0"/>
              <a:t>DFDs </a:t>
            </a:r>
            <a:r>
              <a:rPr lang="ar-SA" dirty="0"/>
              <a:t>هي تقنية جذابة لانها توفر للمستخدمين ماتفعله وليس ما يفعل الكمبيوتر .</a:t>
            </a:r>
          </a:p>
          <a:p>
            <a:pPr algn="r" rtl="1"/>
            <a:endParaRPr lang="ar-SA" dirty="0" smtClean="0"/>
          </a:p>
          <a:p>
            <a:pPr marL="68580" indent="0" algn="r" rtl="1">
              <a:buNone/>
            </a:pPr>
            <a:r>
              <a:rPr lang="ar-SA" dirty="0" smtClean="0">
                <a:solidFill>
                  <a:srgbClr val="FF0000"/>
                </a:solidFill>
              </a:rPr>
              <a:t>لماذا يستخدم المحللون </a:t>
            </a:r>
            <a:r>
              <a:rPr lang="en-GB" dirty="0" smtClean="0">
                <a:solidFill>
                  <a:srgbClr val="FF0000"/>
                </a:solidFill>
              </a:rPr>
              <a:t>DFD</a:t>
            </a:r>
            <a:r>
              <a:rPr lang="ar-SA" dirty="0" smtClean="0">
                <a:solidFill>
                  <a:srgbClr val="FF0000"/>
                </a:solidFill>
              </a:rPr>
              <a:t>؟</a:t>
            </a:r>
          </a:p>
          <a:p>
            <a:pPr marL="68580" indent="0" algn="r" rtl="1">
              <a:buNone/>
            </a:pPr>
            <a:r>
              <a:rPr lang="ar-SA" dirty="0" smtClean="0"/>
              <a:t>لتوضيح مايحدث لعناصر البيانات مع تدفقها خلال النظام. </a:t>
            </a:r>
            <a:endParaRPr lang="en-GB" dirty="0"/>
          </a:p>
        </p:txBody>
      </p:sp>
    </p:spTree>
    <p:extLst>
      <p:ext uri="{BB962C8B-B14F-4D97-AF65-F5344CB8AC3E}">
        <p14:creationId xmlns:p14="http://schemas.microsoft.com/office/powerpoint/2010/main" xmlns="" val="17742372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dirty="0" smtClean="0"/>
              <a:t>رسم بسيط جدا لمهمة بسيطة</a:t>
            </a:r>
            <a:endParaRPr lang="en-GB" dirty="0"/>
          </a:p>
        </p:txBody>
      </p:sp>
      <p:sp>
        <p:nvSpPr>
          <p:cNvPr id="3" name="Content Placeholder 2"/>
          <p:cNvSpPr>
            <a:spLocks noGrp="1"/>
          </p:cNvSpPr>
          <p:nvPr>
            <p:ph idx="1"/>
          </p:nvPr>
        </p:nvSpPr>
        <p:spPr>
          <a:xfrm>
            <a:off x="827584" y="2323652"/>
            <a:ext cx="7416824" cy="3508977"/>
          </a:xfrm>
        </p:spPr>
        <p:txBody>
          <a:bodyPr>
            <a:normAutofit fontScale="92500" lnSpcReduction="20000"/>
          </a:bodyPr>
          <a:lstStyle/>
          <a:p>
            <a:pPr algn="r" rtl="1"/>
            <a:endParaRPr lang="en-GB" dirty="0" smtClean="0"/>
          </a:p>
          <a:p>
            <a:pPr algn="r" rtl="1"/>
            <a:endParaRPr lang="en-GB" dirty="0"/>
          </a:p>
          <a:p>
            <a:pPr algn="r" rtl="1"/>
            <a:endParaRPr lang="en-GB" dirty="0" smtClean="0"/>
          </a:p>
          <a:p>
            <a:pPr algn="r" rtl="1"/>
            <a:endParaRPr lang="en-GB" dirty="0"/>
          </a:p>
          <a:p>
            <a:pPr algn="r" rtl="1"/>
            <a:r>
              <a:rPr lang="ar-SA" dirty="0" smtClean="0"/>
              <a:t>لا يبين رسم تدفق البيانات كيف يتم انتاج </a:t>
            </a:r>
            <a:r>
              <a:rPr lang="en-GB" dirty="0" smtClean="0"/>
              <a:t>FINISHED-SYSTEM</a:t>
            </a:r>
            <a:r>
              <a:rPr lang="ar-SA" dirty="0" smtClean="0"/>
              <a:t>. لجعل العملية اوضح نقوم بتقسيم العملية المركزية إلي قطع اصغر. فيمكن تجزئها إلى 3 وظائف. ويمكن تجزئة كل وظيفة إلى وظائف اصغر وهكذا إلى ان نصل لمستوى تفاصيل يناسب غرضنا من التحليل. بعض المستخدمين يحتاج ان يرى الغاية فقط. والاخر يحتاج إلى الاشجار والتعقيدات التى توفرها الرسومات المفصله.</a:t>
            </a:r>
            <a:endParaRPr lang="en-GB" dirty="0"/>
          </a:p>
        </p:txBody>
      </p:sp>
      <p:grpSp>
        <p:nvGrpSpPr>
          <p:cNvPr id="17" name="Group 16"/>
          <p:cNvGrpSpPr/>
          <p:nvPr/>
        </p:nvGrpSpPr>
        <p:grpSpPr>
          <a:xfrm>
            <a:off x="827584" y="2276872"/>
            <a:ext cx="6984776" cy="1368152"/>
            <a:chOff x="827584" y="2852936"/>
            <a:chExt cx="6984776" cy="1368152"/>
          </a:xfrm>
        </p:grpSpPr>
        <p:sp>
          <p:nvSpPr>
            <p:cNvPr id="4" name="Oval 3"/>
            <p:cNvSpPr/>
            <p:nvPr/>
          </p:nvSpPr>
          <p:spPr>
            <a:xfrm>
              <a:off x="3923928" y="2852936"/>
              <a:ext cx="1440160" cy="136815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BUILD NEW SYSTEM</a:t>
              </a:r>
              <a:endParaRPr lang="en-GB" dirty="0"/>
            </a:p>
          </p:txBody>
        </p:sp>
        <p:cxnSp>
          <p:nvCxnSpPr>
            <p:cNvPr id="6" name="Straight Arrow Connector 5"/>
            <p:cNvCxnSpPr/>
            <p:nvPr/>
          </p:nvCxnSpPr>
          <p:spPr>
            <a:xfrm>
              <a:off x="827584" y="3537012"/>
              <a:ext cx="3096344"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 name="Straight Arrow Connector 7"/>
            <p:cNvCxnSpPr>
              <a:stCxn id="4" idx="6"/>
            </p:cNvCxnSpPr>
            <p:nvPr/>
          </p:nvCxnSpPr>
          <p:spPr>
            <a:xfrm>
              <a:off x="5364088" y="3537012"/>
              <a:ext cx="2448272"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827584" y="3140968"/>
              <a:ext cx="3134191" cy="369332"/>
            </a:xfrm>
            <a:prstGeom prst="rect">
              <a:avLst/>
            </a:prstGeom>
            <a:noFill/>
          </p:spPr>
          <p:txBody>
            <a:bodyPr wrap="none" rtlCol="0">
              <a:spAutoFit/>
            </a:bodyPr>
            <a:lstStyle/>
            <a:p>
              <a:r>
                <a:rPr lang="en-GB" dirty="0" smtClean="0"/>
                <a:t>REQUEST-FOR-NEW-SYSTEM</a:t>
              </a:r>
              <a:endParaRPr lang="en-GB" dirty="0"/>
            </a:p>
          </p:txBody>
        </p:sp>
        <p:sp>
          <p:nvSpPr>
            <p:cNvPr id="14" name="TextBox 13"/>
            <p:cNvSpPr txBox="1"/>
            <p:nvPr/>
          </p:nvSpPr>
          <p:spPr>
            <a:xfrm>
              <a:off x="5434957" y="3140968"/>
              <a:ext cx="2018501" cy="369332"/>
            </a:xfrm>
            <a:prstGeom prst="rect">
              <a:avLst/>
            </a:prstGeom>
            <a:noFill/>
          </p:spPr>
          <p:txBody>
            <a:bodyPr wrap="none" rtlCol="0">
              <a:spAutoFit/>
            </a:bodyPr>
            <a:lstStyle/>
            <a:p>
              <a:r>
                <a:rPr lang="en-GB" dirty="0" smtClean="0"/>
                <a:t>FINISHED-SYSTEM</a:t>
              </a:r>
              <a:endParaRPr lang="en-GB" dirty="0"/>
            </a:p>
          </p:txBody>
        </p:sp>
      </p:grpSp>
    </p:spTree>
    <p:extLst>
      <p:ext uri="{BB962C8B-B14F-4D97-AF65-F5344CB8AC3E}">
        <p14:creationId xmlns:p14="http://schemas.microsoft.com/office/powerpoint/2010/main" xmlns="" val="5461505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980728"/>
            <a:ext cx="6777317" cy="4851901"/>
          </a:xfrm>
        </p:spPr>
        <p:txBody>
          <a:bodyPr/>
          <a:lstStyle/>
          <a:p>
            <a:pPr algn="r" rtl="1"/>
            <a:endParaRPr lang="en-GB" dirty="0" smtClean="0"/>
          </a:p>
          <a:p>
            <a:pPr algn="r" rtl="1"/>
            <a:endParaRPr lang="en-GB" dirty="0"/>
          </a:p>
          <a:p>
            <a:pPr algn="r" rtl="1"/>
            <a:endParaRPr lang="en-GB" dirty="0" smtClean="0"/>
          </a:p>
          <a:p>
            <a:pPr algn="r" rtl="1"/>
            <a:endParaRPr lang="en-GB" dirty="0"/>
          </a:p>
          <a:p>
            <a:pPr algn="r" rtl="1"/>
            <a:r>
              <a:rPr lang="ar-SA" dirty="0" smtClean="0"/>
              <a:t>يمكن ان تتجزء هذة المهام او الوظائف اي مهام فرعية ومهام فرعية اخرى. ثم يمكن ان نتعامل مع هذه المهام بصورة مستقلة ممايجعل العمل كله مباشر.</a:t>
            </a:r>
          </a:p>
          <a:p>
            <a:pPr algn="r" rtl="1"/>
            <a:r>
              <a:rPr lang="ar-SA" dirty="0" smtClean="0"/>
              <a:t>القاعدة نفسها عند كتابة برنامج حاسب ما.</a:t>
            </a:r>
            <a:endParaRPr lang="en-GB" dirty="0"/>
          </a:p>
        </p:txBody>
      </p:sp>
      <p:sp>
        <p:nvSpPr>
          <p:cNvPr id="5" name="Oval 4"/>
          <p:cNvSpPr/>
          <p:nvPr/>
        </p:nvSpPr>
        <p:spPr>
          <a:xfrm>
            <a:off x="1771653" y="1304764"/>
            <a:ext cx="1260140" cy="115212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ANALYZE-OLD-SYSTEM</a:t>
            </a:r>
            <a:endParaRPr lang="en-GB" sz="1200" dirty="0"/>
          </a:p>
        </p:txBody>
      </p:sp>
      <p:cxnSp>
        <p:nvCxnSpPr>
          <p:cNvPr id="6" name="Straight Arrow Connector 5"/>
          <p:cNvCxnSpPr/>
          <p:nvPr/>
        </p:nvCxnSpPr>
        <p:spPr>
          <a:xfrm>
            <a:off x="503548" y="1844824"/>
            <a:ext cx="1268105"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 name="Straight Arrow Connector 6"/>
          <p:cNvCxnSpPr/>
          <p:nvPr/>
        </p:nvCxnSpPr>
        <p:spPr>
          <a:xfrm>
            <a:off x="3059832" y="1880828"/>
            <a:ext cx="1244561"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548241" y="1392451"/>
            <a:ext cx="1223412" cy="461665"/>
          </a:xfrm>
          <a:prstGeom prst="rect">
            <a:avLst/>
          </a:prstGeom>
          <a:noFill/>
        </p:spPr>
        <p:txBody>
          <a:bodyPr wrap="none" rtlCol="0">
            <a:spAutoFit/>
          </a:bodyPr>
          <a:lstStyle/>
          <a:p>
            <a:r>
              <a:rPr lang="en-GB" sz="1200" dirty="0" smtClean="0"/>
              <a:t>REQUEST-FOR-</a:t>
            </a:r>
            <a:endParaRPr lang="ar-SA" sz="1200" dirty="0" smtClean="0"/>
          </a:p>
          <a:p>
            <a:r>
              <a:rPr lang="en-GB" sz="1200" dirty="0" smtClean="0"/>
              <a:t>NEW-SYSTEM</a:t>
            </a:r>
            <a:endParaRPr lang="en-GB" sz="1200" dirty="0"/>
          </a:p>
        </p:txBody>
      </p:sp>
      <p:sp>
        <p:nvSpPr>
          <p:cNvPr id="9" name="TextBox 8"/>
          <p:cNvSpPr txBox="1"/>
          <p:nvPr/>
        </p:nvSpPr>
        <p:spPr>
          <a:xfrm>
            <a:off x="8018523" y="1383159"/>
            <a:ext cx="873957" cy="461665"/>
          </a:xfrm>
          <a:prstGeom prst="rect">
            <a:avLst/>
          </a:prstGeom>
          <a:noFill/>
        </p:spPr>
        <p:txBody>
          <a:bodyPr wrap="none" rtlCol="0">
            <a:spAutoFit/>
          </a:bodyPr>
          <a:lstStyle/>
          <a:p>
            <a:r>
              <a:rPr lang="en-GB" sz="1200" dirty="0" smtClean="0"/>
              <a:t>FINISHED-</a:t>
            </a:r>
          </a:p>
          <a:p>
            <a:r>
              <a:rPr lang="en-GB" sz="1200" dirty="0" smtClean="0"/>
              <a:t>SYSTEM</a:t>
            </a:r>
            <a:endParaRPr lang="en-GB" sz="1200" dirty="0"/>
          </a:p>
        </p:txBody>
      </p:sp>
      <p:sp>
        <p:nvSpPr>
          <p:cNvPr id="20" name="TextBox 19"/>
          <p:cNvSpPr txBox="1"/>
          <p:nvPr/>
        </p:nvSpPr>
        <p:spPr>
          <a:xfrm>
            <a:off x="2987824" y="1455167"/>
            <a:ext cx="1292341" cy="461665"/>
          </a:xfrm>
          <a:prstGeom prst="rect">
            <a:avLst/>
          </a:prstGeom>
          <a:noFill/>
        </p:spPr>
        <p:txBody>
          <a:bodyPr wrap="none" rtlCol="0">
            <a:spAutoFit/>
          </a:bodyPr>
          <a:lstStyle/>
          <a:p>
            <a:r>
              <a:rPr lang="en-GB" sz="1200" dirty="0" smtClean="0"/>
              <a:t>PROBLEM-</a:t>
            </a:r>
          </a:p>
          <a:p>
            <a:r>
              <a:rPr lang="en-GB" sz="1200" dirty="0" smtClean="0"/>
              <a:t>SPECIFICATION</a:t>
            </a:r>
            <a:endParaRPr lang="en-GB" sz="1200" dirty="0"/>
          </a:p>
        </p:txBody>
      </p:sp>
      <p:sp>
        <p:nvSpPr>
          <p:cNvPr id="22" name="Oval 21"/>
          <p:cNvSpPr/>
          <p:nvPr/>
        </p:nvSpPr>
        <p:spPr>
          <a:xfrm>
            <a:off x="4280165" y="1334375"/>
            <a:ext cx="1260140" cy="115212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DESIGN-NEW-SYSTEM</a:t>
            </a:r>
            <a:endParaRPr lang="en-GB" sz="1200" dirty="0"/>
          </a:p>
        </p:txBody>
      </p:sp>
      <p:cxnSp>
        <p:nvCxnSpPr>
          <p:cNvPr id="24" name="Straight Arrow Connector 23"/>
          <p:cNvCxnSpPr/>
          <p:nvPr/>
        </p:nvCxnSpPr>
        <p:spPr>
          <a:xfrm>
            <a:off x="5540305" y="1880828"/>
            <a:ext cx="1268105"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5" name="Straight Arrow Connector 24"/>
          <p:cNvCxnSpPr/>
          <p:nvPr/>
        </p:nvCxnSpPr>
        <p:spPr>
          <a:xfrm>
            <a:off x="8064388" y="1833139"/>
            <a:ext cx="634052"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7" name="TextBox 26"/>
          <p:cNvSpPr txBox="1"/>
          <p:nvPr/>
        </p:nvSpPr>
        <p:spPr>
          <a:xfrm>
            <a:off x="5511907" y="1455167"/>
            <a:ext cx="1292341" cy="461665"/>
          </a:xfrm>
          <a:prstGeom prst="rect">
            <a:avLst/>
          </a:prstGeom>
          <a:noFill/>
        </p:spPr>
        <p:txBody>
          <a:bodyPr wrap="none" rtlCol="0">
            <a:spAutoFit/>
          </a:bodyPr>
          <a:lstStyle/>
          <a:p>
            <a:r>
              <a:rPr lang="en-GB" sz="1200" dirty="0" smtClean="0"/>
              <a:t>DESIGN-</a:t>
            </a:r>
          </a:p>
          <a:p>
            <a:r>
              <a:rPr lang="en-GB" sz="1200" dirty="0" smtClean="0"/>
              <a:t>SPECIFICATION</a:t>
            </a:r>
            <a:endParaRPr lang="en-GB" sz="1200" dirty="0"/>
          </a:p>
        </p:txBody>
      </p:sp>
      <p:sp>
        <p:nvSpPr>
          <p:cNvPr id="28" name="Oval 27"/>
          <p:cNvSpPr/>
          <p:nvPr/>
        </p:nvSpPr>
        <p:spPr>
          <a:xfrm>
            <a:off x="6804248" y="1268760"/>
            <a:ext cx="1260140" cy="115212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CODE-AND-TEST-SYSTEM</a:t>
            </a:r>
            <a:endParaRPr lang="en-GB" sz="1200" dirty="0"/>
          </a:p>
        </p:txBody>
      </p:sp>
    </p:spTree>
    <p:extLst>
      <p:ext uri="{BB962C8B-B14F-4D97-AF65-F5344CB8AC3E}">
        <p14:creationId xmlns:p14="http://schemas.microsoft.com/office/powerpoint/2010/main" xmlns="" val="5461505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027664"/>
            <a:ext cx="8064896" cy="1143000"/>
          </a:xfrm>
        </p:spPr>
        <p:txBody>
          <a:bodyPr>
            <a:normAutofit fontScale="90000"/>
          </a:bodyPr>
          <a:lstStyle/>
          <a:p>
            <a:pPr algn="ctr" rtl="1"/>
            <a:r>
              <a:rPr lang="ar-SA" dirty="0" smtClean="0"/>
              <a:t>عناصر رسم تدفق البيانات</a:t>
            </a:r>
            <a:br>
              <a:rPr lang="ar-SA" dirty="0" smtClean="0"/>
            </a:br>
            <a:r>
              <a:rPr lang="en-GB" dirty="0" smtClean="0"/>
              <a:t>Elements of the Data Flow Diagram</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809223273"/>
              </p:ext>
            </p:extLst>
          </p:nvPr>
        </p:nvGraphicFramePr>
        <p:xfrm>
          <a:off x="899592" y="2180084"/>
          <a:ext cx="7345437" cy="3985220"/>
        </p:xfrm>
        <a:graphic>
          <a:graphicData uri="http://schemas.openxmlformats.org/drawingml/2006/table">
            <a:tbl>
              <a:tblPr firstRow="1" bandRow="1">
                <a:tableStyleId>{5C22544A-7EE6-4342-B048-85BDC9FD1C3A}</a:tableStyleId>
              </a:tblPr>
              <a:tblGrid>
                <a:gridCol w="2448479"/>
                <a:gridCol w="2448479"/>
                <a:gridCol w="2448479"/>
              </a:tblGrid>
              <a:tr h="797044">
                <a:tc>
                  <a:txBody>
                    <a:bodyPr/>
                    <a:lstStyle/>
                    <a:p>
                      <a:pPr algn="ctr"/>
                      <a:r>
                        <a:rPr lang="en-GB" dirty="0" smtClean="0"/>
                        <a:t>Name</a:t>
                      </a:r>
                      <a:endParaRPr lang="en-GB" dirty="0"/>
                    </a:p>
                  </a:txBody>
                  <a:tcPr anchor="ctr"/>
                </a:tc>
                <a:tc>
                  <a:txBody>
                    <a:bodyPr/>
                    <a:lstStyle/>
                    <a:p>
                      <a:pPr algn="ctr"/>
                      <a:r>
                        <a:rPr lang="en-GB" dirty="0" smtClean="0"/>
                        <a:t>Symbol</a:t>
                      </a:r>
                      <a:endParaRPr lang="en-GB" dirty="0"/>
                    </a:p>
                  </a:txBody>
                  <a:tcPr anchor="ctr"/>
                </a:tc>
                <a:tc>
                  <a:txBody>
                    <a:bodyPr/>
                    <a:lstStyle/>
                    <a:p>
                      <a:pPr algn="ctr"/>
                      <a:r>
                        <a:rPr lang="en-GB" dirty="0" smtClean="0"/>
                        <a:t>Alternate Forms</a:t>
                      </a:r>
                      <a:endParaRPr lang="en-GB" dirty="0"/>
                    </a:p>
                  </a:txBody>
                  <a:tcPr anchor="ctr"/>
                </a:tc>
              </a:tr>
              <a:tr h="797044">
                <a:tc>
                  <a:txBody>
                    <a:bodyPr/>
                    <a:lstStyle/>
                    <a:p>
                      <a:r>
                        <a:rPr lang="en-GB" dirty="0" smtClean="0"/>
                        <a:t>Terminator Symbol</a:t>
                      </a:r>
                    </a:p>
                    <a:p>
                      <a:r>
                        <a:rPr lang="ar-SA" dirty="0" smtClean="0"/>
                        <a:t>رمز الناهي</a:t>
                      </a:r>
                      <a:endParaRPr lang="en-GB" dirty="0"/>
                    </a:p>
                  </a:txBody>
                  <a:tcPr/>
                </a:tc>
                <a:tc>
                  <a:txBody>
                    <a:bodyPr/>
                    <a:lstStyle/>
                    <a:p>
                      <a:endParaRPr lang="en-GB" dirty="0"/>
                    </a:p>
                  </a:txBody>
                  <a:tcPr/>
                </a:tc>
                <a:tc>
                  <a:txBody>
                    <a:bodyPr/>
                    <a:lstStyle/>
                    <a:p>
                      <a:endParaRPr lang="en-GB" dirty="0"/>
                    </a:p>
                  </a:txBody>
                  <a:tcPr/>
                </a:tc>
              </a:tr>
              <a:tr h="797044">
                <a:tc>
                  <a:txBody>
                    <a:bodyPr/>
                    <a:lstStyle/>
                    <a:p>
                      <a:r>
                        <a:rPr lang="en-GB" dirty="0" smtClean="0"/>
                        <a:t>Data store symbol </a:t>
                      </a:r>
                      <a:endParaRPr lang="ar-SA" dirty="0" smtClean="0"/>
                    </a:p>
                    <a:p>
                      <a:r>
                        <a:rPr lang="ar-SA" dirty="0" smtClean="0"/>
                        <a:t>رمز</a:t>
                      </a:r>
                      <a:r>
                        <a:rPr lang="ar-SA" baseline="0" dirty="0" smtClean="0"/>
                        <a:t> مخزن البيانات</a:t>
                      </a:r>
                      <a:endParaRPr lang="en-GB" dirty="0"/>
                    </a:p>
                  </a:txBody>
                  <a:tcPr/>
                </a:tc>
                <a:tc>
                  <a:txBody>
                    <a:bodyPr/>
                    <a:lstStyle/>
                    <a:p>
                      <a:endParaRPr lang="en-GB" dirty="0"/>
                    </a:p>
                  </a:txBody>
                  <a:tcPr/>
                </a:tc>
                <a:tc>
                  <a:txBody>
                    <a:bodyPr/>
                    <a:lstStyle/>
                    <a:p>
                      <a:endParaRPr lang="en-GB" dirty="0"/>
                    </a:p>
                  </a:txBody>
                  <a:tcPr/>
                </a:tc>
              </a:tr>
              <a:tr h="797044">
                <a:tc>
                  <a:txBody>
                    <a:bodyPr/>
                    <a:lstStyle/>
                    <a:p>
                      <a:r>
                        <a:rPr lang="en-GB" dirty="0" smtClean="0"/>
                        <a:t>Process</a:t>
                      </a:r>
                      <a:r>
                        <a:rPr lang="en-GB" baseline="0" dirty="0" smtClean="0"/>
                        <a:t> symbol</a:t>
                      </a:r>
                      <a:endParaRPr lang="ar-SA" baseline="0" dirty="0" smtClean="0"/>
                    </a:p>
                    <a:p>
                      <a:r>
                        <a:rPr lang="ar-SA" baseline="0" dirty="0" smtClean="0"/>
                        <a:t>رمز العملية</a:t>
                      </a:r>
                      <a:endParaRPr lang="en-GB" dirty="0"/>
                    </a:p>
                  </a:txBody>
                  <a:tcPr/>
                </a:tc>
                <a:tc>
                  <a:txBody>
                    <a:bodyPr/>
                    <a:lstStyle/>
                    <a:p>
                      <a:endParaRPr lang="en-GB" dirty="0"/>
                    </a:p>
                  </a:txBody>
                  <a:tcPr/>
                </a:tc>
                <a:tc>
                  <a:txBody>
                    <a:bodyPr/>
                    <a:lstStyle/>
                    <a:p>
                      <a:endParaRPr lang="en-GB" dirty="0"/>
                    </a:p>
                  </a:txBody>
                  <a:tcPr/>
                </a:tc>
              </a:tr>
              <a:tr h="797044">
                <a:tc>
                  <a:txBody>
                    <a:bodyPr/>
                    <a:lstStyle/>
                    <a:p>
                      <a:r>
                        <a:rPr lang="en-GB" dirty="0" smtClean="0"/>
                        <a:t>Data flow symbol</a:t>
                      </a:r>
                      <a:endParaRPr lang="ar-SA" dirty="0" smtClean="0"/>
                    </a:p>
                    <a:p>
                      <a:r>
                        <a:rPr lang="ar-SA" dirty="0" smtClean="0"/>
                        <a:t>رمز تدفق البيانات</a:t>
                      </a:r>
                      <a:endParaRPr lang="en-GB" dirty="0"/>
                    </a:p>
                  </a:txBody>
                  <a:tcPr/>
                </a:tc>
                <a:tc>
                  <a:txBody>
                    <a:bodyPr/>
                    <a:lstStyle/>
                    <a:p>
                      <a:endParaRPr lang="en-GB" dirty="0"/>
                    </a:p>
                  </a:txBody>
                  <a:tcPr/>
                </a:tc>
                <a:tc>
                  <a:txBody>
                    <a:bodyPr/>
                    <a:lstStyle/>
                    <a:p>
                      <a:endParaRPr lang="en-GB" dirty="0"/>
                    </a:p>
                  </a:txBody>
                  <a:tcPr/>
                </a:tc>
              </a:tr>
            </a:tbl>
          </a:graphicData>
        </a:graphic>
      </p:graphicFrame>
      <p:sp>
        <p:nvSpPr>
          <p:cNvPr id="5" name="Rectangle 4"/>
          <p:cNvSpPr/>
          <p:nvPr/>
        </p:nvSpPr>
        <p:spPr>
          <a:xfrm>
            <a:off x="3635896" y="3212976"/>
            <a:ext cx="2160240"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TERMINATOR-NAME</a:t>
            </a:r>
            <a:endParaRPr lang="en-GB" dirty="0"/>
          </a:p>
        </p:txBody>
      </p:sp>
      <p:sp>
        <p:nvSpPr>
          <p:cNvPr id="6" name="Rectangle 5"/>
          <p:cNvSpPr/>
          <p:nvPr/>
        </p:nvSpPr>
        <p:spPr>
          <a:xfrm>
            <a:off x="6660232" y="3212976"/>
            <a:ext cx="86409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7" name="TextBox 6"/>
          <p:cNvSpPr txBox="1"/>
          <p:nvPr/>
        </p:nvSpPr>
        <p:spPr>
          <a:xfrm>
            <a:off x="5987313" y="3356992"/>
            <a:ext cx="2113079" cy="338554"/>
          </a:xfrm>
          <a:prstGeom prst="rect">
            <a:avLst/>
          </a:prstGeom>
          <a:solidFill>
            <a:schemeClr val="bg1"/>
          </a:solidFill>
        </p:spPr>
        <p:txBody>
          <a:bodyPr wrap="none" rtlCol="0">
            <a:spAutoFit/>
          </a:bodyPr>
          <a:lstStyle/>
          <a:p>
            <a:r>
              <a:rPr lang="en-GB" sz="1600" dirty="0" smtClean="0"/>
              <a:t>TERMINATOR-NAME</a:t>
            </a:r>
          </a:p>
        </p:txBody>
      </p:sp>
      <p:sp>
        <p:nvSpPr>
          <p:cNvPr id="8" name="Rectangle 7"/>
          <p:cNvSpPr/>
          <p:nvPr/>
        </p:nvSpPr>
        <p:spPr>
          <a:xfrm>
            <a:off x="3635896" y="4077072"/>
            <a:ext cx="2160240"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FILE-NAME</a:t>
            </a:r>
            <a:endParaRPr lang="en-GB" dirty="0"/>
          </a:p>
        </p:txBody>
      </p:sp>
      <p:cxnSp>
        <p:nvCxnSpPr>
          <p:cNvPr id="10" name="Straight Connector 9"/>
          <p:cNvCxnSpPr/>
          <p:nvPr/>
        </p:nvCxnSpPr>
        <p:spPr>
          <a:xfrm flipV="1">
            <a:off x="5796136" y="4077072"/>
            <a:ext cx="0" cy="57606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987313" y="4077072"/>
            <a:ext cx="2160240"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FILE-NAME</a:t>
            </a:r>
            <a:endParaRPr lang="en-GB" dirty="0"/>
          </a:p>
        </p:txBody>
      </p:sp>
      <p:cxnSp>
        <p:nvCxnSpPr>
          <p:cNvPr id="12" name="Straight Connector 11"/>
          <p:cNvCxnSpPr/>
          <p:nvPr/>
        </p:nvCxnSpPr>
        <p:spPr>
          <a:xfrm flipV="1">
            <a:off x="5987313" y="4077072"/>
            <a:ext cx="0" cy="57606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8149702" y="4077072"/>
            <a:ext cx="0" cy="57606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4139952" y="4797152"/>
            <a:ext cx="792088" cy="72008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7" name="TextBox 16"/>
          <p:cNvSpPr txBox="1"/>
          <p:nvPr/>
        </p:nvSpPr>
        <p:spPr>
          <a:xfrm>
            <a:off x="3855596" y="4911551"/>
            <a:ext cx="1364476" cy="461665"/>
          </a:xfrm>
          <a:prstGeom prst="rect">
            <a:avLst/>
          </a:prstGeom>
          <a:solidFill>
            <a:schemeClr val="bg1"/>
          </a:solidFill>
        </p:spPr>
        <p:txBody>
          <a:bodyPr wrap="none" rtlCol="0">
            <a:spAutoFit/>
          </a:bodyPr>
          <a:lstStyle/>
          <a:p>
            <a:pPr algn="ctr"/>
            <a:r>
              <a:rPr lang="en-GB" sz="1200" dirty="0" smtClean="0"/>
              <a:t>1</a:t>
            </a:r>
          </a:p>
          <a:p>
            <a:pPr algn="ctr"/>
            <a:r>
              <a:rPr lang="en-GB" sz="1200" dirty="0" smtClean="0"/>
              <a:t>PROCESS-NAME</a:t>
            </a:r>
          </a:p>
        </p:txBody>
      </p:sp>
      <p:sp>
        <p:nvSpPr>
          <p:cNvPr id="18" name="Rounded Rectangle 17"/>
          <p:cNvSpPr/>
          <p:nvPr/>
        </p:nvSpPr>
        <p:spPr>
          <a:xfrm>
            <a:off x="6372200" y="4797152"/>
            <a:ext cx="1512168" cy="52931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1</a:t>
            </a:r>
          </a:p>
          <a:p>
            <a:pPr algn="ctr"/>
            <a:r>
              <a:rPr lang="en-GB" sz="1200" dirty="0" smtClean="0"/>
              <a:t>PROCESS-NAME</a:t>
            </a:r>
          </a:p>
          <a:p>
            <a:pPr algn="ctr"/>
            <a:endParaRPr lang="en-GB" sz="1200" dirty="0"/>
          </a:p>
        </p:txBody>
      </p:sp>
      <p:cxnSp>
        <p:nvCxnSpPr>
          <p:cNvPr id="20" name="Straight Arrow Connector 19"/>
          <p:cNvCxnSpPr/>
          <p:nvPr/>
        </p:nvCxnSpPr>
        <p:spPr>
          <a:xfrm>
            <a:off x="3635896" y="6093296"/>
            <a:ext cx="2016224"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660513" y="5661248"/>
            <a:ext cx="2040943" cy="338554"/>
          </a:xfrm>
          <a:prstGeom prst="rect">
            <a:avLst/>
          </a:prstGeom>
          <a:solidFill>
            <a:schemeClr val="bg1"/>
          </a:solidFill>
        </p:spPr>
        <p:txBody>
          <a:bodyPr wrap="none" rtlCol="0">
            <a:spAutoFit/>
          </a:bodyPr>
          <a:lstStyle/>
          <a:p>
            <a:r>
              <a:rPr lang="en-GB" sz="1600" dirty="0" smtClean="0"/>
              <a:t>DATA-FLOW-NAME</a:t>
            </a:r>
          </a:p>
        </p:txBody>
      </p:sp>
      <p:sp>
        <p:nvSpPr>
          <p:cNvPr id="22" name="TextBox 21"/>
          <p:cNvSpPr txBox="1"/>
          <p:nvPr/>
        </p:nvSpPr>
        <p:spPr>
          <a:xfrm>
            <a:off x="3197359" y="6074132"/>
            <a:ext cx="5418470" cy="461665"/>
          </a:xfrm>
          <a:prstGeom prst="rect">
            <a:avLst/>
          </a:prstGeom>
          <a:noFill/>
        </p:spPr>
        <p:txBody>
          <a:bodyPr wrap="none" rtlCol="0">
            <a:spAutoFit/>
          </a:bodyPr>
          <a:lstStyle/>
          <a:p>
            <a:pPr algn="r" rtl="1"/>
            <a:r>
              <a:rPr lang="ar-SA" sz="1200" dirty="0" smtClean="0"/>
              <a:t>لاحظي ان الاسماء تظهر على رموز </a:t>
            </a:r>
            <a:r>
              <a:rPr lang="en-GB" sz="1200" dirty="0" smtClean="0"/>
              <a:t>DFD</a:t>
            </a:r>
            <a:r>
              <a:rPr lang="ar-SA" sz="1200" dirty="0" smtClean="0"/>
              <a:t>مكتوبة بحروف كبيرة مع استخدام الشرطة </a:t>
            </a:r>
            <a:endParaRPr lang="en-GB" sz="1200" dirty="0" smtClean="0"/>
          </a:p>
          <a:p>
            <a:pPr algn="r" rtl="1"/>
            <a:r>
              <a:rPr lang="ar-SA" sz="1200" dirty="0" smtClean="0"/>
              <a:t>في فصل الكلمات كما تتفق مع مصطلحات التسمية المستخدمة في قاموس البيانات</a:t>
            </a:r>
            <a:endParaRPr lang="en-GB" sz="1200" dirty="0"/>
          </a:p>
        </p:txBody>
      </p:sp>
    </p:spTree>
    <p:extLst>
      <p:ext uri="{BB962C8B-B14F-4D97-AF65-F5344CB8AC3E}">
        <p14:creationId xmlns:p14="http://schemas.microsoft.com/office/powerpoint/2010/main" xmlns="" val="5461505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565920"/>
            <a:ext cx="7024744" cy="1143000"/>
          </a:xfrm>
        </p:spPr>
        <p:txBody>
          <a:bodyPr>
            <a:normAutofit fontScale="90000"/>
          </a:bodyPr>
          <a:lstStyle/>
          <a:p>
            <a:pPr algn="r" rtl="1"/>
            <a:r>
              <a:rPr lang="ar-SA" dirty="0" smtClean="0"/>
              <a:t>رمز الناهي </a:t>
            </a:r>
            <a:r>
              <a:rPr lang="en-GB" dirty="0" smtClean="0"/>
              <a:t>Terminator Symbol</a:t>
            </a:r>
            <a:endParaRPr lang="en-GB" dirty="0"/>
          </a:p>
        </p:txBody>
      </p:sp>
      <p:sp>
        <p:nvSpPr>
          <p:cNvPr id="3" name="Content Placeholder 2"/>
          <p:cNvSpPr>
            <a:spLocks noGrp="1"/>
          </p:cNvSpPr>
          <p:nvPr>
            <p:ph idx="1"/>
          </p:nvPr>
        </p:nvSpPr>
        <p:spPr>
          <a:xfrm>
            <a:off x="1043492" y="2872351"/>
            <a:ext cx="6777317" cy="3508977"/>
          </a:xfrm>
        </p:spPr>
        <p:txBody>
          <a:bodyPr/>
          <a:lstStyle/>
          <a:p>
            <a:pPr algn="r" rtl="1"/>
            <a:r>
              <a:rPr lang="ar-SA" dirty="0"/>
              <a:t>ي</a:t>
            </a:r>
            <a:r>
              <a:rPr lang="ar-SA" dirty="0" smtClean="0"/>
              <a:t>رمز له بمستطيل، ويكون عبارة عن فردا او منظمة من خارج حدود النظام، يقوم بتوفير بيانات للنظام او يستقبل بيانات من النظام. لايكون الناهي جزء من النظام رغم اتصاله به. كما ان النظام لايهتم بالاعمال الداخلية للناهي. </a:t>
            </a:r>
          </a:p>
          <a:p>
            <a:pPr algn="r" rtl="1"/>
            <a:r>
              <a:rPr lang="ar-SA" b="1" u="sng" dirty="0" smtClean="0"/>
              <a:t>يعرف بانه:</a:t>
            </a:r>
          </a:p>
          <a:p>
            <a:pPr algn="r" rtl="1"/>
            <a:r>
              <a:rPr lang="ar-SA" dirty="0" smtClean="0">
                <a:effectLst>
                  <a:outerShdw blurRad="38100" dist="38100" dir="2700000" algn="tl">
                    <a:srgbClr val="000000">
                      <a:alpha val="43137"/>
                    </a:srgbClr>
                  </a:outerShdw>
                </a:effectLst>
              </a:rPr>
              <a:t>مصدر</a:t>
            </a:r>
            <a:r>
              <a:rPr lang="en-GB" dirty="0" smtClean="0">
                <a:effectLst>
                  <a:outerShdw blurRad="38100" dist="38100" dir="2700000" algn="tl">
                    <a:srgbClr val="000000">
                      <a:alpha val="43137"/>
                    </a:srgbClr>
                  </a:outerShdw>
                </a:effectLst>
              </a:rPr>
              <a:t>source</a:t>
            </a:r>
            <a:r>
              <a:rPr lang="ar-SA" dirty="0" smtClean="0"/>
              <a:t>: اذا كان يغذي بيانات في النظام.</a:t>
            </a:r>
          </a:p>
          <a:p>
            <a:pPr algn="r" rtl="1"/>
            <a:r>
              <a:rPr lang="ar-SA" dirty="0" smtClean="0">
                <a:effectLst>
                  <a:outerShdw blurRad="38100" dist="38100" dir="2700000" algn="tl">
                    <a:srgbClr val="000000">
                      <a:alpha val="43137"/>
                    </a:srgbClr>
                  </a:outerShdw>
                </a:effectLst>
              </a:rPr>
              <a:t>بالوعة </a:t>
            </a:r>
            <a:r>
              <a:rPr lang="en-GB" dirty="0" smtClean="0">
                <a:effectLst>
                  <a:outerShdw blurRad="38100" dist="38100" dir="2700000" algn="tl">
                    <a:srgbClr val="000000">
                      <a:alpha val="43137"/>
                    </a:srgbClr>
                  </a:outerShdw>
                </a:effectLst>
              </a:rPr>
              <a:t>sink</a:t>
            </a:r>
            <a:r>
              <a:rPr lang="ar-SA" dirty="0" smtClean="0"/>
              <a:t>: </a:t>
            </a:r>
            <a:r>
              <a:rPr lang="ar-SA" dirty="0"/>
              <a:t>مستقبلاً اولياً للبيانات.</a:t>
            </a:r>
          </a:p>
          <a:p>
            <a:pPr algn="r" rtl="1"/>
            <a:endParaRPr lang="ar-SA" dirty="0" smtClean="0"/>
          </a:p>
          <a:p>
            <a:pPr algn="r" rtl="1"/>
            <a:endParaRPr lang="en-GB"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188640"/>
            <a:ext cx="2736304" cy="18063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5461505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7920880" cy="1143000"/>
          </a:xfrm>
        </p:spPr>
        <p:txBody>
          <a:bodyPr>
            <a:normAutofit fontScale="90000"/>
          </a:bodyPr>
          <a:lstStyle/>
          <a:p>
            <a:pPr algn="r" rtl="1"/>
            <a:r>
              <a:rPr lang="ar-SA" dirty="0" smtClean="0"/>
              <a:t>رمز مخزن البيانات</a:t>
            </a:r>
            <a:r>
              <a:rPr lang="en-GB" dirty="0" smtClean="0"/>
              <a:t>Data Store Symbol </a:t>
            </a:r>
            <a:endParaRPr lang="en-GB" dirty="0"/>
          </a:p>
        </p:txBody>
      </p:sp>
      <p:sp>
        <p:nvSpPr>
          <p:cNvPr id="3" name="Content Placeholder 2"/>
          <p:cNvSpPr>
            <a:spLocks noGrp="1"/>
          </p:cNvSpPr>
          <p:nvPr>
            <p:ph idx="1"/>
          </p:nvPr>
        </p:nvSpPr>
        <p:spPr>
          <a:xfrm>
            <a:off x="1043492" y="1628800"/>
            <a:ext cx="7200916" cy="4203829"/>
          </a:xfrm>
        </p:spPr>
        <p:txBody>
          <a:bodyPr>
            <a:normAutofit/>
          </a:bodyPr>
          <a:lstStyle/>
          <a:p>
            <a:pPr algn="r" rtl="1"/>
            <a:r>
              <a:rPr lang="ar-SA" dirty="0" smtClean="0"/>
              <a:t>شكلة مستطيل مفتوح من احد جانبيه والمحتوى على اسم مخزن البيانات. ويكون مخزن لاستقرار البيانات التي يحتاجها النظام. ويمكن ان يكون مخزن البيانات في ملف شريط او قرص تقليدي او حاسب او ملف بطاقات يدوي. نستخدم مخزن البيانات كلما كان هناك حاجه للامساك بالبيانات بعض الوقت.</a:t>
            </a:r>
          </a:p>
        </p:txBody>
      </p:sp>
    </p:spTree>
    <p:extLst>
      <p:ext uri="{BB962C8B-B14F-4D97-AF65-F5344CB8AC3E}">
        <p14:creationId xmlns:p14="http://schemas.microsoft.com/office/powerpoint/2010/main" xmlns="" val="5461505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908721"/>
            <a:ext cx="7569405" cy="3024336"/>
          </a:xfrm>
        </p:spPr>
        <p:txBody>
          <a:bodyPr/>
          <a:lstStyle/>
          <a:p>
            <a:pPr algn="r" rtl="1"/>
            <a:r>
              <a:rPr lang="ar-SA" dirty="0"/>
              <a:t>تسمى مخازن البيانات بجعل اسم سجل البيانات جمعا. مثل </a:t>
            </a:r>
            <a:r>
              <a:rPr lang="en-GB" dirty="0"/>
              <a:t>CUSTOMER-RECORDS </a:t>
            </a:r>
            <a:r>
              <a:rPr lang="ar-SA" dirty="0"/>
              <a:t>او </a:t>
            </a:r>
            <a:r>
              <a:rPr lang="en-GB" dirty="0"/>
              <a:t>CUSTOMERS</a:t>
            </a:r>
            <a:r>
              <a:rPr lang="ar-SA" dirty="0"/>
              <a:t>.</a:t>
            </a:r>
          </a:p>
          <a:p>
            <a:pPr algn="r" rtl="1"/>
            <a:r>
              <a:rPr lang="ar-SA" dirty="0"/>
              <a:t>تبين الاسم او (تدفقات البيانات) -التى تدخل وتخرج من مخازن البيانات- اتجاهات انتقال البيانات.</a:t>
            </a:r>
          </a:p>
          <a:p>
            <a:pPr algn="r" rtl="1"/>
            <a:r>
              <a:rPr lang="ar-SA" dirty="0"/>
              <a:t>السهم الداخل --</a:t>
            </a:r>
            <a:r>
              <a:rPr lang="en-GB" dirty="0"/>
              <a:t>&lt;</a:t>
            </a:r>
            <a:r>
              <a:rPr lang="ar-SA" dirty="0"/>
              <a:t> تجديد (اضافة، تعديل، او حذف)</a:t>
            </a:r>
          </a:p>
          <a:p>
            <a:pPr algn="r" rtl="1"/>
            <a:r>
              <a:rPr lang="ar-SA" dirty="0"/>
              <a:t>السهم الخارج --</a:t>
            </a:r>
            <a:r>
              <a:rPr lang="en-GB" dirty="0"/>
              <a:t>&lt;</a:t>
            </a:r>
            <a:r>
              <a:rPr lang="ar-SA" dirty="0"/>
              <a:t> قراءة.</a:t>
            </a:r>
            <a:endParaRPr lang="en-GB" dirty="0"/>
          </a:p>
          <a:p>
            <a:endParaRPr lang="en-GB" dirty="0"/>
          </a:p>
        </p:txBody>
      </p:sp>
      <p:grpSp>
        <p:nvGrpSpPr>
          <p:cNvPr id="5" name="Group 4"/>
          <p:cNvGrpSpPr/>
          <p:nvPr/>
        </p:nvGrpSpPr>
        <p:grpSpPr>
          <a:xfrm>
            <a:off x="539552" y="3501180"/>
            <a:ext cx="5307757" cy="2871910"/>
            <a:chOff x="3275856" y="773114"/>
            <a:chExt cx="5307757" cy="2871910"/>
          </a:xfrm>
        </p:grpSpPr>
        <p:pic>
          <p:nvPicPr>
            <p:cNvPr id="2051" name="Picture 3"/>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39567" b="50000"/>
            <a:stretch/>
          </p:blipFill>
          <p:spPr bwMode="auto">
            <a:xfrm>
              <a:off x="3734873" y="773114"/>
              <a:ext cx="4848740" cy="26582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3275856" y="2564904"/>
              <a:ext cx="2592288" cy="10801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xmlns="" val="23910566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dirty="0"/>
              <a:t>رمز العملية</a:t>
            </a:r>
            <a:r>
              <a:rPr lang="en-GB" dirty="0"/>
              <a:t>Process Symbol </a:t>
            </a:r>
          </a:p>
        </p:txBody>
      </p:sp>
      <p:sp>
        <p:nvSpPr>
          <p:cNvPr id="3" name="Content Placeholder 2"/>
          <p:cNvSpPr>
            <a:spLocks noGrp="1"/>
          </p:cNvSpPr>
          <p:nvPr>
            <p:ph idx="1"/>
          </p:nvPr>
        </p:nvSpPr>
        <p:spPr/>
        <p:txBody>
          <a:bodyPr>
            <a:normAutofit lnSpcReduction="10000"/>
          </a:bodyPr>
          <a:lstStyle/>
          <a:p>
            <a:pPr algn="r" rtl="1"/>
            <a:r>
              <a:rPr lang="ar-SA" dirty="0" smtClean="0"/>
              <a:t>هو رمز الدائرة مع وجود اسم العملية بداخلها. يوجد بدائل اخرى. العملية هي عمل يجب تاديته، أي انها مهمة او وظيفة معينة على البيانات. </a:t>
            </a:r>
          </a:p>
          <a:p>
            <a:pPr algn="r" rtl="1"/>
            <a:r>
              <a:rPr lang="ar-SA" dirty="0" smtClean="0"/>
              <a:t>تختلف البيانات التي تدخل العملية عن البيانات التى تتركها.</a:t>
            </a:r>
          </a:p>
          <a:p>
            <a:pPr algn="r" rtl="1"/>
            <a:r>
              <a:rPr lang="ar-SA" dirty="0" smtClean="0"/>
              <a:t>العملية مثل الصندوق الاسود: نعرف مدخلاتها ومخرجاتها ووظيفتها العامة دون العلم بالتفاصيل.</a:t>
            </a:r>
          </a:p>
          <a:p>
            <a:pPr algn="r" rtl="1"/>
            <a:r>
              <a:rPr lang="ar-SA" dirty="0" smtClean="0"/>
              <a:t>اسم العملية يحدد وظيفتها، يجب ان يكون فعلا مثل: </a:t>
            </a:r>
            <a:r>
              <a:rPr lang="en-GB" dirty="0" smtClean="0"/>
              <a:t>calculate, edit, write </a:t>
            </a:r>
            <a:r>
              <a:rPr lang="ar-SA" dirty="0" smtClean="0"/>
              <a:t>....  </a:t>
            </a:r>
            <a:endParaRPr lang="en-GB" dirty="0"/>
          </a:p>
        </p:txBody>
      </p:sp>
    </p:spTree>
    <p:extLst>
      <p:ext uri="{BB962C8B-B14F-4D97-AF65-F5344CB8AC3E}">
        <p14:creationId xmlns:p14="http://schemas.microsoft.com/office/powerpoint/2010/main" xmlns="" val="5461505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027664"/>
            <a:ext cx="7920880" cy="1143000"/>
          </a:xfrm>
        </p:spPr>
        <p:txBody>
          <a:bodyPr>
            <a:normAutofit fontScale="90000"/>
          </a:bodyPr>
          <a:lstStyle/>
          <a:p>
            <a:pPr algn="r" rtl="1"/>
            <a:r>
              <a:rPr lang="ar-SA" dirty="0" smtClean="0"/>
              <a:t>رمز تدفق البيانات </a:t>
            </a:r>
            <a:r>
              <a:rPr lang="en-GB" dirty="0" smtClean="0"/>
              <a:t>Data Flow Symbol</a:t>
            </a:r>
            <a:endParaRPr lang="en-GB" dirty="0"/>
          </a:p>
        </p:txBody>
      </p:sp>
      <p:sp>
        <p:nvSpPr>
          <p:cNvPr id="3" name="Content Placeholder 2"/>
          <p:cNvSpPr>
            <a:spLocks noGrp="1"/>
          </p:cNvSpPr>
          <p:nvPr>
            <p:ph idx="1"/>
          </p:nvPr>
        </p:nvSpPr>
        <p:spPr/>
        <p:txBody>
          <a:bodyPr>
            <a:normAutofit fontScale="85000" lnSpcReduction="20000"/>
          </a:bodyPr>
          <a:lstStyle/>
          <a:p>
            <a:pPr algn="r" rtl="1"/>
            <a:r>
              <a:rPr lang="ar-SA" dirty="0" smtClean="0"/>
              <a:t>يرمز له بسهم له الاسم تدفق البيانات </a:t>
            </a:r>
            <a:r>
              <a:rPr lang="en-GB" dirty="0" smtClean="0"/>
              <a:t>data flow</a:t>
            </a:r>
            <a:r>
              <a:rPr lang="ar-SA" dirty="0" smtClean="0"/>
              <a:t>. وهي عبارة عن مجموعة معلومات تتحرك بين العمليات ومخازن البيانات والناهيات.</a:t>
            </a:r>
          </a:p>
          <a:p>
            <a:pPr algn="r" rtl="1"/>
            <a:r>
              <a:rPr lang="ar-SA" u="sng" dirty="0" smtClean="0">
                <a:solidFill>
                  <a:schemeClr val="accent3">
                    <a:lumMod val="50000"/>
                  </a:schemeClr>
                </a:solidFill>
                <a:effectLst>
                  <a:outerShdw blurRad="38100" dist="38100" dir="2700000" algn="tl">
                    <a:srgbClr val="000000">
                      <a:alpha val="43137"/>
                    </a:srgbClr>
                  </a:outerShdw>
                </a:effectLst>
              </a:rPr>
              <a:t>الشروط التي يجب اتباعها اثناء تكوين تدفقات البيانات:</a:t>
            </a:r>
          </a:p>
          <a:p>
            <a:pPr algn="r" rtl="1"/>
            <a:r>
              <a:rPr lang="ar-SA" dirty="0" smtClean="0"/>
              <a:t>يمكن ان يحتوي تدفق البيانات على عنصر بيانات مثل(</a:t>
            </a:r>
            <a:r>
              <a:rPr lang="en-GB" dirty="0" smtClean="0"/>
              <a:t>SOCIAL-SECURITY-NUMBER</a:t>
            </a:r>
            <a:r>
              <a:rPr lang="ar-SA" dirty="0" smtClean="0"/>
              <a:t>) او سجل (</a:t>
            </a:r>
            <a:r>
              <a:rPr lang="en-GB" dirty="0" smtClean="0"/>
              <a:t>NEW-CUSTOMER-TRANSACTION</a:t>
            </a:r>
            <a:r>
              <a:rPr lang="ar-SA" dirty="0" smtClean="0"/>
              <a:t>).</a:t>
            </a:r>
          </a:p>
          <a:p>
            <a:pPr algn="r" rtl="1"/>
            <a:r>
              <a:rPr lang="ar-SA" dirty="0" smtClean="0"/>
              <a:t>اذا احتوى تدفق البيانات على العديد من الحقول يجب ان تكون متماسكة ومرتبطة منطقيا تحت اسم يصفها جميعا. مثل:</a:t>
            </a:r>
            <a:r>
              <a:rPr lang="en-GB" dirty="0" smtClean="0"/>
              <a:t>NEW-CUSTOMER-TRANSACTION</a:t>
            </a:r>
            <a:r>
              <a:rPr lang="ar-SA" dirty="0" smtClean="0"/>
              <a:t> الذي يشمل اسم العميل، رقمه، عنوانه، لكن لايحتوي على حقل يعطي اجمالي عدد قصاصات الورق الموجودة في المخزن. وانما يكون على سهم تدفق بيانات اخر.</a:t>
            </a:r>
            <a:endParaRPr lang="en-GB" dirty="0"/>
          </a:p>
        </p:txBody>
      </p:sp>
    </p:spTree>
    <p:extLst>
      <p:ext uri="{BB962C8B-B14F-4D97-AF65-F5344CB8AC3E}">
        <p14:creationId xmlns:p14="http://schemas.microsoft.com/office/powerpoint/2010/main" xmlns="" val="5461505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1268760"/>
            <a:ext cx="6777317" cy="4563869"/>
          </a:xfrm>
        </p:spPr>
        <p:txBody>
          <a:bodyPr>
            <a:normAutofit fontScale="92500" lnSpcReduction="10000"/>
          </a:bodyPr>
          <a:lstStyle/>
          <a:p>
            <a:pPr algn="r" rtl="1"/>
            <a:r>
              <a:rPr lang="ar-SA" dirty="0" smtClean="0"/>
              <a:t>يجب ان يكون لكل تدفق بيانات اسم خاص به. فلا يكون الاسم </a:t>
            </a:r>
            <a:r>
              <a:rPr lang="en-GB" dirty="0" smtClean="0"/>
              <a:t>ERROR-MESSAGE</a:t>
            </a:r>
            <a:r>
              <a:rPr lang="ar-SA" dirty="0" smtClean="0"/>
              <a:t> محدد وواضح. بل يجب استخدام اسماء مثل:</a:t>
            </a:r>
            <a:endParaRPr lang="en-GB" dirty="0" smtClean="0"/>
          </a:p>
          <a:p>
            <a:pPr algn="r" rtl="1"/>
            <a:r>
              <a:rPr lang="en-GB" sz="2000" dirty="0" smtClean="0"/>
              <a:t>INVALID-CUSTOMER-NUMBER-ERROR-MESSAGE</a:t>
            </a:r>
          </a:p>
          <a:p>
            <a:pPr algn="r" rtl="1"/>
            <a:r>
              <a:rPr lang="en-GB" sz="2000" dirty="0" smtClean="0"/>
              <a:t>INVENTORY-ITEM-NOT-FOUND-ERROR-MESSAGE</a:t>
            </a:r>
          </a:p>
          <a:p>
            <a:pPr marL="68580" indent="0" algn="r" rtl="1">
              <a:buNone/>
            </a:pPr>
            <a:r>
              <a:rPr lang="ar-SA" dirty="0" smtClean="0"/>
              <a:t>ويلزم الاسهاب في التسمية لتمييز كل تدفقات البيانات في النظام الكبير.</a:t>
            </a:r>
          </a:p>
          <a:p>
            <a:pPr algn="r" rtl="1"/>
            <a:r>
              <a:rPr lang="ar-SA" dirty="0" smtClean="0"/>
              <a:t>يجب ان تكون تدفقات البيانات مفردة دائماً عند التسمية.</a:t>
            </a:r>
          </a:p>
          <a:p>
            <a:pPr algn="r" rtl="1"/>
            <a:r>
              <a:rPr lang="ar-SA" dirty="0" smtClean="0"/>
              <a:t>ان تبدأ او تنتهي كل تدفقات البيانات برمز عملية. ولا تستخدم في توصيل ناهيين او مخزنين بيانات او ناهي ومخزن بيانات وفي اي حالة يجب وجود عملية بين هذة الاتصالات.</a:t>
            </a:r>
            <a:endParaRPr lang="en-GB" dirty="0"/>
          </a:p>
        </p:txBody>
      </p:sp>
    </p:spTree>
    <p:extLst>
      <p:ext uri="{BB962C8B-B14F-4D97-AF65-F5344CB8AC3E}">
        <p14:creationId xmlns:p14="http://schemas.microsoft.com/office/powerpoint/2010/main" xmlns="" val="5461505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endParaRPr lang="en-GB" dirty="0"/>
          </a:p>
        </p:txBody>
      </p:sp>
      <p:sp>
        <p:nvSpPr>
          <p:cNvPr id="3" name="Content Placeholder 2"/>
          <p:cNvSpPr>
            <a:spLocks noGrp="1"/>
          </p:cNvSpPr>
          <p:nvPr>
            <p:ph idx="1"/>
          </p:nvPr>
        </p:nvSpPr>
        <p:spPr/>
        <p:txBody>
          <a:bodyPr/>
          <a:lstStyle/>
          <a:p>
            <a:pPr algn="r" rtl="1"/>
            <a:r>
              <a:rPr lang="ar-SA" dirty="0" smtClean="0"/>
              <a:t>كلما انتجنا تدفقات بيانات ومخازن البيانات على رسم </a:t>
            </a:r>
            <a:r>
              <a:rPr lang="en-GB" dirty="0" smtClean="0"/>
              <a:t>DFD</a:t>
            </a:r>
            <a:r>
              <a:rPr lang="ar-SA" dirty="0" smtClean="0"/>
              <a:t> فإننا ندخلها على الفور هي وتعريفاتها في قاموس البيانات.</a:t>
            </a:r>
            <a:endParaRPr lang="en-GB" dirty="0"/>
          </a:p>
        </p:txBody>
      </p:sp>
    </p:spTree>
    <p:extLst>
      <p:ext uri="{BB962C8B-B14F-4D97-AF65-F5344CB8AC3E}">
        <p14:creationId xmlns:p14="http://schemas.microsoft.com/office/powerpoint/2010/main" xmlns="" val="5461505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rtl="1"/>
            <a:r>
              <a:rPr lang="ar-SA" dirty="0" smtClean="0"/>
              <a:t>إطار رسم تدفق البيانات</a:t>
            </a:r>
            <a:r>
              <a:rPr lang="en-GB" dirty="0" smtClean="0"/>
              <a:t/>
            </a:r>
            <a:br>
              <a:rPr lang="en-GB" dirty="0" smtClean="0"/>
            </a:br>
            <a:r>
              <a:rPr lang="en-GB" dirty="0" smtClean="0"/>
              <a:t>Context Data Flow Diagram</a:t>
            </a:r>
            <a:endParaRPr lang="en-GB" dirty="0"/>
          </a:p>
        </p:txBody>
      </p:sp>
      <p:sp>
        <p:nvSpPr>
          <p:cNvPr id="3" name="Content Placeholder 2"/>
          <p:cNvSpPr>
            <a:spLocks noGrp="1"/>
          </p:cNvSpPr>
          <p:nvPr>
            <p:ph idx="1"/>
          </p:nvPr>
        </p:nvSpPr>
        <p:spPr>
          <a:xfrm>
            <a:off x="683568" y="2204864"/>
            <a:ext cx="7704856" cy="4104456"/>
          </a:xfrm>
        </p:spPr>
        <p:txBody>
          <a:bodyPr>
            <a:normAutofit lnSpcReduction="10000"/>
          </a:bodyPr>
          <a:lstStyle/>
          <a:p>
            <a:pPr algn="r" rtl="1"/>
            <a:r>
              <a:rPr lang="ar-SA" dirty="0" smtClean="0"/>
              <a:t>يكون إطار رسم تدفق البيانات عبارة عن رسم اعلى مستوى في مجموعة رسومات </a:t>
            </a:r>
            <a:r>
              <a:rPr lang="en-GB" dirty="0" smtClean="0"/>
              <a:t>DFDs</a:t>
            </a:r>
            <a:r>
              <a:rPr lang="ar-SA" dirty="0" smtClean="0"/>
              <a:t> للنظام.</a:t>
            </a:r>
            <a:endParaRPr lang="en-GB" dirty="0" smtClean="0"/>
          </a:p>
          <a:p>
            <a:pPr algn="r" rtl="1"/>
            <a:r>
              <a:rPr lang="ar-SA" dirty="0" smtClean="0"/>
              <a:t>وهو الصيغة الاكثر تجريداً للنظام فيمثل نظرة خارجية فقط ويحتوي: مدخلات، ومخرجات، وناهيات، ووظيفة عامة للنظام. وله غرض هام وهو توضيح الحدود، او القيود للنظام.</a:t>
            </a:r>
          </a:p>
          <a:p>
            <a:pPr algn="r" rtl="1"/>
            <a:r>
              <a:rPr lang="ar-SA" dirty="0" smtClean="0"/>
              <a:t>ويشمل بعض </a:t>
            </a:r>
            <a:r>
              <a:rPr lang="ar-SA" dirty="0"/>
              <a:t>النقاط الهامة هي :</a:t>
            </a:r>
          </a:p>
          <a:p>
            <a:pPr algn="r" rtl="1">
              <a:buFont typeface="Wingdings" pitchFamily="2" charset="2"/>
              <a:buChar char="q"/>
            </a:pPr>
            <a:r>
              <a:rPr lang="ar-SA" dirty="0"/>
              <a:t>ي</a:t>
            </a:r>
            <a:r>
              <a:rPr lang="ar-SA" dirty="0" smtClean="0"/>
              <a:t>حتوي </a:t>
            </a:r>
            <a:r>
              <a:rPr lang="ar-SA" dirty="0"/>
              <a:t>على دائرة واحدة فقط ( عملية ) ويمثل النظام بأكمله .</a:t>
            </a:r>
          </a:p>
          <a:p>
            <a:pPr algn="r" rtl="1">
              <a:buFont typeface="Wingdings" pitchFamily="2" charset="2"/>
              <a:buChar char="q"/>
            </a:pPr>
            <a:r>
              <a:rPr lang="ar-SA" dirty="0" smtClean="0"/>
              <a:t>تظهر </a:t>
            </a:r>
            <a:r>
              <a:rPr lang="ar-SA" dirty="0"/>
              <a:t>الاسهم المدخلات والمخرجات .</a:t>
            </a:r>
          </a:p>
          <a:p>
            <a:pPr algn="r" rtl="1">
              <a:buFont typeface="Wingdings" pitchFamily="2" charset="2"/>
              <a:buChar char="q"/>
            </a:pPr>
            <a:r>
              <a:rPr lang="ar-SA" dirty="0" smtClean="0"/>
              <a:t>لاتظهر </a:t>
            </a:r>
            <a:r>
              <a:rPr lang="ar-SA" dirty="0"/>
              <a:t>بيانات المخازن . وجودهم يكون داخل النظام .</a:t>
            </a:r>
          </a:p>
          <a:p>
            <a:endParaRPr lang="ar-SA" dirty="0"/>
          </a:p>
        </p:txBody>
      </p:sp>
    </p:spTree>
    <p:extLst>
      <p:ext uri="{BB962C8B-B14F-4D97-AF65-F5344CB8AC3E}">
        <p14:creationId xmlns:p14="http://schemas.microsoft.com/office/powerpoint/2010/main" xmlns="" val="5461505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endParaRPr lang="en-GB" dirty="0"/>
          </a:p>
        </p:txBody>
      </p:sp>
      <p:sp>
        <p:nvSpPr>
          <p:cNvPr id="3" name="Content Placeholder 2"/>
          <p:cNvSpPr>
            <a:spLocks noGrp="1"/>
          </p:cNvSpPr>
          <p:nvPr>
            <p:ph idx="1"/>
          </p:nvPr>
        </p:nvSpPr>
        <p:spPr/>
        <p:txBody>
          <a:bodyPr/>
          <a:lstStyle/>
          <a:p>
            <a:endParaRPr lang="ar-SA" dirty="0"/>
          </a:p>
          <a:p>
            <a:endParaRPr lang="ar-SA" dirty="0" smtClean="0"/>
          </a:p>
          <a:p>
            <a:endParaRPr lang="ar-SA" dirty="0"/>
          </a:p>
          <a:p>
            <a:pPr algn="r" rtl="1"/>
            <a:r>
              <a:rPr lang="ar-SA" dirty="0" smtClean="0"/>
              <a:t>الرسم </a:t>
            </a:r>
            <a:r>
              <a:rPr lang="ar-SA" dirty="0"/>
              <a:t>البياني أعلاه هو مثال لسياق الشكل البياني </a:t>
            </a:r>
            <a:r>
              <a:rPr lang="en-GB" dirty="0"/>
              <a:t>context </a:t>
            </a:r>
            <a:r>
              <a:rPr lang="ar-SA" dirty="0"/>
              <a:t>لرسم </a:t>
            </a:r>
            <a:r>
              <a:rPr lang="en-GB" dirty="0"/>
              <a:t>DFD </a:t>
            </a:r>
            <a:r>
              <a:rPr lang="ar-SA" dirty="0"/>
              <a:t>لنظام دخول وخروج الموظف من الدوام</a:t>
            </a:r>
          </a:p>
          <a:p>
            <a:pPr algn="r" rtl="1"/>
            <a:r>
              <a:rPr lang="ar-SA" dirty="0"/>
              <a:t>ويحسب قيمة راتبه حسب كرت الدوام .</a:t>
            </a:r>
          </a:p>
          <a:p>
            <a:pPr algn="r" rtl="1"/>
            <a:endParaRPr lang="en-GB" dirty="0"/>
          </a:p>
        </p:txBody>
      </p:sp>
      <p:grpSp>
        <p:nvGrpSpPr>
          <p:cNvPr id="5" name="Group 4"/>
          <p:cNvGrpSpPr/>
          <p:nvPr/>
        </p:nvGrpSpPr>
        <p:grpSpPr>
          <a:xfrm>
            <a:off x="2123728" y="814374"/>
            <a:ext cx="4950123" cy="2686634"/>
            <a:chOff x="2123728" y="814374"/>
            <a:chExt cx="4950123" cy="2686634"/>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23728" y="814374"/>
              <a:ext cx="4950123" cy="26866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TextBox 3"/>
            <p:cNvSpPr txBox="1"/>
            <p:nvPr/>
          </p:nvSpPr>
          <p:spPr>
            <a:xfrm>
              <a:off x="4283968" y="1469976"/>
              <a:ext cx="216024" cy="2308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GB" sz="900" dirty="0"/>
            </a:p>
          </p:txBody>
        </p:sp>
        <p:sp>
          <p:nvSpPr>
            <p:cNvPr id="6" name="TextBox 5"/>
            <p:cNvSpPr txBox="1"/>
            <p:nvPr/>
          </p:nvSpPr>
          <p:spPr>
            <a:xfrm>
              <a:off x="6300192" y="2276872"/>
              <a:ext cx="576064" cy="2308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GB" sz="900" dirty="0"/>
            </a:p>
          </p:txBody>
        </p:sp>
      </p:grpSp>
    </p:spTree>
    <p:extLst>
      <p:ext uri="{BB962C8B-B14F-4D97-AF65-F5344CB8AC3E}">
        <p14:creationId xmlns:p14="http://schemas.microsoft.com/office/powerpoint/2010/main" xmlns="" val="5461505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r" rtl="1"/>
            <a:r>
              <a:rPr lang="ar-SA" dirty="0" smtClean="0"/>
              <a:t>العرض العام لرسم تدفق البيانات</a:t>
            </a:r>
            <a:r>
              <a:rPr lang="en-GB" dirty="0" smtClean="0"/>
              <a:t/>
            </a:r>
            <a:br>
              <a:rPr lang="en-GB" dirty="0" smtClean="0"/>
            </a:br>
            <a:r>
              <a:rPr lang="en-GB" sz="3600" dirty="0" smtClean="0"/>
              <a:t>OVERVIEW DATA FLOW DIAGRAM</a:t>
            </a:r>
            <a:endParaRPr lang="en-GB" sz="3600" dirty="0"/>
          </a:p>
        </p:txBody>
      </p:sp>
      <p:sp>
        <p:nvSpPr>
          <p:cNvPr id="3" name="Content Placeholder 2"/>
          <p:cNvSpPr>
            <a:spLocks noGrp="1"/>
          </p:cNvSpPr>
          <p:nvPr>
            <p:ph idx="1"/>
          </p:nvPr>
        </p:nvSpPr>
        <p:spPr>
          <a:xfrm>
            <a:off x="683568" y="2204864"/>
            <a:ext cx="7704856" cy="4104456"/>
          </a:xfrm>
        </p:spPr>
        <p:txBody>
          <a:bodyPr>
            <a:normAutofit/>
          </a:bodyPr>
          <a:lstStyle/>
          <a:p>
            <a:pPr algn="r" rtl="1"/>
            <a:r>
              <a:rPr lang="ar-SA" dirty="0" smtClean="0"/>
              <a:t>وهو المستوى </a:t>
            </a:r>
            <a:r>
              <a:rPr lang="ar-SA" dirty="0"/>
              <a:t>الثاني </a:t>
            </a:r>
            <a:r>
              <a:rPr lang="ar-SA" dirty="0" smtClean="0"/>
              <a:t>ويسمى ايضاً المستوى </a:t>
            </a:r>
            <a:r>
              <a:rPr lang="ar-SA" dirty="0"/>
              <a:t>صفر </a:t>
            </a:r>
            <a:r>
              <a:rPr lang="en-GB" dirty="0"/>
              <a:t>level 0 DFD </a:t>
            </a:r>
            <a:r>
              <a:rPr lang="ar-SA" dirty="0"/>
              <a:t>ونلخص بعض النقاط الهامة :</a:t>
            </a:r>
          </a:p>
          <a:p>
            <a:pPr algn="r" rtl="1">
              <a:buFont typeface="Wingdings" pitchFamily="2" charset="2"/>
              <a:buChar char="q"/>
            </a:pPr>
            <a:r>
              <a:rPr lang="ar-SA" dirty="0" smtClean="0"/>
              <a:t>المستوى </a:t>
            </a:r>
            <a:r>
              <a:rPr lang="ar-SA" dirty="0"/>
              <a:t>صفر </a:t>
            </a:r>
            <a:r>
              <a:rPr lang="en-GB" dirty="0"/>
              <a:t>level 0 DFD : </a:t>
            </a:r>
            <a:r>
              <a:rPr lang="ar-SA" dirty="0"/>
              <a:t>يجب أن يحقق التوازن مع السياق ويصف الرسم البياني </a:t>
            </a:r>
            <a:r>
              <a:rPr lang="en-GB" dirty="0"/>
              <a:t>context diagram .</a:t>
            </a:r>
          </a:p>
          <a:p>
            <a:pPr algn="r" rtl="1">
              <a:buFont typeface="Wingdings" pitchFamily="2" charset="2"/>
              <a:buChar char="q"/>
            </a:pPr>
            <a:r>
              <a:rPr lang="ar-SA" dirty="0" smtClean="0"/>
              <a:t>البيانات </a:t>
            </a:r>
            <a:r>
              <a:rPr lang="ar-SA" dirty="0"/>
              <a:t>الداخلة في العملية تختلف عن البيانات الخارجة </a:t>
            </a:r>
            <a:r>
              <a:rPr lang="ar-SA" dirty="0" smtClean="0"/>
              <a:t>(الناتجة) </a:t>
            </a:r>
            <a:r>
              <a:rPr lang="ar-SA" dirty="0"/>
              <a:t>من هذه العملية .</a:t>
            </a:r>
          </a:p>
          <a:p>
            <a:pPr algn="r" rtl="1">
              <a:buFont typeface="Wingdings" pitchFamily="2" charset="2"/>
              <a:buChar char="q"/>
            </a:pPr>
            <a:r>
              <a:rPr lang="ar-SA" dirty="0" smtClean="0"/>
              <a:t>مخازن </a:t>
            </a:r>
            <a:r>
              <a:rPr lang="ar-SA" dirty="0"/>
              <a:t>بيانات </a:t>
            </a:r>
            <a:r>
              <a:rPr lang="en-GB" dirty="0"/>
              <a:t>data store </a:t>
            </a:r>
            <a:r>
              <a:rPr lang="ar-SA" dirty="0"/>
              <a:t>تظهر في هذا المستوى لاول </a:t>
            </a:r>
            <a:r>
              <a:rPr lang="ar-SA" dirty="0" smtClean="0"/>
              <a:t>مرة. بالاضافة إلأى تدفقات البيانات وعمليات النظام.</a:t>
            </a:r>
            <a:endParaRPr lang="ar-SA" dirty="0"/>
          </a:p>
        </p:txBody>
      </p:sp>
    </p:spTree>
    <p:extLst>
      <p:ext uri="{BB962C8B-B14F-4D97-AF65-F5344CB8AC3E}">
        <p14:creationId xmlns:p14="http://schemas.microsoft.com/office/powerpoint/2010/main" xmlns="" val="5461505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836712"/>
            <a:ext cx="7560840" cy="4995917"/>
          </a:xfrm>
        </p:spPr>
        <p:txBody>
          <a:bodyPr/>
          <a:lstStyle/>
          <a:p>
            <a:pPr algn="r" rtl="1"/>
            <a:r>
              <a:rPr lang="ar-SA" dirty="0" smtClean="0"/>
              <a:t>تكون قلة قليلة من النظم التي تحتاج إلى عملية واحدة على رسم الايطار لذا يجب ان نقسمها إلى نظم فرعية نظم فرعية للنظم الفرعية. لكي توضح التفاصيل .</a:t>
            </a:r>
          </a:p>
          <a:p>
            <a:pPr algn="r" rtl="1"/>
            <a:r>
              <a:rPr lang="ar-SA" dirty="0" smtClean="0"/>
              <a:t>تكون العملية في رسم الايطار عائل، ويكون رسم العرض العام تابعا له </a:t>
            </a:r>
          </a:p>
          <a:p>
            <a:pPr algn="r" rtl="1"/>
            <a:r>
              <a:rPr lang="ar-SA" dirty="0" smtClean="0"/>
              <a:t>توجد الناهيات في رسم الايطار فقط ولا توجد في العرض العام لرسم تدفق البيانات</a:t>
            </a:r>
          </a:p>
          <a:p>
            <a:pPr algn="r" rtl="1"/>
            <a:endParaRPr lang="en-GB" dirty="0"/>
          </a:p>
        </p:txBody>
      </p:sp>
      <p:grpSp>
        <p:nvGrpSpPr>
          <p:cNvPr id="7" name="Group 6"/>
          <p:cNvGrpSpPr/>
          <p:nvPr/>
        </p:nvGrpSpPr>
        <p:grpSpPr>
          <a:xfrm>
            <a:off x="179512" y="3503171"/>
            <a:ext cx="4392488" cy="2910936"/>
            <a:chOff x="539552" y="2708920"/>
            <a:chExt cx="4392488" cy="2910936"/>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2708920"/>
              <a:ext cx="4392488" cy="291093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Rectangle 3"/>
            <p:cNvSpPr/>
            <p:nvPr/>
          </p:nvSpPr>
          <p:spPr>
            <a:xfrm>
              <a:off x="539552" y="2708920"/>
              <a:ext cx="864096" cy="648072"/>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 name="Rectangle 5"/>
            <p:cNvSpPr/>
            <p:nvPr/>
          </p:nvSpPr>
          <p:spPr>
            <a:xfrm>
              <a:off x="3779912" y="4971784"/>
              <a:ext cx="1152128" cy="648072"/>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spTree>
    <p:extLst>
      <p:ext uri="{BB962C8B-B14F-4D97-AF65-F5344CB8AC3E}">
        <p14:creationId xmlns:p14="http://schemas.microsoft.com/office/powerpoint/2010/main" xmlns="" val="5461505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rtl="1"/>
            <a:r>
              <a:rPr lang="ar-SA" dirty="0" smtClean="0"/>
              <a:t>لماذا نحتاج لمخزن البيانات في العرض العام لتدفق البيانات؟</a:t>
            </a:r>
            <a:endParaRPr lang="en-GB" dirty="0"/>
          </a:p>
        </p:txBody>
      </p:sp>
      <p:sp>
        <p:nvSpPr>
          <p:cNvPr id="3" name="Content Placeholder 2"/>
          <p:cNvSpPr>
            <a:spLocks noGrp="1"/>
          </p:cNvSpPr>
          <p:nvPr>
            <p:ph idx="1"/>
          </p:nvPr>
        </p:nvSpPr>
        <p:spPr/>
        <p:txBody>
          <a:bodyPr>
            <a:normAutofit fontScale="92500" lnSpcReduction="10000"/>
          </a:bodyPr>
          <a:lstStyle/>
          <a:p>
            <a:pPr algn="r" rtl="1"/>
            <a:r>
              <a:rPr lang="ar-SA" dirty="0" smtClean="0"/>
              <a:t>لان البيانات ستمسك في مكان ما لبعض الوقت كلما احتجنا إلى مخزن بيانات للإمساك بها. وعند الاتصال بالسجلات، او استخدام البيانات في ترتيب مختلف عن ترتيب ادخالها.</a:t>
            </a:r>
          </a:p>
          <a:p>
            <a:pPr algn="r" rtl="1"/>
            <a:r>
              <a:rPr lang="ar-SA" dirty="0" smtClean="0"/>
              <a:t>متى نبين مخزن البيانات على رسومات </a:t>
            </a:r>
            <a:r>
              <a:rPr lang="en-GB" dirty="0" smtClean="0"/>
              <a:t>DFDs</a:t>
            </a:r>
            <a:r>
              <a:rPr lang="ar-SA" dirty="0" smtClean="0"/>
              <a:t>؟ وكيف نعرف ان هذا على هذا المستوى المكان المناسب؟</a:t>
            </a:r>
          </a:p>
          <a:p>
            <a:pPr marL="68580" indent="0" algn="r" rtl="1">
              <a:buNone/>
            </a:pPr>
            <a:r>
              <a:rPr lang="ar-SA" dirty="0" smtClean="0"/>
              <a:t>ندخل مخزن البيانات عند اعلى مستوى والذي تتصل به عمليتان او اكثر.</a:t>
            </a:r>
          </a:p>
          <a:p>
            <a:pPr algn="r" rtl="1"/>
            <a:r>
              <a:rPr lang="ar-SA" dirty="0" smtClean="0"/>
              <a:t>يتم استخدامه على كل الرسومات في المستويات الاقل.  </a:t>
            </a:r>
            <a:endParaRPr lang="en-GB" dirty="0"/>
          </a:p>
        </p:txBody>
      </p:sp>
    </p:spTree>
    <p:extLst>
      <p:ext uri="{BB962C8B-B14F-4D97-AF65-F5344CB8AC3E}">
        <p14:creationId xmlns:p14="http://schemas.microsoft.com/office/powerpoint/2010/main" xmlns="" val="5461505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rtl="1"/>
            <a:r>
              <a:rPr lang="ar-SA" sz="3100" dirty="0" smtClean="0"/>
              <a:t>رسومات تدفق البيانات منخفضة المستوى</a:t>
            </a:r>
            <a:r>
              <a:rPr lang="en-GB" dirty="0" smtClean="0"/>
              <a:t/>
            </a:r>
            <a:br>
              <a:rPr lang="en-GB" dirty="0" smtClean="0"/>
            </a:br>
            <a:r>
              <a:rPr lang="en-GB" sz="3600" dirty="0" err="1" smtClean="0"/>
              <a:t>Low-LEVEL</a:t>
            </a:r>
            <a:r>
              <a:rPr lang="en-GB" sz="3600" dirty="0" smtClean="0"/>
              <a:t> DATA FLOW DIAGRAM</a:t>
            </a:r>
            <a:endParaRPr lang="en-GB" sz="3600" dirty="0"/>
          </a:p>
        </p:txBody>
      </p:sp>
      <p:sp>
        <p:nvSpPr>
          <p:cNvPr id="3" name="Content Placeholder 2"/>
          <p:cNvSpPr>
            <a:spLocks noGrp="1"/>
          </p:cNvSpPr>
          <p:nvPr>
            <p:ph idx="1"/>
          </p:nvPr>
        </p:nvSpPr>
        <p:spPr/>
        <p:txBody>
          <a:bodyPr/>
          <a:lstStyle/>
          <a:p>
            <a:pPr algn="r" rtl="1"/>
            <a:r>
              <a:rPr lang="ar-SA" dirty="0"/>
              <a:t>المستوى التالي هو المستوى </a:t>
            </a:r>
            <a:r>
              <a:rPr lang="en-GB" dirty="0"/>
              <a:t>level 1 DFD . </a:t>
            </a:r>
            <a:endParaRPr lang="en-GB" dirty="0" smtClean="0"/>
          </a:p>
          <a:p>
            <a:pPr algn="r" rtl="1"/>
            <a:r>
              <a:rPr lang="ar-SA" dirty="0" smtClean="0"/>
              <a:t>وهو يفصل رسم العرض العام لرسم </a:t>
            </a:r>
            <a:r>
              <a:rPr lang="en-GB" dirty="0" smtClean="0"/>
              <a:t>DFD</a:t>
            </a:r>
            <a:r>
              <a:rPr lang="ar-SA" dirty="0" smtClean="0"/>
              <a:t> ويقسمه لعمليات فرعية ونلخص </a:t>
            </a:r>
            <a:r>
              <a:rPr lang="ar-SA" dirty="0"/>
              <a:t>بعض النقاط الهامة :</a:t>
            </a:r>
          </a:p>
          <a:p>
            <a:pPr algn="r" rtl="1">
              <a:buFont typeface="Wingdings" pitchFamily="2" charset="2"/>
              <a:buChar char="q"/>
            </a:pPr>
            <a:r>
              <a:rPr lang="ar-SA" dirty="0" smtClean="0"/>
              <a:t>المستوى</a:t>
            </a:r>
            <a:r>
              <a:rPr lang="ar-SA" dirty="0"/>
              <a:t> </a:t>
            </a:r>
            <a:r>
              <a:rPr lang="en-GB" dirty="0"/>
              <a:t>level 1 DFD </a:t>
            </a:r>
            <a:r>
              <a:rPr lang="ar-SA" dirty="0"/>
              <a:t>يجب أن يتوازن مع مستوى صفر ويصف التقرير .</a:t>
            </a:r>
          </a:p>
          <a:p>
            <a:pPr algn="r" rtl="1">
              <a:buFont typeface="Wingdings" pitchFamily="2" charset="2"/>
              <a:buChar char="q"/>
            </a:pPr>
            <a:r>
              <a:rPr lang="ar-SA" dirty="0" smtClean="0"/>
              <a:t>البيانات </a:t>
            </a:r>
            <a:r>
              <a:rPr lang="ar-SA" dirty="0"/>
              <a:t>الداخلة في العملية تختلف عن البيانات الخارجة ( نواتج ) هذه العملية .</a:t>
            </a:r>
          </a:p>
          <a:p>
            <a:pPr algn="r" rtl="1">
              <a:buFont typeface="Wingdings" pitchFamily="2" charset="2"/>
              <a:buChar char="q"/>
            </a:pPr>
            <a:r>
              <a:rPr lang="ar-SA" dirty="0" smtClean="0"/>
              <a:t>تواصل </a:t>
            </a:r>
            <a:r>
              <a:rPr lang="ar-SA" dirty="0"/>
              <a:t>ظهور مخازن البيانات </a:t>
            </a:r>
            <a:r>
              <a:rPr lang="en-GB" dirty="0"/>
              <a:t>data store .</a:t>
            </a:r>
          </a:p>
          <a:p>
            <a:pPr>
              <a:buFont typeface="Wingdings" pitchFamily="2" charset="2"/>
              <a:buChar char="q"/>
            </a:pPr>
            <a:endParaRPr lang="en-GB" dirty="0"/>
          </a:p>
        </p:txBody>
      </p:sp>
    </p:spTree>
    <p:extLst>
      <p:ext uri="{BB962C8B-B14F-4D97-AF65-F5344CB8AC3E}">
        <p14:creationId xmlns:p14="http://schemas.microsoft.com/office/powerpoint/2010/main" xmlns="" val="17779164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grpSp>
        <p:nvGrpSpPr>
          <p:cNvPr id="5" name="Group 4"/>
          <p:cNvGrpSpPr/>
          <p:nvPr/>
        </p:nvGrpSpPr>
        <p:grpSpPr>
          <a:xfrm>
            <a:off x="709613" y="442913"/>
            <a:ext cx="7724775" cy="5972175"/>
            <a:chOff x="709613" y="442913"/>
            <a:chExt cx="7724775" cy="5972175"/>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09613" y="442913"/>
              <a:ext cx="7724775" cy="59721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Rectangle 3"/>
            <p:cNvSpPr/>
            <p:nvPr/>
          </p:nvSpPr>
          <p:spPr>
            <a:xfrm>
              <a:off x="7020272" y="4869160"/>
              <a:ext cx="1296144" cy="72008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spTree>
    <p:extLst>
      <p:ext uri="{BB962C8B-B14F-4D97-AF65-F5344CB8AC3E}">
        <p14:creationId xmlns:p14="http://schemas.microsoft.com/office/powerpoint/2010/main" xmlns="" val="23012768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260648"/>
            <a:ext cx="7024744" cy="1143000"/>
          </a:xfrm>
        </p:spPr>
        <p:txBody>
          <a:bodyPr>
            <a:normAutofit/>
          </a:bodyPr>
          <a:lstStyle/>
          <a:p>
            <a:pPr algn="r" rtl="1"/>
            <a:endParaRPr lang="en-GB" dirty="0"/>
          </a:p>
        </p:txBody>
      </p:sp>
      <p:sp>
        <p:nvSpPr>
          <p:cNvPr id="3" name="Content Placeholder 2"/>
          <p:cNvSpPr>
            <a:spLocks noGrp="1"/>
          </p:cNvSpPr>
          <p:nvPr>
            <p:ph idx="1"/>
          </p:nvPr>
        </p:nvSpPr>
        <p:spPr>
          <a:xfrm>
            <a:off x="1043492" y="1484784"/>
            <a:ext cx="7056900" cy="4347845"/>
          </a:xfrm>
        </p:spPr>
        <p:txBody>
          <a:bodyPr/>
          <a:lstStyle/>
          <a:p>
            <a:pPr algn="r" rtl="1"/>
            <a:r>
              <a:rPr lang="ar-SA" dirty="0"/>
              <a:t>طريقة تشييد رسومات تدفق </a:t>
            </a:r>
            <a:r>
              <a:rPr lang="ar-SA" dirty="0" smtClean="0"/>
              <a:t>البيانات: صفحة 187</a:t>
            </a:r>
          </a:p>
          <a:p>
            <a:pPr algn="r" rtl="1"/>
            <a:r>
              <a:rPr lang="ar-SA" dirty="0" smtClean="0"/>
              <a:t>إشارات الاخطاء في رسومات تدفق البيانات: صفحة 190</a:t>
            </a:r>
            <a:endParaRPr lang="en-GB" dirty="0"/>
          </a:p>
        </p:txBody>
      </p:sp>
    </p:spTree>
    <p:extLst>
      <p:ext uri="{BB962C8B-B14F-4D97-AF65-F5344CB8AC3E}">
        <p14:creationId xmlns:p14="http://schemas.microsoft.com/office/powerpoint/2010/main" xmlns="" val="54615059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7705</TotalTime>
  <Words>983</Words>
  <Application>Microsoft Office PowerPoint</Application>
  <PresentationFormat>On-screen Show (4:3)</PresentationFormat>
  <Paragraphs>124</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Austin</vt:lpstr>
      <vt:lpstr>رسومات تدفق البيانات</vt:lpstr>
      <vt:lpstr>مقدمة</vt:lpstr>
      <vt:lpstr>مخطط او رسم تدفق البيانات Data Flow Diagram (DFD)</vt:lpstr>
      <vt:lpstr>رسم بسيط جدا لمهمة بسيطة</vt:lpstr>
      <vt:lpstr>Slide 5</vt:lpstr>
      <vt:lpstr>عناصر رسم تدفق البيانات Elements of the Data Flow Diagram</vt:lpstr>
      <vt:lpstr>رمز الناهي Terminator Symbol</vt:lpstr>
      <vt:lpstr>رمز مخزن البياناتData Store Symbol </vt:lpstr>
      <vt:lpstr>Slide 9</vt:lpstr>
      <vt:lpstr>رمز العمليةProcess Symbol </vt:lpstr>
      <vt:lpstr>رمز تدفق البيانات Data Flow Symbol</vt:lpstr>
      <vt:lpstr>Slide 12</vt:lpstr>
      <vt:lpstr>Slide 13</vt:lpstr>
      <vt:lpstr>إطار رسم تدفق البيانات Context Data Flow Diagram</vt:lpstr>
      <vt:lpstr>Slide 15</vt:lpstr>
      <vt:lpstr>العرض العام لرسم تدفق البيانات OVERVIEW DATA FLOW DIAGRAM</vt:lpstr>
      <vt:lpstr>Slide 17</vt:lpstr>
      <vt:lpstr>لماذا نحتاج لمخزن البيانات في العرض العام لتدفق البيانات؟</vt:lpstr>
      <vt:lpstr>رسومات تدفق البيانات منخفضة المستوى Low-LEVEL DATA FLOW DIAGRAM</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 World</dc:creator>
  <cp:lastModifiedBy>user</cp:lastModifiedBy>
  <cp:revision>45</cp:revision>
  <dcterms:created xsi:type="dcterms:W3CDTF">2013-02-28T14:15:29Z</dcterms:created>
  <dcterms:modified xsi:type="dcterms:W3CDTF">2013-04-05T22:22:08Z</dcterms:modified>
</cp:coreProperties>
</file>