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67" r:id="rId25"/>
    <p:sldId id="281" r:id="rId26"/>
    <p:sldId id="282" r:id="rId27"/>
    <p:sldId id="283"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5" name="Footer Placeholder 4"/>
          <p:cNvSpPr>
            <a:spLocks noGrp="1"/>
          </p:cNvSpPr>
          <p:nvPr>
            <p:ph type="ftr" sz="quarter" idx="11"/>
          </p:nvPr>
        </p:nvSpPr>
        <p:spPr/>
        <p:txBody>
          <a:bodyPr/>
          <a:lstStyle/>
          <a:p>
            <a:endParaRPr lang="en-GB"/>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A2908F0F-5889-474A-834B-E8B7BE5CBC0C}" type="slidenum">
              <a:rPr lang="en-GB" smtClean="0"/>
              <a:pPr/>
              <a:t>‹#›</a:t>
            </a:fld>
            <a:endParaRPr lang="en-GB"/>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908F0F-5889-474A-834B-E8B7BE5CBC0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908F0F-5889-474A-834B-E8B7BE5CBC0C}" type="slidenum">
              <a:rPr lang="en-GB" smtClean="0"/>
              <a:pPr/>
              <a:t>‹#›</a:t>
            </a:fld>
            <a:endParaRPr lang="en-GB"/>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2908F0F-5889-474A-834B-E8B7BE5CBC0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2908F0F-5889-474A-834B-E8B7BE5CBC0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2908F0F-5889-474A-834B-E8B7BE5CBC0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2908F0F-5889-474A-834B-E8B7BE5CBC0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2908F0F-5889-474A-834B-E8B7BE5CBC0C}" type="slidenum">
              <a:rPr lang="en-GB" smtClean="0"/>
              <a:pPr/>
              <a:t>‹#›</a:t>
            </a:fld>
            <a:endParaRPr lang="en-GB"/>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7" name="Slide Number Placeholder 6"/>
          <p:cNvSpPr>
            <a:spLocks noGrp="1"/>
          </p:cNvSpPr>
          <p:nvPr>
            <p:ph type="sldNum" sz="quarter" idx="12"/>
          </p:nvPr>
        </p:nvSpPr>
        <p:spPr/>
        <p:txBody>
          <a:bodyPr/>
          <a:lstStyle/>
          <a:p>
            <a:fld id="{A2908F0F-5889-474A-834B-E8B7BE5CBC0C}" type="slidenum">
              <a:rPr lang="en-GB" smtClean="0"/>
              <a:pPr/>
              <a:t>‹#›</a:t>
            </a:fld>
            <a:endParaRPr lang="en-GB"/>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GB"/>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908F0F-5889-474A-834B-E8B7BE5CBC0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56DB38-9395-4510-BEF2-9FDEB0EF3D12}" type="datetimeFigureOut">
              <a:rPr lang="en-GB" smtClean="0"/>
              <a:pPr/>
              <a:t>06/04/2013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908F0F-5889-474A-834B-E8B7BE5CBC0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AF56DB38-9395-4510-BEF2-9FDEB0EF3D12}" type="datetimeFigureOut">
              <a:rPr lang="en-GB" smtClean="0"/>
              <a:pPr/>
              <a:t>06/04/2013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A2908F0F-5889-474A-834B-E8B7BE5CBC0C}" type="slidenum">
              <a:rPr lang="en-GB" smtClean="0"/>
              <a:pPr/>
              <a:t>‹#›</a:t>
            </a:fld>
            <a:endParaRPr lang="en-GB"/>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ar-SA" dirty="0" smtClean="0"/>
              <a:t>م. منى هياس</a:t>
            </a:r>
            <a:endParaRPr lang="en-GB" dirty="0"/>
          </a:p>
        </p:txBody>
      </p:sp>
      <p:sp>
        <p:nvSpPr>
          <p:cNvPr id="2" name="Title 1"/>
          <p:cNvSpPr>
            <a:spLocks noGrp="1"/>
          </p:cNvSpPr>
          <p:nvPr>
            <p:ph type="ctrTitle"/>
          </p:nvPr>
        </p:nvSpPr>
        <p:spPr/>
        <p:txBody>
          <a:bodyPr/>
          <a:lstStyle/>
          <a:p>
            <a:r>
              <a:rPr lang="en-GB" dirty="0" smtClean="0"/>
              <a:t/>
            </a:r>
            <a:br>
              <a:rPr lang="en-GB" dirty="0" smtClean="0"/>
            </a:br>
            <a:r>
              <a:rPr lang="en-GB" dirty="0"/>
              <a:t/>
            </a:r>
            <a:br>
              <a:rPr lang="en-GB" dirty="0"/>
            </a:br>
            <a:r>
              <a:rPr lang="ar-SA" dirty="0" smtClean="0"/>
              <a:t/>
            </a:r>
            <a:br>
              <a:rPr lang="ar-SA" dirty="0" smtClean="0"/>
            </a:br>
            <a:r>
              <a:rPr lang="ar-SA" dirty="0"/>
              <a:t/>
            </a:r>
            <a:br>
              <a:rPr lang="ar-SA" dirty="0"/>
            </a:br>
            <a:r>
              <a:rPr lang="ar-SA" dirty="0" smtClean="0"/>
              <a:t>وصف العملية</a:t>
            </a:r>
            <a:br>
              <a:rPr lang="ar-SA" dirty="0" smtClean="0"/>
            </a:br>
            <a:r>
              <a:rPr lang="en-GB" dirty="0" smtClean="0"/>
              <a:t>Process Description</a:t>
            </a:r>
            <a:endParaRPr lang="en-GB" dirty="0"/>
          </a:p>
        </p:txBody>
      </p:sp>
    </p:spTree>
    <p:extLst>
      <p:ext uri="{BB962C8B-B14F-4D97-AF65-F5344CB8AC3E}">
        <p14:creationId xmlns:p14="http://schemas.microsoft.com/office/powerpoint/2010/main" xmlns="" val="1233218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مقدمة</a:t>
            </a:r>
            <a:r>
              <a:rPr lang="en-GB" dirty="0" smtClean="0"/>
              <a:t>Introduction</a:t>
            </a:r>
            <a:r>
              <a:rPr lang="ar-SA" dirty="0" smtClean="0"/>
              <a:t> </a:t>
            </a:r>
            <a:endParaRPr lang="en-GB" dirty="0"/>
          </a:p>
        </p:txBody>
      </p:sp>
      <p:sp>
        <p:nvSpPr>
          <p:cNvPr id="3" name="Content Placeholder 2"/>
          <p:cNvSpPr>
            <a:spLocks noGrp="1"/>
          </p:cNvSpPr>
          <p:nvPr>
            <p:ph idx="1"/>
          </p:nvPr>
        </p:nvSpPr>
        <p:spPr/>
        <p:txBody>
          <a:bodyPr/>
          <a:lstStyle/>
          <a:p>
            <a:pPr marL="114300" indent="0" algn="r" rtl="1">
              <a:buNone/>
            </a:pPr>
            <a:r>
              <a:rPr lang="ar-SA" dirty="0" smtClean="0"/>
              <a:t>سنتناول في هذة المحاضرة:</a:t>
            </a:r>
          </a:p>
          <a:p>
            <a:pPr marL="114300" indent="0" algn="r" rtl="1">
              <a:buNone/>
            </a:pPr>
            <a:r>
              <a:rPr lang="ar-SA" dirty="0"/>
              <a:t>ت</a:t>
            </a:r>
            <a:r>
              <a:rPr lang="ar-SA" dirty="0" smtClean="0"/>
              <a:t>شييد اوصلف عمليات دقيقية وغير مبهمة.</a:t>
            </a:r>
          </a:p>
          <a:p>
            <a:pPr marL="114300" indent="0" algn="r" rtl="1">
              <a:buNone/>
            </a:pPr>
            <a:r>
              <a:rPr lang="ar-SA" dirty="0" smtClean="0"/>
              <a:t>استخدام الانجليزية المهيكلة، واشجار القرارات.</a:t>
            </a:r>
          </a:p>
          <a:p>
            <a:pPr marL="114300" indent="0" algn="r" rtl="1">
              <a:buNone/>
            </a:pPr>
            <a:endParaRPr lang="ar-SA" dirty="0"/>
          </a:p>
          <a:p>
            <a:pPr marL="114300" indent="0" algn="r" rtl="1">
              <a:buNone/>
            </a:pPr>
            <a:r>
              <a:rPr lang="ar-SA" dirty="0" smtClean="0"/>
              <a:t>عرفنا سابقا البيانات باستخدام قاموس البيانات وقسمنا العمل باستخدام </a:t>
            </a:r>
            <a:r>
              <a:rPr lang="ar-SA" b="1" dirty="0" smtClean="0"/>
              <a:t>رسومات تدفق البيانات </a:t>
            </a:r>
            <a:r>
              <a:rPr lang="en-GB" b="1" dirty="0" smtClean="0"/>
              <a:t>DFD</a:t>
            </a:r>
            <a:r>
              <a:rPr lang="ar-SA" dirty="0" smtClean="0"/>
              <a:t>الذي يبين البدائيات الوظيفية (الوظيفة بشكل عام) مع اسماء العمليات (توضح الوظيفة باختصار). ولكن لم نقم بوصف النظام بصورة كاملة. مثل: ماالمشمول في عملية انهاء الشراء؟ كيف يتم رفض الفاتورة بسبب رقم امر الشراء الغير صحيح؟</a:t>
            </a:r>
            <a:endParaRPr lang="en-GB" dirty="0"/>
          </a:p>
        </p:txBody>
      </p:sp>
    </p:spTree>
    <p:extLst>
      <p:ext uri="{BB962C8B-B14F-4D97-AF65-F5344CB8AC3E}">
        <p14:creationId xmlns:p14="http://schemas.microsoft.com/office/powerpoint/2010/main" xmlns="" val="4221927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114300" indent="0" algn="r" rtl="1">
              <a:buNone/>
            </a:pPr>
            <a:r>
              <a:rPr lang="ar-SA" dirty="0" smtClean="0"/>
              <a:t>لتوثيق مثل هذة الاجراءات فاننا نستخدم اوصاف العملية</a:t>
            </a:r>
            <a:r>
              <a:rPr lang="en-GB" dirty="0" smtClean="0"/>
              <a:t>process descriptions</a:t>
            </a:r>
            <a:r>
              <a:rPr lang="ar-SA" dirty="0" smtClean="0"/>
              <a:t>. </a:t>
            </a:r>
            <a:endParaRPr lang="en-GB" dirty="0"/>
          </a:p>
          <a:p>
            <a:pPr marL="114300" indent="0" algn="r" rtl="1">
              <a:buNone/>
            </a:pPr>
            <a:r>
              <a:rPr lang="ar-SA" dirty="0" smtClean="0">
                <a:solidFill>
                  <a:schemeClr val="accent2">
                    <a:lumMod val="50000"/>
                  </a:schemeClr>
                </a:solidFill>
              </a:rPr>
              <a:t>ماهي وظيفة وصف العملية؟</a:t>
            </a:r>
          </a:p>
          <a:p>
            <a:pPr marL="114300" indent="0" algn="r" rtl="1">
              <a:buNone/>
            </a:pPr>
            <a:r>
              <a:rPr lang="ar-SA" dirty="0" smtClean="0"/>
              <a:t>يصف </a:t>
            </a:r>
            <a:r>
              <a:rPr lang="ar-SA" b="1" dirty="0" smtClean="0"/>
              <a:t>تفاصيل القواعد </a:t>
            </a:r>
            <a:r>
              <a:rPr lang="ar-SA" dirty="0" smtClean="0"/>
              <a:t>التي تحكم العمل الذي تؤدية العملية. ويشرح كيف تحول العملية مدخلاتها إلى مخرجات.</a:t>
            </a:r>
          </a:p>
          <a:p>
            <a:pPr marL="114300" indent="0" algn="r" rtl="1">
              <a:buNone/>
            </a:pPr>
            <a:endParaRPr lang="ar-SA" dirty="0"/>
          </a:p>
          <a:p>
            <a:pPr marL="114300" indent="0" algn="r" rtl="1">
              <a:buNone/>
            </a:pPr>
            <a:r>
              <a:rPr lang="ar-SA" dirty="0" smtClean="0"/>
              <a:t>يتم انتاج وصف عملية لكل </a:t>
            </a:r>
            <a:r>
              <a:rPr lang="ar-SA" b="1" dirty="0" smtClean="0"/>
              <a:t>بدائية وظيفية </a:t>
            </a:r>
            <a:r>
              <a:rPr lang="ar-SA" dirty="0" smtClean="0"/>
              <a:t>على مجموعة </a:t>
            </a:r>
            <a:r>
              <a:rPr lang="en-GB" dirty="0" smtClean="0"/>
              <a:t>DFD</a:t>
            </a:r>
            <a:r>
              <a:rPr lang="ar-SA" dirty="0" smtClean="0"/>
              <a:t>.</a:t>
            </a:r>
          </a:p>
          <a:p>
            <a:pPr marL="114300" indent="0" algn="r" rtl="1">
              <a:buNone/>
            </a:pPr>
            <a:endParaRPr lang="ar-SA" dirty="0" smtClean="0"/>
          </a:p>
          <a:p>
            <a:pPr marL="114300" indent="0" algn="r" rtl="1">
              <a:buNone/>
            </a:pPr>
            <a:r>
              <a:rPr lang="ar-SA" dirty="0" smtClean="0">
                <a:solidFill>
                  <a:srgbClr val="FF0000"/>
                </a:solidFill>
              </a:rPr>
              <a:t>لماذا يتم وصف العملية للبدائيات الوظيفية فقط وليس للعمليات العائلة؟</a:t>
            </a:r>
          </a:p>
          <a:p>
            <a:pPr marL="114300" indent="0" algn="r" rtl="1">
              <a:buNone/>
            </a:pPr>
            <a:endParaRPr lang="en-GB" dirty="0">
              <a:solidFill>
                <a:srgbClr val="FF0000"/>
              </a:solidFill>
            </a:endParaRPr>
          </a:p>
        </p:txBody>
      </p:sp>
    </p:spTree>
    <p:extLst>
      <p:ext uri="{BB962C8B-B14F-4D97-AF65-F5344CB8AC3E}">
        <p14:creationId xmlns:p14="http://schemas.microsoft.com/office/powerpoint/2010/main" xmlns="" val="2666849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2800" dirty="0">
                <a:solidFill>
                  <a:srgbClr val="FF0000"/>
                </a:solidFill>
              </a:rPr>
              <a:t>لماذا يتم وصف العملية للبدائيات الوظيفية فقط وليس للعمليات العائلة؟</a:t>
            </a:r>
            <a:br>
              <a:rPr lang="ar-SA" sz="2800" dirty="0">
                <a:solidFill>
                  <a:srgbClr val="FF0000"/>
                </a:solidFill>
              </a:rPr>
            </a:br>
            <a:endParaRPr lang="en-GB" sz="2800" dirty="0"/>
          </a:p>
        </p:txBody>
      </p:sp>
      <p:sp>
        <p:nvSpPr>
          <p:cNvPr id="3" name="Content Placeholder 2"/>
          <p:cNvSpPr>
            <a:spLocks noGrp="1"/>
          </p:cNvSpPr>
          <p:nvPr>
            <p:ph idx="1"/>
          </p:nvPr>
        </p:nvSpPr>
        <p:spPr/>
        <p:txBody>
          <a:bodyPr/>
          <a:lstStyle/>
          <a:p>
            <a:pPr marL="114300" indent="0" algn="r" rtl="1">
              <a:buNone/>
            </a:pPr>
            <a:r>
              <a:rPr lang="ar-SA" dirty="0" smtClean="0"/>
              <a:t>لان مانريد توضيحة هو العمل الذي يحدث، والعمل الفعلي يحدث عند ادني مستوى (</a:t>
            </a:r>
            <a:r>
              <a:rPr lang="ar-SA" b="1" dirty="0" smtClean="0"/>
              <a:t>البدائية الوظيفية</a:t>
            </a:r>
            <a:r>
              <a:rPr lang="ar-SA" dirty="0" smtClean="0"/>
              <a:t>). </a:t>
            </a:r>
          </a:p>
          <a:p>
            <a:pPr marL="114300" indent="0" algn="r" rtl="1">
              <a:buNone/>
            </a:pPr>
            <a:r>
              <a:rPr lang="ar-SA" dirty="0" smtClean="0"/>
              <a:t>اما </a:t>
            </a:r>
            <a:r>
              <a:rPr lang="ar-SA" b="1" dirty="0" smtClean="0"/>
              <a:t>العمليات العائلة </a:t>
            </a:r>
            <a:r>
              <a:rPr lang="ar-SA" dirty="0" smtClean="0"/>
              <a:t>فهي ادوات توثيق فقط تسمح بتجزئة النظام من اعلى لاسفل. اذا تم تحديد البدائيات الوظيفية يتم تحديد العمليات العائلة تلقائيا. لان البدائيات الوظيفية تندرج تحتها. ويمكن ان تكون العمليات العائلة تكرار. والتكرار اثم في عالم التحليل المهيكل.</a:t>
            </a:r>
          </a:p>
          <a:p>
            <a:pPr marL="114300" indent="0" algn="r" rtl="1">
              <a:buNone/>
            </a:pPr>
            <a:endParaRPr lang="ar-SA" dirty="0"/>
          </a:p>
          <a:p>
            <a:pPr marL="114300" indent="0" algn="r" rtl="1">
              <a:buNone/>
            </a:pPr>
            <a:r>
              <a:rPr lang="ar-SA" dirty="0" smtClean="0">
                <a:solidFill>
                  <a:schemeClr val="bg2">
                    <a:lumMod val="25000"/>
                  </a:schemeClr>
                </a:solidFill>
              </a:rPr>
              <a:t>ماالفرق بين البدائيات الوظيفية والعمليات العائلة؟</a:t>
            </a:r>
            <a:endParaRPr lang="en-GB" dirty="0">
              <a:solidFill>
                <a:schemeClr val="bg2">
                  <a:lumMod val="25000"/>
                </a:schemeClr>
              </a:solidFill>
            </a:endParaRPr>
          </a:p>
        </p:txBody>
      </p:sp>
    </p:spTree>
    <p:extLst>
      <p:ext uri="{BB962C8B-B14F-4D97-AF65-F5344CB8AC3E}">
        <p14:creationId xmlns:p14="http://schemas.microsoft.com/office/powerpoint/2010/main" xmlns="" val="3703922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114300" indent="0" algn="r" rtl="1">
              <a:buNone/>
            </a:pPr>
            <a:r>
              <a:rPr lang="ar-SA" dirty="0" smtClean="0"/>
              <a:t>لنتجنب التكرار يجب ان نتجنب معلومات تم ذكرها مسبقاً في ادوات تحليل اخرى. </a:t>
            </a:r>
          </a:p>
          <a:p>
            <a:pPr marL="114300" indent="0" algn="r" rtl="1">
              <a:buNone/>
            </a:pPr>
            <a:endParaRPr lang="ar-SA" dirty="0"/>
          </a:p>
          <a:p>
            <a:pPr marL="114300" indent="0" algn="r" rtl="1">
              <a:buNone/>
            </a:pPr>
            <a:r>
              <a:rPr lang="ar-SA" dirty="0" smtClean="0"/>
              <a:t>في </a:t>
            </a:r>
            <a:r>
              <a:rPr lang="ar-SA" b="1" dirty="0" smtClean="0"/>
              <a:t>وصف العملية </a:t>
            </a:r>
            <a:r>
              <a:rPr lang="ar-SA" dirty="0" smtClean="0"/>
              <a:t>يتم استخدام اسماء المدخلات تدفقات البيانات ومخرجاتها. لكن لايتم ذكر منشأها (تدفق البيانات) .</a:t>
            </a:r>
            <a:r>
              <a:rPr lang="ar-SA" dirty="0" smtClean="0">
                <a:solidFill>
                  <a:srgbClr val="FF0000"/>
                </a:solidFill>
              </a:rPr>
              <a:t>من يتناولها</a:t>
            </a:r>
            <a:r>
              <a:rPr lang="ar-SA" dirty="0"/>
              <a:t>؟ </a:t>
            </a:r>
            <a:r>
              <a:rPr lang="en-GB" dirty="0"/>
              <a:t>DFD</a:t>
            </a:r>
            <a:r>
              <a:rPr lang="ar-SA" dirty="0"/>
              <a:t>. ولا يتم تعريف تدفقات </a:t>
            </a:r>
            <a:r>
              <a:rPr lang="ar-SA" dirty="0" smtClean="0"/>
              <a:t>البيانات. </a:t>
            </a:r>
            <a:r>
              <a:rPr lang="ar-SA" dirty="0" smtClean="0">
                <a:solidFill>
                  <a:srgbClr val="FF0000"/>
                </a:solidFill>
              </a:rPr>
              <a:t>من يتناول ذلك؟ </a:t>
            </a:r>
            <a:r>
              <a:rPr lang="ar-SA" dirty="0"/>
              <a:t>قاموس </a:t>
            </a:r>
            <a:r>
              <a:rPr lang="ar-SA" dirty="0" smtClean="0"/>
              <a:t>البيانات.</a:t>
            </a:r>
          </a:p>
          <a:p>
            <a:pPr marL="114300" indent="0" algn="r" rtl="1">
              <a:buNone/>
            </a:pPr>
            <a:endParaRPr lang="en-GB" dirty="0">
              <a:solidFill>
                <a:srgbClr val="FF0000"/>
              </a:solidFill>
            </a:endParaRPr>
          </a:p>
        </p:txBody>
      </p:sp>
    </p:spTree>
    <p:extLst>
      <p:ext uri="{BB962C8B-B14F-4D97-AF65-F5344CB8AC3E}">
        <p14:creationId xmlns:p14="http://schemas.microsoft.com/office/powerpoint/2010/main" xmlns="" val="370392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يوجد 3 انواع من أدوات التوثيق</a:t>
            </a:r>
            <a:endParaRPr lang="en-GB" dirty="0"/>
          </a:p>
        </p:txBody>
      </p:sp>
      <p:sp>
        <p:nvSpPr>
          <p:cNvPr id="3" name="Content Placeholder 2"/>
          <p:cNvSpPr>
            <a:spLocks noGrp="1"/>
          </p:cNvSpPr>
          <p:nvPr>
            <p:ph idx="1"/>
          </p:nvPr>
        </p:nvSpPr>
        <p:spPr/>
        <p:txBody>
          <a:bodyPr/>
          <a:lstStyle/>
          <a:p>
            <a:pPr marL="114300" indent="0" algn="r" rtl="1">
              <a:buNone/>
            </a:pPr>
            <a:r>
              <a:rPr lang="ar-SA" dirty="0" smtClean="0"/>
              <a:t>1- الانجليزية المهيكلة </a:t>
            </a:r>
            <a:r>
              <a:rPr lang="en-GB" dirty="0" smtClean="0"/>
              <a:t>Structured English</a:t>
            </a:r>
            <a:r>
              <a:rPr lang="ar-SA" dirty="0" smtClean="0"/>
              <a:t>.</a:t>
            </a:r>
          </a:p>
          <a:p>
            <a:pPr marL="114300" indent="0" algn="r" rtl="1">
              <a:buNone/>
            </a:pPr>
            <a:r>
              <a:rPr lang="ar-SA" dirty="0" smtClean="0"/>
              <a:t>2- أشجار القرارات</a:t>
            </a:r>
            <a:r>
              <a:rPr lang="en-GB" dirty="0" smtClean="0"/>
              <a:t>Decisions trees </a:t>
            </a:r>
            <a:r>
              <a:rPr lang="ar-SA" dirty="0" smtClean="0">
                <a:solidFill>
                  <a:srgbClr val="564B3C"/>
                </a:solidFill>
              </a:rPr>
              <a:t> </a:t>
            </a:r>
            <a:endParaRPr lang="en-GB" dirty="0" smtClean="0">
              <a:solidFill>
                <a:srgbClr val="564B3C"/>
              </a:solidFill>
            </a:endParaRPr>
          </a:p>
          <a:p>
            <a:pPr marL="114300" indent="0" algn="r" rtl="1">
              <a:buNone/>
            </a:pPr>
            <a:r>
              <a:rPr lang="ar-SA" dirty="0" smtClean="0">
                <a:solidFill>
                  <a:srgbClr val="564B3C"/>
                </a:solidFill>
              </a:rPr>
              <a:t>3- جدول القرارات </a:t>
            </a:r>
            <a:r>
              <a:rPr lang="en-GB" dirty="0" smtClean="0">
                <a:solidFill>
                  <a:srgbClr val="564B3C"/>
                </a:solidFill>
              </a:rPr>
              <a:t>Decisions tables</a:t>
            </a:r>
          </a:p>
          <a:p>
            <a:pPr marL="114300" indent="0" algn="r" rtl="1">
              <a:buNone/>
            </a:pPr>
            <a:endParaRPr lang="en-GB" dirty="0">
              <a:solidFill>
                <a:srgbClr val="564B3C"/>
              </a:solidFill>
            </a:endParaRPr>
          </a:p>
          <a:p>
            <a:pPr marL="114300" indent="0" algn="r" rtl="1">
              <a:buNone/>
            </a:pPr>
            <a:r>
              <a:rPr lang="ar-SA" dirty="0" smtClean="0">
                <a:solidFill>
                  <a:srgbClr val="564B3C"/>
                </a:solidFill>
              </a:rPr>
              <a:t>يمكن استخدام اي منها في وصف العمليات. لانحتاج إلى الاتساق. وانما نختار افضل لكل بدائية وظيفية.</a:t>
            </a:r>
          </a:p>
        </p:txBody>
      </p:sp>
    </p:spTree>
    <p:extLst>
      <p:ext uri="{BB962C8B-B14F-4D97-AF65-F5344CB8AC3E}">
        <p14:creationId xmlns:p14="http://schemas.microsoft.com/office/powerpoint/2010/main" xmlns="" val="3703922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الانجليزية المهيكلة</a:t>
            </a:r>
            <a:endParaRPr lang="en-GB" dirty="0"/>
          </a:p>
        </p:txBody>
      </p:sp>
      <p:sp>
        <p:nvSpPr>
          <p:cNvPr id="3" name="Content Placeholder 2"/>
          <p:cNvSpPr>
            <a:spLocks noGrp="1"/>
          </p:cNvSpPr>
          <p:nvPr>
            <p:ph idx="1"/>
          </p:nvPr>
        </p:nvSpPr>
        <p:spPr/>
        <p:txBody>
          <a:bodyPr>
            <a:normAutofit/>
          </a:bodyPr>
          <a:lstStyle/>
          <a:p>
            <a:pPr marL="114300" indent="0" algn="r" rtl="1">
              <a:buNone/>
            </a:pPr>
            <a:r>
              <a:rPr lang="ar-SA" dirty="0" smtClean="0">
                <a:solidFill>
                  <a:schemeClr val="accent2">
                    <a:lumMod val="75000"/>
                  </a:schemeClr>
                </a:solidFill>
              </a:rPr>
              <a:t>ماهي الانجليزية المهيكلة؟</a:t>
            </a:r>
          </a:p>
          <a:p>
            <a:pPr marL="114300" indent="0" algn="r" rtl="1">
              <a:buNone/>
            </a:pPr>
            <a:r>
              <a:rPr lang="ar-SA" dirty="0">
                <a:solidFill>
                  <a:srgbClr val="564B3C"/>
                </a:solidFill>
              </a:rPr>
              <a:t>هي صيغة مصغرة من اللغة الإنجليزية النمطية تشبة </a:t>
            </a:r>
            <a:r>
              <a:rPr lang="ar-SA" dirty="0" smtClean="0">
                <a:solidFill>
                  <a:srgbClr val="564B3C"/>
                </a:solidFill>
              </a:rPr>
              <a:t>الشفرة </a:t>
            </a:r>
            <a:r>
              <a:rPr lang="ar-SA" dirty="0">
                <a:solidFill>
                  <a:srgbClr val="564B3C"/>
                </a:solidFill>
              </a:rPr>
              <a:t>الشبيهة في البرمجة </a:t>
            </a:r>
            <a:r>
              <a:rPr lang="ar-SA" dirty="0" smtClean="0">
                <a:solidFill>
                  <a:srgbClr val="564B3C"/>
                </a:solidFill>
              </a:rPr>
              <a:t>المهيكلة. </a:t>
            </a:r>
          </a:p>
          <a:p>
            <a:pPr marL="114300" indent="0" algn="r" rtl="1">
              <a:buNone/>
            </a:pPr>
            <a:r>
              <a:rPr lang="ar-SA" dirty="0" smtClean="0">
                <a:solidFill>
                  <a:srgbClr val="564B3C"/>
                </a:solidFill>
              </a:rPr>
              <a:t>تشمل المصطلحات الانجليزية مايلي:</a:t>
            </a:r>
          </a:p>
          <a:p>
            <a:pPr algn="r" rtl="1"/>
            <a:r>
              <a:rPr lang="ar-SA" sz="1800" u="sng" dirty="0" smtClean="0">
                <a:solidFill>
                  <a:srgbClr val="564B3C"/>
                </a:solidFill>
              </a:rPr>
              <a:t>افعال امرية </a:t>
            </a:r>
            <a:r>
              <a:rPr lang="ar-SA" sz="1800" dirty="0" smtClean="0">
                <a:solidFill>
                  <a:srgbClr val="564B3C"/>
                </a:solidFill>
              </a:rPr>
              <a:t>. لاعطاء اوامر مع شمول الفاعل «انت» مثل </a:t>
            </a:r>
            <a:r>
              <a:rPr lang="en-GB" sz="1800" dirty="0" smtClean="0">
                <a:solidFill>
                  <a:srgbClr val="564B3C"/>
                </a:solidFill>
              </a:rPr>
              <a:t>(calculate, match)</a:t>
            </a:r>
            <a:r>
              <a:rPr lang="ar-SA" sz="1800" dirty="0" smtClean="0">
                <a:solidFill>
                  <a:srgbClr val="564B3C"/>
                </a:solidFill>
              </a:rPr>
              <a:t>.</a:t>
            </a:r>
          </a:p>
          <a:p>
            <a:pPr algn="r" rtl="1"/>
            <a:r>
              <a:rPr lang="ar-SA" sz="1800" u="sng" dirty="0" smtClean="0">
                <a:solidFill>
                  <a:srgbClr val="564B3C"/>
                </a:solidFill>
              </a:rPr>
              <a:t>مصطلحات من قاموس البيانات </a:t>
            </a:r>
            <a:r>
              <a:rPr lang="ar-SA" sz="1800" dirty="0" smtClean="0">
                <a:solidFill>
                  <a:srgbClr val="564B3C"/>
                </a:solidFill>
              </a:rPr>
              <a:t>تكون اسماء. مثال: </a:t>
            </a:r>
            <a:r>
              <a:rPr lang="en-GB" sz="1800" dirty="0" smtClean="0">
                <a:solidFill>
                  <a:srgbClr val="564B3C"/>
                </a:solidFill>
              </a:rPr>
              <a:t>INVOCE-DUE-DATE, CASH-REQUIRMENT-REPORT</a:t>
            </a:r>
            <a:r>
              <a:rPr lang="ar-SA" sz="1800" dirty="0" smtClean="0">
                <a:solidFill>
                  <a:srgbClr val="564B3C"/>
                </a:solidFill>
              </a:rPr>
              <a:t>.</a:t>
            </a:r>
          </a:p>
          <a:p>
            <a:pPr marL="114300" indent="0" algn="r" rtl="1">
              <a:buNone/>
            </a:pPr>
            <a:r>
              <a:rPr lang="ar-SA" sz="1800" dirty="0" smtClean="0">
                <a:solidFill>
                  <a:srgbClr val="564B3C"/>
                </a:solidFill>
              </a:rPr>
              <a:t>وتطهر هذة المصطلحات كما هي في قاموس البيانات (حروف كبيرة مع استخدام الشّرطة)</a:t>
            </a:r>
          </a:p>
          <a:p>
            <a:pPr algn="r" rtl="1"/>
            <a:r>
              <a:rPr lang="ar-SA" sz="1800" u="sng" dirty="0" smtClean="0">
                <a:solidFill>
                  <a:srgbClr val="564B3C"/>
                </a:solidFill>
              </a:rPr>
              <a:t>مؤثرات علاقية</a:t>
            </a:r>
            <a:r>
              <a:rPr lang="ar-SA" sz="1800" dirty="0" smtClean="0">
                <a:solidFill>
                  <a:srgbClr val="564B3C"/>
                </a:solidFill>
              </a:rPr>
              <a:t>. نوع من العلاقة المنطقية بين المصطلحات (</a:t>
            </a:r>
            <a:r>
              <a:rPr lang="en-GB" sz="1800" dirty="0" smtClean="0">
                <a:solidFill>
                  <a:srgbClr val="564B3C"/>
                </a:solidFill>
              </a:rPr>
              <a:t>and, or, equal, greater than, less than or equal</a:t>
            </a:r>
            <a:r>
              <a:rPr lang="ar-SA" sz="1800" dirty="0" smtClean="0">
                <a:solidFill>
                  <a:srgbClr val="564B3C"/>
                </a:solidFill>
              </a:rPr>
              <a:t>...الخ)</a:t>
            </a:r>
          </a:p>
        </p:txBody>
      </p:sp>
    </p:spTree>
    <p:extLst>
      <p:ext uri="{BB962C8B-B14F-4D97-AF65-F5344CB8AC3E}">
        <p14:creationId xmlns:p14="http://schemas.microsoft.com/office/powerpoint/2010/main" xmlns="" val="3703922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الانجليزية المهيكلة</a:t>
            </a:r>
            <a:endParaRPr lang="en-GB" dirty="0"/>
          </a:p>
        </p:txBody>
      </p:sp>
      <p:sp>
        <p:nvSpPr>
          <p:cNvPr id="3" name="Content Placeholder 2"/>
          <p:cNvSpPr>
            <a:spLocks noGrp="1"/>
          </p:cNvSpPr>
          <p:nvPr>
            <p:ph idx="1"/>
          </p:nvPr>
        </p:nvSpPr>
        <p:spPr/>
        <p:txBody>
          <a:bodyPr/>
          <a:lstStyle/>
          <a:p>
            <a:pPr algn="r" rtl="1"/>
            <a:r>
              <a:rPr lang="ar-SA" u="sng" dirty="0">
                <a:solidFill>
                  <a:srgbClr val="564B3C"/>
                </a:solidFill>
              </a:rPr>
              <a:t>نثريات الكلمات </a:t>
            </a:r>
            <a:r>
              <a:rPr lang="ar-SA" u="sng" dirty="0" smtClean="0">
                <a:solidFill>
                  <a:srgbClr val="564B3C"/>
                </a:solidFill>
              </a:rPr>
              <a:t>الإضافية.</a:t>
            </a:r>
            <a:r>
              <a:rPr lang="ar-SA" dirty="0" smtClean="0">
                <a:solidFill>
                  <a:srgbClr val="564B3C"/>
                </a:solidFill>
              </a:rPr>
              <a:t> لفهم وصف العملية اكثر (</a:t>
            </a:r>
            <a:r>
              <a:rPr lang="en-GB" dirty="0" smtClean="0">
                <a:solidFill>
                  <a:srgbClr val="564B3C"/>
                </a:solidFill>
              </a:rPr>
              <a:t>next, still, no more</a:t>
            </a:r>
            <a:r>
              <a:rPr lang="ar-SA" dirty="0" smtClean="0">
                <a:solidFill>
                  <a:srgbClr val="564B3C"/>
                </a:solidFill>
              </a:rPr>
              <a:t>...الخ) من غير توسع.</a:t>
            </a:r>
          </a:p>
          <a:p>
            <a:pPr algn="r" rtl="1"/>
            <a:r>
              <a:rPr lang="ar-SA" dirty="0" smtClean="0">
                <a:solidFill>
                  <a:srgbClr val="564B3C"/>
                </a:solidFill>
              </a:rPr>
              <a:t>الاقترانات المرتبطة بالسماح بالهياكل المنطقية أن تمكننا من إظهار تدفقات منطق معينة. والهياكل المنطقية المسموح بها هي: تتابع، قرار، حالة، تكرار كما هي مشروحة </a:t>
            </a:r>
            <a:r>
              <a:rPr lang="ar-SA" dirty="0">
                <a:solidFill>
                  <a:srgbClr val="564B3C"/>
                </a:solidFill>
              </a:rPr>
              <a:t>في القسم </a:t>
            </a:r>
            <a:r>
              <a:rPr lang="ar-SA" dirty="0" smtClean="0">
                <a:solidFill>
                  <a:srgbClr val="564B3C"/>
                </a:solidFill>
              </a:rPr>
              <a:t>التالي.</a:t>
            </a:r>
          </a:p>
          <a:p>
            <a:pPr algn="r" rtl="1"/>
            <a:endParaRPr lang="en-GB" dirty="0">
              <a:solidFill>
                <a:srgbClr val="564B3C"/>
              </a:solidFill>
            </a:endParaRPr>
          </a:p>
          <a:p>
            <a:pPr marL="114300" indent="0" algn="r" rtl="1">
              <a:buNone/>
            </a:pPr>
            <a:endParaRPr lang="en-GB" dirty="0"/>
          </a:p>
        </p:txBody>
      </p:sp>
    </p:spTree>
    <p:extLst>
      <p:ext uri="{BB962C8B-B14F-4D97-AF65-F5344CB8AC3E}">
        <p14:creationId xmlns:p14="http://schemas.microsoft.com/office/powerpoint/2010/main" xmlns="" val="3703922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هيكل التتابع </a:t>
            </a:r>
            <a:r>
              <a:rPr lang="en-GB" dirty="0" smtClean="0"/>
              <a:t>Sequence Structure</a:t>
            </a:r>
            <a:r>
              <a:rPr lang="ar-SA" dirty="0" smtClean="0"/>
              <a:t>  </a:t>
            </a:r>
            <a:endParaRPr lang="en-GB" dirty="0"/>
          </a:p>
        </p:txBody>
      </p:sp>
      <p:sp>
        <p:nvSpPr>
          <p:cNvPr id="3" name="Content Placeholder 2"/>
          <p:cNvSpPr>
            <a:spLocks noGrp="1"/>
          </p:cNvSpPr>
          <p:nvPr>
            <p:ph idx="1"/>
          </p:nvPr>
        </p:nvSpPr>
        <p:spPr/>
        <p:txBody>
          <a:bodyPr>
            <a:normAutofit lnSpcReduction="10000"/>
          </a:bodyPr>
          <a:lstStyle/>
          <a:p>
            <a:pPr marL="114300" indent="0" algn="r" rtl="1">
              <a:buNone/>
            </a:pPr>
            <a:r>
              <a:rPr lang="ar-SA" dirty="0" smtClean="0"/>
              <a:t>هو انتشار خطي للمهام. مثل: نفذ الخطوة 1 ثم الخطوة 2 ثم الخطوة 3 ... الخ. </a:t>
            </a:r>
          </a:p>
          <a:p>
            <a:pPr marL="114300" indent="0" algn="r" rtl="1">
              <a:buNone/>
            </a:pPr>
            <a:r>
              <a:rPr lang="ar-SA" dirty="0"/>
              <a:t>الشكل التالي يوضح المنطق في خريطة المسار العامة: </a:t>
            </a:r>
            <a:endParaRPr lang="en-GB" dirty="0"/>
          </a:p>
          <a:p>
            <a:pPr marL="114300" indent="0" algn="r" rtl="1">
              <a:buNone/>
            </a:pPr>
            <a:endParaRPr lang="ar-SA" dirty="0" smtClean="0"/>
          </a:p>
          <a:p>
            <a:pPr marL="114300" indent="0" algn="r" rtl="1">
              <a:buNone/>
            </a:pPr>
            <a:endParaRPr lang="ar-SA" dirty="0"/>
          </a:p>
          <a:p>
            <a:pPr marL="114300" indent="0" algn="r" rtl="1">
              <a:buNone/>
            </a:pPr>
            <a:endParaRPr lang="ar-SA" dirty="0" smtClean="0"/>
          </a:p>
          <a:p>
            <a:pPr marL="114300" indent="0" algn="r" rtl="1">
              <a:buNone/>
            </a:pPr>
            <a:r>
              <a:rPr lang="ar-SA" u="sng" dirty="0" smtClean="0">
                <a:solidFill>
                  <a:schemeClr val="accent2">
                    <a:lumMod val="75000"/>
                  </a:schemeClr>
                </a:solidFill>
              </a:rPr>
              <a:t>الانجليزية المهيكلة التي تتفق مع خريطة المسار هي:</a:t>
            </a:r>
          </a:p>
          <a:p>
            <a:pPr marL="114300" indent="0" algn="r" rtl="1">
              <a:buNone/>
            </a:pPr>
            <a:r>
              <a:rPr lang="en-GB" dirty="0" smtClean="0"/>
              <a:t>Do Step 1</a:t>
            </a:r>
          </a:p>
          <a:p>
            <a:pPr marL="114300" indent="0" algn="r" rtl="1">
              <a:buNone/>
            </a:pPr>
            <a:r>
              <a:rPr lang="en-GB" dirty="0" smtClean="0"/>
              <a:t>Do Step 2</a:t>
            </a:r>
          </a:p>
          <a:p>
            <a:pPr marL="114300" indent="0" algn="r" rtl="1">
              <a:buNone/>
            </a:pPr>
            <a:r>
              <a:rPr lang="en-GB" dirty="0" smtClean="0"/>
              <a:t>Do Step 3</a:t>
            </a:r>
            <a:endParaRPr lang="ar-SA" dirty="0" smtClean="0"/>
          </a:p>
          <a:p>
            <a:pPr marL="114300" indent="0" algn="r" rtl="1">
              <a:buNone/>
            </a:pPr>
            <a:r>
              <a:rPr lang="ar-SA" dirty="0" smtClean="0"/>
              <a:t>...</a:t>
            </a:r>
            <a:endParaRPr lang="ar-SA" dirty="0"/>
          </a:p>
        </p:txBody>
      </p:sp>
      <p:cxnSp>
        <p:nvCxnSpPr>
          <p:cNvPr id="7" name="Straight Arrow Connector 6"/>
          <p:cNvCxnSpPr/>
          <p:nvPr/>
        </p:nvCxnSpPr>
        <p:spPr>
          <a:xfrm>
            <a:off x="899592" y="3429000"/>
            <a:ext cx="93610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627784" y="3429000"/>
            <a:ext cx="100811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427984" y="3429000"/>
            <a:ext cx="108012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300192" y="3429000"/>
            <a:ext cx="97210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835696" y="3140968"/>
            <a:ext cx="792088" cy="576064"/>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DO STEP1</a:t>
            </a:r>
            <a:endParaRPr lang="en-GB" dirty="0"/>
          </a:p>
        </p:txBody>
      </p:sp>
      <p:sp>
        <p:nvSpPr>
          <p:cNvPr id="15" name="Rectangle 14"/>
          <p:cNvSpPr/>
          <p:nvPr/>
        </p:nvSpPr>
        <p:spPr>
          <a:xfrm>
            <a:off x="3635896" y="3140968"/>
            <a:ext cx="792088" cy="576064"/>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DO STEP2</a:t>
            </a:r>
            <a:endParaRPr lang="en-GB" dirty="0"/>
          </a:p>
        </p:txBody>
      </p:sp>
      <p:sp>
        <p:nvSpPr>
          <p:cNvPr id="16" name="Rectangle 15"/>
          <p:cNvSpPr/>
          <p:nvPr/>
        </p:nvSpPr>
        <p:spPr>
          <a:xfrm>
            <a:off x="5508104" y="3174942"/>
            <a:ext cx="792088" cy="576064"/>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DO STEP3</a:t>
            </a:r>
            <a:endParaRPr lang="en-GB" dirty="0"/>
          </a:p>
        </p:txBody>
      </p:sp>
      <p:sp>
        <p:nvSpPr>
          <p:cNvPr id="17" name="Rectangle 16"/>
          <p:cNvSpPr/>
          <p:nvPr/>
        </p:nvSpPr>
        <p:spPr>
          <a:xfrm>
            <a:off x="7272300" y="3140968"/>
            <a:ext cx="792088" cy="576064"/>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DO STEP4</a:t>
            </a:r>
            <a:endParaRPr lang="en-GB" dirty="0"/>
          </a:p>
        </p:txBody>
      </p:sp>
      <p:cxnSp>
        <p:nvCxnSpPr>
          <p:cNvPr id="20" name="Straight Arrow Connector 19"/>
          <p:cNvCxnSpPr/>
          <p:nvPr/>
        </p:nvCxnSpPr>
        <p:spPr>
          <a:xfrm>
            <a:off x="8064388" y="3411794"/>
            <a:ext cx="68407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03922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خريطة المسار لهيكل التتابع</a:t>
            </a:r>
            <a:endParaRPr lang="en-GB" dirty="0"/>
          </a:p>
        </p:txBody>
      </p:sp>
      <p:sp>
        <p:nvSpPr>
          <p:cNvPr id="3" name="Content Placeholder 2"/>
          <p:cNvSpPr>
            <a:spLocks noGrp="1"/>
          </p:cNvSpPr>
          <p:nvPr>
            <p:ph idx="1"/>
          </p:nvPr>
        </p:nvSpPr>
        <p:spPr/>
        <p:txBody>
          <a:bodyPr/>
          <a:lstStyle/>
          <a:p>
            <a:pPr marL="114300" indent="0" algn="r" rtl="1">
              <a:buNone/>
            </a:pPr>
            <a:r>
              <a:rPr lang="ar-SA" dirty="0" smtClean="0"/>
              <a:t>المثال السابق مبسط للغاية. عادة نعمل تدفقات بيانات مع افعال اكثر دقة من </a:t>
            </a:r>
            <a:r>
              <a:rPr lang="en-GB" dirty="0" smtClean="0"/>
              <a:t>do</a:t>
            </a:r>
            <a:r>
              <a:rPr lang="ar-SA" dirty="0" smtClean="0"/>
              <a:t> . ممكن ان نرجع لخطوات سابقة في خريطة المسار</a:t>
            </a:r>
          </a:p>
          <a:p>
            <a:pPr marL="114300" indent="0" algn="l">
              <a:buNone/>
            </a:pPr>
            <a:r>
              <a:rPr lang="en-GB" dirty="0" smtClean="0">
                <a:solidFill>
                  <a:schemeClr val="tx1"/>
                </a:solidFill>
              </a:rPr>
              <a:t>(1) Use </a:t>
            </a:r>
            <a:r>
              <a:rPr lang="en-GB" u="sng" dirty="0" smtClean="0">
                <a:solidFill>
                  <a:schemeClr val="tx1"/>
                </a:solidFill>
              </a:rPr>
              <a:t>DATA-FLOW-A</a:t>
            </a:r>
            <a:r>
              <a:rPr lang="en-GB" dirty="0" smtClean="0">
                <a:solidFill>
                  <a:schemeClr val="tx1"/>
                </a:solidFill>
              </a:rPr>
              <a:t> and </a:t>
            </a:r>
            <a:r>
              <a:rPr lang="en-GB" u="sng" dirty="0" smtClean="0">
                <a:solidFill>
                  <a:schemeClr val="tx1"/>
                </a:solidFill>
              </a:rPr>
              <a:t>DATA-FLOW-B</a:t>
            </a:r>
            <a:r>
              <a:rPr lang="en-GB" dirty="0" smtClean="0">
                <a:solidFill>
                  <a:schemeClr val="tx1"/>
                </a:solidFill>
              </a:rPr>
              <a:t> to calculate DATA-FLOW-C</a:t>
            </a:r>
          </a:p>
          <a:p>
            <a:pPr marL="114300" indent="0">
              <a:buNone/>
            </a:pPr>
            <a:r>
              <a:rPr lang="en-GB" dirty="0" smtClean="0">
                <a:solidFill>
                  <a:schemeClr val="tx1"/>
                </a:solidFill>
              </a:rPr>
              <a:t>(2) Verify DATA-FLOW-C</a:t>
            </a:r>
          </a:p>
          <a:p>
            <a:pPr marL="114300" indent="0">
              <a:buNone/>
            </a:pPr>
            <a:r>
              <a:rPr lang="en-GB" dirty="0" smtClean="0">
                <a:solidFill>
                  <a:schemeClr val="tx1"/>
                </a:solidFill>
              </a:rPr>
              <a:t>(3) </a:t>
            </a:r>
            <a:r>
              <a:rPr lang="en-GB" dirty="0">
                <a:solidFill>
                  <a:schemeClr val="tx1"/>
                </a:solidFill>
              </a:rPr>
              <a:t>Store </a:t>
            </a:r>
            <a:r>
              <a:rPr lang="en-GB" dirty="0" smtClean="0">
                <a:solidFill>
                  <a:schemeClr val="tx1"/>
                </a:solidFill>
              </a:rPr>
              <a:t>DATA-FLOW-C in DATA-STORE-RECORD</a:t>
            </a:r>
          </a:p>
          <a:p>
            <a:pPr marL="114300" indent="0">
              <a:buNone/>
            </a:pPr>
            <a:r>
              <a:rPr lang="en-GB" dirty="0" smtClean="0">
                <a:solidFill>
                  <a:schemeClr val="tx1"/>
                </a:solidFill>
              </a:rPr>
              <a:t>(4) Calculate TOTAL</a:t>
            </a:r>
            <a:endParaRPr lang="en-GB" dirty="0">
              <a:solidFill>
                <a:schemeClr val="tx1"/>
              </a:solidFill>
            </a:endParaRPr>
          </a:p>
        </p:txBody>
      </p:sp>
    </p:spTree>
    <p:extLst>
      <p:ext uri="{BB962C8B-B14F-4D97-AF65-F5344CB8AC3E}">
        <p14:creationId xmlns:p14="http://schemas.microsoft.com/office/powerpoint/2010/main" xmlns="" val="3703922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اشجار القرارات</a:t>
            </a:r>
            <a:r>
              <a:rPr lang="en-GB" dirty="0"/>
              <a:t> </a:t>
            </a:r>
            <a:r>
              <a:rPr lang="en-GB" dirty="0" smtClean="0"/>
              <a:t>Decision trees </a:t>
            </a:r>
            <a:endParaRPr lang="en-GB" dirty="0"/>
          </a:p>
        </p:txBody>
      </p:sp>
      <p:sp>
        <p:nvSpPr>
          <p:cNvPr id="3" name="Content Placeholder 2"/>
          <p:cNvSpPr>
            <a:spLocks noGrp="1"/>
          </p:cNvSpPr>
          <p:nvPr>
            <p:ph idx="1"/>
          </p:nvPr>
        </p:nvSpPr>
        <p:spPr/>
        <p:txBody>
          <a:bodyPr/>
          <a:lstStyle/>
          <a:p>
            <a:pPr marL="114300" indent="0" algn="r" rtl="1">
              <a:buNone/>
            </a:pPr>
            <a:r>
              <a:rPr lang="ar-SA" dirty="0" smtClean="0"/>
              <a:t>عادة لايكون تتابع المنطق كافي. ويجب اتخاذ قرار معين وتعتمد اجراءات معينة على هذا القرار.</a:t>
            </a:r>
          </a:p>
          <a:p>
            <a:pPr marL="114300" indent="0" algn="r" rtl="1">
              <a:buNone/>
            </a:pPr>
            <a:r>
              <a:rPr lang="ar-SA" dirty="0" smtClean="0"/>
              <a:t>يبين الشكل التالي </a:t>
            </a:r>
            <a:r>
              <a:rPr lang="ar-SA" b="1" dirty="0" smtClean="0"/>
              <a:t>خريطة مسار عامة لهيكل القرار </a:t>
            </a:r>
            <a:r>
              <a:rPr lang="ar-SA" dirty="0" smtClean="0"/>
              <a:t>باستخدام الهيكل السابق.</a:t>
            </a:r>
          </a:p>
          <a:p>
            <a:pPr marL="114300" indent="0" algn="r" rtl="1">
              <a:buNone/>
            </a:pPr>
            <a:endParaRPr lang="en-GB" dirty="0"/>
          </a:p>
        </p:txBody>
      </p:sp>
      <p:cxnSp>
        <p:nvCxnSpPr>
          <p:cNvPr id="5" name="Straight Arrow Connector 4"/>
          <p:cNvCxnSpPr/>
          <p:nvPr/>
        </p:nvCxnSpPr>
        <p:spPr>
          <a:xfrm>
            <a:off x="4139952" y="3284984"/>
            <a:ext cx="0" cy="5760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Flowchart: Decision 6"/>
          <p:cNvSpPr/>
          <p:nvPr/>
        </p:nvSpPr>
        <p:spPr>
          <a:xfrm>
            <a:off x="3131840" y="3869299"/>
            <a:ext cx="2016224" cy="1224136"/>
          </a:xfrm>
          <a:prstGeom prst="flowChartDecis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ln>
                  <a:solidFill>
                    <a:schemeClr val="tx1"/>
                  </a:solidFill>
                </a:ln>
              </a:rPr>
              <a:t>IF some condition met</a:t>
            </a:r>
            <a:endParaRPr lang="en-GB" sz="1400" dirty="0">
              <a:ln>
                <a:solidFill>
                  <a:schemeClr val="tx1"/>
                </a:solidFill>
              </a:ln>
            </a:endParaRPr>
          </a:p>
        </p:txBody>
      </p:sp>
      <p:cxnSp>
        <p:nvCxnSpPr>
          <p:cNvPr id="9" name="Straight Connector 8"/>
          <p:cNvCxnSpPr>
            <a:stCxn id="7" idx="1"/>
          </p:cNvCxnSpPr>
          <p:nvPr/>
        </p:nvCxnSpPr>
        <p:spPr>
          <a:xfrm flipH="1">
            <a:off x="1619672" y="4481367"/>
            <a:ext cx="1512168"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H="1">
            <a:off x="5148064" y="4481367"/>
            <a:ext cx="1512168" cy="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a:off x="1619672" y="4481367"/>
            <a:ext cx="0" cy="61206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a:endCxn id="26" idx="0"/>
          </p:cNvCxnSpPr>
          <p:nvPr/>
        </p:nvCxnSpPr>
        <p:spPr>
          <a:xfrm>
            <a:off x="6660232" y="4481367"/>
            <a:ext cx="0" cy="47116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a:off x="4139952" y="5805264"/>
            <a:ext cx="0" cy="7200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H="1">
            <a:off x="1619672" y="5805264"/>
            <a:ext cx="50405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619672" y="5517232"/>
            <a:ext cx="0"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25" idx="2"/>
          </p:cNvCxnSpPr>
          <p:nvPr/>
        </p:nvCxnSpPr>
        <p:spPr>
          <a:xfrm>
            <a:off x="6660232" y="5446778"/>
            <a:ext cx="0" cy="3584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1043608" y="5093435"/>
            <a:ext cx="1008112" cy="4237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p:cNvSpPr txBox="1"/>
          <p:nvPr/>
        </p:nvSpPr>
        <p:spPr>
          <a:xfrm>
            <a:off x="1056183" y="5022981"/>
            <a:ext cx="982961" cy="461665"/>
          </a:xfrm>
          <a:prstGeom prst="rect">
            <a:avLst/>
          </a:prstGeom>
          <a:noFill/>
        </p:spPr>
        <p:txBody>
          <a:bodyPr wrap="none" rtlCol="0">
            <a:spAutoFit/>
          </a:bodyPr>
          <a:lstStyle/>
          <a:p>
            <a:pPr algn="ctr"/>
            <a:r>
              <a:rPr lang="en-GB" sz="1200" dirty="0" smtClean="0"/>
              <a:t>DO </a:t>
            </a:r>
          </a:p>
          <a:p>
            <a:pPr algn="ctr"/>
            <a:r>
              <a:rPr lang="en-GB" sz="1200" dirty="0" smtClean="0"/>
              <a:t>Something</a:t>
            </a:r>
            <a:endParaRPr lang="en-GB" sz="1200" dirty="0"/>
          </a:p>
        </p:txBody>
      </p:sp>
      <p:sp>
        <p:nvSpPr>
          <p:cNvPr id="25" name="Rectangle 24"/>
          <p:cNvSpPr/>
          <p:nvPr/>
        </p:nvSpPr>
        <p:spPr>
          <a:xfrm>
            <a:off x="6156176" y="4952527"/>
            <a:ext cx="1008112" cy="4942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6168751" y="4952527"/>
            <a:ext cx="982961" cy="461665"/>
          </a:xfrm>
          <a:prstGeom prst="rect">
            <a:avLst/>
          </a:prstGeom>
          <a:noFill/>
        </p:spPr>
        <p:txBody>
          <a:bodyPr wrap="none" rtlCol="0">
            <a:spAutoFit/>
          </a:bodyPr>
          <a:lstStyle/>
          <a:p>
            <a:pPr algn="ctr"/>
            <a:r>
              <a:rPr lang="en-GB" sz="1200" dirty="0" smtClean="0"/>
              <a:t>DO </a:t>
            </a:r>
          </a:p>
          <a:p>
            <a:pPr algn="ctr"/>
            <a:r>
              <a:rPr lang="en-GB" sz="1200" dirty="0" smtClean="0"/>
              <a:t>Something</a:t>
            </a:r>
            <a:endParaRPr lang="en-GB" sz="1200" dirty="0"/>
          </a:p>
        </p:txBody>
      </p:sp>
    </p:spTree>
    <p:extLst>
      <p:ext uri="{BB962C8B-B14F-4D97-AF65-F5344CB8AC3E}">
        <p14:creationId xmlns:p14="http://schemas.microsoft.com/office/powerpoint/2010/main" xmlns="" val="3703922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114300" indent="0">
              <a:buNone/>
            </a:pPr>
            <a:r>
              <a:rPr lang="en-GB" dirty="0">
                <a:solidFill>
                  <a:schemeClr val="tx1"/>
                </a:solidFill>
              </a:rPr>
              <a:t>(1) </a:t>
            </a:r>
            <a:r>
              <a:rPr lang="en-GB" dirty="0" smtClean="0">
                <a:solidFill>
                  <a:schemeClr val="tx1"/>
                </a:solidFill>
              </a:rPr>
              <a:t>Use </a:t>
            </a:r>
            <a:r>
              <a:rPr lang="en-GB" u="sng" dirty="0">
                <a:solidFill>
                  <a:schemeClr val="tx1"/>
                </a:solidFill>
              </a:rPr>
              <a:t>DATA-FLOW-A</a:t>
            </a:r>
            <a:r>
              <a:rPr lang="en-GB" dirty="0">
                <a:solidFill>
                  <a:schemeClr val="tx1"/>
                </a:solidFill>
              </a:rPr>
              <a:t> and </a:t>
            </a:r>
            <a:r>
              <a:rPr lang="en-GB" u="sng" dirty="0">
                <a:solidFill>
                  <a:schemeClr val="tx1"/>
                </a:solidFill>
              </a:rPr>
              <a:t>DATA-FLOW-B</a:t>
            </a:r>
            <a:r>
              <a:rPr lang="en-GB" dirty="0">
                <a:solidFill>
                  <a:schemeClr val="tx1"/>
                </a:solidFill>
              </a:rPr>
              <a:t> to calculate DATA-FLOW-C</a:t>
            </a:r>
          </a:p>
          <a:p>
            <a:pPr marL="114300" indent="0">
              <a:buNone/>
            </a:pPr>
            <a:r>
              <a:rPr lang="en-GB" dirty="0" smtClean="0">
                <a:solidFill>
                  <a:schemeClr val="tx1"/>
                </a:solidFill>
              </a:rPr>
              <a:t>(2) Verify </a:t>
            </a:r>
            <a:r>
              <a:rPr lang="en-GB" dirty="0">
                <a:solidFill>
                  <a:schemeClr val="tx1"/>
                </a:solidFill>
              </a:rPr>
              <a:t>DATA-FLOW-C</a:t>
            </a:r>
          </a:p>
          <a:p>
            <a:pPr marL="114300" indent="0">
              <a:buNone/>
            </a:pPr>
            <a:r>
              <a:rPr lang="en-GB" dirty="0" smtClean="0">
                <a:solidFill>
                  <a:schemeClr val="tx1"/>
                </a:solidFill>
              </a:rPr>
              <a:t>(3) If DATA-FLOW-C is valid</a:t>
            </a:r>
          </a:p>
          <a:p>
            <a:pPr marL="114300" indent="0">
              <a:buNone/>
            </a:pPr>
            <a:r>
              <a:rPr lang="en-GB" dirty="0">
                <a:solidFill>
                  <a:schemeClr val="tx1"/>
                </a:solidFill>
              </a:rPr>
              <a:t>	</a:t>
            </a:r>
            <a:r>
              <a:rPr lang="en-GB" dirty="0" smtClean="0">
                <a:solidFill>
                  <a:schemeClr val="tx1"/>
                </a:solidFill>
              </a:rPr>
              <a:t>Store DATA-FLOW-C in DATA-STORE-RECORD</a:t>
            </a:r>
          </a:p>
          <a:p>
            <a:pPr marL="114300" indent="0">
              <a:buNone/>
            </a:pPr>
            <a:r>
              <a:rPr lang="en-GB" dirty="0">
                <a:solidFill>
                  <a:schemeClr val="tx1"/>
                </a:solidFill>
              </a:rPr>
              <a:t> </a:t>
            </a:r>
            <a:r>
              <a:rPr lang="en-GB" dirty="0" smtClean="0">
                <a:solidFill>
                  <a:schemeClr val="tx1"/>
                </a:solidFill>
              </a:rPr>
              <a:t>     Else</a:t>
            </a:r>
          </a:p>
          <a:p>
            <a:pPr marL="114300" indent="0">
              <a:buNone/>
            </a:pPr>
            <a:r>
              <a:rPr lang="en-GB" dirty="0" smtClean="0">
                <a:solidFill>
                  <a:schemeClr val="tx1"/>
                </a:solidFill>
              </a:rPr>
              <a:t>	Print error message</a:t>
            </a:r>
          </a:p>
          <a:p>
            <a:pPr marL="114300" indent="0">
              <a:buNone/>
            </a:pPr>
            <a:r>
              <a:rPr lang="en-GB" dirty="0" smtClean="0">
                <a:solidFill>
                  <a:schemeClr val="tx1"/>
                </a:solidFill>
              </a:rPr>
              <a:t>(4) Calculate </a:t>
            </a:r>
            <a:r>
              <a:rPr lang="en-GB" dirty="0">
                <a:solidFill>
                  <a:schemeClr val="tx1"/>
                </a:solidFill>
              </a:rPr>
              <a:t>TOTAL</a:t>
            </a:r>
          </a:p>
          <a:p>
            <a:pPr marL="114300" indent="0" algn="r" rtl="1">
              <a:buNone/>
            </a:pPr>
            <a:endParaRPr lang="en-GB" dirty="0"/>
          </a:p>
        </p:txBody>
      </p:sp>
    </p:spTree>
    <p:extLst>
      <p:ext uri="{BB962C8B-B14F-4D97-AF65-F5344CB8AC3E}">
        <p14:creationId xmlns:p14="http://schemas.microsoft.com/office/powerpoint/2010/main" xmlns="" val="2943672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a:bodyPr>
          <a:lstStyle/>
          <a:p>
            <a:pPr marL="114300" indent="0" algn="r" rtl="1">
              <a:buNone/>
            </a:pPr>
            <a:r>
              <a:rPr lang="ar-SA" dirty="0" smtClean="0"/>
              <a:t>تصاحب كلمتان هيكل القرار:  </a:t>
            </a:r>
            <a:r>
              <a:rPr lang="en-GB" dirty="0" smtClean="0"/>
              <a:t>‘if’</a:t>
            </a:r>
            <a:r>
              <a:rPr lang="ar-SA" dirty="0" smtClean="0"/>
              <a:t> اذا كان هناك قرار او شرط وتكون </a:t>
            </a:r>
            <a:r>
              <a:rPr lang="ar-SA" u="sng" dirty="0" smtClean="0"/>
              <a:t>الزامية</a:t>
            </a:r>
            <a:r>
              <a:rPr lang="ar-SA" dirty="0" smtClean="0"/>
              <a:t> . اما </a:t>
            </a:r>
            <a:r>
              <a:rPr lang="en-GB" dirty="0" smtClean="0"/>
              <a:t>‘else’</a:t>
            </a:r>
            <a:r>
              <a:rPr lang="ar-SA" dirty="0" smtClean="0"/>
              <a:t>تكون </a:t>
            </a:r>
            <a:r>
              <a:rPr lang="ar-SA" u="sng" dirty="0" smtClean="0"/>
              <a:t>اختيارية</a:t>
            </a:r>
            <a:r>
              <a:rPr lang="ar-SA" dirty="0" smtClean="0"/>
              <a:t> في الجملة. </a:t>
            </a:r>
          </a:p>
          <a:p>
            <a:pPr marL="114300" indent="0" algn="r" rtl="1">
              <a:buNone/>
            </a:pPr>
            <a:r>
              <a:rPr lang="ar-SA" dirty="0" smtClean="0"/>
              <a:t>اي يمكن ان يكون لدينا </a:t>
            </a:r>
            <a:r>
              <a:rPr lang="en-GB" dirty="0" smtClean="0"/>
              <a:t>if </a:t>
            </a:r>
            <a:r>
              <a:rPr lang="ar-SA" dirty="0" smtClean="0"/>
              <a:t> فقط حيث اذا لم يتحقق شرطها لايحدث شي، مثال:</a:t>
            </a:r>
          </a:p>
          <a:p>
            <a:pPr marL="114300" indent="0">
              <a:buNone/>
            </a:pPr>
            <a:r>
              <a:rPr lang="en-GB" dirty="0">
                <a:solidFill>
                  <a:schemeClr val="tx1"/>
                </a:solidFill>
              </a:rPr>
              <a:t>(1) Use </a:t>
            </a:r>
            <a:r>
              <a:rPr lang="en-GB" u="sng" dirty="0">
                <a:solidFill>
                  <a:schemeClr val="tx1"/>
                </a:solidFill>
              </a:rPr>
              <a:t>DATA-FLOW-A</a:t>
            </a:r>
            <a:r>
              <a:rPr lang="en-GB" dirty="0">
                <a:solidFill>
                  <a:schemeClr val="tx1"/>
                </a:solidFill>
              </a:rPr>
              <a:t> and </a:t>
            </a:r>
            <a:r>
              <a:rPr lang="en-GB" u="sng" dirty="0">
                <a:solidFill>
                  <a:schemeClr val="tx1"/>
                </a:solidFill>
              </a:rPr>
              <a:t>DATA-FLOW-B</a:t>
            </a:r>
            <a:r>
              <a:rPr lang="en-GB" dirty="0">
                <a:solidFill>
                  <a:schemeClr val="tx1"/>
                </a:solidFill>
              </a:rPr>
              <a:t> to calculate DATA-FLOW-C</a:t>
            </a:r>
          </a:p>
          <a:p>
            <a:pPr marL="114300" indent="0">
              <a:buNone/>
            </a:pPr>
            <a:r>
              <a:rPr lang="en-GB" dirty="0">
                <a:solidFill>
                  <a:schemeClr val="tx1"/>
                </a:solidFill>
              </a:rPr>
              <a:t>(2) Verify DATA-FLOW-C</a:t>
            </a:r>
          </a:p>
          <a:p>
            <a:pPr marL="114300" indent="0">
              <a:buNone/>
            </a:pPr>
            <a:r>
              <a:rPr lang="en-GB" dirty="0">
                <a:solidFill>
                  <a:schemeClr val="tx1"/>
                </a:solidFill>
              </a:rPr>
              <a:t>(3) If DATA-FLOW-C is valid</a:t>
            </a:r>
          </a:p>
          <a:p>
            <a:pPr marL="114300" indent="0">
              <a:buNone/>
            </a:pPr>
            <a:r>
              <a:rPr lang="en-GB" dirty="0">
                <a:solidFill>
                  <a:schemeClr val="tx1"/>
                </a:solidFill>
              </a:rPr>
              <a:t>	Store DATA-FLOW-C in DATA-STORE-RECORD</a:t>
            </a:r>
          </a:p>
          <a:p>
            <a:pPr marL="114300" indent="0">
              <a:buNone/>
            </a:pPr>
            <a:r>
              <a:rPr lang="en-GB" dirty="0" smtClean="0">
                <a:solidFill>
                  <a:schemeClr val="tx1"/>
                </a:solidFill>
              </a:rPr>
              <a:t>(</a:t>
            </a:r>
            <a:r>
              <a:rPr lang="en-GB" dirty="0">
                <a:solidFill>
                  <a:schemeClr val="tx1"/>
                </a:solidFill>
              </a:rPr>
              <a:t>4) Calculate TOTAL</a:t>
            </a:r>
          </a:p>
          <a:p>
            <a:pPr marL="114300" indent="0" algn="l">
              <a:buNone/>
            </a:pPr>
            <a:endParaRPr lang="en-GB" dirty="0"/>
          </a:p>
        </p:txBody>
      </p:sp>
    </p:spTree>
    <p:extLst>
      <p:ext uri="{BB962C8B-B14F-4D97-AF65-F5344CB8AC3E}">
        <p14:creationId xmlns:p14="http://schemas.microsoft.com/office/powerpoint/2010/main" xmlns="" val="2943672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92500" lnSpcReduction="10000"/>
          </a:bodyPr>
          <a:lstStyle/>
          <a:p>
            <a:pPr marL="114300" indent="0" algn="r" rtl="1">
              <a:buNone/>
            </a:pPr>
            <a:r>
              <a:rPr lang="ar-SA" dirty="0" smtClean="0"/>
              <a:t>أذا تداخلت الشروط فيما بينها اكثر فإننا نستمر في الترحيل للداخل أكثر:</a:t>
            </a:r>
          </a:p>
          <a:p>
            <a:pPr marL="114300" indent="0">
              <a:buNone/>
            </a:pPr>
            <a:r>
              <a:rPr lang="en-GB" dirty="0">
                <a:solidFill>
                  <a:schemeClr val="tx1"/>
                </a:solidFill>
              </a:rPr>
              <a:t>(1) Use DATA-FLOW-A and DATA-FLOW-B to calculate DATA-FLOW-C</a:t>
            </a:r>
          </a:p>
          <a:p>
            <a:pPr marL="114300" indent="0">
              <a:buNone/>
            </a:pPr>
            <a:r>
              <a:rPr lang="en-GB" dirty="0">
                <a:solidFill>
                  <a:schemeClr val="tx1"/>
                </a:solidFill>
              </a:rPr>
              <a:t>(2) Verify DATA-FLOW-C</a:t>
            </a:r>
          </a:p>
          <a:p>
            <a:pPr marL="114300" indent="0">
              <a:buNone/>
            </a:pPr>
            <a:r>
              <a:rPr lang="en-GB" dirty="0">
                <a:solidFill>
                  <a:schemeClr val="tx1"/>
                </a:solidFill>
              </a:rPr>
              <a:t>(3) If DATA-FLOW-C is valid</a:t>
            </a:r>
          </a:p>
          <a:p>
            <a:pPr marL="114300" indent="0">
              <a:buNone/>
            </a:pPr>
            <a:r>
              <a:rPr lang="en-GB" dirty="0">
                <a:solidFill>
                  <a:schemeClr val="tx1"/>
                </a:solidFill>
              </a:rPr>
              <a:t>	Store DATA-FLOW-C in </a:t>
            </a:r>
            <a:r>
              <a:rPr lang="en-GB" dirty="0" smtClean="0">
                <a:solidFill>
                  <a:schemeClr val="tx1"/>
                </a:solidFill>
              </a:rPr>
              <a:t>DATA-STORE-RECORD-1</a:t>
            </a:r>
          </a:p>
          <a:p>
            <a:pPr marL="114300" indent="0">
              <a:buNone/>
            </a:pPr>
            <a:r>
              <a:rPr lang="en-GB" dirty="0">
                <a:solidFill>
                  <a:schemeClr val="tx1"/>
                </a:solidFill>
              </a:rPr>
              <a:t>	Else</a:t>
            </a:r>
          </a:p>
          <a:p>
            <a:pPr marL="114300" indent="0">
              <a:buNone/>
            </a:pPr>
            <a:r>
              <a:rPr lang="en-GB" dirty="0" smtClean="0">
                <a:solidFill>
                  <a:schemeClr val="tx1"/>
                </a:solidFill>
              </a:rPr>
              <a:t>	 Store </a:t>
            </a:r>
            <a:r>
              <a:rPr lang="en-GB" dirty="0">
                <a:solidFill>
                  <a:schemeClr val="tx1"/>
                </a:solidFill>
              </a:rPr>
              <a:t>DATA-FLOW-C in </a:t>
            </a:r>
            <a:r>
              <a:rPr lang="en-GB" dirty="0" smtClean="0">
                <a:solidFill>
                  <a:schemeClr val="tx1"/>
                </a:solidFill>
              </a:rPr>
              <a:t>DATA-STORE-RECORD-2</a:t>
            </a:r>
            <a:endParaRPr lang="en-GB" dirty="0">
              <a:solidFill>
                <a:schemeClr val="tx1"/>
              </a:solidFill>
            </a:endParaRPr>
          </a:p>
          <a:p>
            <a:pPr marL="114300" indent="0">
              <a:buNone/>
            </a:pPr>
            <a:r>
              <a:rPr lang="en-GB" dirty="0">
                <a:solidFill>
                  <a:schemeClr val="tx1"/>
                </a:solidFill>
              </a:rPr>
              <a:t>      Else</a:t>
            </a:r>
          </a:p>
          <a:p>
            <a:pPr marL="114300" indent="0">
              <a:buNone/>
            </a:pPr>
            <a:r>
              <a:rPr lang="en-GB" dirty="0">
                <a:solidFill>
                  <a:schemeClr val="tx1"/>
                </a:solidFill>
              </a:rPr>
              <a:t>	Print error </a:t>
            </a:r>
            <a:r>
              <a:rPr lang="en-GB" dirty="0" smtClean="0">
                <a:solidFill>
                  <a:schemeClr val="tx1"/>
                </a:solidFill>
              </a:rPr>
              <a:t>message</a:t>
            </a:r>
            <a:endParaRPr lang="en-GB" dirty="0">
              <a:solidFill>
                <a:schemeClr val="tx1"/>
              </a:solidFill>
            </a:endParaRPr>
          </a:p>
          <a:p>
            <a:pPr marL="114300" indent="0">
              <a:buNone/>
            </a:pPr>
            <a:r>
              <a:rPr lang="en-GB" dirty="0">
                <a:solidFill>
                  <a:schemeClr val="tx1"/>
                </a:solidFill>
              </a:rPr>
              <a:t>(4) Calculate TOTAL</a:t>
            </a:r>
          </a:p>
          <a:p>
            <a:pPr marL="114300" indent="0" algn="r" rtl="1">
              <a:buNone/>
            </a:pPr>
            <a:endParaRPr lang="en-GB" dirty="0"/>
          </a:p>
        </p:txBody>
      </p:sp>
    </p:spTree>
    <p:extLst>
      <p:ext uri="{BB962C8B-B14F-4D97-AF65-F5344CB8AC3E}">
        <p14:creationId xmlns:p14="http://schemas.microsoft.com/office/powerpoint/2010/main" xmlns="" val="2943672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114300" indent="0" algn="r" rtl="1">
              <a:buNone/>
            </a:pPr>
            <a:r>
              <a:rPr lang="ar-SA" dirty="0" smtClean="0"/>
              <a:t>الشروط المركبة مثل </a:t>
            </a:r>
            <a:r>
              <a:rPr lang="en-GB" dirty="0" smtClean="0"/>
              <a:t>If DATA-FLOW-C is valid and DATA-FLOW-C is less than 100</a:t>
            </a:r>
            <a:r>
              <a:rPr lang="ar-SA" dirty="0" smtClean="0"/>
              <a:t> مقبولة. ويتم تمثيلها باستخدام خريطة مسار عامة لثلاثة خيارات </a:t>
            </a:r>
          </a:p>
          <a:p>
            <a:pPr marL="114300" indent="0" algn="r" rtl="1">
              <a:buNone/>
            </a:pPr>
            <a:endParaRPr lang="ar-SA" dirty="0"/>
          </a:p>
          <a:p>
            <a:pPr marL="114300" indent="0" algn="r" rtl="1">
              <a:buNone/>
            </a:pPr>
            <a:endParaRPr lang="ar-SA" dirty="0" smtClean="0"/>
          </a:p>
        </p:txBody>
      </p:sp>
      <p:sp>
        <p:nvSpPr>
          <p:cNvPr id="4" name="Rectangle 3"/>
          <p:cNvSpPr/>
          <p:nvPr/>
        </p:nvSpPr>
        <p:spPr>
          <a:xfrm>
            <a:off x="7380312" y="4581128"/>
            <a:ext cx="864096" cy="792088"/>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solidFill>
                  <a:sysClr val="windowText" lastClr="000000"/>
                </a:solidFill>
              </a:rPr>
              <a:t>DO</a:t>
            </a:r>
          </a:p>
          <a:p>
            <a:pPr algn="ctr"/>
            <a:r>
              <a:rPr lang="en-GB" dirty="0" smtClean="0">
                <a:solidFill>
                  <a:sysClr val="windowText" lastClr="000000"/>
                </a:solidFill>
              </a:rPr>
              <a:t> STEP</a:t>
            </a:r>
          </a:p>
          <a:p>
            <a:pPr algn="ctr"/>
            <a:r>
              <a:rPr lang="en-GB" dirty="0" smtClean="0">
                <a:solidFill>
                  <a:sysClr val="windowText" lastClr="000000"/>
                </a:solidFill>
              </a:rPr>
              <a:t> C</a:t>
            </a:r>
            <a:endParaRPr lang="en-GB" dirty="0">
              <a:solidFill>
                <a:sysClr val="windowText" lastClr="000000"/>
              </a:solidFill>
            </a:endParaRPr>
          </a:p>
        </p:txBody>
      </p:sp>
      <p:sp>
        <p:nvSpPr>
          <p:cNvPr id="5" name="Rectangle 4"/>
          <p:cNvSpPr/>
          <p:nvPr/>
        </p:nvSpPr>
        <p:spPr>
          <a:xfrm>
            <a:off x="1259632" y="4649801"/>
            <a:ext cx="864096" cy="792088"/>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solidFill>
                  <a:sysClr val="windowText" lastClr="000000"/>
                </a:solidFill>
              </a:rPr>
              <a:t>DO</a:t>
            </a:r>
          </a:p>
          <a:p>
            <a:pPr algn="ctr"/>
            <a:r>
              <a:rPr lang="en-GB" dirty="0" smtClean="0">
                <a:solidFill>
                  <a:sysClr val="windowText" lastClr="000000"/>
                </a:solidFill>
              </a:rPr>
              <a:t> STEP</a:t>
            </a:r>
          </a:p>
          <a:p>
            <a:pPr algn="ctr"/>
            <a:r>
              <a:rPr lang="en-GB" dirty="0" smtClean="0">
                <a:solidFill>
                  <a:sysClr val="windowText" lastClr="000000"/>
                </a:solidFill>
              </a:rPr>
              <a:t> A</a:t>
            </a:r>
            <a:endParaRPr lang="en-GB" dirty="0">
              <a:solidFill>
                <a:sysClr val="windowText" lastClr="000000"/>
              </a:solidFill>
            </a:endParaRPr>
          </a:p>
        </p:txBody>
      </p:sp>
      <p:sp>
        <p:nvSpPr>
          <p:cNvPr id="6" name="Rectangle 5"/>
          <p:cNvSpPr/>
          <p:nvPr/>
        </p:nvSpPr>
        <p:spPr>
          <a:xfrm>
            <a:off x="4139952" y="4653136"/>
            <a:ext cx="864096" cy="792088"/>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solidFill>
                  <a:sysClr val="windowText" lastClr="000000"/>
                </a:solidFill>
              </a:rPr>
              <a:t>DO</a:t>
            </a:r>
          </a:p>
          <a:p>
            <a:pPr algn="ctr"/>
            <a:r>
              <a:rPr lang="en-GB" dirty="0" smtClean="0">
                <a:solidFill>
                  <a:sysClr val="windowText" lastClr="000000"/>
                </a:solidFill>
              </a:rPr>
              <a:t> STEP</a:t>
            </a:r>
          </a:p>
          <a:p>
            <a:pPr algn="ctr"/>
            <a:r>
              <a:rPr lang="en-GB" dirty="0" smtClean="0">
                <a:solidFill>
                  <a:sysClr val="windowText" lastClr="000000"/>
                </a:solidFill>
              </a:rPr>
              <a:t> B</a:t>
            </a:r>
            <a:endParaRPr lang="en-GB" dirty="0">
              <a:solidFill>
                <a:sysClr val="windowText" lastClr="000000"/>
              </a:solidFill>
            </a:endParaRPr>
          </a:p>
        </p:txBody>
      </p:sp>
      <p:cxnSp>
        <p:nvCxnSpPr>
          <p:cNvPr id="8" name="Straight Arrow Connector 7"/>
          <p:cNvCxnSpPr/>
          <p:nvPr/>
        </p:nvCxnSpPr>
        <p:spPr>
          <a:xfrm>
            <a:off x="4572000" y="2996952"/>
            <a:ext cx="0" cy="4320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Chord 8"/>
          <p:cNvSpPr/>
          <p:nvPr/>
        </p:nvSpPr>
        <p:spPr>
          <a:xfrm rot="6878366">
            <a:off x="4251638" y="3360238"/>
            <a:ext cx="640725" cy="740668"/>
          </a:xfrm>
          <a:prstGeom prst="chord">
            <a:avLst>
              <a:gd name="adj1" fmla="val 2700000"/>
              <a:gd name="adj2" fmla="val 15943063"/>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10" name="Straight Arrow Connector 9"/>
          <p:cNvCxnSpPr>
            <a:endCxn id="6" idx="0"/>
          </p:cNvCxnSpPr>
          <p:nvPr/>
        </p:nvCxnSpPr>
        <p:spPr>
          <a:xfrm>
            <a:off x="4572000" y="3861048"/>
            <a:ext cx="0" cy="7920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endCxn id="5" idx="0"/>
          </p:cNvCxnSpPr>
          <p:nvPr/>
        </p:nvCxnSpPr>
        <p:spPr>
          <a:xfrm>
            <a:off x="1681848" y="4077072"/>
            <a:ext cx="9832" cy="57272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777947" y="4091830"/>
            <a:ext cx="0" cy="48929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427984" y="3861048"/>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88024" y="3875806"/>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1691680" y="4077072"/>
            <a:ext cx="27363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788024" y="4091830"/>
            <a:ext cx="29899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4822152" y="5945946"/>
            <a:ext cx="2990208" cy="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1703512" y="5945945"/>
            <a:ext cx="27363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427984" y="5949280"/>
            <a:ext cx="11832" cy="5073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822151" y="5945945"/>
            <a:ext cx="0" cy="5073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812360" y="5377713"/>
            <a:ext cx="0" cy="5749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691109" y="5445224"/>
            <a:ext cx="0" cy="5073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644008" y="5445224"/>
            <a:ext cx="0" cy="864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Chord 38"/>
          <p:cNvSpPr/>
          <p:nvPr/>
        </p:nvSpPr>
        <p:spPr>
          <a:xfrm rot="17696517">
            <a:off x="4343274" y="6021198"/>
            <a:ext cx="640725" cy="740668"/>
          </a:xfrm>
          <a:prstGeom prst="chord">
            <a:avLst>
              <a:gd name="adj1" fmla="val 2700000"/>
              <a:gd name="adj2" fmla="val 15943063"/>
            </a:avLst>
          </a:prstGeom>
          <a:solidFill>
            <a:schemeClr val="accent1">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40" name="Straight Arrow Connector 39"/>
          <p:cNvCxnSpPr/>
          <p:nvPr/>
        </p:nvCxnSpPr>
        <p:spPr>
          <a:xfrm>
            <a:off x="4673468" y="6741368"/>
            <a:ext cx="0" cy="1166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43672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70000" lnSpcReduction="20000"/>
          </a:bodyPr>
          <a:lstStyle/>
          <a:p>
            <a:pPr marL="114300" indent="0" algn="r" rtl="1">
              <a:buNone/>
            </a:pPr>
            <a:r>
              <a:rPr lang="ar-SA" dirty="0"/>
              <a:t>وللتعبير عنها باستخدام الانجليزية المهيكلة</a:t>
            </a:r>
            <a:r>
              <a:rPr lang="ar-SA" dirty="0" smtClean="0"/>
              <a:t>:</a:t>
            </a:r>
            <a:endParaRPr lang="en-GB" dirty="0" smtClean="0"/>
          </a:p>
          <a:p>
            <a:pPr marL="114300" indent="0">
              <a:buNone/>
            </a:pPr>
            <a:r>
              <a:rPr lang="en-GB" dirty="0">
                <a:solidFill>
                  <a:schemeClr val="tx1"/>
                </a:solidFill>
              </a:rPr>
              <a:t>(1) Use DATA-FLOW-A and DATA-FLOW-B to calculate DATA-FLOW-C</a:t>
            </a:r>
          </a:p>
          <a:p>
            <a:pPr marL="114300" indent="0">
              <a:buNone/>
            </a:pPr>
            <a:r>
              <a:rPr lang="en-GB" dirty="0">
                <a:solidFill>
                  <a:schemeClr val="tx1"/>
                </a:solidFill>
              </a:rPr>
              <a:t>(2) Verify DATA-FLOW-C</a:t>
            </a:r>
          </a:p>
          <a:p>
            <a:pPr marL="114300" indent="0">
              <a:buNone/>
            </a:pPr>
            <a:r>
              <a:rPr lang="en-GB" dirty="0">
                <a:solidFill>
                  <a:schemeClr val="tx1"/>
                </a:solidFill>
              </a:rPr>
              <a:t>(3) If DATA-FLOW-C is </a:t>
            </a:r>
            <a:r>
              <a:rPr lang="en-GB" dirty="0" smtClean="0">
                <a:solidFill>
                  <a:schemeClr val="tx1"/>
                </a:solidFill>
              </a:rPr>
              <a:t>valid</a:t>
            </a:r>
          </a:p>
          <a:p>
            <a:pPr marL="114300" indent="0">
              <a:buNone/>
            </a:pPr>
            <a:r>
              <a:rPr lang="en-GB" dirty="0">
                <a:solidFill>
                  <a:schemeClr val="tx1"/>
                </a:solidFill>
              </a:rPr>
              <a:t>If DATA-FLOW-C is </a:t>
            </a:r>
            <a:r>
              <a:rPr lang="en-GB" dirty="0" smtClean="0">
                <a:solidFill>
                  <a:schemeClr val="tx1"/>
                </a:solidFill>
              </a:rPr>
              <a:t>less than100</a:t>
            </a:r>
            <a:endParaRPr lang="en-GB" dirty="0">
              <a:solidFill>
                <a:schemeClr val="tx1"/>
              </a:solidFill>
            </a:endParaRPr>
          </a:p>
          <a:p>
            <a:pPr marL="114300" indent="0">
              <a:buNone/>
            </a:pPr>
            <a:r>
              <a:rPr lang="en-GB" dirty="0">
                <a:solidFill>
                  <a:schemeClr val="tx1"/>
                </a:solidFill>
              </a:rPr>
              <a:t>	Store DATA-FLOW-C in DATA-STORE-RECORD-1</a:t>
            </a:r>
          </a:p>
          <a:p>
            <a:pPr marL="114300" indent="0">
              <a:buNone/>
            </a:pPr>
            <a:r>
              <a:rPr lang="en-GB" dirty="0">
                <a:solidFill>
                  <a:schemeClr val="tx1"/>
                </a:solidFill>
              </a:rPr>
              <a:t>	</a:t>
            </a:r>
            <a:r>
              <a:rPr lang="en-GB" dirty="0" smtClean="0">
                <a:solidFill>
                  <a:schemeClr val="tx1"/>
                </a:solidFill>
              </a:rPr>
              <a:t>Else</a:t>
            </a:r>
          </a:p>
          <a:p>
            <a:pPr marL="114300" indent="0">
              <a:buNone/>
            </a:pPr>
            <a:r>
              <a:rPr lang="en-GB" dirty="0">
                <a:solidFill>
                  <a:schemeClr val="tx1"/>
                </a:solidFill>
              </a:rPr>
              <a:t>	</a:t>
            </a:r>
            <a:r>
              <a:rPr lang="en-GB" dirty="0" smtClean="0">
                <a:solidFill>
                  <a:schemeClr val="tx1"/>
                </a:solidFill>
              </a:rPr>
              <a:t>If DATA-FLOW-C is between 100 and 999, inclusive</a:t>
            </a:r>
            <a:endParaRPr lang="en-GB" dirty="0">
              <a:solidFill>
                <a:schemeClr val="tx1"/>
              </a:solidFill>
            </a:endParaRPr>
          </a:p>
          <a:p>
            <a:pPr marL="114300" indent="0">
              <a:buNone/>
            </a:pPr>
            <a:r>
              <a:rPr lang="en-GB" dirty="0">
                <a:solidFill>
                  <a:schemeClr val="tx1"/>
                </a:solidFill>
              </a:rPr>
              <a:t>	 </a:t>
            </a:r>
            <a:r>
              <a:rPr lang="en-GB" dirty="0" smtClean="0">
                <a:solidFill>
                  <a:schemeClr val="tx1"/>
                </a:solidFill>
              </a:rPr>
              <a:t>    Store DATA-FLOW-C </a:t>
            </a:r>
            <a:r>
              <a:rPr lang="en-GB" dirty="0">
                <a:solidFill>
                  <a:schemeClr val="tx1"/>
                </a:solidFill>
              </a:rPr>
              <a:t>in </a:t>
            </a:r>
            <a:r>
              <a:rPr lang="en-GB" dirty="0" smtClean="0">
                <a:solidFill>
                  <a:schemeClr val="tx1"/>
                </a:solidFill>
              </a:rPr>
              <a:t>DATA-STORE-RECORD-2</a:t>
            </a:r>
          </a:p>
          <a:p>
            <a:pPr marL="114300" indent="0">
              <a:buNone/>
            </a:pPr>
            <a:r>
              <a:rPr lang="en-GB" dirty="0">
                <a:solidFill>
                  <a:schemeClr val="tx1"/>
                </a:solidFill>
              </a:rPr>
              <a:t>	</a:t>
            </a:r>
            <a:r>
              <a:rPr lang="en-GB" dirty="0" smtClean="0">
                <a:solidFill>
                  <a:schemeClr val="tx1"/>
                </a:solidFill>
              </a:rPr>
              <a:t> </a:t>
            </a:r>
            <a:r>
              <a:rPr lang="en-GB" dirty="0">
                <a:solidFill>
                  <a:schemeClr val="tx1"/>
                </a:solidFill>
              </a:rPr>
              <a:t>Else</a:t>
            </a:r>
          </a:p>
          <a:p>
            <a:pPr marL="114300" indent="0">
              <a:buNone/>
            </a:pPr>
            <a:r>
              <a:rPr lang="en-GB" dirty="0">
                <a:solidFill>
                  <a:schemeClr val="tx1"/>
                </a:solidFill>
              </a:rPr>
              <a:t>	</a:t>
            </a:r>
            <a:r>
              <a:rPr lang="en-GB" dirty="0" smtClean="0">
                <a:solidFill>
                  <a:schemeClr val="tx1"/>
                </a:solidFill>
              </a:rPr>
              <a:t>      Store </a:t>
            </a:r>
            <a:r>
              <a:rPr lang="en-GB" dirty="0">
                <a:solidFill>
                  <a:schemeClr val="tx1"/>
                </a:solidFill>
              </a:rPr>
              <a:t>DATA-FLOW-C in </a:t>
            </a:r>
            <a:r>
              <a:rPr lang="en-GB" dirty="0" smtClean="0">
                <a:solidFill>
                  <a:schemeClr val="tx1"/>
                </a:solidFill>
              </a:rPr>
              <a:t>DATA-STORE-RECORD-3</a:t>
            </a:r>
            <a:endParaRPr lang="en-GB" dirty="0">
              <a:solidFill>
                <a:schemeClr val="tx1"/>
              </a:solidFill>
            </a:endParaRPr>
          </a:p>
          <a:p>
            <a:pPr marL="114300" indent="0">
              <a:buNone/>
            </a:pPr>
            <a:endParaRPr lang="en-GB" dirty="0">
              <a:solidFill>
                <a:schemeClr val="tx1"/>
              </a:solidFill>
            </a:endParaRPr>
          </a:p>
          <a:p>
            <a:pPr marL="114300" indent="0">
              <a:buNone/>
            </a:pPr>
            <a:r>
              <a:rPr lang="en-GB" dirty="0">
                <a:solidFill>
                  <a:schemeClr val="tx1"/>
                </a:solidFill>
              </a:rPr>
              <a:t>      Else</a:t>
            </a:r>
          </a:p>
          <a:p>
            <a:pPr marL="114300" indent="0">
              <a:buNone/>
            </a:pPr>
            <a:r>
              <a:rPr lang="en-GB" dirty="0">
                <a:solidFill>
                  <a:schemeClr val="tx1"/>
                </a:solidFill>
              </a:rPr>
              <a:t>	Print error message</a:t>
            </a:r>
          </a:p>
          <a:p>
            <a:pPr marL="114300" indent="0">
              <a:buNone/>
            </a:pPr>
            <a:r>
              <a:rPr lang="en-GB" dirty="0">
                <a:solidFill>
                  <a:schemeClr val="tx1"/>
                </a:solidFill>
              </a:rPr>
              <a:t>(4) Calculate TOTAL</a:t>
            </a:r>
          </a:p>
          <a:p>
            <a:pPr marL="114300" indent="0" algn="l">
              <a:buNone/>
            </a:pPr>
            <a:endParaRPr lang="en-GB" dirty="0"/>
          </a:p>
          <a:p>
            <a:pPr marL="114300" indent="0" algn="r" rtl="1">
              <a:buNone/>
            </a:pPr>
            <a:endParaRPr lang="en-GB" dirty="0"/>
          </a:p>
        </p:txBody>
      </p:sp>
    </p:spTree>
    <p:extLst>
      <p:ext uri="{BB962C8B-B14F-4D97-AF65-F5344CB8AC3E}">
        <p14:creationId xmlns:p14="http://schemas.microsoft.com/office/powerpoint/2010/main" xmlns="" val="2943672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هيكل الحالة</a:t>
            </a:r>
            <a:endParaRPr lang="en-GB" dirty="0"/>
          </a:p>
        </p:txBody>
      </p:sp>
      <p:sp>
        <p:nvSpPr>
          <p:cNvPr id="3" name="Content Placeholder 2"/>
          <p:cNvSpPr>
            <a:spLocks noGrp="1"/>
          </p:cNvSpPr>
          <p:nvPr>
            <p:ph idx="1"/>
          </p:nvPr>
        </p:nvSpPr>
        <p:spPr/>
        <p:txBody>
          <a:bodyPr>
            <a:normAutofit fontScale="70000" lnSpcReduction="20000"/>
          </a:bodyPr>
          <a:lstStyle/>
          <a:p>
            <a:pPr marL="114300" indent="0" algn="r" rtl="1">
              <a:buNone/>
            </a:pPr>
            <a:r>
              <a:rPr lang="ar-SA" dirty="0" smtClean="0"/>
              <a:t>تشمل سلسلة </a:t>
            </a:r>
            <a:r>
              <a:rPr lang="en-GB" dirty="0" smtClean="0"/>
              <a:t>if </a:t>
            </a:r>
            <a:r>
              <a:rPr lang="ar-SA" dirty="0" smtClean="0"/>
              <a:t> المتداخلة تابعين وهذا ليس الموقف الفعلي في المثال السابق بل هو 3 خيارات وكل منهما له نفس الاهمية. الطريقة الافضل لتمثيل ذلك هي استخدام هيكل الحالة، كما يلي:</a:t>
            </a:r>
            <a:endParaRPr lang="en-GB" dirty="0" smtClean="0"/>
          </a:p>
          <a:p>
            <a:pPr marL="114300" indent="0">
              <a:buNone/>
            </a:pPr>
            <a:r>
              <a:rPr lang="en-GB" dirty="0" smtClean="0">
                <a:solidFill>
                  <a:schemeClr val="tx1"/>
                </a:solidFill>
              </a:rPr>
              <a:t>(</a:t>
            </a:r>
            <a:r>
              <a:rPr lang="en-GB" dirty="0">
                <a:solidFill>
                  <a:schemeClr val="tx1"/>
                </a:solidFill>
              </a:rPr>
              <a:t>1) Use DATA-FLOW-A and DATA-FLOW-B to calculate DATA-FLOW-C</a:t>
            </a:r>
          </a:p>
          <a:p>
            <a:pPr marL="114300" indent="0">
              <a:buNone/>
            </a:pPr>
            <a:r>
              <a:rPr lang="en-GB" dirty="0">
                <a:solidFill>
                  <a:schemeClr val="tx1"/>
                </a:solidFill>
              </a:rPr>
              <a:t>(2) Verify DATA-FLOW-C</a:t>
            </a:r>
          </a:p>
          <a:p>
            <a:pPr marL="114300" indent="0">
              <a:buNone/>
            </a:pPr>
            <a:r>
              <a:rPr lang="en-GB" dirty="0">
                <a:solidFill>
                  <a:schemeClr val="tx1"/>
                </a:solidFill>
              </a:rPr>
              <a:t>(3) If DATA-FLOW-C is valid</a:t>
            </a:r>
          </a:p>
          <a:p>
            <a:pPr marL="411480" lvl="1" indent="0">
              <a:buNone/>
            </a:pPr>
            <a:r>
              <a:rPr lang="en-GB" dirty="0" smtClean="0">
                <a:solidFill>
                  <a:schemeClr val="tx1"/>
                </a:solidFill>
              </a:rPr>
              <a:t>Case: DATA-FLOW-C </a:t>
            </a:r>
            <a:r>
              <a:rPr lang="en-GB" dirty="0">
                <a:solidFill>
                  <a:schemeClr val="tx1"/>
                </a:solidFill>
              </a:rPr>
              <a:t>is less than100</a:t>
            </a:r>
          </a:p>
          <a:p>
            <a:pPr marL="114300" indent="0">
              <a:buNone/>
            </a:pPr>
            <a:r>
              <a:rPr lang="en-GB" dirty="0">
                <a:solidFill>
                  <a:schemeClr val="tx1"/>
                </a:solidFill>
              </a:rPr>
              <a:t>	Store DATA-FLOW-C in </a:t>
            </a:r>
            <a:r>
              <a:rPr lang="en-GB" dirty="0" smtClean="0">
                <a:solidFill>
                  <a:schemeClr val="tx1"/>
                </a:solidFill>
              </a:rPr>
              <a:t>DATA-STORE-RECORD-1</a:t>
            </a:r>
          </a:p>
          <a:p>
            <a:pPr marL="114300" indent="0">
              <a:buNone/>
            </a:pPr>
            <a:r>
              <a:rPr lang="en-GB" dirty="0">
                <a:solidFill>
                  <a:schemeClr val="tx1"/>
                </a:solidFill>
              </a:rPr>
              <a:t> </a:t>
            </a:r>
            <a:r>
              <a:rPr lang="en-GB" dirty="0" smtClean="0">
                <a:solidFill>
                  <a:schemeClr val="tx1"/>
                </a:solidFill>
              </a:rPr>
              <a:t>    Case: DATA-FLOW-C is between 100 and 999. inclusive</a:t>
            </a:r>
          </a:p>
          <a:p>
            <a:pPr marL="114300" indent="0">
              <a:buNone/>
            </a:pPr>
            <a:r>
              <a:rPr lang="en-GB" dirty="0">
                <a:solidFill>
                  <a:schemeClr val="tx1"/>
                </a:solidFill>
              </a:rPr>
              <a:t>	</a:t>
            </a:r>
            <a:r>
              <a:rPr lang="en-GB" dirty="0" smtClean="0">
                <a:solidFill>
                  <a:schemeClr val="tx1"/>
                </a:solidFill>
              </a:rPr>
              <a:t>Store </a:t>
            </a:r>
            <a:r>
              <a:rPr lang="en-GB" dirty="0">
                <a:solidFill>
                  <a:schemeClr val="tx1"/>
                </a:solidFill>
              </a:rPr>
              <a:t>DATA-FLOW-C in DATA-STORE-RECORD-2</a:t>
            </a:r>
          </a:p>
          <a:p>
            <a:pPr marL="114300" indent="0">
              <a:buNone/>
            </a:pPr>
            <a:r>
              <a:rPr lang="en-GB" dirty="0" smtClean="0">
                <a:solidFill>
                  <a:schemeClr val="tx1"/>
                </a:solidFill>
              </a:rPr>
              <a:t>      Case: </a:t>
            </a:r>
            <a:r>
              <a:rPr lang="en-GB" dirty="0">
                <a:solidFill>
                  <a:schemeClr val="tx1"/>
                </a:solidFill>
              </a:rPr>
              <a:t>: DATA-FLOW-C is </a:t>
            </a:r>
            <a:r>
              <a:rPr lang="en-GB" dirty="0" smtClean="0">
                <a:solidFill>
                  <a:schemeClr val="tx1"/>
                </a:solidFill>
              </a:rPr>
              <a:t>greeter than 999</a:t>
            </a:r>
          </a:p>
          <a:p>
            <a:pPr marL="114300" indent="0">
              <a:buNone/>
            </a:pPr>
            <a:r>
              <a:rPr lang="en-GB" dirty="0">
                <a:solidFill>
                  <a:schemeClr val="tx1"/>
                </a:solidFill>
              </a:rPr>
              <a:t>	</a:t>
            </a:r>
            <a:r>
              <a:rPr lang="en-GB" dirty="0" smtClean="0">
                <a:solidFill>
                  <a:schemeClr val="tx1"/>
                </a:solidFill>
              </a:rPr>
              <a:t>Store </a:t>
            </a:r>
            <a:r>
              <a:rPr lang="en-GB" dirty="0">
                <a:solidFill>
                  <a:schemeClr val="tx1"/>
                </a:solidFill>
              </a:rPr>
              <a:t>DATA-FLOW-C in </a:t>
            </a:r>
            <a:r>
              <a:rPr lang="en-GB" dirty="0" smtClean="0">
                <a:solidFill>
                  <a:schemeClr val="tx1"/>
                </a:solidFill>
              </a:rPr>
              <a:t>DATA-STORE-RECORD-3</a:t>
            </a:r>
            <a:endParaRPr lang="en-GB" dirty="0">
              <a:solidFill>
                <a:schemeClr val="tx1"/>
              </a:solidFill>
            </a:endParaRPr>
          </a:p>
          <a:p>
            <a:pPr marL="114300" indent="0">
              <a:buNone/>
            </a:pPr>
            <a:r>
              <a:rPr lang="en-GB" dirty="0">
                <a:solidFill>
                  <a:schemeClr val="tx1"/>
                </a:solidFill>
              </a:rPr>
              <a:t>      Else</a:t>
            </a:r>
          </a:p>
          <a:p>
            <a:pPr marL="114300" indent="0">
              <a:buNone/>
            </a:pPr>
            <a:r>
              <a:rPr lang="en-GB" dirty="0">
                <a:solidFill>
                  <a:schemeClr val="tx1"/>
                </a:solidFill>
              </a:rPr>
              <a:t>	Print error message</a:t>
            </a:r>
          </a:p>
          <a:p>
            <a:pPr marL="114300" indent="0">
              <a:buNone/>
            </a:pPr>
            <a:r>
              <a:rPr lang="en-GB" dirty="0">
                <a:solidFill>
                  <a:schemeClr val="tx1"/>
                </a:solidFill>
              </a:rPr>
              <a:t>(4) Calculate TOTAL</a:t>
            </a:r>
          </a:p>
          <a:p>
            <a:pPr marL="114300" indent="0" algn="r" rtl="1">
              <a:buNone/>
            </a:pPr>
            <a:r>
              <a:rPr lang="ar-SA" dirty="0" smtClean="0"/>
              <a:t> </a:t>
            </a:r>
            <a:endParaRPr lang="en-GB" dirty="0"/>
          </a:p>
        </p:txBody>
      </p:sp>
    </p:spTree>
    <p:extLst>
      <p:ext uri="{BB962C8B-B14F-4D97-AF65-F5344CB8AC3E}">
        <p14:creationId xmlns:p14="http://schemas.microsoft.com/office/powerpoint/2010/main" xmlns="" val="2226696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هيكل الحالة</a:t>
            </a:r>
            <a:endParaRPr lang="en-GB" dirty="0"/>
          </a:p>
        </p:txBody>
      </p:sp>
      <p:sp>
        <p:nvSpPr>
          <p:cNvPr id="3" name="Content Placeholder 2"/>
          <p:cNvSpPr>
            <a:spLocks noGrp="1"/>
          </p:cNvSpPr>
          <p:nvPr>
            <p:ph idx="1"/>
          </p:nvPr>
        </p:nvSpPr>
        <p:spPr/>
        <p:txBody>
          <a:bodyPr/>
          <a:lstStyle/>
          <a:p>
            <a:pPr marL="114300" indent="0" algn="r" rtl="1">
              <a:buNone/>
            </a:pPr>
            <a:r>
              <a:rPr lang="ar-SA" dirty="0" smtClean="0"/>
              <a:t>ماهي مميزات هيكل الحالة؟</a:t>
            </a:r>
          </a:p>
          <a:p>
            <a:pPr marL="114300" indent="0" algn="r" rtl="1">
              <a:buNone/>
            </a:pPr>
            <a:r>
              <a:rPr lang="ar-SA" dirty="0" smtClean="0"/>
              <a:t>أفضل تمثيل للواقع</a:t>
            </a:r>
          </a:p>
          <a:p>
            <a:pPr marL="114300" indent="0" algn="r" rtl="1">
              <a:buNone/>
            </a:pPr>
            <a:r>
              <a:rPr lang="ar-SA" dirty="0" smtClean="0"/>
              <a:t>اسهل في القراءة</a:t>
            </a:r>
          </a:p>
          <a:p>
            <a:pPr marL="114300" indent="0" algn="r" rtl="1">
              <a:buNone/>
            </a:pPr>
            <a:r>
              <a:rPr lang="ar-SA" dirty="0" smtClean="0"/>
              <a:t>يحدد بوضوح ان هناك خيار من ثلاثة مواقف متشابهة جداً.</a:t>
            </a:r>
          </a:p>
          <a:p>
            <a:pPr marL="114300" indent="0" algn="r" rtl="1">
              <a:buNone/>
            </a:pPr>
            <a:r>
              <a:rPr lang="ar-SA" dirty="0" smtClean="0"/>
              <a:t>في المثال السابق 3 حالات فقط. من الممكن ان توجد حالات اكثر.</a:t>
            </a:r>
            <a:endParaRPr lang="en-GB" dirty="0"/>
          </a:p>
        </p:txBody>
      </p:sp>
    </p:spTree>
    <p:extLst>
      <p:ext uri="{BB962C8B-B14F-4D97-AF65-F5344CB8AC3E}">
        <p14:creationId xmlns:p14="http://schemas.microsoft.com/office/powerpoint/2010/main" xmlns="" val="2226696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هيكل التكرار</a:t>
            </a:r>
            <a:r>
              <a:rPr lang="en-GB" dirty="0" smtClean="0"/>
              <a:t>Repetition Structure</a:t>
            </a:r>
            <a:endParaRPr lang="en-GB" dirty="0"/>
          </a:p>
        </p:txBody>
      </p:sp>
      <p:sp>
        <p:nvSpPr>
          <p:cNvPr id="3" name="Content Placeholder 2"/>
          <p:cNvSpPr>
            <a:spLocks noGrp="1"/>
          </p:cNvSpPr>
          <p:nvPr>
            <p:ph idx="1"/>
          </p:nvPr>
        </p:nvSpPr>
        <p:spPr/>
        <p:txBody>
          <a:bodyPr/>
          <a:lstStyle/>
          <a:p>
            <a:pPr marL="114300" indent="0" algn="r" rtl="1">
              <a:buNone/>
            </a:pPr>
            <a:r>
              <a:rPr lang="ar-SA" dirty="0" smtClean="0"/>
              <a:t>يكرر مجموعة من العبارات عدد معين من المرات. يحدد القرار في قمة الدورة متى يتوقف التكرار ويتم الخروج من الدورة.</a:t>
            </a:r>
          </a:p>
          <a:p>
            <a:pPr marL="114300" indent="0" algn="r" rtl="1">
              <a:buNone/>
            </a:pPr>
            <a:endParaRPr lang="ar-SA" dirty="0" smtClean="0"/>
          </a:p>
          <a:p>
            <a:pPr marL="114300" indent="0" algn="r" rtl="1">
              <a:buNone/>
            </a:pPr>
            <a:endParaRPr lang="en-GB" dirty="0"/>
          </a:p>
        </p:txBody>
      </p:sp>
      <p:cxnSp>
        <p:nvCxnSpPr>
          <p:cNvPr id="4" name="Straight Arrow Connector 3"/>
          <p:cNvCxnSpPr/>
          <p:nvPr/>
        </p:nvCxnSpPr>
        <p:spPr>
          <a:xfrm>
            <a:off x="4139952" y="2599458"/>
            <a:ext cx="0" cy="5760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Flowchart: Decision 4"/>
          <p:cNvSpPr/>
          <p:nvPr/>
        </p:nvSpPr>
        <p:spPr>
          <a:xfrm>
            <a:off x="3131840" y="3183773"/>
            <a:ext cx="2016224" cy="1224136"/>
          </a:xfrm>
          <a:prstGeom prst="flowChartDecis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ln>
                  <a:solidFill>
                    <a:schemeClr val="tx1"/>
                  </a:solidFill>
                </a:ln>
              </a:rPr>
              <a:t>IF some condition met</a:t>
            </a:r>
            <a:endParaRPr lang="en-GB" sz="1400" dirty="0">
              <a:ln>
                <a:solidFill>
                  <a:schemeClr val="tx1"/>
                </a:solidFill>
              </a:ln>
            </a:endParaRPr>
          </a:p>
        </p:txBody>
      </p:sp>
      <p:cxnSp>
        <p:nvCxnSpPr>
          <p:cNvPr id="6" name="Straight Connector 5"/>
          <p:cNvCxnSpPr/>
          <p:nvPr/>
        </p:nvCxnSpPr>
        <p:spPr>
          <a:xfrm flipH="1">
            <a:off x="5148064" y="3795841"/>
            <a:ext cx="1512168"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Arrow Connector 6"/>
          <p:cNvCxnSpPr>
            <a:endCxn id="10" idx="0"/>
          </p:cNvCxnSpPr>
          <p:nvPr/>
        </p:nvCxnSpPr>
        <p:spPr>
          <a:xfrm>
            <a:off x="4139952" y="4407909"/>
            <a:ext cx="0" cy="47116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flipH="1">
            <a:off x="1015988" y="5995737"/>
            <a:ext cx="31239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660232" y="3795841"/>
            <a:ext cx="0" cy="24414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3432906" y="4879069"/>
            <a:ext cx="1355118" cy="638163"/>
            <a:chOff x="3432906" y="4879069"/>
            <a:chExt cx="1355118" cy="638163"/>
          </a:xfrm>
        </p:grpSpPr>
        <p:sp>
          <p:nvSpPr>
            <p:cNvPr id="10" name="TextBox 9"/>
            <p:cNvSpPr txBox="1"/>
            <p:nvPr/>
          </p:nvSpPr>
          <p:spPr>
            <a:xfrm>
              <a:off x="3648471" y="4879069"/>
              <a:ext cx="982961" cy="461665"/>
            </a:xfrm>
            <a:prstGeom prst="rect">
              <a:avLst/>
            </a:prstGeom>
            <a:noFill/>
          </p:spPr>
          <p:txBody>
            <a:bodyPr wrap="none" rtlCol="0">
              <a:spAutoFit/>
            </a:bodyPr>
            <a:lstStyle/>
            <a:p>
              <a:pPr algn="ctr"/>
              <a:r>
                <a:rPr lang="en-GB" sz="1200" dirty="0" smtClean="0"/>
                <a:t>DO </a:t>
              </a:r>
            </a:p>
            <a:p>
              <a:pPr algn="ctr"/>
              <a:r>
                <a:rPr lang="en-GB" sz="1200" dirty="0" smtClean="0"/>
                <a:t>Something</a:t>
              </a:r>
              <a:endParaRPr lang="en-GB" sz="1200" dirty="0"/>
            </a:p>
          </p:txBody>
        </p:sp>
        <p:sp>
          <p:nvSpPr>
            <p:cNvPr id="11" name="Rectangle 10"/>
            <p:cNvSpPr/>
            <p:nvPr/>
          </p:nvSpPr>
          <p:spPr>
            <a:xfrm>
              <a:off x="3432906" y="4879069"/>
              <a:ext cx="1355118" cy="63816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sp>
        <p:nvSpPr>
          <p:cNvPr id="13" name="TextBox 12"/>
          <p:cNvSpPr txBox="1"/>
          <p:nvPr/>
        </p:nvSpPr>
        <p:spPr>
          <a:xfrm>
            <a:off x="5148064" y="3307361"/>
            <a:ext cx="559769" cy="369332"/>
          </a:xfrm>
          <a:prstGeom prst="rect">
            <a:avLst/>
          </a:prstGeom>
          <a:noFill/>
        </p:spPr>
        <p:txBody>
          <a:bodyPr wrap="none" rtlCol="0">
            <a:spAutoFit/>
          </a:bodyPr>
          <a:lstStyle/>
          <a:p>
            <a:r>
              <a:rPr lang="en-GB" dirty="0" smtClean="0"/>
              <a:t>YES</a:t>
            </a:r>
            <a:endParaRPr lang="en-GB" dirty="0"/>
          </a:p>
        </p:txBody>
      </p:sp>
      <p:sp>
        <p:nvSpPr>
          <p:cNvPr id="14" name="TextBox 13"/>
          <p:cNvSpPr txBox="1"/>
          <p:nvPr/>
        </p:nvSpPr>
        <p:spPr>
          <a:xfrm>
            <a:off x="4211960" y="4427820"/>
            <a:ext cx="556563" cy="369332"/>
          </a:xfrm>
          <a:prstGeom prst="rect">
            <a:avLst/>
          </a:prstGeom>
          <a:noFill/>
        </p:spPr>
        <p:txBody>
          <a:bodyPr wrap="none" rtlCol="0">
            <a:spAutoFit/>
          </a:bodyPr>
          <a:lstStyle/>
          <a:p>
            <a:r>
              <a:rPr lang="en-GB" dirty="0" smtClean="0"/>
              <a:t>NO</a:t>
            </a:r>
            <a:endParaRPr lang="en-GB" dirty="0"/>
          </a:p>
        </p:txBody>
      </p:sp>
      <p:cxnSp>
        <p:nvCxnSpPr>
          <p:cNvPr id="15" name="Straight Connector 14"/>
          <p:cNvCxnSpPr/>
          <p:nvPr/>
        </p:nvCxnSpPr>
        <p:spPr>
          <a:xfrm flipH="1">
            <a:off x="5148064" y="6237312"/>
            <a:ext cx="1512168"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4139952" y="5517232"/>
            <a:ext cx="0" cy="4785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148064" y="6237312"/>
            <a:ext cx="0" cy="47116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1015988" y="3795841"/>
            <a:ext cx="0" cy="21998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5" idx="1"/>
          </p:cNvCxnSpPr>
          <p:nvPr/>
        </p:nvCxnSpPr>
        <p:spPr>
          <a:xfrm>
            <a:off x="1015988" y="3795841"/>
            <a:ext cx="211585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80979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85000" lnSpcReduction="20000"/>
          </a:bodyPr>
          <a:lstStyle/>
          <a:p>
            <a:pPr marL="114300" indent="0">
              <a:buNone/>
            </a:pPr>
            <a:r>
              <a:rPr lang="en-GB" u="sng" dirty="0" smtClean="0">
                <a:solidFill>
                  <a:schemeClr val="tx1"/>
                </a:solidFill>
              </a:rPr>
              <a:t>For every DATA-FLOW-A, do the following</a:t>
            </a:r>
            <a:r>
              <a:rPr lang="en-GB" dirty="0" smtClean="0">
                <a:solidFill>
                  <a:schemeClr val="tx1"/>
                </a:solidFill>
              </a:rPr>
              <a:t>:</a:t>
            </a:r>
          </a:p>
          <a:p>
            <a:pPr marL="114300" indent="0">
              <a:buNone/>
            </a:pPr>
            <a:r>
              <a:rPr lang="en-GB" dirty="0" smtClean="0">
                <a:solidFill>
                  <a:schemeClr val="tx1"/>
                </a:solidFill>
              </a:rPr>
              <a:t>(</a:t>
            </a:r>
            <a:r>
              <a:rPr lang="en-GB" dirty="0">
                <a:solidFill>
                  <a:schemeClr val="tx1"/>
                </a:solidFill>
              </a:rPr>
              <a:t>1) Use DATA-FLOW-A and DATA-FLOW-B to calculate DATA-FLOW-C</a:t>
            </a:r>
          </a:p>
          <a:p>
            <a:pPr marL="114300" indent="0">
              <a:buNone/>
            </a:pPr>
            <a:r>
              <a:rPr lang="en-GB" dirty="0">
                <a:solidFill>
                  <a:schemeClr val="tx1"/>
                </a:solidFill>
              </a:rPr>
              <a:t>(2) Verify DATA-FLOW-C</a:t>
            </a:r>
          </a:p>
          <a:p>
            <a:pPr marL="114300" indent="0">
              <a:buNone/>
            </a:pPr>
            <a:r>
              <a:rPr lang="en-GB" dirty="0">
                <a:solidFill>
                  <a:schemeClr val="tx1"/>
                </a:solidFill>
              </a:rPr>
              <a:t>(3) If DATA-FLOW-C is valid</a:t>
            </a:r>
          </a:p>
          <a:p>
            <a:pPr marL="411480" lvl="1" indent="0">
              <a:buNone/>
            </a:pPr>
            <a:r>
              <a:rPr lang="en-GB" dirty="0">
                <a:solidFill>
                  <a:schemeClr val="tx1"/>
                </a:solidFill>
              </a:rPr>
              <a:t>Case: DATA-FLOW-C is less than100</a:t>
            </a:r>
          </a:p>
          <a:p>
            <a:pPr marL="114300" indent="0">
              <a:buNone/>
            </a:pPr>
            <a:r>
              <a:rPr lang="en-GB" dirty="0">
                <a:solidFill>
                  <a:schemeClr val="tx1"/>
                </a:solidFill>
              </a:rPr>
              <a:t>	Store DATA-FLOW-C in DATA-STORE-RECORD-1</a:t>
            </a:r>
          </a:p>
          <a:p>
            <a:pPr marL="114300" indent="0">
              <a:buNone/>
            </a:pPr>
            <a:r>
              <a:rPr lang="en-GB" dirty="0">
                <a:solidFill>
                  <a:schemeClr val="tx1"/>
                </a:solidFill>
              </a:rPr>
              <a:t>     Case: DATA-FLOW-C is between 100 and 999. inclusive</a:t>
            </a:r>
          </a:p>
          <a:p>
            <a:pPr marL="114300" indent="0">
              <a:buNone/>
            </a:pPr>
            <a:r>
              <a:rPr lang="en-GB" dirty="0">
                <a:solidFill>
                  <a:schemeClr val="tx1"/>
                </a:solidFill>
              </a:rPr>
              <a:t>	Store DATA-FLOW-C in DATA-STORE-RECORD-2</a:t>
            </a:r>
          </a:p>
          <a:p>
            <a:pPr marL="114300" indent="0">
              <a:buNone/>
            </a:pPr>
            <a:r>
              <a:rPr lang="en-GB" dirty="0">
                <a:solidFill>
                  <a:schemeClr val="tx1"/>
                </a:solidFill>
              </a:rPr>
              <a:t>      Case: : DATA-FLOW-C is greeter than 999</a:t>
            </a:r>
          </a:p>
          <a:p>
            <a:pPr marL="114300" indent="0">
              <a:buNone/>
            </a:pPr>
            <a:r>
              <a:rPr lang="en-GB" dirty="0">
                <a:solidFill>
                  <a:schemeClr val="tx1"/>
                </a:solidFill>
              </a:rPr>
              <a:t>	Store DATA-FLOW-C in DATA-STORE-RECORD-3</a:t>
            </a:r>
          </a:p>
          <a:p>
            <a:pPr marL="114300" indent="0">
              <a:buNone/>
            </a:pPr>
            <a:r>
              <a:rPr lang="en-GB" dirty="0">
                <a:solidFill>
                  <a:schemeClr val="tx1"/>
                </a:solidFill>
              </a:rPr>
              <a:t>      Else</a:t>
            </a:r>
          </a:p>
          <a:p>
            <a:pPr marL="114300" indent="0">
              <a:buNone/>
            </a:pPr>
            <a:r>
              <a:rPr lang="en-GB" dirty="0">
                <a:solidFill>
                  <a:schemeClr val="tx1"/>
                </a:solidFill>
              </a:rPr>
              <a:t>	Print error message</a:t>
            </a:r>
          </a:p>
          <a:p>
            <a:pPr marL="114300" indent="0">
              <a:buNone/>
            </a:pPr>
            <a:r>
              <a:rPr lang="en-GB" dirty="0">
                <a:solidFill>
                  <a:schemeClr val="tx1"/>
                </a:solidFill>
              </a:rPr>
              <a:t>(4) Calculate TOTAL</a:t>
            </a:r>
          </a:p>
          <a:p>
            <a:pPr marL="114300" indent="0" algn="r" rtl="1">
              <a:buNone/>
            </a:pPr>
            <a:endParaRPr lang="en-GB" dirty="0"/>
          </a:p>
        </p:txBody>
      </p:sp>
    </p:spTree>
    <p:extLst>
      <p:ext uri="{BB962C8B-B14F-4D97-AF65-F5344CB8AC3E}">
        <p14:creationId xmlns:p14="http://schemas.microsoft.com/office/powerpoint/2010/main" xmlns="" val="3780979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114300" indent="0" algn="r" rtl="1">
              <a:buNone/>
            </a:pPr>
            <a:r>
              <a:rPr lang="ar-SA" dirty="0" smtClean="0"/>
              <a:t>تشمل أول عبارة، «</a:t>
            </a:r>
            <a:r>
              <a:rPr lang="en-GB" dirty="0">
                <a:solidFill>
                  <a:schemeClr val="tx1"/>
                </a:solidFill>
              </a:rPr>
              <a:t>For every DATA-FLOW-A, do the following</a:t>
            </a:r>
            <a:r>
              <a:rPr lang="en-GB" dirty="0" smtClean="0">
                <a:solidFill>
                  <a:schemeClr val="tx1"/>
                </a:solidFill>
              </a:rPr>
              <a:t>:</a:t>
            </a:r>
            <a:r>
              <a:rPr lang="ar-SA" dirty="0" smtClean="0"/>
              <a:t>» أن هناك دورة أو تكرار، تستمر حتى لاتبقى هناك </a:t>
            </a:r>
            <a:r>
              <a:rPr lang="en-GB" dirty="0" smtClean="0">
                <a:solidFill>
                  <a:schemeClr val="tx1"/>
                </a:solidFill>
              </a:rPr>
              <a:t>DATA-FLOW-A</a:t>
            </a:r>
            <a:r>
              <a:rPr lang="ar-SA" dirty="0" smtClean="0">
                <a:solidFill>
                  <a:schemeClr val="tx1"/>
                </a:solidFill>
              </a:rPr>
              <a:t> متبقية. ويتم تنفيذ مابين اول جملة واخر جملة طالما ان الشرط متحقق.</a:t>
            </a:r>
            <a:endParaRPr lang="en-GB" dirty="0" smtClean="0">
              <a:solidFill>
                <a:schemeClr val="tx1"/>
              </a:solidFill>
            </a:endParaRPr>
          </a:p>
          <a:p>
            <a:pPr marL="114300" indent="0" algn="r" rtl="1">
              <a:buNone/>
            </a:pPr>
            <a:endParaRPr lang="ar-SA" dirty="0" smtClean="0">
              <a:solidFill>
                <a:schemeClr val="tx1"/>
              </a:solidFill>
            </a:endParaRPr>
          </a:p>
          <a:p>
            <a:pPr marL="114300" indent="0" algn="r" rtl="1">
              <a:buNone/>
            </a:pPr>
            <a:r>
              <a:rPr lang="ar-SA" dirty="0" smtClean="0">
                <a:solidFill>
                  <a:srgbClr val="FF0000"/>
                </a:solidFill>
              </a:rPr>
              <a:t>متى يتم تنفيذ أخر جملة </a:t>
            </a:r>
            <a:r>
              <a:rPr lang="en-GB" dirty="0" smtClean="0">
                <a:solidFill>
                  <a:srgbClr val="FF0000"/>
                </a:solidFill>
              </a:rPr>
              <a:t>‘Calculate TOTAL’</a:t>
            </a:r>
            <a:r>
              <a:rPr lang="ar-SA" dirty="0" smtClean="0">
                <a:solidFill>
                  <a:srgbClr val="FF0000"/>
                </a:solidFill>
              </a:rPr>
              <a:t> ؟</a:t>
            </a:r>
          </a:p>
          <a:p>
            <a:pPr marL="114300" indent="0" algn="r" rtl="1">
              <a:buNone/>
            </a:pPr>
            <a:r>
              <a:rPr lang="ar-SA" dirty="0" smtClean="0">
                <a:solidFill>
                  <a:schemeClr val="tx1"/>
                </a:solidFill>
              </a:rPr>
              <a:t>اذا انتفى الشرط في الاعلى </a:t>
            </a:r>
            <a:r>
              <a:rPr lang="en-GB" dirty="0" smtClean="0">
                <a:solidFill>
                  <a:schemeClr val="tx1"/>
                </a:solidFill>
              </a:rPr>
              <a:t>…For </a:t>
            </a:r>
            <a:r>
              <a:rPr lang="en-GB" dirty="0">
                <a:solidFill>
                  <a:schemeClr val="tx1"/>
                </a:solidFill>
              </a:rPr>
              <a:t>every DATA-FLOW-A</a:t>
            </a:r>
            <a:endParaRPr lang="en-GB" dirty="0"/>
          </a:p>
        </p:txBody>
      </p:sp>
    </p:spTree>
    <p:extLst>
      <p:ext uri="{BB962C8B-B14F-4D97-AF65-F5344CB8AC3E}">
        <p14:creationId xmlns:p14="http://schemas.microsoft.com/office/powerpoint/2010/main" xmlns="" val="3780979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أشجار القرارات </a:t>
            </a:r>
            <a:r>
              <a:rPr lang="en-GB" dirty="0" smtClean="0"/>
              <a:t>decision trees</a:t>
            </a:r>
            <a:endParaRPr lang="en-GB" dirty="0"/>
          </a:p>
        </p:txBody>
      </p:sp>
      <p:sp>
        <p:nvSpPr>
          <p:cNvPr id="3" name="Content Placeholder 2"/>
          <p:cNvSpPr>
            <a:spLocks noGrp="1"/>
          </p:cNvSpPr>
          <p:nvPr>
            <p:ph idx="1"/>
          </p:nvPr>
        </p:nvSpPr>
        <p:spPr/>
        <p:txBody>
          <a:bodyPr/>
          <a:lstStyle/>
          <a:p>
            <a:pPr marL="114300" indent="0" algn="r" rtl="1">
              <a:buNone/>
            </a:pPr>
            <a:r>
              <a:rPr lang="ar-SA" dirty="0" smtClean="0"/>
              <a:t>شجرة القرار </a:t>
            </a:r>
            <a:r>
              <a:rPr lang="en-GB" dirty="0" smtClean="0"/>
              <a:t>decision tree</a:t>
            </a:r>
            <a:r>
              <a:rPr lang="ar-SA" dirty="0" smtClean="0"/>
              <a:t> :</a:t>
            </a:r>
          </a:p>
          <a:p>
            <a:pPr marL="114300" indent="0" algn="r" rtl="1">
              <a:buNone/>
            </a:pPr>
            <a:r>
              <a:rPr lang="ar-SA" dirty="0" smtClean="0"/>
              <a:t>هي اداة توثيق رسومية تمثل شروطاً، والاجراءات الناتجة عنها. وقبل الاستمرار نحتاج أن نفهم ماذا يعني الشرط. الشرط </a:t>
            </a:r>
            <a:r>
              <a:rPr lang="en-GB" dirty="0" smtClean="0"/>
              <a:t>condition</a:t>
            </a:r>
            <a:r>
              <a:rPr lang="ar-SA" dirty="0" smtClean="0"/>
              <a:t>، ويسمى متغير القرار</a:t>
            </a:r>
            <a:r>
              <a:rPr lang="en-GB" dirty="0" smtClean="0"/>
              <a:t>decision variable </a:t>
            </a:r>
            <a:r>
              <a:rPr lang="ar-SA" dirty="0" smtClean="0"/>
              <a:t> ايضاً. وهو شئ يمكن ان يتغير (يحدد الاجراء الذي يحدث). يكون مشمول اما في عبارة </a:t>
            </a:r>
            <a:r>
              <a:rPr lang="en-GB" dirty="0" smtClean="0"/>
              <a:t>if </a:t>
            </a:r>
            <a:r>
              <a:rPr lang="ar-SA" dirty="0" smtClean="0"/>
              <a:t>او </a:t>
            </a:r>
            <a:r>
              <a:rPr lang="en-GB" dirty="0" smtClean="0"/>
              <a:t>else</a:t>
            </a:r>
            <a:r>
              <a:rPr lang="ar-SA" dirty="0" smtClean="0"/>
              <a:t> .</a:t>
            </a:r>
          </a:p>
          <a:p>
            <a:pPr marL="114300" indent="0" algn="r" rtl="1">
              <a:buNone/>
            </a:pPr>
            <a:endParaRPr lang="ar-SA" dirty="0"/>
          </a:p>
          <a:p>
            <a:pPr marL="114300" indent="0" algn="r" rtl="1">
              <a:buNone/>
            </a:pPr>
            <a:r>
              <a:rPr lang="ar-SA" dirty="0" smtClean="0"/>
              <a:t>مثال: </a:t>
            </a:r>
            <a:r>
              <a:rPr lang="en-GB" dirty="0" smtClean="0"/>
              <a:t>DETERMINE-PAYMENT-AUTHORIZATION</a:t>
            </a:r>
            <a:r>
              <a:rPr lang="ar-SA" dirty="0" smtClean="0"/>
              <a:t> الشرط هي: قيمة الفاتورة، عمر الفاتورة، إذا كان هناك خصم على الدفع المبكر أم لا.</a:t>
            </a:r>
            <a:endParaRPr lang="en-GB" dirty="0"/>
          </a:p>
        </p:txBody>
      </p:sp>
    </p:spTree>
    <p:extLst>
      <p:ext uri="{BB962C8B-B14F-4D97-AF65-F5344CB8AC3E}">
        <p14:creationId xmlns:p14="http://schemas.microsoft.com/office/powerpoint/2010/main" xmlns="" val="3780979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8372"/>
            <a:ext cx="8712968" cy="1039427"/>
          </a:xfrm>
        </p:spPr>
        <p:txBody>
          <a:bodyPr>
            <a:normAutofit fontScale="90000"/>
          </a:bodyPr>
          <a:lstStyle/>
          <a:p>
            <a:pPr rtl="1"/>
            <a:r>
              <a:rPr lang="en-GB" dirty="0" smtClean="0"/>
              <a:t/>
            </a:r>
            <a:br>
              <a:rPr lang="en-GB" dirty="0" smtClean="0"/>
            </a:br>
            <a:r>
              <a:rPr lang="ar-SA" dirty="0" smtClean="0"/>
              <a:t>لتشييد شجرة القرار نتخد </a:t>
            </a:r>
            <a:r>
              <a:rPr lang="ar-SA" dirty="0"/>
              <a:t>الخطوات التالية</a:t>
            </a:r>
            <a:r>
              <a:rPr lang="ar-SA" dirty="0" smtClean="0"/>
              <a:t>:</a:t>
            </a:r>
            <a:r>
              <a:rPr lang="en-GB" dirty="0" smtClean="0"/>
              <a:t/>
            </a:r>
            <a:br>
              <a:rPr lang="en-GB" dirty="0" smtClean="0"/>
            </a:br>
            <a:r>
              <a:rPr lang="ar-SA" dirty="0" smtClean="0"/>
              <a:t>الخطوة  </a:t>
            </a:r>
            <a:r>
              <a:rPr lang="ar-SA" dirty="0"/>
              <a:t>الاولى: تعريف الشروط</a:t>
            </a:r>
            <a:r>
              <a:rPr lang="en-GB" dirty="0"/>
              <a:t>Identify </a:t>
            </a:r>
            <a:r>
              <a:rPr lang="en-GB" dirty="0" smtClean="0"/>
              <a:t>conditions</a:t>
            </a:r>
            <a:r>
              <a:rPr lang="ar-SA" dirty="0" smtClean="0"/>
              <a:t>:</a:t>
            </a:r>
            <a:r>
              <a:rPr lang="ar-SA" dirty="0"/>
              <a:t/>
            </a:r>
            <a:br>
              <a:rPr lang="ar-SA" dirty="0"/>
            </a:br>
            <a:endParaRPr lang="en-GB" dirty="0"/>
          </a:p>
        </p:txBody>
      </p:sp>
      <p:sp>
        <p:nvSpPr>
          <p:cNvPr id="3" name="Content Placeholder 2"/>
          <p:cNvSpPr>
            <a:spLocks noGrp="1"/>
          </p:cNvSpPr>
          <p:nvPr>
            <p:ph idx="1"/>
          </p:nvPr>
        </p:nvSpPr>
        <p:spPr/>
        <p:txBody>
          <a:bodyPr>
            <a:normAutofit fontScale="92500" lnSpcReduction="20000"/>
          </a:bodyPr>
          <a:lstStyle/>
          <a:p>
            <a:pPr marL="114300" indent="0" algn="r" rtl="1">
              <a:buNone/>
            </a:pPr>
            <a:r>
              <a:rPr lang="ar-SA" dirty="0" smtClean="0"/>
              <a:t>قيمة الشرط </a:t>
            </a:r>
            <a:r>
              <a:rPr lang="en-GB" dirty="0" smtClean="0"/>
              <a:t>condition value</a:t>
            </a:r>
            <a:r>
              <a:rPr lang="ar-SA" dirty="0" smtClean="0"/>
              <a:t>، وتعرف بأنها قيمة القرار </a:t>
            </a:r>
            <a:r>
              <a:rPr lang="en-GB" dirty="0" smtClean="0"/>
              <a:t>decision value</a:t>
            </a:r>
            <a:r>
              <a:rPr lang="ar-SA" dirty="0" smtClean="0"/>
              <a:t> وهي المعنى الفعلي الذي يمكن أن ياخذة الشرط.</a:t>
            </a:r>
          </a:p>
          <a:p>
            <a:pPr marL="114300" indent="0" algn="r" rtl="1">
              <a:buNone/>
            </a:pPr>
            <a:r>
              <a:rPr lang="ar-SA" dirty="0" smtClean="0"/>
              <a:t>قيم الشرط الممكنة لقيمة الفاتورة هي:</a:t>
            </a:r>
          </a:p>
          <a:p>
            <a:pPr marL="114300" indent="0" algn="r" rtl="1">
              <a:buNone/>
            </a:pPr>
            <a:r>
              <a:rPr lang="ar-SA" dirty="0" smtClean="0"/>
              <a:t>أ) اقل من 100 دولار</a:t>
            </a:r>
          </a:p>
          <a:p>
            <a:pPr marL="114300" indent="0" algn="r" rtl="1">
              <a:buNone/>
            </a:pPr>
            <a:r>
              <a:rPr lang="ar-SA" dirty="0" smtClean="0"/>
              <a:t>ب) من 100 إلى 1000 دولار</a:t>
            </a:r>
          </a:p>
          <a:p>
            <a:pPr marL="114300" indent="0" algn="r" rtl="1">
              <a:buNone/>
            </a:pPr>
            <a:r>
              <a:rPr lang="ar-SA" dirty="0" smtClean="0"/>
              <a:t>جـ) اكبر من 1000 دولار</a:t>
            </a:r>
          </a:p>
          <a:p>
            <a:pPr marL="114300" indent="0" algn="r" rtl="1">
              <a:buNone/>
            </a:pPr>
            <a:r>
              <a:rPr lang="ar-SA" dirty="0" smtClean="0"/>
              <a:t>قيمة الشرط الخاص بعمر الفاتورة: </a:t>
            </a:r>
          </a:p>
          <a:p>
            <a:pPr marL="114300" indent="0" algn="r" rtl="1">
              <a:buNone/>
            </a:pPr>
            <a:r>
              <a:rPr lang="ar-SA" dirty="0" smtClean="0"/>
              <a:t>أ) اقل من او يساوي 10 ايام</a:t>
            </a:r>
          </a:p>
          <a:p>
            <a:pPr marL="114300" indent="0" algn="r" rtl="1">
              <a:buNone/>
            </a:pPr>
            <a:r>
              <a:rPr lang="ar-SA" dirty="0" smtClean="0"/>
              <a:t>ب) اكبر من 10 ايام</a:t>
            </a:r>
          </a:p>
          <a:p>
            <a:pPr marL="114300" indent="0" algn="r" rtl="1">
              <a:buNone/>
            </a:pPr>
            <a:r>
              <a:rPr lang="ar-SA" dirty="0" smtClean="0"/>
              <a:t>قيمة شرط الخصم على الدفع المبكر:</a:t>
            </a:r>
          </a:p>
          <a:p>
            <a:pPr marL="114300" indent="0" algn="r" rtl="1">
              <a:buNone/>
            </a:pPr>
            <a:r>
              <a:rPr lang="ar-SA" dirty="0" smtClean="0"/>
              <a:t>أ) نعم</a:t>
            </a:r>
          </a:p>
          <a:p>
            <a:pPr marL="114300" indent="0" algn="r" rtl="1">
              <a:buNone/>
            </a:pPr>
            <a:r>
              <a:rPr lang="ar-SA" dirty="0" smtClean="0"/>
              <a:t>ب) لا</a:t>
            </a:r>
            <a:endParaRPr lang="en-GB" dirty="0"/>
          </a:p>
        </p:txBody>
      </p:sp>
    </p:spTree>
    <p:extLst>
      <p:ext uri="{BB962C8B-B14F-4D97-AF65-F5344CB8AC3E}">
        <p14:creationId xmlns:p14="http://schemas.microsoft.com/office/powerpoint/2010/main" xmlns="" val="3780979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ar-SA" dirty="0" smtClean="0"/>
              <a:t>الخطوة الثالثة</a:t>
            </a:r>
            <a:r>
              <a:rPr lang="en-GB" dirty="0" smtClean="0"/>
              <a:t>STEP 2 </a:t>
            </a:r>
            <a:r>
              <a:rPr lang="ar-SA" dirty="0" smtClean="0"/>
              <a:t>: </a:t>
            </a:r>
            <a:r>
              <a:rPr lang="en-GB" dirty="0" smtClean="0"/>
              <a:t/>
            </a:r>
            <a:br>
              <a:rPr lang="en-GB" dirty="0" smtClean="0"/>
            </a:br>
            <a:r>
              <a:rPr lang="ar-SA" dirty="0" smtClean="0"/>
              <a:t>تطبيق الشرط الأول</a:t>
            </a:r>
            <a:r>
              <a:rPr lang="en-GB" dirty="0" smtClean="0"/>
              <a:t>apply 1</a:t>
            </a:r>
            <a:r>
              <a:rPr lang="en-GB" baseline="30000" dirty="0" smtClean="0"/>
              <a:t>ST</a:t>
            </a:r>
            <a:r>
              <a:rPr lang="en-GB" dirty="0" smtClean="0"/>
              <a:t> condition</a:t>
            </a:r>
            <a:endParaRPr lang="en-GB" dirty="0"/>
          </a:p>
        </p:txBody>
      </p:sp>
      <p:sp>
        <p:nvSpPr>
          <p:cNvPr id="3" name="Content Placeholder 2"/>
          <p:cNvSpPr>
            <a:spLocks noGrp="1"/>
          </p:cNvSpPr>
          <p:nvPr>
            <p:ph idx="1"/>
          </p:nvPr>
        </p:nvSpPr>
        <p:spPr>
          <a:xfrm>
            <a:off x="2267744" y="1752601"/>
            <a:ext cx="6419056" cy="2180456"/>
          </a:xfrm>
        </p:spPr>
        <p:txBody>
          <a:bodyPr/>
          <a:lstStyle/>
          <a:p>
            <a:pPr algn="r" rtl="1"/>
            <a:r>
              <a:rPr lang="ar-SA" dirty="0" smtClean="0"/>
              <a:t>نبدا بالقرار الاكثر اهمية او الذي يحدث اولا. </a:t>
            </a:r>
          </a:p>
          <a:p>
            <a:pPr algn="r" rtl="1"/>
            <a:r>
              <a:rPr lang="ar-SA" dirty="0" smtClean="0"/>
              <a:t>على نقطة على الجانب الايسر</a:t>
            </a:r>
          </a:p>
          <a:p>
            <a:pPr algn="r" rtl="1"/>
            <a:r>
              <a:rPr lang="ar-SA" dirty="0" smtClean="0"/>
              <a:t>نرسم خطوطا مشعبة خارجة لليمين</a:t>
            </a:r>
          </a:p>
          <a:p>
            <a:pPr algn="r" rtl="1"/>
            <a:r>
              <a:rPr lang="ar-SA" dirty="0" smtClean="0"/>
              <a:t>خط واحد لكل قيمة ممكنة للشرط</a:t>
            </a:r>
          </a:p>
          <a:p>
            <a:pPr algn="r" rtl="1"/>
            <a:endParaRPr lang="en-GB"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11760" y="4077072"/>
            <a:ext cx="3756025" cy="1633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2716199" y="6021288"/>
            <a:ext cx="3451586" cy="369332"/>
          </a:xfrm>
          <a:prstGeom prst="rect">
            <a:avLst/>
          </a:prstGeom>
        </p:spPr>
        <p:txBody>
          <a:bodyPr wrap="none">
            <a:spAutoFit/>
          </a:bodyPr>
          <a:lstStyle/>
          <a:p>
            <a:r>
              <a:rPr lang="ar-SA" dirty="0"/>
              <a:t>شجرة قرار جزئية تبين الشرط الأول</a:t>
            </a:r>
            <a:endParaRPr lang="en-GB" dirty="0"/>
          </a:p>
        </p:txBody>
      </p:sp>
    </p:spTree>
    <p:extLst>
      <p:ext uri="{BB962C8B-B14F-4D97-AF65-F5344CB8AC3E}">
        <p14:creationId xmlns:p14="http://schemas.microsoft.com/office/powerpoint/2010/main" xmlns="" val="3703922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ar-SA" dirty="0" smtClean="0"/>
              <a:t>الخطوة الثالثة: تطبيق الشرط الثاني</a:t>
            </a:r>
            <a:r>
              <a:rPr lang="en-GB" dirty="0" smtClean="0"/>
              <a:t/>
            </a:r>
            <a:br>
              <a:rPr lang="en-GB" dirty="0" smtClean="0"/>
            </a:br>
            <a:r>
              <a:rPr lang="en-GB" dirty="0" smtClean="0"/>
              <a:t>step 3: apply 2</a:t>
            </a:r>
            <a:r>
              <a:rPr lang="en-GB" baseline="30000" dirty="0" smtClean="0"/>
              <a:t>nd</a:t>
            </a:r>
            <a:r>
              <a:rPr lang="en-GB" dirty="0" smtClean="0"/>
              <a:t> condition</a:t>
            </a:r>
            <a:endParaRPr lang="en-GB" dirty="0"/>
          </a:p>
        </p:txBody>
      </p:sp>
      <p:sp>
        <p:nvSpPr>
          <p:cNvPr id="3" name="Content Placeholder 2"/>
          <p:cNvSpPr>
            <a:spLocks noGrp="1"/>
          </p:cNvSpPr>
          <p:nvPr>
            <p:ph idx="1"/>
          </p:nvPr>
        </p:nvSpPr>
        <p:spPr/>
        <p:txBody>
          <a:bodyPr/>
          <a:lstStyle/>
          <a:p>
            <a:pPr marL="114300" indent="0" algn="r" rtl="1">
              <a:buNone/>
            </a:pPr>
            <a:r>
              <a:rPr lang="ar-SA" dirty="0" smtClean="0"/>
              <a:t>تتناول هذة الخطوة كل القيم الممكنة للشرط الاول في ضوء الشرط التالي يه في الاهمية (عمر الفاتورة).</a:t>
            </a:r>
            <a:endParaRPr lang="en-GB"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0497" y="3645024"/>
            <a:ext cx="4269536" cy="20655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6" name="Straight Connector 5"/>
          <p:cNvCxnSpPr/>
          <p:nvPr/>
        </p:nvCxnSpPr>
        <p:spPr>
          <a:xfrm flipV="1">
            <a:off x="4860033" y="4509120"/>
            <a:ext cx="648071" cy="3600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860032" y="4869160"/>
            <a:ext cx="800472"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508104" y="4509120"/>
            <a:ext cx="3168352" cy="9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660504" y="5157192"/>
            <a:ext cx="29439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364088" y="4149080"/>
            <a:ext cx="3411511" cy="369332"/>
          </a:xfrm>
          <a:prstGeom prst="rect">
            <a:avLst/>
          </a:prstGeom>
          <a:noFill/>
        </p:spPr>
        <p:txBody>
          <a:bodyPr wrap="none" rtlCol="0">
            <a:spAutoFit/>
          </a:bodyPr>
          <a:lstStyle/>
          <a:p>
            <a:r>
              <a:rPr lang="en-GB" dirty="0" smtClean="0"/>
              <a:t>Less than or equal to 10 days</a:t>
            </a:r>
            <a:endParaRPr lang="en-GB" dirty="0"/>
          </a:p>
        </p:txBody>
      </p:sp>
      <p:sp>
        <p:nvSpPr>
          <p:cNvPr id="18" name="TextBox 17"/>
          <p:cNvSpPr txBox="1"/>
          <p:nvPr/>
        </p:nvSpPr>
        <p:spPr>
          <a:xfrm>
            <a:off x="5508104" y="4772265"/>
            <a:ext cx="2557110" cy="369332"/>
          </a:xfrm>
          <a:prstGeom prst="rect">
            <a:avLst/>
          </a:prstGeom>
          <a:noFill/>
        </p:spPr>
        <p:txBody>
          <a:bodyPr wrap="none" rtlCol="0">
            <a:spAutoFit/>
          </a:bodyPr>
          <a:lstStyle/>
          <a:p>
            <a:r>
              <a:rPr lang="en-GB" dirty="0" smtClean="0"/>
              <a:t>Greater than 10 days</a:t>
            </a:r>
            <a:endParaRPr lang="en-GB" dirty="0"/>
          </a:p>
        </p:txBody>
      </p:sp>
      <p:cxnSp>
        <p:nvCxnSpPr>
          <p:cNvPr id="20" name="Straight Connector 19"/>
          <p:cNvCxnSpPr/>
          <p:nvPr/>
        </p:nvCxnSpPr>
        <p:spPr>
          <a:xfrm>
            <a:off x="4860032" y="4149080"/>
            <a:ext cx="38164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88024" y="5589240"/>
            <a:ext cx="38164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07130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p:cNvGrpSpPr/>
          <p:nvPr/>
        </p:nvGrpSpPr>
        <p:grpSpPr>
          <a:xfrm>
            <a:off x="603269" y="2708921"/>
            <a:ext cx="8311484" cy="3037682"/>
            <a:chOff x="603269" y="2924945"/>
            <a:chExt cx="9722115" cy="2785664"/>
          </a:xfrm>
        </p:grpSpPr>
        <p:grpSp>
          <p:nvGrpSpPr>
            <p:cNvPr id="44" name="Group 43"/>
            <p:cNvGrpSpPr/>
            <p:nvPr/>
          </p:nvGrpSpPr>
          <p:grpSpPr>
            <a:xfrm>
              <a:off x="3779912" y="3819472"/>
              <a:ext cx="3962713" cy="1284591"/>
              <a:chOff x="3779912" y="4545277"/>
              <a:chExt cx="3962713" cy="927760"/>
            </a:xfrm>
          </p:grpSpPr>
          <p:grpSp>
            <p:nvGrpSpPr>
              <p:cNvPr id="43" name="Group 42"/>
              <p:cNvGrpSpPr/>
              <p:nvPr/>
            </p:nvGrpSpPr>
            <p:grpSpPr>
              <a:xfrm>
                <a:off x="3779912" y="4725144"/>
                <a:ext cx="1797927" cy="648072"/>
                <a:chOff x="4860032" y="4509120"/>
                <a:chExt cx="1797927" cy="648072"/>
              </a:xfrm>
            </p:grpSpPr>
            <p:cxnSp>
              <p:nvCxnSpPr>
                <p:cNvPr id="5" name="Straight Connector 4"/>
                <p:cNvCxnSpPr/>
                <p:nvPr/>
              </p:nvCxnSpPr>
              <p:spPr>
                <a:xfrm flipV="1">
                  <a:off x="4860033" y="4509120"/>
                  <a:ext cx="648071" cy="3600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860032" y="4869160"/>
                  <a:ext cx="800472"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508104" y="4509120"/>
                  <a:ext cx="10734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660504" y="5157192"/>
                  <a:ext cx="99745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a:off x="4355976" y="4545277"/>
                <a:ext cx="3386649" cy="307777"/>
              </a:xfrm>
              <a:prstGeom prst="rect">
                <a:avLst/>
              </a:prstGeom>
              <a:noFill/>
            </p:spPr>
            <p:txBody>
              <a:bodyPr wrap="square" rtlCol="0">
                <a:spAutoFit/>
              </a:bodyPr>
              <a:lstStyle/>
              <a:p>
                <a:r>
                  <a:rPr lang="en-GB" sz="1400" dirty="0" smtClean="0"/>
                  <a:t>Less than or equal to 10 days</a:t>
                </a:r>
                <a:endParaRPr lang="en-GB" sz="1400" dirty="0"/>
              </a:p>
            </p:txBody>
          </p:sp>
          <p:sp>
            <p:nvSpPr>
              <p:cNvPr id="10" name="TextBox 9"/>
              <p:cNvSpPr txBox="1"/>
              <p:nvPr/>
            </p:nvSpPr>
            <p:spPr>
              <a:xfrm>
                <a:off x="4427984" y="5165260"/>
                <a:ext cx="2952327" cy="307777"/>
              </a:xfrm>
              <a:prstGeom prst="rect">
                <a:avLst/>
              </a:prstGeom>
              <a:noFill/>
            </p:spPr>
            <p:txBody>
              <a:bodyPr wrap="square" rtlCol="0">
                <a:spAutoFit/>
              </a:bodyPr>
              <a:lstStyle/>
              <a:p>
                <a:r>
                  <a:rPr lang="en-GB" sz="1400" dirty="0" smtClean="0"/>
                  <a:t>Greater than 10 days</a:t>
                </a:r>
                <a:endParaRPr lang="en-GB" sz="1400" dirty="0"/>
              </a:p>
            </p:txBody>
          </p:sp>
        </p:grpSp>
        <p:grpSp>
          <p:nvGrpSpPr>
            <p:cNvPr id="47" name="Group 46"/>
            <p:cNvGrpSpPr/>
            <p:nvPr/>
          </p:nvGrpSpPr>
          <p:grpSpPr>
            <a:xfrm>
              <a:off x="603269" y="2924945"/>
              <a:ext cx="9722115" cy="2785664"/>
              <a:chOff x="590497" y="3717032"/>
              <a:chExt cx="9722115" cy="1993577"/>
            </a:xfrm>
          </p:grpSpPr>
          <p:pic>
            <p:nvPicPr>
              <p:cNvPr id="4"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0497" y="3717032"/>
                <a:ext cx="3227660" cy="19935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1" name="Straight Connector 10"/>
              <p:cNvCxnSpPr/>
              <p:nvPr/>
            </p:nvCxnSpPr>
            <p:spPr>
              <a:xfrm>
                <a:off x="3706811" y="4189607"/>
                <a:ext cx="64518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379760" y="5607334"/>
                <a:ext cx="69328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a:xfrm>
              <a:off x="5377630" y="4068519"/>
              <a:ext cx="16554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498263" y="4971996"/>
              <a:ext cx="4716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8" name="Title 1"/>
          <p:cNvSpPr>
            <a:spLocks noGrp="1"/>
          </p:cNvSpPr>
          <p:nvPr>
            <p:ph type="title"/>
          </p:nvPr>
        </p:nvSpPr>
        <p:spPr/>
        <p:txBody>
          <a:bodyPr>
            <a:normAutofit fontScale="90000"/>
          </a:bodyPr>
          <a:lstStyle/>
          <a:p>
            <a:r>
              <a:rPr lang="ar-SA" dirty="0" smtClean="0"/>
              <a:t>الخطوة الرابعة: تقويم الشروط المتبقية</a:t>
            </a:r>
            <a:r>
              <a:rPr lang="en-GB" dirty="0" smtClean="0"/>
              <a:t/>
            </a:r>
            <a:br>
              <a:rPr lang="en-GB" dirty="0" smtClean="0"/>
            </a:br>
            <a:r>
              <a:rPr lang="en-GB" dirty="0" smtClean="0"/>
              <a:t>step </a:t>
            </a:r>
            <a:r>
              <a:rPr lang="ar-SA" dirty="0" smtClean="0"/>
              <a:t>4</a:t>
            </a:r>
            <a:r>
              <a:rPr lang="en-GB" dirty="0" smtClean="0"/>
              <a:t>: evaluate remaining</a:t>
            </a:r>
            <a:endParaRPr lang="en-GB" dirty="0"/>
          </a:p>
        </p:txBody>
      </p:sp>
      <p:cxnSp>
        <p:nvCxnSpPr>
          <p:cNvPr id="56" name="Straight Connector 55"/>
          <p:cNvCxnSpPr/>
          <p:nvPr/>
        </p:nvCxnSpPr>
        <p:spPr>
          <a:xfrm flipV="1">
            <a:off x="5796136" y="3933056"/>
            <a:ext cx="731581" cy="228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6948264" y="3645024"/>
            <a:ext cx="16561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7070054" y="3440033"/>
            <a:ext cx="1534394" cy="276999"/>
          </a:xfrm>
          <a:prstGeom prst="rect">
            <a:avLst/>
          </a:prstGeom>
          <a:noFill/>
        </p:spPr>
        <p:txBody>
          <a:bodyPr wrap="none" rtlCol="0">
            <a:spAutoFit/>
          </a:bodyPr>
          <a:lstStyle/>
          <a:p>
            <a:r>
              <a:rPr lang="en-GB" sz="1200" dirty="0" smtClean="0"/>
              <a:t>Payment discount</a:t>
            </a:r>
            <a:endParaRPr lang="en-GB" sz="1200" dirty="0"/>
          </a:p>
        </p:txBody>
      </p:sp>
      <p:sp>
        <p:nvSpPr>
          <p:cNvPr id="64" name="TextBox 63"/>
          <p:cNvSpPr txBox="1"/>
          <p:nvPr/>
        </p:nvSpPr>
        <p:spPr>
          <a:xfrm>
            <a:off x="7015170" y="3789040"/>
            <a:ext cx="1805302" cy="276999"/>
          </a:xfrm>
          <a:prstGeom prst="rect">
            <a:avLst/>
          </a:prstGeom>
          <a:solidFill>
            <a:schemeClr val="bg2"/>
          </a:solidFill>
        </p:spPr>
        <p:txBody>
          <a:bodyPr wrap="none" rtlCol="0">
            <a:spAutoFit/>
          </a:bodyPr>
          <a:lstStyle/>
          <a:p>
            <a:r>
              <a:rPr lang="en-GB" sz="1200" dirty="0" smtClean="0"/>
              <a:t>No payment discount</a:t>
            </a:r>
            <a:endParaRPr lang="en-GB" sz="1200" dirty="0"/>
          </a:p>
        </p:txBody>
      </p:sp>
      <p:sp>
        <p:nvSpPr>
          <p:cNvPr id="2051" name="Content Placeholder 2050"/>
          <p:cNvSpPr>
            <a:spLocks noGrp="1"/>
          </p:cNvSpPr>
          <p:nvPr>
            <p:ph idx="1"/>
          </p:nvPr>
        </p:nvSpPr>
        <p:spPr/>
        <p:txBody>
          <a:bodyPr/>
          <a:lstStyle/>
          <a:p>
            <a:pPr algn="r" rtl="1"/>
            <a:r>
              <a:rPr lang="ar-SA" dirty="0" smtClean="0"/>
              <a:t>اخر شرط الخصم على الدفع المبكر</a:t>
            </a:r>
            <a:endParaRPr lang="en-GB" dirty="0"/>
          </a:p>
        </p:txBody>
      </p:sp>
      <p:cxnSp>
        <p:nvCxnSpPr>
          <p:cNvPr id="70" name="Straight Connector 69"/>
          <p:cNvCxnSpPr/>
          <p:nvPr/>
        </p:nvCxnSpPr>
        <p:spPr>
          <a:xfrm flipV="1">
            <a:off x="6480213" y="3645024"/>
            <a:ext cx="468051"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480212" y="3933056"/>
            <a:ext cx="534958" cy="2160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7020272" y="4149080"/>
            <a:ext cx="17558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07130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ar-SA" dirty="0" smtClean="0"/>
              <a:t>الخطوة الخامسة : إدخال الاجراءات</a:t>
            </a:r>
            <a:r>
              <a:rPr lang="en-GB" dirty="0" smtClean="0"/>
              <a:t>Enter actions </a:t>
            </a:r>
            <a:endParaRPr lang="en-GB" dirty="0"/>
          </a:p>
        </p:txBody>
      </p:sp>
      <p:sp>
        <p:nvSpPr>
          <p:cNvPr id="3" name="Content Placeholder 2"/>
          <p:cNvSpPr>
            <a:spLocks noGrp="1"/>
          </p:cNvSpPr>
          <p:nvPr>
            <p:ph idx="1"/>
          </p:nvPr>
        </p:nvSpPr>
        <p:spPr/>
        <p:txBody>
          <a:bodyPr/>
          <a:lstStyle/>
          <a:p>
            <a:pPr marL="114300" indent="0" algn="r" rtl="1">
              <a:buNone/>
            </a:pPr>
            <a:r>
              <a:rPr lang="ar-SA" dirty="0" smtClean="0"/>
              <a:t>بعد ادخال كل الشروط نبدا بادخال كل الاجراءات.</a:t>
            </a:r>
          </a:p>
          <a:p>
            <a:pPr marL="114300" indent="0" algn="r" rtl="1">
              <a:buNone/>
            </a:pPr>
            <a:endParaRPr lang="ar-SA" dirty="0"/>
          </a:p>
          <a:p>
            <a:pPr marL="114300" indent="0" algn="r" rtl="1">
              <a:buNone/>
            </a:pPr>
            <a:endParaRPr lang="en-GB" dirty="0"/>
          </a:p>
        </p:txBody>
      </p:sp>
      <p:grpSp>
        <p:nvGrpSpPr>
          <p:cNvPr id="28" name="Group 27"/>
          <p:cNvGrpSpPr/>
          <p:nvPr/>
        </p:nvGrpSpPr>
        <p:grpSpPr>
          <a:xfrm>
            <a:off x="603269" y="2708921"/>
            <a:ext cx="6921059" cy="3037682"/>
            <a:chOff x="603269" y="2708921"/>
            <a:chExt cx="6921059" cy="3037682"/>
          </a:xfrm>
        </p:grpSpPr>
        <p:cxnSp>
          <p:nvCxnSpPr>
            <p:cNvPr id="19" name="Straight Connector 18"/>
            <p:cNvCxnSpPr/>
            <p:nvPr/>
          </p:nvCxnSpPr>
          <p:spPr>
            <a:xfrm>
              <a:off x="5868144" y="3667922"/>
              <a:ext cx="16561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603269" y="2708921"/>
              <a:ext cx="6849051" cy="3037682"/>
              <a:chOff x="603269" y="2708921"/>
              <a:chExt cx="8311484" cy="3037682"/>
            </a:xfrm>
          </p:grpSpPr>
          <p:sp>
            <p:nvSpPr>
              <p:cNvPr id="20" name="TextBox 19"/>
              <p:cNvSpPr txBox="1"/>
              <p:nvPr/>
            </p:nvSpPr>
            <p:spPr>
              <a:xfrm>
                <a:off x="7062555" y="3462931"/>
                <a:ext cx="1534394" cy="276999"/>
              </a:xfrm>
              <a:prstGeom prst="rect">
                <a:avLst/>
              </a:prstGeom>
              <a:noFill/>
            </p:spPr>
            <p:txBody>
              <a:bodyPr wrap="none" rtlCol="0">
                <a:spAutoFit/>
              </a:bodyPr>
              <a:lstStyle/>
              <a:p>
                <a:r>
                  <a:rPr lang="en-GB" sz="1200" dirty="0" smtClean="0"/>
                  <a:t>Payment discount</a:t>
                </a:r>
                <a:endParaRPr lang="en-GB" sz="1200" dirty="0"/>
              </a:p>
            </p:txBody>
          </p:sp>
          <p:grpSp>
            <p:nvGrpSpPr>
              <p:cNvPr id="26" name="Group 25"/>
              <p:cNvGrpSpPr/>
              <p:nvPr/>
            </p:nvGrpSpPr>
            <p:grpSpPr>
              <a:xfrm>
                <a:off x="603269" y="2708921"/>
                <a:ext cx="8311484" cy="3037682"/>
                <a:chOff x="603269" y="2708921"/>
                <a:chExt cx="8311484" cy="3037682"/>
              </a:xfrm>
            </p:grpSpPr>
            <p:grpSp>
              <p:nvGrpSpPr>
                <p:cNvPr id="4" name="Group 3"/>
                <p:cNvGrpSpPr/>
                <p:nvPr/>
              </p:nvGrpSpPr>
              <p:grpSpPr>
                <a:xfrm>
                  <a:off x="603269" y="2708921"/>
                  <a:ext cx="8311484" cy="3037682"/>
                  <a:chOff x="603269" y="2924945"/>
                  <a:chExt cx="9722115" cy="2785664"/>
                </a:xfrm>
              </p:grpSpPr>
              <p:grpSp>
                <p:nvGrpSpPr>
                  <p:cNvPr id="5" name="Group 4"/>
                  <p:cNvGrpSpPr/>
                  <p:nvPr/>
                </p:nvGrpSpPr>
                <p:grpSpPr>
                  <a:xfrm>
                    <a:off x="3779912" y="3819472"/>
                    <a:ext cx="3962713" cy="1284591"/>
                    <a:chOff x="3779912" y="4545277"/>
                    <a:chExt cx="3962713" cy="927760"/>
                  </a:xfrm>
                </p:grpSpPr>
                <p:grpSp>
                  <p:nvGrpSpPr>
                    <p:cNvPr id="12" name="Group 11"/>
                    <p:cNvGrpSpPr/>
                    <p:nvPr/>
                  </p:nvGrpSpPr>
                  <p:grpSpPr>
                    <a:xfrm>
                      <a:off x="3779912" y="4725144"/>
                      <a:ext cx="1797927" cy="648072"/>
                      <a:chOff x="4860032" y="4509120"/>
                      <a:chExt cx="1797927" cy="648072"/>
                    </a:xfrm>
                  </p:grpSpPr>
                  <p:cxnSp>
                    <p:nvCxnSpPr>
                      <p:cNvPr id="15" name="Straight Connector 14"/>
                      <p:cNvCxnSpPr/>
                      <p:nvPr/>
                    </p:nvCxnSpPr>
                    <p:spPr>
                      <a:xfrm flipV="1">
                        <a:off x="4860033" y="4509120"/>
                        <a:ext cx="648071" cy="3600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60032" y="4869160"/>
                        <a:ext cx="800472"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508104" y="4509120"/>
                        <a:ext cx="10734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660504" y="5157192"/>
                        <a:ext cx="99745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4355976" y="4545277"/>
                      <a:ext cx="3386649" cy="307777"/>
                    </a:xfrm>
                    <a:prstGeom prst="rect">
                      <a:avLst/>
                    </a:prstGeom>
                    <a:noFill/>
                  </p:spPr>
                  <p:txBody>
                    <a:bodyPr wrap="square" rtlCol="0">
                      <a:spAutoFit/>
                    </a:bodyPr>
                    <a:lstStyle/>
                    <a:p>
                      <a:r>
                        <a:rPr lang="en-GB" sz="1400" dirty="0" smtClean="0"/>
                        <a:t>Less than or equal to 10 days</a:t>
                      </a:r>
                      <a:endParaRPr lang="en-GB" sz="1400" dirty="0"/>
                    </a:p>
                  </p:txBody>
                </p:sp>
                <p:sp>
                  <p:nvSpPr>
                    <p:cNvPr id="14" name="TextBox 13"/>
                    <p:cNvSpPr txBox="1"/>
                    <p:nvPr/>
                  </p:nvSpPr>
                  <p:spPr>
                    <a:xfrm>
                      <a:off x="4427984" y="5165260"/>
                      <a:ext cx="2952327" cy="307777"/>
                    </a:xfrm>
                    <a:prstGeom prst="rect">
                      <a:avLst/>
                    </a:prstGeom>
                    <a:noFill/>
                  </p:spPr>
                  <p:txBody>
                    <a:bodyPr wrap="square" rtlCol="0">
                      <a:spAutoFit/>
                    </a:bodyPr>
                    <a:lstStyle/>
                    <a:p>
                      <a:r>
                        <a:rPr lang="en-GB" sz="1400" dirty="0" smtClean="0"/>
                        <a:t>Greater than 10 days</a:t>
                      </a:r>
                      <a:endParaRPr lang="en-GB" sz="1400" dirty="0"/>
                    </a:p>
                  </p:txBody>
                </p:sp>
              </p:grpSp>
              <p:grpSp>
                <p:nvGrpSpPr>
                  <p:cNvPr id="6" name="Group 5"/>
                  <p:cNvGrpSpPr/>
                  <p:nvPr/>
                </p:nvGrpSpPr>
                <p:grpSpPr>
                  <a:xfrm>
                    <a:off x="603269" y="2924945"/>
                    <a:ext cx="9722115" cy="2785664"/>
                    <a:chOff x="590497" y="3717032"/>
                    <a:chExt cx="9722115" cy="1993577"/>
                  </a:xfrm>
                </p:grpSpPr>
                <p:pic>
                  <p:nvPicPr>
                    <p:cNvPr id="9"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0497" y="3717032"/>
                      <a:ext cx="3227660" cy="19935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0" name="Straight Connector 9"/>
                    <p:cNvCxnSpPr/>
                    <p:nvPr/>
                  </p:nvCxnSpPr>
                  <p:spPr>
                    <a:xfrm>
                      <a:off x="3706811" y="4189607"/>
                      <a:ext cx="64518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379760" y="5607334"/>
                      <a:ext cx="69328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 name="Straight Connector 6"/>
                  <p:cNvCxnSpPr/>
                  <p:nvPr/>
                </p:nvCxnSpPr>
                <p:spPr>
                  <a:xfrm>
                    <a:off x="5377630" y="4068519"/>
                    <a:ext cx="2091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98263" y="4971996"/>
                    <a:ext cx="4716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7007671" y="3811938"/>
                  <a:ext cx="1805302" cy="276999"/>
                </a:xfrm>
                <a:prstGeom prst="rect">
                  <a:avLst/>
                </a:prstGeom>
                <a:solidFill>
                  <a:schemeClr val="bg2"/>
                </a:solidFill>
              </p:spPr>
              <p:txBody>
                <a:bodyPr wrap="none" rtlCol="0">
                  <a:spAutoFit/>
                </a:bodyPr>
                <a:lstStyle/>
                <a:p>
                  <a:r>
                    <a:rPr lang="en-GB" sz="1200" dirty="0" smtClean="0"/>
                    <a:t>No payment discount</a:t>
                  </a:r>
                  <a:endParaRPr lang="en-GB" sz="1200" dirty="0"/>
                </a:p>
              </p:txBody>
            </p:sp>
            <p:cxnSp>
              <p:nvCxnSpPr>
                <p:cNvPr id="22" name="Straight Connector 21"/>
                <p:cNvCxnSpPr/>
                <p:nvPr/>
              </p:nvCxnSpPr>
              <p:spPr>
                <a:xfrm flipV="1">
                  <a:off x="6472714" y="3667922"/>
                  <a:ext cx="468051"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472713" y="3955954"/>
                  <a:ext cx="534958" cy="2160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012773" y="4171978"/>
                  <a:ext cx="17558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cxnSp>
        <p:nvCxnSpPr>
          <p:cNvPr id="30" name="Straight Connector 29"/>
          <p:cNvCxnSpPr/>
          <p:nvPr/>
        </p:nvCxnSpPr>
        <p:spPr>
          <a:xfrm>
            <a:off x="7190434" y="3429000"/>
            <a:ext cx="18199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7329821" y="3667922"/>
            <a:ext cx="1680529" cy="164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190434" y="4171978"/>
            <a:ext cx="1819916" cy="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7308304" y="4934465"/>
            <a:ext cx="1702046" cy="67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452320" y="5589240"/>
            <a:ext cx="15580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524328" y="3152001"/>
            <a:ext cx="1608133" cy="276999"/>
          </a:xfrm>
          <a:prstGeom prst="rect">
            <a:avLst/>
          </a:prstGeom>
          <a:noFill/>
        </p:spPr>
        <p:txBody>
          <a:bodyPr wrap="none" rtlCol="0">
            <a:spAutoFit/>
          </a:bodyPr>
          <a:lstStyle/>
          <a:p>
            <a:r>
              <a:rPr lang="en-GB" sz="1200" dirty="0" smtClean="0"/>
              <a:t>Authorize payment</a:t>
            </a:r>
            <a:endParaRPr lang="en-GB" sz="1200" dirty="0"/>
          </a:p>
        </p:txBody>
      </p:sp>
      <p:sp>
        <p:nvSpPr>
          <p:cNvPr id="40" name="TextBox 39"/>
          <p:cNvSpPr txBox="1"/>
          <p:nvPr/>
        </p:nvSpPr>
        <p:spPr>
          <a:xfrm>
            <a:off x="7524328" y="3429000"/>
            <a:ext cx="1608133" cy="276999"/>
          </a:xfrm>
          <a:prstGeom prst="rect">
            <a:avLst/>
          </a:prstGeom>
          <a:noFill/>
        </p:spPr>
        <p:txBody>
          <a:bodyPr wrap="none" rtlCol="0">
            <a:spAutoFit/>
          </a:bodyPr>
          <a:lstStyle/>
          <a:p>
            <a:r>
              <a:rPr lang="en-GB" sz="1200" dirty="0" smtClean="0"/>
              <a:t>Authorize payment</a:t>
            </a:r>
            <a:endParaRPr lang="en-GB" sz="1200" dirty="0"/>
          </a:p>
        </p:txBody>
      </p:sp>
      <p:sp>
        <p:nvSpPr>
          <p:cNvPr id="41" name="TextBox 40"/>
          <p:cNvSpPr txBox="1"/>
          <p:nvPr/>
        </p:nvSpPr>
        <p:spPr>
          <a:xfrm>
            <a:off x="7596336" y="3861048"/>
            <a:ext cx="1441420" cy="276999"/>
          </a:xfrm>
          <a:prstGeom prst="rect">
            <a:avLst/>
          </a:prstGeom>
          <a:noFill/>
        </p:spPr>
        <p:txBody>
          <a:bodyPr wrap="none" rtlCol="0">
            <a:spAutoFit/>
          </a:bodyPr>
          <a:lstStyle/>
          <a:p>
            <a:r>
              <a:rPr lang="en-GB" sz="1200" dirty="0" smtClean="0"/>
              <a:t>Set invoice aside</a:t>
            </a:r>
            <a:endParaRPr lang="en-GB" sz="1200" dirty="0"/>
          </a:p>
        </p:txBody>
      </p:sp>
      <p:sp>
        <p:nvSpPr>
          <p:cNvPr id="42" name="TextBox 41"/>
          <p:cNvSpPr txBox="1"/>
          <p:nvPr/>
        </p:nvSpPr>
        <p:spPr>
          <a:xfrm>
            <a:off x="7452320" y="4653136"/>
            <a:ext cx="1608133" cy="276999"/>
          </a:xfrm>
          <a:prstGeom prst="rect">
            <a:avLst/>
          </a:prstGeom>
          <a:noFill/>
        </p:spPr>
        <p:txBody>
          <a:bodyPr wrap="none" rtlCol="0">
            <a:spAutoFit/>
          </a:bodyPr>
          <a:lstStyle/>
          <a:p>
            <a:r>
              <a:rPr lang="en-GB" sz="1200" dirty="0" smtClean="0"/>
              <a:t>Authorize payment</a:t>
            </a:r>
            <a:endParaRPr lang="en-GB" sz="1200" dirty="0"/>
          </a:p>
        </p:txBody>
      </p:sp>
      <p:sp>
        <p:nvSpPr>
          <p:cNvPr id="43" name="TextBox 42"/>
          <p:cNvSpPr txBox="1"/>
          <p:nvPr/>
        </p:nvSpPr>
        <p:spPr>
          <a:xfrm>
            <a:off x="6516216" y="5384249"/>
            <a:ext cx="2569934" cy="276999"/>
          </a:xfrm>
          <a:prstGeom prst="rect">
            <a:avLst/>
          </a:prstGeom>
          <a:noFill/>
        </p:spPr>
        <p:txBody>
          <a:bodyPr wrap="none" rtlCol="0">
            <a:spAutoFit/>
          </a:bodyPr>
          <a:lstStyle/>
          <a:p>
            <a:r>
              <a:rPr lang="en-GB" sz="1200" dirty="0" smtClean="0"/>
              <a:t>Put on cash requirements report</a:t>
            </a:r>
            <a:endParaRPr lang="en-GB" sz="1200" dirty="0"/>
          </a:p>
        </p:txBody>
      </p:sp>
    </p:spTree>
    <p:extLst>
      <p:ext uri="{BB962C8B-B14F-4D97-AF65-F5344CB8AC3E}">
        <p14:creationId xmlns:p14="http://schemas.microsoft.com/office/powerpoint/2010/main" xmlns="" val="4107130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الخطوة السادسة: انتاج المفتاح والاسماء</a:t>
            </a:r>
            <a:endParaRPr lang="en-GB" dirty="0"/>
          </a:p>
        </p:txBody>
      </p:sp>
      <p:sp>
        <p:nvSpPr>
          <p:cNvPr id="3" name="Content Placeholder 2"/>
          <p:cNvSpPr>
            <a:spLocks noGrp="1"/>
          </p:cNvSpPr>
          <p:nvPr>
            <p:ph idx="1"/>
          </p:nvPr>
        </p:nvSpPr>
        <p:spPr/>
        <p:txBody>
          <a:bodyPr/>
          <a:lstStyle/>
          <a:p>
            <a:pPr marL="114300" indent="0" algn="r" rtl="1">
              <a:buNone/>
            </a:pPr>
            <a:r>
              <a:rPr lang="ar-SA" dirty="0" smtClean="0"/>
              <a:t>ننتج مفتاحا للاختصار ات ونضيف اسماء في القمة للتوضيح</a:t>
            </a:r>
            <a:endParaRPr lang="en-GB" dirty="0"/>
          </a:p>
        </p:txBody>
      </p:sp>
      <p:sp>
        <p:nvSpPr>
          <p:cNvPr id="4" name="Content Placeholder 2"/>
          <p:cNvSpPr txBox="1">
            <a:spLocks/>
          </p:cNvSpPr>
          <p:nvPr/>
        </p:nvSpPr>
        <p:spPr>
          <a:xfrm>
            <a:off x="457200" y="1752600"/>
            <a:ext cx="8229600" cy="4373563"/>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lgn="r" rtl="1">
              <a:buFont typeface="Arial" pitchFamily="34" charset="0"/>
              <a:buNone/>
            </a:pPr>
            <a:endParaRPr lang="ar-SA" dirty="0" smtClean="0"/>
          </a:p>
          <a:p>
            <a:pPr marL="114300" indent="0" algn="r" rtl="1">
              <a:buFont typeface="Arial" pitchFamily="34" charset="0"/>
              <a:buNone/>
            </a:pPr>
            <a:endParaRPr lang="en-GB" dirty="0"/>
          </a:p>
        </p:txBody>
      </p:sp>
      <p:grpSp>
        <p:nvGrpSpPr>
          <p:cNvPr id="5" name="Group 4"/>
          <p:cNvGrpSpPr/>
          <p:nvPr/>
        </p:nvGrpSpPr>
        <p:grpSpPr>
          <a:xfrm>
            <a:off x="603269" y="2708921"/>
            <a:ext cx="6921059" cy="3037682"/>
            <a:chOff x="603269" y="2708921"/>
            <a:chExt cx="6921059" cy="3037682"/>
          </a:xfrm>
        </p:grpSpPr>
        <p:cxnSp>
          <p:nvCxnSpPr>
            <p:cNvPr id="6" name="Straight Connector 5"/>
            <p:cNvCxnSpPr/>
            <p:nvPr/>
          </p:nvCxnSpPr>
          <p:spPr>
            <a:xfrm>
              <a:off x="5868144" y="3667922"/>
              <a:ext cx="16561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603269" y="2708921"/>
              <a:ext cx="6849051" cy="3037682"/>
              <a:chOff x="603269" y="2708921"/>
              <a:chExt cx="8311484" cy="3037682"/>
            </a:xfrm>
          </p:grpSpPr>
          <p:sp>
            <p:nvSpPr>
              <p:cNvPr id="8" name="TextBox 7"/>
              <p:cNvSpPr txBox="1"/>
              <p:nvPr/>
            </p:nvSpPr>
            <p:spPr>
              <a:xfrm>
                <a:off x="7062555" y="3462931"/>
                <a:ext cx="1534394" cy="276999"/>
              </a:xfrm>
              <a:prstGeom prst="rect">
                <a:avLst/>
              </a:prstGeom>
              <a:noFill/>
            </p:spPr>
            <p:txBody>
              <a:bodyPr wrap="none" rtlCol="0">
                <a:spAutoFit/>
              </a:bodyPr>
              <a:lstStyle/>
              <a:p>
                <a:r>
                  <a:rPr lang="en-GB" sz="1200" dirty="0" smtClean="0"/>
                  <a:t>Payment discount</a:t>
                </a:r>
                <a:endParaRPr lang="en-GB" sz="1200" dirty="0"/>
              </a:p>
            </p:txBody>
          </p:sp>
          <p:grpSp>
            <p:nvGrpSpPr>
              <p:cNvPr id="9" name="Group 8"/>
              <p:cNvGrpSpPr/>
              <p:nvPr/>
            </p:nvGrpSpPr>
            <p:grpSpPr>
              <a:xfrm>
                <a:off x="603269" y="2708921"/>
                <a:ext cx="8311484" cy="3037682"/>
                <a:chOff x="603269" y="2708921"/>
                <a:chExt cx="8311484" cy="3037682"/>
              </a:xfrm>
            </p:grpSpPr>
            <p:grpSp>
              <p:nvGrpSpPr>
                <p:cNvPr id="10" name="Group 9"/>
                <p:cNvGrpSpPr/>
                <p:nvPr/>
              </p:nvGrpSpPr>
              <p:grpSpPr>
                <a:xfrm>
                  <a:off x="603269" y="2708921"/>
                  <a:ext cx="8311484" cy="3037682"/>
                  <a:chOff x="603269" y="2924945"/>
                  <a:chExt cx="9722115" cy="2785664"/>
                </a:xfrm>
              </p:grpSpPr>
              <p:grpSp>
                <p:nvGrpSpPr>
                  <p:cNvPr id="15" name="Group 14"/>
                  <p:cNvGrpSpPr/>
                  <p:nvPr/>
                </p:nvGrpSpPr>
                <p:grpSpPr>
                  <a:xfrm>
                    <a:off x="3779912" y="3819472"/>
                    <a:ext cx="3962713" cy="1284591"/>
                    <a:chOff x="3779912" y="4545277"/>
                    <a:chExt cx="3962713" cy="927760"/>
                  </a:xfrm>
                </p:grpSpPr>
                <p:grpSp>
                  <p:nvGrpSpPr>
                    <p:cNvPr id="22" name="Group 21"/>
                    <p:cNvGrpSpPr/>
                    <p:nvPr/>
                  </p:nvGrpSpPr>
                  <p:grpSpPr>
                    <a:xfrm>
                      <a:off x="3779912" y="4725144"/>
                      <a:ext cx="1797927" cy="648072"/>
                      <a:chOff x="4860032" y="4509120"/>
                      <a:chExt cx="1797927" cy="648072"/>
                    </a:xfrm>
                  </p:grpSpPr>
                  <p:cxnSp>
                    <p:nvCxnSpPr>
                      <p:cNvPr id="25" name="Straight Connector 24"/>
                      <p:cNvCxnSpPr/>
                      <p:nvPr/>
                    </p:nvCxnSpPr>
                    <p:spPr>
                      <a:xfrm flipV="1">
                        <a:off x="4860033" y="4509120"/>
                        <a:ext cx="648071" cy="3600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860032" y="4869160"/>
                        <a:ext cx="800472"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508104" y="4509120"/>
                        <a:ext cx="10734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660504" y="5157192"/>
                        <a:ext cx="99745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4355976" y="4545277"/>
                      <a:ext cx="3386649" cy="307777"/>
                    </a:xfrm>
                    <a:prstGeom prst="rect">
                      <a:avLst/>
                    </a:prstGeom>
                    <a:noFill/>
                  </p:spPr>
                  <p:txBody>
                    <a:bodyPr wrap="square" rtlCol="0">
                      <a:spAutoFit/>
                    </a:bodyPr>
                    <a:lstStyle/>
                    <a:p>
                      <a:r>
                        <a:rPr lang="en-GB" sz="1400" dirty="0" smtClean="0"/>
                        <a:t>Less than or equal to 10 days</a:t>
                      </a:r>
                      <a:endParaRPr lang="en-GB" sz="1400" dirty="0"/>
                    </a:p>
                  </p:txBody>
                </p:sp>
                <p:sp>
                  <p:nvSpPr>
                    <p:cNvPr id="24" name="TextBox 23"/>
                    <p:cNvSpPr txBox="1"/>
                    <p:nvPr/>
                  </p:nvSpPr>
                  <p:spPr>
                    <a:xfrm>
                      <a:off x="4427984" y="5165260"/>
                      <a:ext cx="2952327" cy="307777"/>
                    </a:xfrm>
                    <a:prstGeom prst="rect">
                      <a:avLst/>
                    </a:prstGeom>
                    <a:noFill/>
                  </p:spPr>
                  <p:txBody>
                    <a:bodyPr wrap="square" rtlCol="0">
                      <a:spAutoFit/>
                    </a:bodyPr>
                    <a:lstStyle/>
                    <a:p>
                      <a:r>
                        <a:rPr lang="en-GB" sz="1400" dirty="0" smtClean="0"/>
                        <a:t>Greater than 10 days</a:t>
                      </a:r>
                      <a:endParaRPr lang="en-GB" sz="1400" dirty="0"/>
                    </a:p>
                  </p:txBody>
                </p:sp>
              </p:grpSp>
              <p:grpSp>
                <p:nvGrpSpPr>
                  <p:cNvPr id="16" name="Group 15"/>
                  <p:cNvGrpSpPr/>
                  <p:nvPr/>
                </p:nvGrpSpPr>
                <p:grpSpPr>
                  <a:xfrm>
                    <a:off x="603269" y="2924945"/>
                    <a:ext cx="9722115" cy="2785664"/>
                    <a:chOff x="590497" y="3717032"/>
                    <a:chExt cx="9722115" cy="1993577"/>
                  </a:xfrm>
                </p:grpSpPr>
                <p:pic>
                  <p:nvPicPr>
                    <p:cNvPr id="19"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0497" y="3717032"/>
                      <a:ext cx="3227660" cy="19935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0" name="Straight Connector 19"/>
                    <p:cNvCxnSpPr/>
                    <p:nvPr/>
                  </p:nvCxnSpPr>
                  <p:spPr>
                    <a:xfrm>
                      <a:off x="3706811" y="4189607"/>
                      <a:ext cx="64518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379760" y="5607334"/>
                      <a:ext cx="69328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a:off x="5377630" y="4068519"/>
                    <a:ext cx="2091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498263" y="4971996"/>
                    <a:ext cx="4716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7007671" y="3811938"/>
                  <a:ext cx="1805302" cy="276999"/>
                </a:xfrm>
                <a:prstGeom prst="rect">
                  <a:avLst/>
                </a:prstGeom>
                <a:solidFill>
                  <a:schemeClr val="bg2"/>
                </a:solidFill>
              </p:spPr>
              <p:txBody>
                <a:bodyPr wrap="none" rtlCol="0">
                  <a:spAutoFit/>
                </a:bodyPr>
                <a:lstStyle/>
                <a:p>
                  <a:r>
                    <a:rPr lang="en-GB" sz="1200" dirty="0" smtClean="0"/>
                    <a:t>No payment discount</a:t>
                  </a:r>
                  <a:endParaRPr lang="en-GB" sz="1200" dirty="0"/>
                </a:p>
              </p:txBody>
            </p:sp>
            <p:cxnSp>
              <p:nvCxnSpPr>
                <p:cNvPr id="12" name="Straight Connector 11"/>
                <p:cNvCxnSpPr/>
                <p:nvPr/>
              </p:nvCxnSpPr>
              <p:spPr>
                <a:xfrm flipV="1">
                  <a:off x="6472714" y="3667922"/>
                  <a:ext cx="468051"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472713" y="3955954"/>
                  <a:ext cx="534958" cy="2160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012773" y="4171978"/>
                  <a:ext cx="17558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29" name="TextBox 28"/>
          <p:cNvSpPr txBox="1"/>
          <p:nvPr/>
        </p:nvSpPr>
        <p:spPr>
          <a:xfrm>
            <a:off x="7524328" y="3152001"/>
            <a:ext cx="1608133" cy="276999"/>
          </a:xfrm>
          <a:prstGeom prst="rect">
            <a:avLst/>
          </a:prstGeom>
          <a:noFill/>
        </p:spPr>
        <p:txBody>
          <a:bodyPr wrap="none" rtlCol="0">
            <a:spAutoFit/>
          </a:bodyPr>
          <a:lstStyle/>
          <a:p>
            <a:r>
              <a:rPr lang="en-GB" sz="1200" dirty="0" smtClean="0"/>
              <a:t>Authorize payment</a:t>
            </a:r>
            <a:endParaRPr lang="en-GB" sz="1200" dirty="0"/>
          </a:p>
        </p:txBody>
      </p:sp>
      <p:sp>
        <p:nvSpPr>
          <p:cNvPr id="30" name="TextBox 29"/>
          <p:cNvSpPr txBox="1"/>
          <p:nvPr/>
        </p:nvSpPr>
        <p:spPr>
          <a:xfrm>
            <a:off x="7524328" y="3429000"/>
            <a:ext cx="1608133" cy="276999"/>
          </a:xfrm>
          <a:prstGeom prst="rect">
            <a:avLst/>
          </a:prstGeom>
          <a:noFill/>
        </p:spPr>
        <p:txBody>
          <a:bodyPr wrap="none" rtlCol="0">
            <a:spAutoFit/>
          </a:bodyPr>
          <a:lstStyle/>
          <a:p>
            <a:r>
              <a:rPr lang="en-GB" sz="1200" dirty="0" smtClean="0"/>
              <a:t>Authorize payment</a:t>
            </a:r>
            <a:endParaRPr lang="en-GB" sz="1200" dirty="0"/>
          </a:p>
        </p:txBody>
      </p:sp>
      <p:sp>
        <p:nvSpPr>
          <p:cNvPr id="31" name="TextBox 30"/>
          <p:cNvSpPr txBox="1"/>
          <p:nvPr/>
        </p:nvSpPr>
        <p:spPr>
          <a:xfrm>
            <a:off x="7452320" y="4653136"/>
            <a:ext cx="1608133" cy="276999"/>
          </a:xfrm>
          <a:prstGeom prst="rect">
            <a:avLst/>
          </a:prstGeom>
          <a:noFill/>
        </p:spPr>
        <p:txBody>
          <a:bodyPr wrap="none" rtlCol="0">
            <a:spAutoFit/>
          </a:bodyPr>
          <a:lstStyle/>
          <a:p>
            <a:r>
              <a:rPr lang="en-GB" sz="1200" dirty="0" smtClean="0"/>
              <a:t>Authorize payment</a:t>
            </a:r>
            <a:endParaRPr lang="en-GB" sz="1200" dirty="0"/>
          </a:p>
        </p:txBody>
      </p:sp>
      <p:sp>
        <p:nvSpPr>
          <p:cNvPr id="32" name="TextBox 31"/>
          <p:cNvSpPr txBox="1"/>
          <p:nvPr/>
        </p:nvSpPr>
        <p:spPr>
          <a:xfrm>
            <a:off x="6516216" y="5384249"/>
            <a:ext cx="2569934" cy="276999"/>
          </a:xfrm>
          <a:prstGeom prst="rect">
            <a:avLst/>
          </a:prstGeom>
          <a:noFill/>
        </p:spPr>
        <p:txBody>
          <a:bodyPr wrap="none" rtlCol="0">
            <a:spAutoFit/>
          </a:bodyPr>
          <a:lstStyle/>
          <a:p>
            <a:r>
              <a:rPr lang="en-GB" sz="1200" dirty="0" smtClean="0"/>
              <a:t>Put on cash requirements report</a:t>
            </a:r>
            <a:endParaRPr lang="en-GB" sz="1200" dirty="0"/>
          </a:p>
        </p:txBody>
      </p:sp>
      <p:sp>
        <p:nvSpPr>
          <p:cNvPr id="33" name="TextBox 32"/>
          <p:cNvSpPr txBox="1"/>
          <p:nvPr/>
        </p:nvSpPr>
        <p:spPr>
          <a:xfrm>
            <a:off x="1025395" y="2570421"/>
            <a:ext cx="1527982" cy="276999"/>
          </a:xfrm>
          <a:prstGeom prst="rect">
            <a:avLst/>
          </a:prstGeom>
          <a:noFill/>
        </p:spPr>
        <p:txBody>
          <a:bodyPr wrap="none" rtlCol="0">
            <a:spAutoFit/>
          </a:bodyPr>
          <a:lstStyle/>
          <a:p>
            <a:r>
              <a:rPr lang="en-GB" sz="1200" dirty="0" smtClean="0"/>
              <a:t>INVOICE AMOUNT</a:t>
            </a:r>
            <a:endParaRPr lang="en-GB" sz="1200" dirty="0"/>
          </a:p>
        </p:txBody>
      </p:sp>
      <p:sp>
        <p:nvSpPr>
          <p:cNvPr id="34" name="TextBox 33"/>
          <p:cNvSpPr txBox="1"/>
          <p:nvPr/>
        </p:nvSpPr>
        <p:spPr>
          <a:xfrm>
            <a:off x="3355310" y="2614799"/>
            <a:ext cx="1189749" cy="276999"/>
          </a:xfrm>
          <a:prstGeom prst="rect">
            <a:avLst/>
          </a:prstGeom>
          <a:noFill/>
        </p:spPr>
        <p:txBody>
          <a:bodyPr wrap="none" rtlCol="0">
            <a:spAutoFit/>
          </a:bodyPr>
          <a:lstStyle/>
          <a:p>
            <a:r>
              <a:rPr lang="en-GB" sz="1200" dirty="0" smtClean="0"/>
              <a:t>INVOICE AGE</a:t>
            </a:r>
            <a:endParaRPr lang="en-GB" sz="1200" dirty="0"/>
          </a:p>
        </p:txBody>
      </p:sp>
      <p:sp>
        <p:nvSpPr>
          <p:cNvPr id="35" name="TextBox 34"/>
          <p:cNvSpPr txBox="1"/>
          <p:nvPr/>
        </p:nvSpPr>
        <p:spPr>
          <a:xfrm>
            <a:off x="5652120" y="2700202"/>
            <a:ext cx="1691489" cy="276999"/>
          </a:xfrm>
          <a:prstGeom prst="rect">
            <a:avLst/>
          </a:prstGeom>
          <a:noFill/>
        </p:spPr>
        <p:txBody>
          <a:bodyPr wrap="none" rtlCol="0">
            <a:spAutoFit/>
          </a:bodyPr>
          <a:lstStyle/>
          <a:p>
            <a:r>
              <a:rPr lang="en-GB" sz="1200" dirty="0" smtClean="0"/>
              <a:t>PAYMENT DISCOUNT</a:t>
            </a:r>
            <a:endParaRPr lang="en-GB" sz="1200" dirty="0"/>
          </a:p>
        </p:txBody>
      </p:sp>
      <p:sp>
        <p:nvSpPr>
          <p:cNvPr id="36" name="TextBox 35"/>
          <p:cNvSpPr txBox="1"/>
          <p:nvPr/>
        </p:nvSpPr>
        <p:spPr>
          <a:xfrm>
            <a:off x="7942711" y="2733767"/>
            <a:ext cx="771365" cy="276999"/>
          </a:xfrm>
          <a:prstGeom prst="rect">
            <a:avLst/>
          </a:prstGeom>
          <a:noFill/>
        </p:spPr>
        <p:txBody>
          <a:bodyPr wrap="none" rtlCol="0">
            <a:spAutoFit/>
          </a:bodyPr>
          <a:lstStyle/>
          <a:p>
            <a:r>
              <a:rPr lang="en-GB" sz="1200" dirty="0" smtClean="0"/>
              <a:t>ACTION</a:t>
            </a:r>
            <a:endParaRPr lang="en-GB" sz="1200" dirty="0"/>
          </a:p>
        </p:txBody>
      </p:sp>
      <p:cxnSp>
        <p:nvCxnSpPr>
          <p:cNvPr id="37" name="Straight Connector 36"/>
          <p:cNvCxnSpPr/>
          <p:nvPr/>
        </p:nvCxnSpPr>
        <p:spPr>
          <a:xfrm>
            <a:off x="7190434" y="4171978"/>
            <a:ext cx="1819916" cy="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266234" y="3667922"/>
            <a:ext cx="1819916" cy="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312545" y="3428997"/>
            <a:ext cx="1819916" cy="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195377" y="5589236"/>
            <a:ext cx="1819916" cy="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190434" y="4941168"/>
            <a:ext cx="1819916" cy="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071300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863</TotalTime>
  <Words>1398</Words>
  <Application>Microsoft Office PowerPoint</Application>
  <PresentationFormat>On-screen Show (4:3)</PresentationFormat>
  <Paragraphs>221</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Apothecary</vt:lpstr>
      <vt:lpstr>    وصف العملية Process Description</vt:lpstr>
      <vt:lpstr>مقدمةIntroduction </vt:lpstr>
      <vt:lpstr>Slide 3</vt:lpstr>
      <vt:lpstr>لماذا يتم وصف العملية للبدائيات الوظيفية فقط وليس للعمليات العائلة؟ </vt:lpstr>
      <vt:lpstr>Slide 5</vt:lpstr>
      <vt:lpstr>يوجد 3 انواع من أدوات التوثيق</vt:lpstr>
      <vt:lpstr>الانجليزية المهيكلة</vt:lpstr>
      <vt:lpstr>الانجليزية المهيكلة</vt:lpstr>
      <vt:lpstr>هيكل التتابع Sequence Structure  </vt:lpstr>
      <vt:lpstr>خريطة المسار لهيكل التتابع</vt:lpstr>
      <vt:lpstr>اشجار القرارات Decision trees </vt:lpstr>
      <vt:lpstr>Slide 12</vt:lpstr>
      <vt:lpstr>Slide 13</vt:lpstr>
      <vt:lpstr>Slide 14</vt:lpstr>
      <vt:lpstr>Slide 15</vt:lpstr>
      <vt:lpstr>Slide 16</vt:lpstr>
      <vt:lpstr>هيكل الحالة</vt:lpstr>
      <vt:lpstr>هيكل الحالة</vt:lpstr>
      <vt:lpstr>هيكل التكرارRepetition Structure</vt:lpstr>
      <vt:lpstr>Slide 20</vt:lpstr>
      <vt:lpstr>Slide 21</vt:lpstr>
      <vt:lpstr>أشجار القرارات decision trees</vt:lpstr>
      <vt:lpstr> لتشييد شجرة القرار نتخد الخطوات التالية: الخطوة  الاولى: تعريف الشروطIdentify conditions: </vt:lpstr>
      <vt:lpstr>الخطوة الثالثةSTEP 2 :  تطبيق الشرط الأولapply 1ST condition</vt:lpstr>
      <vt:lpstr>الخطوة الثالثة: تطبيق الشرط الثاني step 3: apply 2nd condition</vt:lpstr>
      <vt:lpstr>الخطوة الرابعة: تقويم الشروط المتبقية step 4: evaluate remaining</vt:lpstr>
      <vt:lpstr>الخطوة الخامسة : إدخال الاجراءاتEnter actions </vt:lpstr>
      <vt:lpstr>الخطوة السادسة: انتاج المفتاح والاسماء</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وصف العملية Process Description</dc:title>
  <dc:creator>PC World</dc:creator>
  <cp:lastModifiedBy>user</cp:lastModifiedBy>
  <cp:revision>52</cp:revision>
  <dcterms:created xsi:type="dcterms:W3CDTF">2013-03-15T10:25:46Z</dcterms:created>
  <dcterms:modified xsi:type="dcterms:W3CDTF">2013-04-05T22:23:03Z</dcterms:modified>
</cp:coreProperties>
</file>