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3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6" r:id="rId28"/>
    <p:sldId id="287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2370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3492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976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774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3168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748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89455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5839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328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9738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6362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B6137-7C66-4196-A1F8-91268E7EFFA6}" type="datetimeFigureOut">
              <a:rPr lang="ar-SA" smtClean="0"/>
              <a:t>28/04/34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BD63F-9D23-43E1-B099-BA2C34FD4C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0641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Computer Data Security &amp; Privacy</a:t>
            </a:r>
            <a:endParaRPr lang="ar-SA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Lecture # 6/5</a:t>
            </a:r>
          </a:p>
          <a:p>
            <a:r>
              <a:rPr lang="ar-SA" b="1" dirty="0">
                <a:solidFill>
                  <a:schemeClr val="tx1"/>
                </a:solidFill>
                <a:ea typeface="Calibri"/>
              </a:rPr>
              <a:t>مقياس التشفير المتقدم (</a:t>
            </a:r>
            <a:r>
              <a:rPr lang="en-US" b="1" dirty="0">
                <a:solidFill>
                  <a:schemeClr val="tx1"/>
                </a:solidFill>
                <a:ea typeface="Calibri"/>
                <a:cs typeface="Arial"/>
              </a:rPr>
              <a:t>AES</a:t>
            </a:r>
            <a:r>
              <a:rPr lang="ar-SA" b="1" dirty="0" smtClean="0">
                <a:solidFill>
                  <a:schemeClr val="tx1"/>
                </a:solidFill>
                <a:ea typeface="Calibri"/>
              </a:rPr>
              <a:t>)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Advanced Encryption Standard</a:t>
            </a:r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21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3600" b="1" u="sng" dirty="0" smtClean="0"/>
              <a:t>مقياس التشفير المتقدم</a:t>
            </a:r>
            <a:r>
              <a:rPr lang="en-US" sz="3600" b="1" u="sng" dirty="0" smtClean="0"/>
              <a:t>AES </a:t>
            </a:r>
            <a:r>
              <a:rPr lang="ar-SA" sz="3600" b="1" u="sng" dirty="0" smtClean="0"/>
              <a:t> يستخدم خمس وحدات قياس للإشارة إلى البيانات و هي :</a:t>
            </a:r>
            <a:endParaRPr lang="ar-SA" sz="3600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ar-SA" dirty="0" smtClean="0"/>
              <a:t> البت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Bit</a:t>
            </a:r>
            <a:r>
              <a:rPr lang="en-US" dirty="0" smtClean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ar-SA" dirty="0" smtClean="0"/>
              <a:t>البايت(</a:t>
            </a:r>
            <a:r>
              <a:rPr lang="en-US" dirty="0" smtClean="0">
                <a:solidFill>
                  <a:srgbClr val="FF0000"/>
                </a:solidFill>
              </a:rPr>
              <a:t>Byte </a:t>
            </a:r>
            <a:r>
              <a:rPr lang="ar-SA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العبارة (</a:t>
            </a:r>
            <a:r>
              <a:rPr lang="en-US" dirty="0" smtClean="0">
                <a:solidFill>
                  <a:srgbClr val="FF0000"/>
                </a:solidFill>
              </a:rPr>
              <a:t>Word</a:t>
            </a:r>
            <a:r>
              <a:rPr lang="ar-SA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المجموعة (</a:t>
            </a:r>
            <a:r>
              <a:rPr lang="en-US" dirty="0" smtClean="0">
                <a:solidFill>
                  <a:srgbClr val="FF0000"/>
                </a:solidFill>
              </a:rPr>
              <a:t>Block</a:t>
            </a:r>
            <a:r>
              <a:rPr lang="ar-SA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المصفوفة (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State</a:t>
            </a:r>
            <a:r>
              <a:rPr lang="ar-SA" dirty="0" smtClean="0"/>
              <a:t> )  </a:t>
            </a:r>
          </a:p>
          <a:p>
            <a:pPr marL="0" indent="0" algn="ctr">
              <a:buNone/>
            </a:pPr>
            <a:r>
              <a:rPr lang="ar-SA" b="1" dirty="0" smtClean="0"/>
              <a:t>الموضحة في الصورة(1).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82468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286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dirty="0">
                <a:ea typeface="Calibri"/>
              </a:rPr>
              <a:t> </a:t>
            </a:r>
            <a:r>
              <a:rPr lang="ar-SA" b="1" u="sng" dirty="0">
                <a:solidFill>
                  <a:srgbClr val="FF0000"/>
                </a:solidFill>
                <a:ea typeface="Calibri"/>
              </a:rPr>
              <a:t> البت (</a:t>
            </a:r>
            <a:r>
              <a:rPr lang="en-US" b="1" u="sng" dirty="0">
                <a:solidFill>
                  <a:srgbClr val="FF0000"/>
                </a:solidFill>
                <a:ea typeface="Calibri"/>
                <a:cs typeface="Arial"/>
              </a:rPr>
              <a:t>Bit</a:t>
            </a:r>
            <a:r>
              <a:rPr lang="ar-SA" b="1" u="sng" dirty="0">
                <a:solidFill>
                  <a:srgbClr val="FF0000"/>
                </a:solidFill>
                <a:ea typeface="Calibri"/>
              </a:rPr>
              <a:t>) : </a:t>
            </a:r>
            <a:r>
              <a:rPr lang="ar-SA" dirty="0">
                <a:ea typeface="Calibri"/>
              </a:rPr>
              <a:t>و هي أصغر وحدة قياس حيث أنها تعبر عن الرقم الثنائي إما 0 أو 1 ، سيرمز لها بـ (</a:t>
            </a:r>
            <a:r>
              <a:rPr lang="en-US" dirty="0">
                <a:ea typeface="Calibri"/>
                <a:cs typeface="Arial"/>
              </a:rPr>
              <a:t>b</a:t>
            </a:r>
            <a:r>
              <a:rPr lang="ar-SA" dirty="0" smtClean="0">
                <a:ea typeface="Calibri"/>
              </a:rPr>
              <a:t>).</a:t>
            </a:r>
          </a:p>
          <a:p>
            <a:pPr marL="6286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sz="3100" dirty="0">
                <a:solidFill>
                  <a:prstClr val="black"/>
                </a:solidFill>
                <a:ea typeface="Calibri"/>
              </a:rPr>
              <a:t> </a:t>
            </a:r>
            <a:r>
              <a:rPr lang="ar-SA" sz="3100" b="1" u="sng" dirty="0">
                <a:solidFill>
                  <a:srgbClr val="FF0000"/>
                </a:solidFill>
                <a:ea typeface="Calibri"/>
              </a:rPr>
              <a:t>البايت (</a:t>
            </a:r>
            <a:r>
              <a:rPr lang="en-US" sz="3100" b="1" u="sng" dirty="0">
                <a:solidFill>
                  <a:srgbClr val="FF0000"/>
                </a:solidFill>
                <a:ea typeface="Calibri"/>
                <a:cs typeface="Arial"/>
              </a:rPr>
              <a:t>Byte</a:t>
            </a:r>
            <a:r>
              <a:rPr lang="ar-SA" sz="3100" b="1" u="sng" dirty="0">
                <a:solidFill>
                  <a:srgbClr val="FF0000"/>
                </a:solidFill>
                <a:ea typeface="Calibri"/>
              </a:rPr>
              <a:t>): </a:t>
            </a:r>
            <a:r>
              <a:rPr lang="ar-SA" sz="3100" dirty="0">
                <a:solidFill>
                  <a:prstClr val="black"/>
                </a:solidFill>
                <a:ea typeface="Calibri"/>
              </a:rPr>
              <a:t>و التي تتكون من 8 بت و التي سنعبر عنها باستخدام  </a:t>
            </a:r>
            <a:r>
              <a:rPr lang="en-US" sz="3100" dirty="0">
                <a:solidFill>
                  <a:prstClr val="black"/>
                </a:solidFill>
                <a:ea typeface="Calibri"/>
                <a:cs typeface="Arial"/>
              </a:rPr>
              <a:t>Hexadecimal</a:t>
            </a:r>
            <a:r>
              <a:rPr lang="ar-SA" sz="3100" dirty="0">
                <a:solidFill>
                  <a:prstClr val="black"/>
                </a:solidFill>
                <a:ea typeface="Calibri"/>
              </a:rPr>
              <a:t> و سيرمز لها بـ (</a:t>
            </a:r>
            <a:r>
              <a:rPr lang="en-US" sz="3100" dirty="0">
                <a:solidFill>
                  <a:prstClr val="black"/>
                </a:solidFill>
                <a:ea typeface="Calibri"/>
                <a:cs typeface="Arial"/>
              </a:rPr>
              <a:t>b</a:t>
            </a:r>
            <a:r>
              <a:rPr lang="ar-SA" sz="3100" dirty="0" smtClean="0">
                <a:solidFill>
                  <a:prstClr val="black"/>
                </a:solidFill>
                <a:ea typeface="Calibri"/>
              </a:rPr>
              <a:t>).</a:t>
            </a:r>
          </a:p>
          <a:p>
            <a:pPr marL="6286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sz="2900" b="1" u="sng" dirty="0">
                <a:solidFill>
                  <a:srgbClr val="FF0000"/>
                </a:solidFill>
                <a:ea typeface="Calibri"/>
              </a:rPr>
              <a:t>العبارة (</a:t>
            </a:r>
            <a:r>
              <a:rPr lang="en-US" sz="2900" b="1" u="sng" dirty="0">
                <a:solidFill>
                  <a:srgbClr val="FF0000"/>
                </a:solidFill>
                <a:ea typeface="Calibri"/>
                <a:cs typeface="Arial"/>
              </a:rPr>
              <a:t>word</a:t>
            </a:r>
            <a:r>
              <a:rPr lang="ar-SA" sz="2900" b="1" u="sng" dirty="0">
                <a:solidFill>
                  <a:srgbClr val="FF0000"/>
                </a:solidFill>
                <a:ea typeface="Calibri"/>
              </a:rPr>
              <a:t>): </a:t>
            </a:r>
            <a:r>
              <a:rPr lang="ar-SA" sz="2900" dirty="0">
                <a:solidFill>
                  <a:prstClr val="black"/>
                </a:solidFill>
                <a:ea typeface="Calibri"/>
              </a:rPr>
              <a:t>و هي مجموعة من 32 بت أو ما يعادل 4 بايت ، و نرمز لها بـ (</a:t>
            </a:r>
            <a:r>
              <a:rPr lang="en-US" sz="2900" dirty="0">
                <a:solidFill>
                  <a:prstClr val="black"/>
                </a:solidFill>
                <a:ea typeface="Calibri"/>
                <a:cs typeface="Arial"/>
              </a:rPr>
              <a:t>w</a:t>
            </a:r>
            <a:r>
              <a:rPr lang="ar-SA" sz="2900" dirty="0" smtClean="0">
                <a:solidFill>
                  <a:prstClr val="black"/>
                </a:solidFill>
                <a:ea typeface="Calibri"/>
              </a:rPr>
              <a:t>).</a:t>
            </a:r>
          </a:p>
          <a:p>
            <a:pPr marL="6286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b="1" u="sng" dirty="0" smtClean="0">
                <a:solidFill>
                  <a:srgbClr val="FF0000"/>
                </a:solidFill>
                <a:ea typeface="Calibri"/>
              </a:rPr>
              <a:t>الكتلة (</a:t>
            </a:r>
            <a:r>
              <a:rPr lang="en-US" b="1" u="sng" dirty="0">
                <a:solidFill>
                  <a:srgbClr val="FF0000"/>
                </a:solidFill>
                <a:ea typeface="Calibri"/>
                <a:cs typeface="Arial"/>
              </a:rPr>
              <a:t>Block</a:t>
            </a:r>
            <a:r>
              <a:rPr lang="ar-SA" b="1" u="sng" dirty="0">
                <a:solidFill>
                  <a:srgbClr val="FF0000"/>
                </a:solidFill>
                <a:ea typeface="Calibri"/>
              </a:rPr>
              <a:t>):</a:t>
            </a:r>
            <a:r>
              <a:rPr lang="ar-SA" dirty="0">
                <a:solidFill>
                  <a:prstClr val="black"/>
                </a:solidFill>
                <a:ea typeface="Calibri"/>
              </a:rPr>
              <a:t> مقياس التشفير المتقدم (</a:t>
            </a:r>
            <a:r>
              <a:rPr lang="en-US" dirty="0">
                <a:solidFill>
                  <a:prstClr val="black"/>
                </a:solidFill>
                <a:ea typeface="Calibri"/>
                <a:cs typeface="Arial"/>
              </a:rPr>
              <a:t>AES</a:t>
            </a:r>
            <a:r>
              <a:rPr lang="ar-SA" dirty="0">
                <a:solidFill>
                  <a:prstClr val="black"/>
                </a:solidFill>
                <a:ea typeface="Calibri"/>
              </a:rPr>
              <a:t>) يستخدم المجموعة في التشفير و فك التشفير ، و هي عبارة عن 128 بت أي ما يعادل 16 </a:t>
            </a:r>
            <a:r>
              <a:rPr lang="ar-SA" dirty="0" smtClean="0">
                <a:solidFill>
                  <a:prstClr val="black"/>
                </a:solidFill>
                <a:ea typeface="Calibri"/>
              </a:rPr>
              <a:t>بايت</a:t>
            </a:r>
          </a:p>
          <a:p>
            <a:pPr marL="628650" lvl="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sz="2600" b="1" u="sng" dirty="0">
                <a:solidFill>
                  <a:srgbClr val="FF0000"/>
                </a:solidFill>
                <a:ea typeface="Calibri"/>
              </a:rPr>
              <a:t>المصفوفة (</a:t>
            </a:r>
            <a:r>
              <a:rPr lang="en-US" sz="2600" b="1" u="sng" dirty="0">
                <a:solidFill>
                  <a:srgbClr val="FF0000"/>
                </a:solidFill>
                <a:ea typeface="Calibri"/>
                <a:cs typeface="Arial"/>
              </a:rPr>
              <a:t>State</a:t>
            </a:r>
            <a:r>
              <a:rPr lang="ar-SA" sz="2600" b="1" u="sng" dirty="0">
                <a:solidFill>
                  <a:srgbClr val="FF0000"/>
                </a:solidFill>
                <a:ea typeface="Calibri"/>
              </a:rPr>
              <a:t>): </a:t>
            </a:r>
            <a:r>
              <a:rPr lang="ar-SA" sz="2600" dirty="0">
                <a:solidFill>
                  <a:prstClr val="black"/>
                </a:solidFill>
                <a:ea typeface="Calibri"/>
              </a:rPr>
              <a:t>ليتم تطبيق العمليات الرياضية للتشفير و فك التشفير فإننا نقوم بتحويل المجموعة إلى مصفوفة، تحتوي المصفوفة على 16 بايت، و يكون حجم هذه المصفوفة 4×4 ، و يمثل كل عنصر من عناصر المصفوفة ببايت</a:t>
            </a:r>
            <a:r>
              <a:rPr lang="ar-SA" sz="2600" dirty="0" smtClean="0">
                <a:solidFill>
                  <a:prstClr val="black"/>
                </a:solidFill>
                <a:ea typeface="Calibri"/>
              </a:rPr>
              <a:t>.</a:t>
            </a:r>
            <a:endParaRPr lang="en-US" sz="1400" dirty="0">
              <a:solidFill>
                <a:prstClr val="black"/>
              </a:solidFill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8087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http://coeia.ksu.edu.sa/sites/coeia.ksu.edu.sa/files/1_5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560840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251520" y="5517232"/>
            <a:ext cx="8229600" cy="1143000"/>
          </a:xfrm>
        </p:spPr>
        <p:txBody>
          <a:bodyPr>
            <a:normAutofit/>
          </a:bodyPr>
          <a:lstStyle/>
          <a:p>
            <a:r>
              <a:rPr lang="ar-SA" sz="2800" b="1" dirty="0" smtClean="0"/>
              <a:t>وحدات القياس المستخدمة في</a:t>
            </a:r>
            <a:r>
              <a:rPr lang="en-US" sz="2800" b="1" dirty="0" smtClean="0"/>
              <a:t>AES</a:t>
            </a:r>
            <a:r>
              <a:rPr lang="ar-SA" sz="2800" b="1" dirty="0" smtClean="0"/>
              <a:t> </a:t>
            </a:r>
            <a:r>
              <a:rPr lang="en-US" sz="2800" b="1" dirty="0" smtClean="0"/>
              <a:t>Figure 1 :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196795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ينبغي أن نأخذ في عين الاعتبار أن المدخلات و المخرجات هي عبارة عن مجموعة </a:t>
            </a:r>
            <a:r>
              <a:rPr lang="en-US" dirty="0" smtClean="0"/>
              <a:t>Block)  </a:t>
            </a:r>
            <a:r>
              <a:rPr lang="ar-SA" dirty="0" smtClean="0"/>
              <a:t>) و تتكون من 128 بت. كما أن مقياس التشفير المتقدم </a:t>
            </a:r>
            <a:r>
              <a:rPr lang="en-US" dirty="0" smtClean="0"/>
              <a:t>(AES) </a:t>
            </a:r>
            <a:r>
              <a:rPr lang="ar-SA" dirty="0" smtClean="0"/>
              <a:t>يستخدم الدورات </a:t>
            </a:r>
            <a:r>
              <a:rPr lang="en-US" dirty="0" smtClean="0"/>
              <a:t>Rounds) </a:t>
            </a:r>
            <a:r>
              <a:rPr lang="ar-SA" dirty="0" smtClean="0"/>
              <a:t>)و التي تحتوي على أربع عمليات في التشفير و </a:t>
            </a:r>
            <a:r>
              <a:rPr lang="ar-SA" dirty="0" err="1" smtClean="0"/>
              <a:t>معكوسها</a:t>
            </a:r>
            <a:r>
              <a:rPr lang="ar-SA" dirty="0" smtClean="0"/>
              <a:t> في فك التشفير و التي سنتحدث عن تفاصيلها لاحقًا.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5909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AES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خوارزمية </a:t>
            </a:r>
            <a:r>
              <a:rPr lang="en-US" b="1" u="sng" dirty="0" err="1" smtClean="0">
                <a:solidFill>
                  <a:srgbClr val="FF0000"/>
                </a:solidFill>
              </a:rPr>
              <a:t>Rijndeal</a:t>
            </a:r>
            <a:r>
              <a:rPr lang="en-US" b="1" u="sng" dirty="0" smtClean="0">
                <a:solidFill>
                  <a:srgbClr val="FF0000"/>
                </a:solidFill>
              </a:rPr>
              <a:t>:</a:t>
            </a:r>
          </a:p>
          <a:p>
            <a:r>
              <a:rPr lang="ar-SA" dirty="0" smtClean="0"/>
              <a:t>ببساطة هي خوارزمية تعتمد على عمليات المصفوفات الرياضية، كما أنها تدعم 128 بت و 192 بت و 256 بت كطول للمفتاح المستخدم في التشفير، و تشفر نصوص من أحجام مختلفة.</a:t>
            </a:r>
          </a:p>
          <a:p>
            <a:r>
              <a:rPr lang="ar-SA" dirty="0" smtClean="0"/>
              <a:t>أخذ في الاعتبار أثناء تصميمه أن يكون مقاوم لجميع الهجمات المعروفة، و أن يكون سريعًا و بسيطًا و لا يستهلك الكثير من الذاكرة.</a:t>
            </a:r>
          </a:p>
          <a:p>
            <a:r>
              <a:rPr lang="ar-SA" dirty="0" smtClean="0"/>
              <a:t>و تتكون هذه الخوارزمية من دورات يمكن تكراراها، تتكون كل دورة من أربع عمليات لها معكوس ، و تسمى كل عملية بـطبقة(</a:t>
            </a:r>
            <a:r>
              <a:rPr lang="en-US" dirty="0" smtClean="0"/>
              <a:t>layer </a:t>
            </a:r>
            <a:r>
              <a:rPr lang="ar-SA" dirty="0" smtClean="0"/>
              <a:t>) و تقدم كل طبقة خاصية أمنية معينة.</a:t>
            </a:r>
          </a:p>
          <a:p>
            <a:r>
              <a:rPr lang="ar-SA" dirty="0" smtClean="0"/>
              <a:t>وتكرر هذه الطبقات على حسب طول المفتاح، التوضيح في الجدول(1).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87128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/>
              <a:t>العلاقة بين عدد الدورات و حجم المفتاح</a:t>
            </a:r>
            <a:r>
              <a:rPr lang="en-US" sz="3200" b="1" dirty="0" smtClean="0"/>
              <a:t>Table 1 :</a:t>
            </a:r>
            <a:endParaRPr lang="ar-SA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6120679" cy="241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011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u="sng" dirty="0" smtClean="0"/>
              <a:t>هيكل كل دورة</a:t>
            </a:r>
            <a:br>
              <a:rPr lang="ar-SA" b="1" u="sng" dirty="0" smtClean="0"/>
            </a:br>
            <a:endParaRPr lang="ar-SA" b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تحتوي الدورة على أربع عمليات تقدم كل منها خاصية أمنية في التشفير، هذه العمليات هي :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الاستبدال (</a:t>
            </a:r>
            <a:r>
              <a:rPr lang="en-US" dirty="0" smtClean="0">
                <a:solidFill>
                  <a:srgbClr val="FF0000"/>
                </a:solidFill>
              </a:rPr>
              <a:t>Substitution</a:t>
            </a:r>
            <a:r>
              <a:rPr lang="ar-SA" dirty="0" smtClean="0"/>
              <a:t>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التقليب </a:t>
            </a:r>
            <a:r>
              <a:rPr lang="en-US" dirty="0" smtClean="0">
                <a:solidFill>
                  <a:srgbClr val="FF0000"/>
                </a:solidFill>
              </a:rPr>
              <a:t>Permutation</a:t>
            </a:r>
            <a:r>
              <a:rPr lang="en-US" dirty="0" smtClean="0"/>
              <a:t>)</a:t>
            </a:r>
            <a:r>
              <a:rPr lang="ar-SA" dirty="0" smtClean="0"/>
              <a:t>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المزج (</a:t>
            </a:r>
            <a:r>
              <a:rPr lang="en-US" dirty="0" smtClean="0">
                <a:solidFill>
                  <a:srgbClr val="FF0000"/>
                </a:solidFill>
              </a:rPr>
              <a:t>Mixing</a:t>
            </a:r>
            <a:r>
              <a:rPr lang="ar-SA" dirty="0" smtClean="0"/>
              <a:t>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إضافة المفتاح الخاص بالدورة </a:t>
            </a:r>
            <a:r>
              <a:rPr lang="en-US" dirty="0" smtClean="0">
                <a:solidFill>
                  <a:srgbClr val="FF0000"/>
                </a:solidFill>
              </a:rPr>
              <a:t>Add Round Key</a:t>
            </a:r>
            <a:r>
              <a:rPr lang="en-US" dirty="0" smtClean="0"/>
              <a:t>)</a:t>
            </a:r>
            <a:r>
              <a:rPr lang="ar-SA" dirty="0" smtClean="0"/>
              <a:t>)</a:t>
            </a:r>
            <a:endParaRPr lang="en-US" dirty="0" smtClean="0"/>
          </a:p>
          <a:p>
            <a:r>
              <a:rPr lang="ar-SA" dirty="0" smtClean="0">
                <a:solidFill>
                  <a:srgbClr val="FF0000"/>
                </a:solidFill>
              </a:rPr>
              <a:t>والصورة التالية توضح اختلاف الدورة الأخيرة في العمليات حيث أنها تحتوي على جميع العمليات ما عدا المزج </a:t>
            </a:r>
            <a:r>
              <a:rPr lang="ar-SA" dirty="0" smtClean="0"/>
              <a:t>. و سنتناول تفاصيل كل عملية على حدة في النقطة القادمة.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46452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4664"/>
            <a:ext cx="4680519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ربع نص 3"/>
          <p:cNvSpPr txBox="1"/>
          <p:nvPr/>
        </p:nvSpPr>
        <p:spPr>
          <a:xfrm>
            <a:off x="4139952" y="6021288"/>
            <a:ext cx="44644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هيكل لعمليات مقياس التشفير المتقدم (</a:t>
            </a:r>
            <a:r>
              <a:rPr lang="en-US" b="1" dirty="0" smtClean="0"/>
              <a:t>Figure 2 :( AES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388307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2656"/>
            <a:ext cx="4824536" cy="579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ربع نص 4"/>
          <p:cNvSpPr txBox="1"/>
          <p:nvPr/>
        </p:nvSpPr>
        <p:spPr>
          <a:xfrm>
            <a:off x="1691680" y="6093296"/>
            <a:ext cx="61206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هيكل لعمليات مقياس التشفير المتقدم  للمفتاح 128</a:t>
            </a:r>
            <a:r>
              <a:rPr lang="en-US" sz="2000" b="1" dirty="0" smtClean="0"/>
              <a:t>Figure 2 :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2154175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SA" dirty="0">
                <a:ea typeface="Calibri"/>
              </a:rPr>
              <a:t>  </a:t>
            </a:r>
            <a:r>
              <a:rPr lang="ar-SA" b="1" u="sng" dirty="0">
                <a:solidFill>
                  <a:srgbClr val="FF0000"/>
                </a:solidFill>
                <a:ea typeface="Calibri"/>
              </a:rPr>
              <a:t>الاستبدال (</a:t>
            </a:r>
            <a:r>
              <a:rPr lang="en-US" b="1" u="sng" dirty="0">
                <a:solidFill>
                  <a:srgbClr val="FF0000"/>
                </a:solidFill>
                <a:ea typeface="Calibri"/>
                <a:cs typeface="Arial"/>
              </a:rPr>
              <a:t>Substitution</a:t>
            </a:r>
            <a:r>
              <a:rPr lang="ar-SA" b="1" u="sng" dirty="0">
                <a:solidFill>
                  <a:srgbClr val="FF0000"/>
                </a:solidFill>
                <a:ea typeface="Calibri"/>
              </a:rPr>
              <a:t>):</a:t>
            </a:r>
            <a:r>
              <a:rPr lang="ar-SA" dirty="0">
                <a:ea typeface="Calibri"/>
              </a:rPr>
              <a:t/>
            </a:r>
            <a:br>
              <a:rPr lang="ar-SA" dirty="0">
                <a:ea typeface="Calibri"/>
              </a:rPr>
            </a:br>
            <a:r>
              <a:rPr lang="ar-SA" dirty="0">
                <a:ea typeface="Calibri"/>
              </a:rPr>
              <a:t>و يطلق عليها (</a:t>
            </a:r>
            <a:r>
              <a:rPr lang="en-US" dirty="0" err="1">
                <a:ea typeface="Calibri"/>
                <a:cs typeface="Arial"/>
              </a:rPr>
              <a:t>SubBytes</a:t>
            </a:r>
            <a:r>
              <a:rPr lang="ar-SA" dirty="0">
                <a:ea typeface="Calibri"/>
              </a:rPr>
              <a:t>) و هي عملية استبدال غير خطية تستخدم </a:t>
            </a:r>
            <a:r>
              <a:rPr lang="en-US" dirty="0">
                <a:ea typeface="Calibri"/>
                <a:cs typeface="Arial"/>
              </a:rPr>
              <a:t>S-Box</a:t>
            </a:r>
            <a:r>
              <a:rPr lang="ar-SA" dirty="0">
                <a:ea typeface="Calibri"/>
              </a:rPr>
              <a:t> و الذي يعمل على استبدال المدخلات بمخرجات مختلفة حسب جدول الاستبدال (2). تقوم عملية الاستبدال على مستوى البايت في المصفوفة فهذه العملية تستقبل بايت و تستبدله ببايت آخر باستخدام </a:t>
            </a:r>
            <a:r>
              <a:rPr lang="en-US" dirty="0">
                <a:ea typeface="Calibri"/>
                <a:cs typeface="Arial"/>
              </a:rPr>
              <a:t>S-Box</a:t>
            </a:r>
            <a:r>
              <a:rPr lang="ar-SA" dirty="0">
                <a:ea typeface="Calibri"/>
              </a:rPr>
              <a:t>  لكل بايت، و بما أن لدينا 128 بت أي ما يعادل 16 بايت ، بالتالي نحتاج إلى 16 </a:t>
            </a:r>
            <a:r>
              <a:rPr lang="en-US" dirty="0">
                <a:ea typeface="Calibri"/>
                <a:cs typeface="Arial"/>
              </a:rPr>
              <a:t>S-Box</a:t>
            </a:r>
            <a:r>
              <a:rPr lang="ar-SA" dirty="0">
                <a:ea typeface="Calibri"/>
              </a:rPr>
              <a:t> في هذه العملية.</a:t>
            </a:r>
            <a:endParaRPr lang="en-US" sz="1800" dirty="0">
              <a:ea typeface="Calibri"/>
              <a:cs typeface="Arial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0098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جدول الاستبدال </a:t>
            </a:r>
            <a:r>
              <a:rPr lang="en-US" dirty="0" smtClean="0"/>
              <a:t>Table 3 :</a:t>
            </a:r>
            <a:endParaRPr lang="ar-S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6"/>
            <a:ext cx="626469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16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90" y="2425086"/>
            <a:ext cx="4847619" cy="287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ربع نص 3"/>
          <p:cNvSpPr txBox="1"/>
          <p:nvPr/>
        </p:nvSpPr>
        <p:spPr>
          <a:xfrm>
            <a:off x="2987824" y="5626114"/>
            <a:ext cx="29523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 الاستبدال </a:t>
            </a:r>
            <a:r>
              <a:rPr lang="en-US" sz="2400" b="1" u="sng" dirty="0" smtClean="0"/>
              <a:t> Substitution</a:t>
            </a:r>
            <a:br>
              <a:rPr lang="en-US" sz="2400" b="1" u="sng" dirty="0" smtClean="0"/>
            </a:br>
            <a:endParaRPr lang="ar-SA" sz="2400" b="1" u="sng" dirty="0"/>
          </a:p>
        </p:txBody>
      </p:sp>
    </p:spTree>
    <p:extLst>
      <p:ext uri="{BB962C8B-B14F-4D97-AF65-F5344CB8AC3E}">
        <p14:creationId xmlns:p14="http://schemas.microsoft.com/office/powerpoint/2010/main" val="3274484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الصورة التالية توضح كيف يتم استخدام الجدول لاستبدال البايت في المصفوفة، مع العلم أن هذه العلمية لا تأخذ في عين الاعتبار البايتات الأخرى في المصفوفة.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26127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5589240"/>
            <a:ext cx="8229600" cy="78296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3200" dirty="0" smtClean="0">
                <a:ea typeface="Calibri"/>
                <a:cs typeface="Arial"/>
              </a:rPr>
              <a:t>كيفية استخدام جدول الاستبدال:</a:t>
            </a:r>
            <a:r>
              <a:rPr lang="en-US" sz="3200" dirty="0" smtClean="0">
                <a:ea typeface="Calibri"/>
                <a:cs typeface="Arial"/>
              </a:rPr>
              <a:t>Figure 3</a:t>
            </a:r>
            <a:endParaRPr lang="ar-SA" sz="3200" dirty="0"/>
          </a:p>
        </p:txBody>
      </p:sp>
      <p:pic>
        <p:nvPicPr>
          <p:cNvPr id="4" name="عنصر نائب للمحتوى 3" descr="http://coeia.ksu.edu.sa/sites/coeia.ksu.edu.sa/files/6_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696744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1900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 بما أن عدد المدخلات في هذه العملية مساوي لعدد المخرجات فيكون لهذه العملية معكوسًا يتم استخدامه في فك التشفير، و معكوس هذه العملية يعمل بنفس الطريقة غير أنه يستخدم جدول الاستبدال العكسي الموضح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49746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جدول الاستبدال العكسي </a:t>
            </a:r>
            <a:r>
              <a:rPr lang="en-US" dirty="0" smtClean="0"/>
              <a:t>Table 4 :</a:t>
            </a:r>
            <a:endParaRPr lang="ar-S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693" y="1772817"/>
            <a:ext cx="611067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711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2. التقليب (</a:t>
            </a:r>
            <a:r>
              <a:rPr lang="en-US" b="1" u="sng" dirty="0" smtClean="0">
                <a:solidFill>
                  <a:srgbClr val="FF0000"/>
                </a:solidFill>
              </a:rPr>
              <a:t>Permutation</a:t>
            </a:r>
            <a:r>
              <a:rPr lang="ar-SA" b="1" u="sng" dirty="0" smtClean="0">
                <a:solidFill>
                  <a:srgbClr val="FF0000"/>
                </a:solidFill>
              </a:rPr>
              <a:t>)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SA" dirty="0" smtClean="0"/>
              <a:t>   و يطلق عليها </a:t>
            </a:r>
            <a:r>
              <a:rPr lang="en-US" dirty="0" err="1" smtClean="0"/>
              <a:t>ShiftRows</a:t>
            </a:r>
            <a:r>
              <a:rPr lang="en-US" dirty="0" smtClean="0"/>
              <a:t>)  </a:t>
            </a:r>
            <a:r>
              <a:rPr lang="ar-SA" dirty="0" smtClean="0"/>
              <a:t>) أي تعمل تغيير أماكن البايت بناءً على رقم الصف الذي ينتمي إليه، علما أن ترتيب الصفوف يبدأ من الرقم صفر. و على ذلك فإن الصف (0) لا نغير فيه أي شيء، و الصف (1) فنغير مكان أول بايت من اليسار ليصبح مكانه أول بايت من اليمين، و الصف (2) نكرر نفس الطريقة لـ 2 بايت و أخيرًا الصف (3) نكرر نفس الطريقة لـ 3 بايت.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2203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5229200"/>
            <a:ext cx="8229600" cy="792088"/>
          </a:xfrm>
        </p:spPr>
        <p:txBody>
          <a:bodyPr>
            <a:normAutofit/>
          </a:bodyPr>
          <a:lstStyle/>
          <a:p>
            <a:r>
              <a:rPr lang="ar-SA" sz="3600" b="1" dirty="0" smtClean="0"/>
              <a:t>طريقة عملية </a:t>
            </a:r>
            <a:r>
              <a:rPr lang="en-US" sz="3600" b="1" dirty="0" err="1" smtClean="0"/>
              <a:t>shiftRows</a:t>
            </a:r>
            <a:r>
              <a:rPr lang="ar-SA" sz="3600" b="1" dirty="0" smtClean="0"/>
              <a:t> </a:t>
            </a:r>
            <a:r>
              <a:rPr lang="en-US" sz="3600" b="1" dirty="0" smtClean="0"/>
              <a:t>Figure 4 :</a:t>
            </a:r>
            <a:endParaRPr lang="ar-SA" sz="36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048672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382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ea typeface="Calibri"/>
              </a:rPr>
              <a:t>و لإيجاد معكوس هذه العملية (</a:t>
            </a:r>
            <a:r>
              <a:rPr lang="en-US" dirty="0" err="1">
                <a:ea typeface="Calibri"/>
                <a:cs typeface="Arial"/>
              </a:rPr>
              <a:t>Inv</a:t>
            </a:r>
            <a:r>
              <a:rPr lang="en-US" dirty="0" smtClean="0">
                <a:effectLst/>
                <a:latin typeface="Arial"/>
                <a:ea typeface="Calibri"/>
              </a:rPr>
              <a:t> </a:t>
            </a:r>
            <a:r>
              <a:rPr lang="en-US" dirty="0" err="1">
                <a:ea typeface="Calibri"/>
                <a:cs typeface="Arial"/>
              </a:rPr>
              <a:t>shiftRows</a:t>
            </a:r>
            <a:r>
              <a:rPr lang="ar-SA" dirty="0">
                <a:ea typeface="Calibri"/>
              </a:rPr>
              <a:t>) : نقوم بعكس تغير أماكن البايت كما في الصورة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7345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1560" y="5301208"/>
            <a:ext cx="8229600" cy="926976"/>
          </a:xfrm>
        </p:spPr>
        <p:txBody>
          <a:bodyPr>
            <a:normAutofit/>
          </a:bodyPr>
          <a:lstStyle/>
          <a:p>
            <a:r>
              <a:rPr lang="ar-SA" sz="4000" dirty="0" smtClean="0"/>
              <a:t>طريقة عملية </a:t>
            </a:r>
            <a:r>
              <a:rPr lang="en-US" sz="4000" dirty="0" err="1" smtClean="0"/>
              <a:t>Inv</a:t>
            </a:r>
            <a:r>
              <a:rPr lang="en-US" sz="4000" dirty="0" smtClean="0"/>
              <a:t> </a:t>
            </a:r>
            <a:r>
              <a:rPr lang="en-US" sz="4000" dirty="0" err="1" smtClean="0"/>
              <a:t>ShiftRows</a:t>
            </a:r>
            <a:r>
              <a:rPr lang="ar-SA" sz="4000" dirty="0" smtClean="0"/>
              <a:t> </a:t>
            </a:r>
            <a:r>
              <a:rPr lang="en-US" sz="4000" dirty="0" smtClean="0"/>
              <a:t>Figure 5:</a:t>
            </a:r>
            <a:endParaRPr lang="ar-SA" sz="4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669674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335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Calibri"/>
              </a:rPr>
              <a:t>  </a:t>
            </a:r>
            <a:r>
              <a:rPr lang="ar-SA" b="1" u="sng" dirty="0" smtClean="0">
                <a:solidFill>
                  <a:srgbClr val="FF0000"/>
                </a:solidFill>
                <a:ea typeface="Calibri"/>
              </a:rPr>
              <a:t>3. </a:t>
            </a:r>
            <a:r>
              <a:rPr lang="ar-SA" b="1" u="sng" dirty="0">
                <a:solidFill>
                  <a:srgbClr val="FF0000"/>
                </a:solidFill>
                <a:ea typeface="Calibri"/>
              </a:rPr>
              <a:t>المزج (</a:t>
            </a:r>
            <a:r>
              <a:rPr lang="en-US" b="1" u="sng" dirty="0">
                <a:solidFill>
                  <a:srgbClr val="FF0000"/>
                </a:solidFill>
                <a:ea typeface="Calibri"/>
                <a:cs typeface="Arial"/>
              </a:rPr>
              <a:t>Mixing</a:t>
            </a:r>
            <a:r>
              <a:rPr lang="ar-SA" b="1" u="sng" dirty="0">
                <a:solidFill>
                  <a:srgbClr val="FF0000"/>
                </a:solidFill>
                <a:ea typeface="Calibri"/>
              </a:rPr>
              <a:t>) :</a:t>
            </a:r>
            <a:br>
              <a:rPr lang="ar-SA" b="1" u="sng" dirty="0">
                <a:solidFill>
                  <a:srgbClr val="FF0000"/>
                </a:solidFill>
                <a:ea typeface="Calibri"/>
              </a:rPr>
            </a:br>
            <a:r>
              <a:rPr lang="ar-SA" dirty="0">
                <a:ea typeface="Calibri"/>
              </a:rPr>
              <a:t>توفر هذه العملية خاصية إخفاء العلاقة بين النص و النص المشفر، حيث أنها تعمل على ضرب كل عمود من أعمدة المصفوفة مع مصفوفة ثابتة. و في هذه العملية نكون قد تعمقنا في التشفير إلى مستوى البت، كما أنها أول عملية تأخذ في عين الاعتبار البايت المجاورة للبايت المراد تشفيره.</a:t>
            </a:r>
            <a:br>
              <a:rPr lang="ar-SA" dirty="0">
                <a:ea typeface="Calibri"/>
              </a:rPr>
            </a:br>
            <a:r>
              <a:rPr lang="ar-SA" dirty="0">
                <a:ea typeface="Calibri"/>
              </a:rPr>
              <a:t>و في الصورة التالية توضح كيفية الضرب بمصفوفة </a:t>
            </a:r>
            <a:r>
              <a:rPr lang="ar-SA" dirty="0" err="1">
                <a:ea typeface="Calibri"/>
              </a:rPr>
              <a:t>ثابتة.علما</a:t>
            </a:r>
            <a:r>
              <a:rPr lang="ar-SA" dirty="0">
                <a:ea typeface="Calibri"/>
              </a:rPr>
              <a:t> أن ضرب المصفوفات يستخدم عمليات رياضية بحتة لن نتطرق إلى تفاصيلها هنا.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53103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4176" y="4768579"/>
            <a:ext cx="8229600" cy="1143000"/>
          </a:xfrm>
        </p:spPr>
        <p:txBody>
          <a:bodyPr/>
          <a:lstStyle/>
          <a:p>
            <a:r>
              <a:rPr lang="ar-SA" dirty="0" smtClean="0"/>
              <a:t>طريقة عملية المزج 1</a:t>
            </a:r>
            <a:r>
              <a:rPr lang="en-US" dirty="0" smtClean="0"/>
              <a:t>Figure 6 :</a:t>
            </a:r>
            <a:endParaRPr lang="ar-S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648072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796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34176" y="476857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dirty="0" smtClean="0"/>
              <a:t>طريقة عملية المزج 2</a:t>
            </a:r>
            <a:r>
              <a:rPr lang="en-US" dirty="0" smtClean="0"/>
              <a:t>Figure 7 :</a:t>
            </a:r>
            <a:endParaRPr lang="ar-SA" dirty="0"/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5976664" cy="271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129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941168"/>
            <a:ext cx="8229600" cy="1143000"/>
          </a:xfrm>
        </p:spPr>
        <p:txBody>
          <a:bodyPr/>
          <a:lstStyle/>
          <a:p>
            <a:r>
              <a:rPr lang="ar-SA" dirty="0" smtClean="0"/>
              <a:t>معكوس المصفوفة الثابتة </a:t>
            </a:r>
            <a:r>
              <a:rPr lang="en-US" dirty="0" smtClean="0"/>
              <a:t>Figure 8 :</a:t>
            </a:r>
            <a:endParaRPr lang="ar-S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00808"/>
            <a:ext cx="4392488" cy="254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535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4. إضافة المفتاح الخاص بالدورة </a:t>
            </a:r>
            <a:r>
              <a:rPr lang="en-US" b="1" u="sng" dirty="0" smtClean="0">
                <a:solidFill>
                  <a:srgbClr val="FF0000"/>
                </a:solidFill>
              </a:rPr>
              <a:t>Add Round Key) </a:t>
            </a:r>
            <a:r>
              <a:rPr lang="ar-SA" b="1" u="sng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ar-SA" dirty="0" smtClean="0"/>
              <a:t>     أهم عملية في مقياس التشفير المتقدم </a:t>
            </a:r>
            <a:r>
              <a:rPr lang="en-US" dirty="0" smtClean="0"/>
              <a:t>AES،  </a:t>
            </a:r>
            <a:r>
              <a:rPr lang="ar-SA" dirty="0" smtClean="0"/>
              <a:t>تكمن أهمية عملية إضافة المفتاح الخاص بالدورة إلى  أن جميع العمليات السابقة هي معروفة و معلنة لدى الجميع، فسرية التشفير هي في سرية المفتاح المستخدم.</a:t>
            </a:r>
          </a:p>
          <a:p>
            <a:pPr marL="0" indent="0">
              <a:buNone/>
            </a:pPr>
            <a:r>
              <a:rPr lang="ar-SA" dirty="0" smtClean="0"/>
              <a:t>مقياس التشفير المتقدم  </a:t>
            </a:r>
            <a:r>
              <a:rPr lang="en-US" dirty="0" smtClean="0"/>
              <a:t> AES </a:t>
            </a:r>
            <a:r>
              <a:rPr lang="ar-SA" dirty="0" smtClean="0"/>
              <a:t>يستخدم ما يسمى بمولد المفاتيح (</a:t>
            </a:r>
            <a:r>
              <a:rPr lang="en-US" dirty="0" smtClean="0"/>
              <a:t>Key Generator </a:t>
            </a:r>
            <a:r>
              <a:rPr lang="ar-SA" dirty="0" smtClean="0"/>
              <a:t> </a:t>
            </a:r>
            <a:r>
              <a:rPr lang="en-US" dirty="0" smtClean="0"/>
              <a:t>(  </a:t>
            </a:r>
            <a:r>
              <a:rPr lang="ar-SA" dirty="0" smtClean="0"/>
              <a:t> و الذي يعمل على توليد مفتاح لكل دورة من  مفتاح التشفير، كل دورة تحتاج إلى مفتاح دورة من طول 128 بت و هو نفس طول المصفوفة المراد تشفيرها.</a:t>
            </a:r>
          </a:p>
          <a:p>
            <a:pPr marL="0" indent="0">
              <a:buNone/>
            </a:pPr>
            <a:r>
              <a:rPr lang="ar-SA" dirty="0" smtClean="0"/>
              <a:t>تقوم هذه العلمية بجمع مفتاح الدورة القادم من مولد المفاتيح </a:t>
            </a:r>
            <a:r>
              <a:rPr lang="en-US" dirty="0" smtClean="0"/>
              <a:t>Key Generator)  </a:t>
            </a:r>
            <a:r>
              <a:rPr lang="ar-SA" dirty="0" smtClean="0"/>
              <a:t> )مع المصفوفة ، و عملية جمع المصفوفات هي جمع في مجال </a:t>
            </a:r>
            <a:r>
              <a:rPr lang="en-US" dirty="0" smtClean="0"/>
              <a:t>GF(28) </a:t>
            </a:r>
            <a:r>
              <a:rPr lang="ar-SA" dirty="0" smtClean="0"/>
              <a:t>أي تستخدم </a:t>
            </a:r>
            <a:r>
              <a:rPr lang="en-US" dirty="0" smtClean="0"/>
              <a:t>XOR </a:t>
            </a:r>
            <a:r>
              <a:rPr lang="ar-SA" dirty="0" smtClean="0"/>
              <a:t>ما بين مفتاح الدورة و المصفوفة.</a:t>
            </a:r>
          </a:p>
          <a:p>
            <a:pPr marL="0" indent="0">
              <a:buNone/>
            </a:pPr>
            <a:r>
              <a:rPr lang="ar-SA" dirty="0" smtClean="0"/>
              <a:t>و بما أن الجمع و الطرح في مجال </a:t>
            </a:r>
            <a:r>
              <a:rPr lang="en-US" dirty="0" smtClean="0"/>
              <a:t>GF(28)  </a:t>
            </a:r>
            <a:r>
              <a:rPr lang="ar-SA" dirty="0" smtClean="0"/>
              <a:t>كلاهما يستخدم </a:t>
            </a:r>
            <a:r>
              <a:rPr lang="en-US" dirty="0" smtClean="0"/>
              <a:t>XOR  </a:t>
            </a:r>
            <a:r>
              <a:rPr lang="ar-SA" dirty="0" smtClean="0"/>
              <a:t> فإن عملية إضافة مفتاح الدورة هي معكوس لنفسها، أي نستخدم نفس العملية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25044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5229200"/>
            <a:ext cx="8229600" cy="1143000"/>
          </a:xfrm>
        </p:spPr>
        <p:txBody>
          <a:bodyPr>
            <a:noAutofit/>
          </a:bodyPr>
          <a:lstStyle/>
          <a:p>
            <a:r>
              <a:rPr lang="ar-SA" sz="3600" dirty="0" smtClean="0"/>
              <a:t>عملية </a:t>
            </a:r>
            <a:r>
              <a:rPr lang="en-US" sz="3600" dirty="0" smtClean="0"/>
              <a:t>XOR </a:t>
            </a:r>
            <a:r>
              <a:rPr lang="ar-SA" sz="3600" dirty="0" smtClean="0"/>
              <a:t>ما بين مفتاح الدورة و المصفوفة</a:t>
            </a:r>
            <a:r>
              <a:rPr lang="en-US" sz="3600" dirty="0" smtClean="0"/>
              <a:t>Figure 9 :</a:t>
            </a:r>
            <a:endParaRPr lang="ar-SA" sz="36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5832647" cy="4118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040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 10: Key and expanded key</a:t>
            </a:r>
            <a:endParaRPr lang="ar-SA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2420889"/>
            <a:ext cx="6984776" cy="212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305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1560" y="5733256"/>
            <a:ext cx="8229600" cy="854968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Figure 11: AES Encryption &amp; Decryption Flowchart</a:t>
            </a:r>
            <a:endParaRPr lang="ar-SA" sz="2800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576064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04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5949280"/>
            <a:ext cx="8229600" cy="7829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11: AES Encryption &amp; Decryption Flowchart</a:t>
            </a:r>
            <a:endParaRPr lang="ar-SA" sz="28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4664"/>
            <a:ext cx="626469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602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8800" dirty="0" smtClean="0"/>
          </a:p>
          <a:p>
            <a:pPr marL="0" indent="0">
              <a:buNone/>
            </a:pPr>
            <a:r>
              <a:rPr lang="en-US" sz="8800" b="1" dirty="0" smtClean="0">
                <a:solidFill>
                  <a:srgbClr val="00B050"/>
                </a:solidFill>
              </a:rPr>
              <a:t>END            </a:t>
            </a:r>
          </a:p>
          <a:p>
            <a:pPr marL="0" indent="0">
              <a:buNone/>
            </a:pP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420218737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739</Words>
  <Application>Microsoft Office PowerPoint</Application>
  <PresentationFormat>عرض على الشاشة (3:4)‏</PresentationFormat>
  <Paragraphs>62</Paragraphs>
  <Slides>31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نسق Office</vt:lpstr>
      <vt:lpstr>Computer Data Security &amp; Privacy</vt:lpstr>
      <vt:lpstr>مقياس التشفير المتقدمAES  يستخدم خمس وحدات قياس للإشارة إلى البيانات و هي :</vt:lpstr>
      <vt:lpstr>عرض تقديمي في PowerPoint</vt:lpstr>
      <vt:lpstr>وحدات القياس المستخدمة فيAES Figure 1 :</vt:lpstr>
      <vt:lpstr>AES</vt:lpstr>
      <vt:lpstr>AES</vt:lpstr>
      <vt:lpstr>العلاقة بين عدد الدورات و حجم المفتاحTable 1 :</vt:lpstr>
      <vt:lpstr>هيكل كل دورة </vt:lpstr>
      <vt:lpstr>عرض تقديمي في PowerPoint</vt:lpstr>
      <vt:lpstr>عرض تقديمي في PowerPoint</vt:lpstr>
      <vt:lpstr>عرض تقديمي في PowerPoint</vt:lpstr>
      <vt:lpstr>جدول الاستبدال Table 3 :</vt:lpstr>
      <vt:lpstr>عرض تقديمي في PowerPoint</vt:lpstr>
      <vt:lpstr>عرض تقديمي في PowerPoint</vt:lpstr>
      <vt:lpstr>كيفية استخدام جدول الاستبدال:Figure 3</vt:lpstr>
      <vt:lpstr>عرض تقديمي في PowerPoint</vt:lpstr>
      <vt:lpstr>جدول الاستبدال العكسي Table 4 :</vt:lpstr>
      <vt:lpstr>عرض تقديمي في PowerPoint</vt:lpstr>
      <vt:lpstr>طريقة عملية shiftRows Figure 4 :</vt:lpstr>
      <vt:lpstr>عرض تقديمي في PowerPoint</vt:lpstr>
      <vt:lpstr>طريقة عملية Inv ShiftRows Figure 5:</vt:lpstr>
      <vt:lpstr>عرض تقديمي في PowerPoint</vt:lpstr>
      <vt:lpstr>طريقة عملية المزج 1Figure 6 :</vt:lpstr>
      <vt:lpstr>عرض تقديمي في PowerPoint</vt:lpstr>
      <vt:lpstr>معكوس المصفوفة الثابتة Figure 8 :</vt:lpstr>
      <vt:lpstr>عرض تقديمي في PowerPoint</vt:lpstr>
      <vt:lpstr>عملية XOR ما بين مفتاح الدورة و المصفوفةFigure 9 :</vt:lpstr>
      <vt:lpstr>Figure 10: Key and expanded key</vt:lpstr>
      <vt:lpstr>Figure 11: AES Encryption &amp; Decryption Flowchart</vt:lpstr>
      <vt:lpstr>Figure 11: AES Encryption &amp; Decryption Flowchart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Data Security &amp; Privacy</dc:title>
  <dc:creator>user</dc:creator>
  <cp:lastModifiedBy>user</cp:lastModifiedBy>
  <cp:revision>34</cp:revision>
  <dcterms:created xsi:type="dcterms:W3CDTF">2013-03-08T16:14:17Z</dcterms:created>
  <dcterms:modified xsi:type="dcterms:W3CDTF">2013-03-10T19:31:21Z</dcterms:modified>
</cp:coreProperties>
</file>