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8" r:id="rId15"/>
    <p:sldId id="277" r:id="rId16"/>
    <p:sldId id="285" r:id="rId17"/>
    <p:sldId id="279" r:id="rId18"/>
    <p:sldId id="280" r:id="rId19"/>
    <p:sldId id="281" r:id="rId20"/>
    <p:sldId id="286" r:id="rId21"/>
    <p:sldId id="282" r:id="rId22"/>
    <p:sldId id="283" r:id="rId23"/>
    <p:sldId id="276" r:id="rId24"/>
    <p:sldId id="287" r:id="rId25"/>
    <p:sldId id="288" r:id="rId26"/>
    <p:sldId id="294" r:id="rId27"/>
    <p:sldId id="314" r:id="rId28"/>
    <p:sldId id="307" r:id="rId29"/>
    <p:sldId id="304" r:id="rId30"/>
    <p:sldId id="308" r:id="rId31"/>
    <p:sldId id="309" r:id="rId32"/>
    <p:sldId id="305" r:id="rId33"/>
    <p:sldId id="310" r:id="rId34"/>
    <p:sldId id="312" r:id="rId35"/>
    <p:sldId id="306" r:id="rId36"/>
    <p:sldId id="291" r:id="rId37"/>
    <p:sldId id="315" r:id="rId38"/>
    <p:sldId id="316" r:id="rId39"/>
    <p:sldId id="317" r:id="rId40"/>
    <p:sldId id="318" r:id="rId41"/>
    <p:sldId id="319" r:id="rId42"/>
    <p:sldId id="320" r:id="rId43"/>
    <p:sldId id="303" r:id="rId4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70" d="100"/>
          <a:sy n="70" d="100"/>
        </p:scale>
        <p:origin x="-516" y="-9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png"/></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2">
        <a:schemeClr val="bg1"/>
      </p:bgRef>
    </p:bg>
    <p:spTree>
      <p:nvGrpSpPr>
        <p:cNvPr id="1" name=""/>
        <p:cNvGrpSpPr/>
        <p:nvPr/>
      </p:nvGrpSpPr>
      <p:grpSpPr>
        <a:xfrm>
          <a:off x="0" y="0"/>
          <a:ext cx="0" cy="0"/>
          <a:chOff x="0" y="0"/>
          <a:chExt cx="0" cy="0"/>
        </a:xfrm>
      </p:grpSpPr>
      <p:sp>
        <p:nvSpPr>
          <p:cNvPr id="8" name="مستطيل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رابط مستقيم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عنوان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ar-SA" smtClean="0"/>
              <a:t>انقر لتحرير نمط العنوان الرئيسي</a:t>
            </a:r>
            <a:endParaRPr kumimoji="0" lang="en-US"/>
          </a:p>
        </p:txBody>
      </p:sp>
      <p:sp>
        <p:nvSpPr>
          <p:cNvPr id="25" name="عنوان فرعي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31" name="عنصر نائب للتاريخ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672DC01B-F073-4196-BDEC-A3C96F72322C}" type="datetimeFigureOut">
              <a:rPr lang="ar-SA" smtClean="0"/>
              <a:t>23/05/1434</a:t>
            </a:fld>
            <a:endParaRPr lang="ar-SA"/>
          </a:p>
        </p:txBody>
      </p:sp>
      <p:sp>
        <p:nvSpPr>
          <p:cNvPr id="18" name="عنصر نائب للتذييل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ar-SA"/>
          </a:p>
        </p:txBody>
      </p:sp>
      <p:sp>
        <p:nvSpPr>
          <p:cNvPr id="29" name="عنصر نائب لرقم الشريحة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E4256AB2-A227-4E6B-911D-F785ACB35C1A}" type="slidenum">
              <a:rPr lang="ar-SA" smtClean="0"/>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672DC01B-F073-4196-BDEC-A3C96F72322C}" type="datetimeFigureOut">
              <a:rPr lang="ar-SA" smtClean="0"/>
              <a:t>23/05/1434</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E4256AB2-A227-4E6B-911D-F785ACB35C1A}"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1">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672DC01B-F073-4196-BDEC-A3C96F72322C}" type="datetimeFigureOut">
              <a:rPr lang="ar-SA" smtClean="0"/>
              <a:t>23/05/1434</a:t>
            </a:fld>
            <a:endParaRPr lang="ar-SA"/>
          </a:p>
        </p:txBody>
      </p:sp>
      <p:sp>
        <p:nvSpPr>
          <p:cNvPr id="5" name="عنصر نائب للتذييل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ar-SA"/>
          </a:p>
        </p:txBody>
      </p:sp>
      <p:sp>
        <p:nvSpPr>
          <p:cNvPr id="6" name="عنصر نائب لرقم الشريحة 5"/>
          <p:cNvSpPr>
            <a:spLocks noGrp="1"/>
          </p:cNvSpPr>
          <p:nvPr>
            <p:ph type="sldNum" sz="quarter" idx="12"/>
          </p:nvPr>
        </p:nvSpPr>
        <p:spPr>
          <a:xfrm>
            <a:off x="6733952" y="6555112"/>
            <a:ext cx="588336" cy="228600"/>
          </a:xfrm>
        </p:spPr>
        <p:txBody>
          <a:bodyPr/>
          <a:lstStyle>
            <a:extLst/>
          </a:lstStyle>
          <a:p>
            <a:fld id="{E4256AB2-A227-4E6B-911D-F785ACB35C1A}" type="slidenum">
              <a:rPr lang="ar-SA" smtClean="0"/>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42048"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672DC01B-F073-4196-BDEC-A3C96F72322C}" type="datetimeFigureOut">
              <a:rPr lang="ar-SA" smtClean="0"/>
              <a:t>23/05/1434</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E4256AB2-A227-4E6B-911D-F785ACB35C1A}"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42048" cy="1143000"/>
          </a:xfrm>
        </p:spPr>
        <p:txBody>
          <a:bodyPr anchor="b"/>
          <a:lstStyle>
            <a:lvl1pPr>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672DC01B-F073-4196-BDEC-A3C96F72322C}" type="datetimeFigureOut">
              <a:rPr lang="ar-SA" smtClean="0"/>
              <a:t>23/05/1434</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E4256AB2-A227-4E6B-911D-F785ACB35C1A}"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42048" cy="1143000"/>
          </a:xfrm>
        </p:spPr>
        <p:txBody>
          <a:bodyP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672DC01B-F073-4196-BDEC-A3C96F72322C}" type="datetimeFigureOut">
              <a:rPr lang="ar-SA" smtClean="0"/>
              <a:t>23/05/1434</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E4256AB2-A227-4E6B-911D-F785ACB35C1A}"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solidFill>
                  <a:schemeClr val="tx2"/>
                </a:solidFill>
              </a:defRPr>
            </a:lvl1pPr>
            <a:extLst/>
          </a:lstStyle>
          <a:p>
            <a:fld id="{672DC01B-F073-4196-BDEC-A3C96F72322C}" type="datetimeFigureOut">
              <a:rPr lang="ar-SA" smtClean="0"/>
              <a:t>23/05/1434</a:t>
            </a:fld>
            <a:endParaRPr lang="ar-SA"/>
          </a:p>
        </p:txBody>
      </p:sp>
      <p:sp>
        <p:nvSpPr>
          <p:cNvPr id="3" name="عنصر نائب للتذييل 2"/>
          <p:cNvSpPr>
            <a:spLocks noGrp="1"/>
          </p:cNvSpPr>
          <p:nvPr>
            <p:ph type="ftr" sz="quarter" idx="11"/>
          </p:nvPr>
        </p:nvSpPr>
        <p:spPr/>
        <p:txBody>
          <a:bodyPr/>
          <a:lstStyle>
            <a:lvl1pPr>
              <a:defRPr>
                <a:solidFill>
                  <a:schemeClr val="tx2"/>
                </a:solidFill>
              </a:defRPr>
            </a:lvl1pPr>
            <a:extLst/>
          </a:lstStyle>
          <a:p>
            <a:endParaRPr lang="ar-SA"/>
          </a:p>
        </p:txBody>
      </p:sp>
      <p:sp>
        <p:nvSpPr>
          <p:cNvPr id="4" name="عنصر نائب لرقم الشريحة 3"/>
          <p:cNvSpPr>
            <a:spLocks noGrp="1"/>
          </p:cNvSpPr>
          <p:nvPr>
            <p:ph type="sldNum" sz="quarter" idx="12"/>
          </p:nvPr>
        </p:nvSpPr>
        <p:spPr/>
        <p:txBody>
          <a:bodyPr/>
          <a:lstStyle>
            <a:extLst/>
          </a:lstStyle>
          <a:p>
            <a:fld id="{E4256AB2-A227-4E6B-911D-F785ACB35C1A}"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672DC01B-F073-4196-BDEC-A3C96F72322C}" type="datetimeFigureOut">
              <a:rPr lang="ar-SA" smtClean="0"/>
              <a:t>23/05/1434</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E4256AB2-A227-4E6B-911D-F785ACB35C1A}"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bg>
      <p:bgRef idx="1002">
        <a:schemeClr val="bg2"/>
      </p:bgRef>
    </p:bg>
    <p:spTree>
      <p:nvGrpSpPr>
        <p:cNvPr id="1" name=""/>
        <p:cNvGrpSpPr/>
        <p:nvPr/>
      </p:nvGrpSpPr>
      <p:grpSpPr>
        <a:xfrm>
          <a:off x="0" y="0"/>
          <a:ext cx="0" cy="0"/>
          <a:chOff x="0" y="0"/>
          <a:chExt cx="0" cy="0"/>
        </a:xfrm>
      </p:grpSpPr>
      <p:sp>
        <p:nvSpPr>
          <p:cNvPr id="8" name="مستطيل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مستطيل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عنوان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ar-SA" smtClean="0"/>
              <a:t>انقر لتحرير نمط العنوان الرئيسي</a:t>
            </a:r>
            <a:endParaRPr kumimoji="0" lang="en-US" dirty="0"/>
          </a:p>
        </p:txBody>
      </p:sp>
      <p:sp>
        <p:nvSpPr>
          <p:cNvPr id="4" name="عنصر نائب للنص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extLst/>
          </a:lstStyle>
          <a:p>
            <a:fld id="{672DC01B-F073-4196-BDEC-A3C96F72322C}" type="datetimeFigureOut">
              <a:rPr lang="ar-SA" smtClean="0"/>
              <a:t>23/05/1434</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E4256AB2-A227-4E6B-911D-F785ACB35C1A}" type="slidenum">
              <a:rPr lang="ar-SA" smtClean="0"/>
              <a:t>‹#›</a:t>
            </a:fld>
            <a:endParaRPr lang="ar-SA"/>
          </a:p>
        </p:txBody>
      </p:sp>
      <p:sp>
        <p:nvSpPr>
          <p:cNvPr id="10" name="عنصر نائب للصورة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ar-SA" smtClean="0"/>
              <a:t>انقر فوق الأيقونة لإضافة صورة</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672DC01B-F073-4196-BDEC-A3C96F72322C}" type="datetimeFigureOut">
              <a:rPr lang="ar-SA" smtClean="0"/>
              <a:t>23/05/1434</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E4256AB2-A227-4E6B-911D-F785ACB35C1A}"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53200" y="274955"/>
            <a:ext cx="1524000" cy="5851525"/>
          </a:xfrm>
        </p:spPr>
        <p:txBody>
          <a:bodyPr vert="eaVert" ancho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42"/>
            <a:ext cx="60198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a:xfrm>
            <a:off x="4242816" y="6557946"/>
            <a:ext cx="2002464" cy="226902"/>
          </a:xfrm>
        </p:spPr>
        <p:txBody>
          <a:bodyPr/>
          <a:lstStyle>
            <a:extLst/>
          </a:lstStyle>
          <a:p>
            <a:fld id="{672DC01B-F073-4196-BDEC-A3C96F72322C}" type="datetimeFigureOut">
              <a:rPr lang="ar-SA" smtClean="0"/>
              <a:t>23/05/1434</a:t>
            </a:fld>
            <a:endParaRPr lang="ar-SA"/>
          </a:p>
        </p:txBody>
      </p:sp>
      <p:sp>
        <p:nvSpPr>
          <p:cNvPr id="5" name="عنصر نائب للتذييل 4"/>
          <p:cNvSpPr>
            <a:spLocks noGrp="1"/>
          </p:cNvSpPr>
          <p:nvPr>
            <p:ph type="ftr" sz="quarter" idx="11"/>
          </p:nvPr>
        </p:nvSpPr>
        <p:spPr>
          <a:xfrm>
            <a:off x="457200" y="6556248"/>
            <a:ext cx="3657600" cy="228600"/>
          </a:xfrm>
        </p:spPr>
        <p:txBody>
          <a:bodyPr/>
          <a:lstStyle>
            <a:extLst/>
          </a:lstStyle>
          <a:p>
            <a:endParaRPr lang="ar-SA"/>
          </a:p>
        </p:txBody>
      </p:sp>
      <p:sp>
        <p:nvSpPr>
          <p:cNvPr id="6" name="عنصر نائب لرقم الشريحة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E4256AB2-A227-4E6B-911D-F785ACB35C1A}"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مستطيل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عنصر نائب للعنوان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ar-SA" smtClean="0"/>
              <a:t>انقر لتحرير نمط العنوان الرئيسي</a:t>
            </a:r>
            <a:endParaRPr kumimoji="0" lang="en-US"/>
          </a:p>
        </p:txBody>
      </p:sp>
      <p:sp>
        <p:nvSpPr>
          <p:cNvPr id="31" name="عنصر نائب للنص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7" name="عنصر نائب للتاريخ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672DC01B-F073-4196-BDEC-A3C96F72322C}" type="datetimeFigureOut">
              <a:rPr lang="ar-SA" smtClean="0"/>
              <a:t>23/05/1434</a:t>
            </a:fld>
            <a:endParaRPr lang="ar-SA"/>
          </a:p>
        </p:txBody>
      </p:sp>
      <p:sp>
        <p:nvSpPr>
          <p:cNvPr id="4" name="عنصر نائب للتذييل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ar-SA"/>
          </a:p>
        </p:txBody>
      </p:sp>
      <p:sp>
        <p:nvSpPr>
          <p:cNvPr id="16" name="عنصر نائب لرقم الشريحة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E4256AB2-A227-4E6B-911D-F785ACB35C1A}"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r" rtl="1"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r" rtl="1"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r" rtl="1"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r" rtl="1"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r" rtl="1"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r" rtl="1"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r" rtl="1"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r" rtl="1"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r" rtl="1"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963" y="2212975"/>
            <a:ext cx="8474075" cy="2432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73563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95536" y="1556792"/>
            <a:ext cx="7239000" cy="4034848"/>
          </a:xfrm>
        </p:spPr>
        <p:txBody>
          <a:bodyPr>
            <a:normAutofit/>
          </a:bodyPr>
          <a:lstStyle/>
          <a:p>
            <a:pPr marL="0" lvl="0" indent="0" algn="ctr">
              <a:buClr>
                <a:srgbClr val="B13F9A"/>
              </a:buClr>
              <a:buNone/>
              <a:defRPr/>
            </a:pPr>
            <a:r>
              <a:rPr lang="en-US" sz="4800" b="1" cap="all" dirty="0" smtClean="0">
                <a:ln w="500">
                  <a:solidFill>
                    <a:srgbClr val="B13F9A">
                      <a:shade val="20000"/>
                      <a:satMod val="120000"/>
                    </a:srgbClr>
                  </a:solidFill>
                </a:ln>
                <a:solidFill>
                  <a:srgbClr val="B13F9A">
                    <a:lumMod val="60000"/>
                    <a:lumOff val="40000"/>
                  </a:srgbClr>
                </a:solidFill>
              </a:rPr>
              <a:t>Lecture </a:t>
            </a:r>
            <a:r>
              <a:rPr lang="en-US" sz="4400" b="1" cap="all" dirty="0">
                <a:ln w="500">
                  <a:solidFill>
                    <a:srgbClr val="B13F9A">
                      <a:shade val="20000"/>
                      <a:satMod val="120000"/>
                    </a:srgbClr>
                  </a:solidFill>
                </a:ln>
                <a:solidFill>
                  <a:srgbClr val="B13F9A">
                    <a:lumMod val="60000"/>
                    <a:lumOff val="40000"/>
                  </a:srgbClr>
                </a:solidFill>
              </a:rPr>
              <a:t># </a:t>
            </a:r>
            <a:r>
              <a:rPr lang="en-US" sz="4400" b="1" cap="all" dirty="0" smtClean="0">
                <a:ln w="500">
                  <a:solidFill>
                    <a:srgbClr val="B13F9A">
                      <a:shade val="20000"/>
                      <a:satMod val="120000"/>
                    </a:srgbClr>
                  </a:solidFill>
                </a:ln>
                <a:solidFill>
                  <a:srgbClr val="B13F9A">
                    <a:lumMod val="60000"/>
                    <a:lumOff val="40000"/>
                  </a:srgbClr>
                </a:solidFill>
              </a:rPr>
              <a:t>7 </a:t>
            </a:r>
          </a:p>
          <a:p>
            <a:pPr marL="0" lvl="0" indent="0" algn="ctr">
              <a:buClr>
                <a:srgbClr val="B13F9A"/>
              </a:buClr>
              <a:buNone/>
              <a:defRPr/>
            </a:pPr>
            <a:endParaRPr lang="en-US" sz="4400" b="1" cap="all" dirty="0" smtClean="0">
              <a:ln w="500">
                <a:solidFill>
                  <a:srgbClr val="B13F9A">
                    <a:shade val="20000"/>
                    <a:satMod val="120000"/>
                  </a:srgbClr>
                </a:solidFill>
              </a:ln>
              <a:solidFill>
                <a:srgbClr val="B13F9A">
                  <a:lumMod val="60000"/>
                  <a:lumOff val="40000"/>
                </a:srgbClr>
              </a:solidFill>
            </a:endParaRPr>
          </a:p>
          <a:p>
            <a:pPr marL="0" lvl="0" indent="0" algn="ctr" rtl="0" fontAlgn="base">
              <a:spcBef>
                <a:spcPct val="0"/>
              </a:spcBef>
              <a:spcAft>
                <a:spcPct val="0"/>
              </a:spcAft>
              <a:buClrTx/>
              <a:buSzTx/>
              <a:buNone/>
            </a:pPr>
            <a:r>
              <a:rPr lang="sv-SE" sz="9600" b="1" baseline="30000" dirty="0" smtClean="0">
                <a:ln w="12700">
                  <a:solidFill>
                    <a:srgbClr val="B13F9A">
                      <a:satMod val="155000"/>
                    </a:srgbClr>
                  </a:solidFill>
                  <a:prstDash val="solid"/>
                </a:ln>
                <a:solidFill>
                  <a:srgbClr val="F4E7ED">
                    <a:tint val="85000"/>
                    <a:satMod val="155000"/>
                  </a:srgbClr>
                </a:solidFill>
                <a:effectLst>
                  <a:outerShdw blurRad="41275" dist="20320" dir="1800000" algn="tl" rotWithShape="0">
                    <a:srgbClr val="000000">
                      <a:alpha val="40000"/>
                    </a:srgbClr>
                  </a:outerShdw>
                </a:effectLst>
                <a:latin typeface="Times New Roman" pitchFamily="18" charset="0"/>
              </a:rPr>
              <a:t>Firewalls</a:t>
            </a:r>
          </a:p>
          <a:p>
            <a:pPr marL="0" lvl="0" indent="0" algn="ctr" rtl="0" fontAlgn="base">
              <a:spcBef>
                <a:spcPct val="0"/>
              </a:spcBef>
              <a:spcAft>
                <a:spcPct val="0"/>
              </a:spcAft>
              <a:buClrTx/>
              <a:buSzTx/>
              <a:buNone/>
            </a:pPr>
            <a:r>
              <a:rPr lang="ar-SA" sz="9600" b="1" baseline="30000" dirty="0" smtClean="0">
                <a:ln w="12700">
                  <a:solidFill>
                    <a:srgbClr val="B13F9A">
                      <a:satMod val="155000"/>
                    </a:srgbClr>
                  </a:solidFill>
                  <a:prstDash val="solid"/>
                </a:ln>
                <a:solidFill>
                  <a:srgbClr val="F4E7ED">
                    <a:tint val="85000"/>
                    <a:satMod val="155000"/>
                  </a:srgbClr>
                </a:solidFill>
                <a:effectLst>
                  <a:outerShdw blurRad="41275" dist="20320" dir="1800000" algn="tl" rotWithShape="0">
                    <a:srgbClr val="000000">
                      <a:alpha val="40000"/>
                    </a:srgbClr>
                  </a:outerShdw>
                </a:effectLst>
                <a:latin typeface="Andalus" pitchFamily="18" charset="-78"/>
                <a:cs typeface="Andalus" pitchFamily="18" charset="-78"/>
              </a:rPr>
              <a:t>الجدر النارية</a:t>
            </a:r>
            <a:endParaRPr lang="ar-SA" sz="9600" b="1" baseline="30000" dirty="0">
              <a:ln w="12700">
                <a:solidFill>
                  <a:srgbClr val="B13F9A">
                    <a:satMod val="155000"/>
                  </a:srgbClr>
                </a:solidFill>
                <a:prstDash val="solid"/>
              </a:ln>
              <a:solidFill>
                <a:srgbClr val="F4E7ED">
                  <a:tint val="85000"/>
                  <a:satMod val="155000"/>
                </a:srgbClr>
              </a:solidFill>
              <a:effectLst>
                <a:outerShdw blurRad="41275" dist="20320" dir="1800000" algn="tl" rotWithShape="0">
                  <a:srgbClr val="000000">
                    <a:alpha val="40000"/>
                  </a:srgbClr>
                </a:outerShdw>
              </a:effectLst>
              <a:latin typeface="Andalus" pitchFamily="18" charset="-78"/>
              <a:cs typeface="Andalus" pitchFamily="18" charset="-78"/>
            </a:endParaRPr>
          </a:p>
          <a:p>
            <a:pPr marL="0" lvl="0" indent="0" algn="ctr">
              <a:buClr>
                <a:srgbClr val="B13F9A"/>
              </a:buClr>
              <a:buNone/>
              <a:defRPr/>
            </a:pPr>
            <a:endParaRPr lang="en-US" sz="4400" b="1" cap="all" dirty="0">
              <a:ln w="500">
                <a:solidFill>
                  <a:srgbClr val="B13F9A">
                    <a:shade val="20000"/>
                    <a:satMod val="120000"/>
                  </a:srgbClr>
                </a:solidFill>
              </a:ln>
              <a:solidFill>
                <a:srgbClr val="B13F9A">
                  <a:lumMod val="60000"/>
                  <a:lumOff val="40000"/>
                </a:srgbClr>
              </a:solidFill>
            </a:endParaRPr>
          </a:p>
          <a:p>
            <a:endParaRPr lang="ar-SA" dirty="0"/>
          </a:p>
        </p:txBody>
      </p:sp>
    </p:spTree>
    <p:extLst>
      <p:ext uri="{BB962C8B-B14F-4D97-AF65-F5344CB8AC3E}">
        <p14:creationId xmlns:p14="http://schemas.microsoft.com/office/powerpoint/2010/main" val="6161150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sv-SE" dirty="0">
                <a:ln w="500">
                  <a:solidFill>
                    <a:srgbClr val="B13F9A">
                      <a:shade val="20000"/>
                      <a:satMod val="120000"/>
                    </a:srgbClr>
                  </a:solidFill>
                </a:ln>
                <a:solidFill>
                  <a:srgbClr val="B13F9A">
                    <a:lumMod val="60000"/>
                    <a:lumOff val="40000"/>
                  </a:srgbClr>
                </a:solidFill>
                <a:effectLst>
                  <a:outerShdw blurRad="38100" dist="38100" dir="2700000" algn="tl">
                    <a:srgbClr val="C0C0C0"/>
                  </a:outerShdw>
                </a:effectLst>
              </a:rPr>
              <a:t>Outline</a:t>
            </a:r>
            <a:endParaRPr lang="ar-SA" dirty="0"/>
          </a:p>
        </p:txBody>
      </p:sp>
      <p:sp>
        <p:nvSpPr>
          <p:cNvPr id="3" name="عنصر نائب للمحتوى 2"/>
          <p:cNvSpPr>
            <a:spLocks noGrp="1"/>
          </p:cNvSpPr>
          <p:nvPr>
            <p:ph idx="1"/>
          </p:nvPr>
        </p:nvSpPr>
        <p:spPr/>
        <p:txBody>
          <a:bodyPr/>
          <a:lstStyle/>
          <a:p>
            <a:pPr lvl="0">
              <a:lnSpc>
                <a:spcPct val="90000"/>
              </a:lnSpc>
              <a:buClr>
                <a:srgbClr val="B13F9A"/>
              </a:buClr>
            </a:pPr>
            <a:r>
              <a:rPr lang="ar-SA" b="1" u="sng" dirty="0" smtClean="0">
                <a:solidFill>
                  <a:srgbClr val="F4E7ED">
                    <a:lumMod val="50000"/>
                  </a:srgbClr>
                </a:solidFill>
              </a:rPr>
              <a:t>مبادئ تصميم الجدار الناري</a:t>
            </a:r>
            <a:r>
              <a:rPr lang="sv-SE" b="1" u="sng" dirty="0" smtClean="0">
                <a:solidFill>
                  <a:srgbClr val="F4E7ED">
                    <a:lumMod val="50000"/>
                  </a:srgbClr>
                </a:solidFill>
              </a:rPr>
              <a:t> </a:t>
            </a:r>
            <a:r>
              <a:rPr lang="sv-SE" b="1" u="sng" dirty="0">
                <a:solidFill>
                  <a:srgbClr val="F4E7ED">
                    <a:lumMod val="50000"/>
                  </a:srgbClr>
                </a:solidFill>
              </a:rPr>
              <a:t>Firewall </a:t>
            </a:r>
            <a:r>
              <a:rPr lang="sv-SE" b="1" u="sng" dirty="0" smtClean="0">
                <a:solidFill>
                  <a:srgbClr val="F4E7ED">
                    <a:lumMod val="50000"/>
                  </a:srgbClr>
                </a:solidFill>
              </a:rPr>
              <a:t>Design) (Principles </a:t>
            </a:r>
            <a:r>
              <a:rPr lang="ar-SA" b="1" u="sng" dirty="0" smtClean="0">
                <a:solidFill>
                  <a:srgbClr val="F4E7ED">
                    <a:lumMod val="50000"/>
                  </a:srgbClr>
                </a:solidFill>
              </a:rPr>
              <a:t>:</a:t>
            </a:r>
            <a:endParaRPr lang="sv-SE" b="1" u="sng" dirty="0">
              <a:solidFill>
                <a:srgbClr val="F4E7ED">
                  <a:lumMod val="50000"/>
                </a:srgbClr>
              </a:solidFill>
            </a:endParaRPr>
          </a:p>
          <a:p>
            <a:pPr lvl="1">
              <a:lnSpc>
                <a:spcPct val="90000"/>
              </a:lnSpc>
              <a:buClr>
                <a:srgbClr val="F9B639"/>
              </a:buClr>
            </a:pPr>
            <a:r>
              <a:rPr lang="ar-SA" sz="2800" b="1" dirty="0" smtClean="0">
                <a:solidFill>
                  <a:prstClr val="black"/>
                </a:solidFill>
                <a:latin typeface="Andalus" pitchFamily="18" charset="-78"/>
                <a:cs typeface="Andalus" pitchFamily="18" charset="-78"/>
              </a:rPr>
              <a:t>خصائص الجدار الناري</a:t>
            </a:r>
            <a:r>
              <a:rPr lang="en-US" sz="2800" b="1" dirty="0" smtClean="0">
                <a:solidFill>
                  <a:prstClr val="black"/>
                </a:solidFill>
                <a:latin typeface="Andalus" pitchFamily="18" charset="-78"/>
                <a:cs typeface="Andalus" pitchFamily="18" charset="-78"/>
              </a:rPr>
              <a:t> (Firewall Characteristic )</a:t>
            </a:r>
            <a:endParaRPr lang="en-US" sz="2800" b="1" dirty="0">
              <a:solidFill>
                <a:prstClr val="black"/>
              </a:solidFill>
              <a:latin typeface="Andalus" pitchFamily="18" charset="-78"/>
              <a:cs typeface="Andalus" pitchFamily="18" charset="-78"/>
            </a:endParaRPr>
          </a:p>
          <a:p>
            <a:pPr lvl="1">
              <a:lnSpc>
                <a:spcPct val="90000"/>
              </a:lnSpc>
              <a:buClr>
                <a:srgbClr val="F9B639"/>
              </a:buClr>
            </a:pPr>
            <a:r>
              <a:rPr lang="ar-SA" sz="2800" b="1" dirty="0" smtClean="0">
                <a:solidFill>
                  <a:prstClr val="black"/>
                </a:solidFill>
                <a:latin typeface="Andalus" pitchFamily="18" charset="-78"/>
                <a:cs typeface="Andalus" pitchFamily="18" charset="-78"/>
              </a:rPr>
              <a:t>أنواع </a:t>
            </a:r>
            <a:r>
              <a:rPr lang="ar-SA" sz="2800" b="1" dirty="0">
                <a:solidFill>
                  <a:prstClr val="black"/>
                </a:solidFill>
                <a:latin typeface="Andalus" pitchFamily="18" charset="-78"/>
                <a:cs typeface="Andalus" pitchFamily="18" charset="-78"/>
              </a:rPr>
              <a:t>الجدار </a:t>
            </a:r>
            <a:r>
              <a:rPr lang="ar-SA" sz="2800" b="1" dirty="0" smtClean="0">
                <a:solidFill>
                  <a:prstClr val="black"/>
                </a:solidFill>
                <a:latin typeface="Andalus" pitchFamily="18" charset="-78"/>
                <a:cs typeface="Andalus" pitchFamily="18" charset="-78"/>
              </a:rPr>
              <a:t>الناري</a:t>
            </a:r>
            <a:r>
              <a:rPr lang="en-US" sz="2800" b="1" dirty="0" smtClean="0">
                <a:solidFill>
                  <a:prstClr val="black"/>
                </a:solidFill>
                <a:latin typeface="Andalus" pitchFamily="18" charset="-78"/>
                <a:cs typeface="Andalus" pitchFamily="18" charset="-78"/>
              </a:rPr>
              <a:t> </a:t>
            </a:r>
            <a:r>
              <a:rPr lang="en-US" sz="2800" b="1" dirty="0">
                <a:solidFill>
                  <a:prstClr val="black"/>
                </a:solidFill>
                <a:latin typeface="Andalus" pitchFamily="18" charset="-78"/>
                <a:cs typeface="Andalus" pitchFamily="18" charset="-78"/>
              </a:rPr>
              <a:t>(Types of Firewalls) </a:t>
            </a:r>
            <a:endParaRPr lang="ar-SA" sz="2800" b="1" dirty="0" smtClean="0">
              <a:solidFill>
                <a:prstClr val="black"/>
              </a:solidFill>
              <a:latin typeface="Andalus" pitchFamily="18" charset="-78"/>
              <a:cs typeface="Andalus" pitchFamily="18" charset="-78"/>
            </a:endParaRPr>
          </a:p>
          <a:p>
            <a:pPr lvl="1">
              <a:lnSpc>
                <a:spcPct val="90000"/>
              </a:lnSpc>
              <a:buClr>
                <a:srgbClr val="F9B639"/>
              </a:buClr>
            </a:pPr>
            <a:r>
              <a:rPr lang="ar-SA" sz="2800" b="1" dirty="0" smtClean="0">
                <a:solidFill>
                  <a:prstClr val="black"/>
                </a:solidFill>
                <a:latin typeface="Andalus" pitchFamily="18" charset="-78"/>
                <a:cs typeface="Andalus" pitchFamily="18" charset="-78"/>
              </a:rPr>
              <a:t> تهيئة الجدار الناري (</a:t>
            </a:r>
            <a:r>
              <a:rPr lang="en-US" sz="2800" b="1" dirty="0" smtClean="0">
                <a:solidFill>
                  <a:prstClr val="black"/>
                </a:solidFill>
                <a:latin typeface="Andalus" pitchFamily="18" charset="-78"/>
                <a:cs typeface="Andalus" pitchFamily="18" charset="-78"/>
              </a:rPr>
              <a:t>(Firewall </a:t>
            </a:r>
            <a:r>
              <a:rPr lang="en-US" sz="2800" b="1" dirty="0">
                <a:solidFill>
                  <a:prstClr val="black"/>
                </a:solidFill>
                <a:latin typeface="Andalus" pitchFamily="18" charset="-78"/>
                <a:cs typeface="Andalus" pitchFamily="18" charset="-78"/>
              </a:rPr>
              <a:t>Configurations</a:t>
            </a:r>
            <a:endParaRPr lang="ar-SA" sz="2800" b="1" dirty="0">
              <a:latin typeface="Andalus" pitchFamily="18" charset="-78"/>
              <a:cs typeface="Andalus" pitchFamily="18" charset="-78"/>
            </a:endParaRPr>
          </a:p>
        </p:txBody>
      </p:sp>
    </p:spTree>
    <p:extLst>
      <p:ext uri="{BB962C8B-B14F-4D97-AF65-F5344CB8AC3E}">
        <p14:creationId xmlns:p14="http://schemas.microsoft.com/office/powerpoint/2010/main" val="20864316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sz="7200" dirty="0" smtClean="0">
                <a:latin typeface="Andalus" pitchFamily="18" charset="-78"/>
                <a:ea typeface="Batang" pitchFamily="18" charset="-127"/>
                <a:cs typeface="Andalus" pitchFamily="18" charset="-78"/>
              </a:rPr>
              <a:t>مقدمة</a:t>
            </a:r>
            <a:r>
              <a:rPr lang="ar-SA" dirty="0" smtClean="0"/>
              <a:t>:</a:t>
            </a:r>
            <a:endParaRPr lang="ar-SA" dirty="0"/>
          </a:p>
        </p:txBody>
      </p:sp>
      <p:sp>
        <p:nvSpPr>
          <p:cNvPr id="3" name="عنصر نائب للمحتوى 2"/>
          <p:cNvSpPr>
            <a:spLocks noGrp="1"/>
          </p:cNvSpPr>
          <p:nvPr>
            <p:ph idx="1"/>
          </p:nvPr>
        </p:nvSpPr>
        <p:spPr/>
        <p:txBody>
          <a:bodyPr>
            <a:normAutofit/>
          </a:bodyPr>
          <a:lstStyle/>
          <a:p>
            <a:r>
              <a:rPr lang="ar-SA" sz="3600" dirty="0" smtClean="0">
                <a:latin typeface="Andalus" pitchFamily="18" charset="-78"/>
                <a:cs typeface="Andalus" pitchFamily="18" charset="-78"/>
              </a:rPr>
              <a:t>الجدر النارية هي نظام تأمين الحاسب وحمايته وهذا النظام يقوم بحماية الحاسب الشخصي والشبكة من المخربين.</a:t>
            </a:r>
          </a:p>
          <a:p>
            <a:r>
              <a:rPr lang="ar-SA" sz="3600" dirty="0" smtClean="0">
                <a:latin typeface="Andalus" pitchFamily="18" charset="-78"/>
                <a:cs typeface="Andalus" pitchFamily="18" charset="-78"/>
              </a:rPr>
              <a:t>الجدار الناري يمكن أن يكون عبارة عن برنامج(</a:t>
            </a:r>
            <a:r>
              <a:rPr lang="en-US" sz="3600" dirty="0" smtClean="0">
                <a:latin typeface="Andalus" pitchFamily="18" charset="-78"/>
                <a:cs typeface="Andalus" pitchFamily="18" charset="-78"/>
              </a:rPr>
              <a:t>Software</a:t>
            </a:r>
            <a:r>
              <a:rPr lang="ar-SA" sz="3600" dirty="0" smtClean="0">
                <a:latin typeface="Andalus" pitchFamily="18" charset="-78"/>
                <a:cs typeface="Andalus" pitchFamily="18" charset="-78"/>
              </a:rPr>
              <a:t>) أو جهاز(</a:t>
            </a:r>
            <a:r>
              <a:rPr lang="en-US" sz="3600" dirty="0" smtClean="0">
                <a:latin typeface="Andalus" pitchFamily="18" charset="-78"/>
                <a:cs typeface="Andalus" pitchFamily="18" charset="-78"/>
              </a:rPr>
              <a:t>Hardware device</a:t>
            </a:r>
            <a:r>
              <a:rPr lang="ar-SA" sz="3600" dirty="0" smtClean="0">
                <a:latin typeface="Andalus" pitchFamily="18" charset="-78"/>
                <a:cs typeface="Andalus" pitchFamily="18" charset="-78"/>
              </a:rPr>
              <a:t>)</a:t>
            </a:r>
          </a:p>
          <a:p>
            <a:pPr marL="0" indent="0">
              <a:buNone/>
            </a:pPr>
            <a:r>
              <a:rPr lang="ar-SA" sz="3600" dirty="0" smtClean="0">
                <a:latin typeface="Andalus" pitchFamily="18" charset="-78"/>
                <a:cs typeface="Andalus" pitchFamily="18" charset="-78"/>
              </a:rPr>
              <a:t>يقوم بتصفية الحركة(</a:t>
            </a:r>
            <a:r>
              <a:rPr lang="en-US" sz="3600" dirty="0" smtClean="0">
                <a:latin typeface="Andalus" pitchFamily="18" charset="-78"/>
                <a:cs typeface="Andalus" pitchFamily="18" charset="-78"/>
              </a:rPr>
              <a:t>Filter</a:t>
            </a:r>
            <a:r>
              <a:rPr lang="ar-SA" sz="3600" dirty="0" smtClean="0">
                <a:latin typeface="Andalus" pitchFamily="18" charset="-78"/>
                <a:cs typeface="Andalus" pitchFamily="18" charset="-78"/>
              </a:rPr>
              <a:t>) في الجهاز الشخصي او الشبكة عبر الانترنت.</a:t>
            </a:r>
            <a:endParaRPr lang="ar-SA" sz="3600" dirty="0">
              <a:latin typeface="Andalus" pitchFamily="18" charset="-78"/>
              <a:cs typeface="Andalus" pitchFamily="18" charset="-78"/>
            </a:endParaRPr>
          </a:p>
        </p:txBody>
      </p:sp>
    </p:spTree>
    <p:extLst>
      <p:ext uri="{BB962C8B-B14F-4D97-AF65-F5344CB8AC3E}">
        <p14:creationId xmlns:p14="http://schemas.microsoft.com/office/powerpoint/2010/main" val="38504302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l" rtl="0"/>
            <a:r>
              <a:rPr lang="en-US" dirty="0" smtClean="0">
                <a:solidFill>
                  <a:srgbClr val="FF0000"/>
                </a:solidFill>
              </a:rPr>
              <a:t>Hardware:</a:t>
            </a:r>
          </a:p>
          <a:p>
            <a:pPr marL="0" indent="0" algn="l" rtl="0">
              <a:buNone/>
            </a:pPr>
            <a:r>
              <a:rPr lang="en-US" dirty="0" smtClean="0">
                <a:solidFill>
                  <a:prstClr val="black"/>
                </a:solidFill>
              </a:rPr>
              <a:t>Example: Router </a:t>
            </a:r>
            <a:r>
              <a:rPr lang="en-US" dirty="0">
                <a:solidFill>
                  <a:prstClr val="black"/>
                </a:solidFill>
              </a:rPr>
              <a:t>, Ethernet card and </a:t>
            </a:r>
            <a:r>
              <a:rPr lang="en-US" dirty="0" smtClean="0">
                <a:solidFill>
                  <a:prstClr val="black"/>
                </a:solidFill>
              </a:rPr>
              <a:t>hub</a:t>
            </a:r>
          </a:p>
          <a:p>
            <a:pPr algn="l" rtl="0"/>
            <a:r>
              <a:rPr lang="en-US" dirty="0" smtClean="0">
                <a:solidFill>
                  <a:srgbClr val="FF0000"/>
                </a:solidFill>
              </a:rPr>
              <a:t>Software:</a:t>
            </a:r>
          </a:p>
          <a:p>
            <a:pPr marL="0" indent="0">
              <a:buNone/>
            </a:pPr>
            <a:r>
              <a:rPr lang="ar-SA" sz="2800" dirty="0" smtClean="0">
                <a:cs typeface="Akhbar MT" pitchFamily="2" charset="-78"/>
              </a:rPr>
              <a:t>نظم التشغيل الحديثة صمم الجدار الناري معها أو يتم شرائه مستقلاً</a:t>
            </a:r>
            <a:endParaRPr lang="ar-SA" sz="2800" dirty="0">
              <a:cs typeface="Akhbar MT" pitchFamily="2" charset="-78"/>
            </a:endParaRPr>
          </a:p>
        </p:txBody>
      </p:sp>
    </p:spTree>
    <p:extLst>
      <p:ext uri="{BB962C8B-B14F-4D97-AF65-F5344CB8AC3E}">
        <p14:creationId xmlns:p14="http://schemas.microsoft.com/office/powerpoint/2010/main" val="26832394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4800" dirty="0" smtClean="0">
                <a:solidFill>
                  <a:schemeClr val="accent6">
                    <a:lumMod val="75000"/>
                  </a:schemeClr>
                </a:solidFill>
                <a:latin typeface="AngsanaUPC" pitchFamily="18" charset="-34"/>
                <a:cs typeface="Andalus" pitchFamily="18" charset="-78"/>
              </a:rPr>
              <a:t>أهداف جدار النار </a:t>
            </a:r>
            <a:r>
              <a:rPr lang="en-US" sz="4800" dirty="0" smtClean="0">
                <a:solidFill>
                  <a:schemeClr val="accent6">
                    <a:lumMod val="75000"/>
                  </a:schemeClr>
                </a:solidFill>
                <a:latin typeface="AngsanaUPC" pitchFamily="18" charset="-34"/>
                <a:cs typeface="AngsanaUPC" pitchFamily="18" charset="-34"/>
              </a:rPr>
              <a:t>Firewall aim </a:t>
            </a:r>
            <a:endParaRPr lang="ar-SA" sz="4800" dirty="0">
              <a:solidFill>
                <a:schemeClr val="accent6">
                  <a:lumMod val="75000"/>
                </a:schemeClr>
              </a:solidFill>
              <a:latin typeface="AngsanaUPC" pitchFamily="18" charset="-34"/>
              <a:cs typeface="Andalus" pitchFamily="18" charset="-78"/>
            </a:endParaRPr>
          </a:p>
        </p:txBody>
      </p:sp>
      <p:sp>
        <p:nvSpPr>
          <p:cNvPr id="3" name="عنصر نائب للمحتوى 2"/>
          <p:cNvSpPr>
            <a:spLocks noGrp="1"/>
          </p:cNvSpPr>
          <p:nvPr>
            <p:ph idx="1"/>
          </p:nvPr>
        </p:nvSpPr>
        <p:spPr/>
        <p:txBody>
          <a:bodyPr/>
          <a:lstStyle/>
          <a:p>
            <a:pPr marL="0" indent="0">
              <a:buNone/>
            </a:pPr>
            <a:r>
              <a:rPr lang="ar-SA" dirty="0" smtClean="0"/>
              <a:t>1- </a:t>
            </a:r>
            <a:r>
              <a:rPr lang="ar-SA" sz="2400" dirty="0" smtClean="0">
                <a:latin typeface="Andalus" pitchFamily="18" charset="-78"/>
                <a:cs typeface="Andalus" pitchFamily="18" charset="-78"/>
              </a:rPr>
              <a:t>يؤسس ارتباط يمكن التحكم به </a:t>
            </a:r>
            <a:r>
              <a:rPr lang="en-US" sz="2400" dirty="0" smtClean="0">
                <a:solidFill>
                  <a:prstClr val="black"/>
                </a:solidFill>
                <a:latin typeface="Andalus" pitchFamily="18" charset="-78"/>
                <a:cs typeface="Andalus" pitchFamily="18" charset="-78"/>
              </a:rPr>
              <a:t>Establish a controlled link)</a:t>
            </a:r>
            <a:r>
              <a:rPr lang="ar-SA" sz="2400" dirty="0" smtClean="0">
                <a:solidFill>
                  <a:prstClr val="black"/>
                </a:solidFill>
                <a:latin typeface="Andalus" pitchFamily="18" charset="-78"/>
                <a:cs typeface="Andalus" pitchFamily="18" charset="-78"/>
              </a:rPr>
              <a:t>)</a:t>
            </a:r>
            <a:endParaRPr lang="ar-SA" sz="2400" dirty="0" smtClean="0">
              <a:latin typeface="Andalus" pitchFamily="18" charset="-78"/>
              <a:cs typeface="Andalus" pitchFamily="18" charset="-78"/>
            </a:endParaRPr>
          </a:p>
          <a:p>
            <a:pPr marL="0" lvl="0" indent="0">
              <a:buClr>
                <a:srgbClr val="B13F9A"/>
              </a:buClr>
              <a:buNone/>
            </a:pPr>
            <a:r>
              <a:rPr lang="ar-SA" sz="2400" dirty="0" smtClean="0">
                <a:latin typeface="Andalus" pitchFamily="18" charset="-78"/>
                <a:cs typeface="Andalus" pitchFamily="18" charset="-78"/>
              </a:rPr>
              <a:t> 2- </a:t>
            </a:r>
            <a:r>
              <a:rPr lang="ar-SA" sz="2400" dirty="0" smtClean="0">
                <a:solidFill>
                  <a:prstClr val="black"/>
                </a:solidFill>
                <a:latin typeface="Andalus" pitchFamily="18" charset="-78"/>
                <a:cs typeface="Andalus" pitchFamily="18" charset="-78"/>
              </a:rPr>
              <a:t>يحمى </a:t>
            </a:r>
            <a:r>
              <a:rPr lang="ar-SA" sz="2400" dirty="0">
                <a:solidFill>
                  <a:prstClr val="black"/>
                </a:solidFill>
                <a:latin typeface="Andalus" pitchFamily="18" charset="-78"/>
                <a:cs typeface="Andalus" pitchFamily="18" charset="-78"/>
              </a:rPr>
              <a:t>الشبكة الفرضية (</a:t>
            </a:r>
            <a:r>
              <a:rPr lang="en-US" sz="2400" dirty="0">
                <a:solidFill>
                  <a:prstClr val="black"/>
                </a:solidFill>
                <a:latin typeface="Andalus" pitchFamily="18" charset="-78"/>
                <a:cs typeface="Andalus" pitchFamily="18" charset="-78"/>
              </a:rPr>
              <a:t>Premises Network</a:t>
            </a:r>
            <a:r>
              <a:rPr lang="ar-SA" sz="2400" dirty="0">
                <a:solidFill>
                  <a:prstClr val="black"/>
                </a:solidFill>
                <a:latin typeface="Andalus" pitchFamily="18" charset="-78"/>
                <a:cs typeface="Andalus" pitchFamily="18" charset="-78"/>
              </a:rPr>
              <a:t>) من الهجمات المعتمدة من </a:t>
            </a:r>
            <a:r>
              <a:rPr lang="ar-SA" sz="2400" dirty="0" smtClean="0">
                <a:solidFill>
                  <a:prstClr val="black"/>
                </a:solidFill>
                <a:latin typeface="Andalus" pitchFamily="18" charset="-78"/>
                <a:cs typeface="Andalus" pitchFamily="18" charset="-78"/>
              </a:rPr>
              <a:t>الأنترنت (</a:t>
            </a:r>
            <a:r>
              <a:rPr lang="en-US" sz="2400" dirty="0">
                <a:solidFill>
                  <a:prstClr val="black"/>
                </a:solidFill>
                <a:latin typeface="Andalus" pitchFamily="18" charset="-78"/>
                <a:cs typeface="Andalus" pitchFamily="18" charset="-78"/>
              </a:rPr>
              <a:t>Internet-based Attacks</a:t>
            </a:r>
            <a:r>
              <a:rPr lang="ar-SA" sz="2400" dirty="0" smtClean="0">
                <a:solidFill>
                  <a:prstClr val="black"/>
                </a:solidFill>
                <a:latin typeface="Andalus" pitchFamily="18" charset="-78"/>
                <a:cs typeface="Andalus" pitchFamily="18" charset="-78"/>
              </a:rPr>
              <a:t>)</a:t>
            </a:r>
          </a:p>
          <a:p>
            <a:pPr algn="l" rtl="0">
              <a:buClr>
                <a:srgbClr val="B13F9A"/>
              </a:buClr>
              <a:buFont typeface="Wingdings" pitchFamily="2" charset="2"/>
              <a:buChar char="v"/>
            </a:pPr>
            <a:r>
              <a:rPr lang="en-US" sz="2400" dirty="0" smtClean="0">
                <a:solidFill>
                  <a:schemeClr val="accent6">
                    <a:lumMod val="75000"/>
                  </a:schemeClr>
                </a:solidFill>
                <a:latin typeface="Andalus" pitchFamily="18" charset="-78"/>
                <a:cs typeface="Andalus" pitchFamily="18" charset="-78"/>
              </a:rPr>
              <a:t>Premises Network:</a:t>
            </a:r>
          </a:p>
          <a:p>
            <a:pPr marL="0" indent="0">
              <a:buClr>
                <a:srgbClr val="B13F9A"/>
              </a:buClr>
              <a:buNone/>
            </a:pPr>
            <a:r>
              <a:rPr lang="ar-SA" sz="2400" dirty="0" smtClean="0">
                <a:solidFill>
                  <a:prstClr val="black"/>
                </a:solidFill>
                <a:latin typeface="Andalus" pitchFamily="18" charset="-78"/>
                <a:cs typeface="Andalus" pitchFamily="18" charset="-78"/>
              </a:rPr>
              <a:t>مجموعة من شبكات ال </a:t>
            </a:r>
            <a:r>
              <a:rPr lang="en-US" sz="2400" dirty="0" smtClean="0">
                <a:solidFill>
                  <a:prstClr val="black"/>
                </a:solidFill>
                <a:latin typeface="Andalus" pitchFamily="18" charset="-78"/>
                <a:cs typeface="Andalus" pitchFamily="18" charset="-78"/>
              </a:rPr>
              <a:t>LANs </a:t>
            </a:r>
            <a:r>
              <a:rPr lang="ar-SA" sz="2400" dirty="0" smtClean="0">
                <a:solidFill>
                  <a:prstClr val="black"/>
                </a:solidFill>
                <a:latin typeface="Andalus" pitchFamily="18" charset="-78"/>
                <a:cs typeface="Andalus" pitchFamily="18" charset="-78"/>
              </a:rPr>
              <a:t> وتزود بالربط الداخلي (ال </a:t>
            </a:r>
            <a:r>
              <a:rPr lang="en-US" sz="2400" dirty="0" smtClean="0">
                <a:solidFill>
                  <a:prstClr val="black"/>
                </a:solidFill>
                <a:latin typeface="Andalus" pitchFamily="18" charset="-78"/>
                <a:cs typeface="Andalus" pitchFamily="18" charset="-78"/>
              </a:rPr>
              <a:t>PC</a:t>
            </a:r>
            <a:r>
              <a:rPr lang="ar-SA" sz="2400" dirty="0" smtClean="0">
                <a:solidFill>
                  <a:prstClr val="black"/>
                </a:solidFill>
                <a:latin typeface="Andalus" pitchFamily="18" charset="-78"/>
                <a:cs typeface="Andalus" pitchFamily="18" charset="-78"/>
              </a:rPr>
              <a:t> وال </a:t>
            </a:r>
            <a:r>
              <a:rPr lang="en-US" sz="2400" dirty="0" smtClean="0">
                <a:solidFill>
                  <a:prstClr val="black"/>
                </a:solidFill>
                <a:latin typeface="Andalus" pitchFamily="18" charset="-78"/>
                <a:cs typeface="Andalus" pitchFamily="18" charset="-78"/>
              </a:rPr>
              <a:t>Server</a:t>
            </a:r>
            <a:r>
              <a:rPr lang="ar-SA" sz="2400" dirty="0" smtClean="0">
                <a:solidFill>
                  <a:prstClr val="black"/>
                </a:solidFill>
                <a:latin typeface="Andalus" pitchFamily="18" charset="-78"/>
                <a:cs typeface="Andalus" pitchFamily="18" charset="-78"/>
              </a:rPr>
              <a:t>)</a:t>
            </a:r>
            <a:endParaRPr lang="ar-SA" sz="2400" dirty="0">
              <a:solidFill>
                <a:prstClr val="black"/>
              </a:solidFill>
              <a:latin typeface="Andalus" pitchFamily="18" charset="-78"/>
              <a:cs typeface="Andalus" pitchFamily="18" charset="-78"/>
            </a:endParaRPr>
          </a:p>
          <a:p>
            <a:pPr marL="514350" indent="-514350">
              <a:buFont typeface="+mj-lt"/>
              <a:buAutoNum type="arabicParenR"/>
            </a:pPr>
            <a:endParaRPr lang="ar-SA" sz="2800" dirty="0" smtClean="0">
              <a:latin typeface="TimesNewRomanPSMT"/>
            </a:endParaRPr>
          </a:p>
          <a:p>
            <a:pPr marL="514350" indent="-514350">
              <a:buFont typeface="+mj-lt"/>
              <a:buAutoNum type="arabicParenR"/>
            </a:pPr>
            <a:endParaRPr lang="ar-SA" dirty="0" smtClean="0"/>
          </a:p>
          <a:p>
            <a:pPr marL="514350" indent="-514350">
              <a:buFont typeface="+mj-lt"/>
              <a:buAutoNum type="arabicParenR"/>
            </a:pPr>
            <a:endParaRPr lang="ar-SA" dirty="0"/>
          </a:p>
        </p:txBody>
      </p:sp>
    </p:spTree>
    <p:extLst>
      <p:ext uri="{BB962C8B-B14F-4D97-AF65-F5344CB8AC3E}">
        <p14:creationId xmlns:p14="http://schemas.microsoft.com/office/powerpoint/2010/main" val="34175390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2800" dirty="0" smtClean="0">
                <a:solidFill>
                  <a:schemeClr val="tx2">
                    <a:lumMod val="75000"/>
                  </a:schemeClr>
                </a:solidFill>
                <a:latin typeface="AngsanaUPC" pitchFamily="18" charset="-34"/>
                <a:cs typeface="Andalus" pitchFamily="18" charset="-78"/>
              </a:rPr>
              <a:t>خصائص الجدر النارية   </a:t>
            </a:r>
            <a:r>
              <a:rPr lang="en-US" sz="2800" dirty="0" smtClean="0">
                <a:solidFill>
                  <a:schemeClr val="tx2">
                    <a:lumMod val="75000"/>
                  </a:schemeClr>
                </a:solidFill>
                <a:latin typeface="AngsanaUPC" pitchFamily="18" charset="-34"/>
                <a:cs typeface="AngsanaUPC" pitchFamily="18" charset="-34"/>
              </a:rPr>
              <a:t>Firewall characteristic</a:t>
            </a:r>
            <a:endParaRPr lang="ar-SA" sz="2800" dirty="0">
              <a:solidFill>
                <a:schemeClr val="tx2">
                  <a:lumMod val="75000"/>
                </a:schemeClr>
              </a:solidFill>
              <a:latin typeface="AngsanaUPC" pitchFamily="18" charset="-34"/>
              <a:cs typeface="Andalus" pitchFamily="18" charset="-78"/>
            </a:endParaRPr>
          </a:p>
        </p:txBody>
      </p:sp>
      <p:sp>
        <p:nvSpPr>
          <p:cNvPr id="3" name="عنصر نائب للمحتوى 2"/>
          <p:cNvSpPr>
            <a:spLocks noGrp="1"/>
          </p:cNvSpPr>
          <p:nvPr>
            <p:ph idx="1"/>
          </p:nvPr>
        </p:nvSpPr>
        <p:spPr/>
        <p:txBody>
          <a:bodyPr/>
          <a:lstStyle/>
          <a:p>
            <a:r>
              <a:rPr lang="ar-SA" b="1" u="sng" dirty="0" smtClean="0">
                <a:solidFill>
                  <a:srgbClr val="FF0000"/>
                </a:solidFill>
                <a:latin typeface="Andalus" pitchFamily="18" charset="-78"/>
                <a:cs typeface="Andalus" pitchFamily="18" charset="-78"/>
              </a:rPr>
              <a:t>الأهداف التصميمية:</a:t>
            </a:r>
            <a:r>
              <a:rPr lang="en-US" b="1" u="sng" dirty="0" smtClean="0">
                <a:solidFill>
                  <a:srgbClr val="FF0000"/>
                </a:solidFill>
                <a:latin typeface="Andalus" pitchFamily="18" charset="-78"/>
                <a:cs typeface="Andalus" pitchFamily="18" charset="-78"/>
              </a:rPr>
              <a:t> (</a:t>
            </a:r>
            <a:r>
              <a:rPr lang="en-US" sz="2800" b="1" u="sng" dirty="0" smtClean="0">
                <a:solidFill>
                  <a:srgbClr val="FF0000"/>
                </a:solidFill>
                <a:latin typeface="Andalus" pitchFamily="18" charset="-78"/>
                <a:cs typeface="Andalus" pitchFamily="18" charset="-78"/>
              </a:rPr>
              <a:t>Designing Goals) </a:t>
            </a:r>
          </a:p>
          <a:p>
            <a:pPr marL="514350" indent="-514350">
              <a:buFont typeface="+mj-lt"/>
              <a:buAutoNum type="arabicPeriod"/>
            </a:pPr>
            <a:r>
              <a:rPr lang="ar-SA" sz="2400" b="1" dirty="0" smtClean="0">
                <a:latin typeface="Andalus" pitchFamily="18" charset="-78"/>
                <a:cs typeface="Andalus" pitchFamily="18" charset="-78"/>
              </a:rPr>
              <a:t>كل عمليات المرور (</a:t>
            </a:r>
            <a:r>
              <a:rPr lang="en-US" sz="2400" b="1" dirty="0" smtClean="0">
                <a:latin typeface="Andalus" pitchFamily="18" charset="-78"/>
                <a:cs typeface="Andalus" pitchFamily="18" charset="-78"/>
              </a:rPr>
              <a:t>Traffic</a:t>
            </a:r>
            <a:r>
              <a:rPr lang="ar-SA" sz="2400" b="1" dirty="0" smtClean="0">
                <a:latin typeface="Andalus" pitchFamily="18" charset="-78"/>
                <a:cs typeface="Andalus" pitchFamily="18" charset="-78"/>
              </a:rPr>
              <a:t>) من الداخل والخارج او العكس يجب ان تمر عبر ال الجدار الناري ويمكن أنجاز هذا المفهوم عبر المنع الفيزيائي (</a:t>
            </a:r>
            <a:r>
              <a:rPr lang="en-US" sz="2400" b="1" dirty="0" smtClean="0">
                <a:latin typeface="Andalus" pitchFamily="18" charset="-78"/>
                <a:cs typeface="Andalus" pitchFamily="18" charset="-78"/>
              </a:rPr>
              <a:t>(Blocking</a:t>
            </a:r>
            <a:r>
              <a:rPr lang="ar-SA" sz="2400" b="1" dirty="0" smtClean="0">
                <a:latin typeface="Andalus" pitchFamily="18" charset="-78"/>
                <a:cs typeface="Andalus" pitchFamily="18" charset="-78"/>
              </a:rPr>
              <a:t> .</a:t>
            </a:r>
          </a:p>
          <a:p>
            <a:pPr marL="514350" indent="-514350">
              <a:buFont typeface="+mj-lt"/>
              <a:buAutoNum type="arabicPeriod"/>
            </a:pPr>
            <a:r>
              <a:rPr lang="ar-SA" sz="2400" b="1" dirty="0" smtClean="0">
                <a:latin typeface="Andalus" pitchFamily="18" charset="-78"/>
                <a:cs typeface="Andalus" pitchFamily="18" charset="-78"/>
              </a:rPr>
              <a:t>المرور المصرح له</a:t>
            </a:r>
            <a:r>
              <a:rPr lang="en-US" sz="2400" b="1" dirty="0" smtClean="0">
                <a:latin typeface="Andalus" pitchFamily="18" charset="-78"/>
                <a:cs typeface="Andalus" pitchFamily="18" charset="-78"/>
              </a:rPr>
              <a:t> (Authorized traffic ) </a:t>
            </a:r>
            <a:r>
              <a:rPr lang="ar-SA" sz="2400" b="1" dirty="0" smtClean="0">
                <a:latin typeface="Andalus" pitchFamily="18" charset="-78"/>
                <a:cs typeface="Andalus" pitchFamily="18" charset="-78"/>
              </a:rPr>
              <a:t>كما في سياسة التامين هو فقط الذى يسمح له بالمرور. </a:t>
            </a:r>
          </a:p>
          <a:p>
            <a:pPr marL="514350" indent="-514350">
              <a:buFont typeface="+mj-lt"/>
              <a:buAutoNum type="arabicPeriod"/>
            </a:pPr>
            <a:r>
              <a:rPr lang="ar-SA" sz="2400" b="1" dirty="0" smtClean="0">
                <a:latin typeface="Andalus" pitchFamily="18" charset="-78"/>
                <a:cs typeface="Andalus" pitchFamily="18" charset="-78"/>
              </a:rPr>
              <a:t>يجب أن يكون الجدار الناري نفسة محصناً  ضد عمليات الاختراق وذلك ب: </a:t>
            </a:r>
          </a:p>
          <a:p>
            <a:pPr lvl="2"/>
            <a:r>
              <a:rPr lang="ar-SA" sz="2200" b="1" dirty="0" smtClean="0">
                <a:solidFill>
                  <a:schemeClr val="tx2">
                    <a:lumMod val="75000"/>
                  </a:schemeClr>
                </a:solidFill>
                <a:latin typeface="Andalus" pitchFamily="18" charset="-78"/>
                <a:cs typeface="Andalus" pitchFamily="18" charset="-78"/>
              </a:rPr>
              <a:t>استخدام نظام موثوق به </a:t>
            </a:r>
            <a:r>
              <a:rPr lang="en-US" sz="2200" dirty="0" smtClean="0">
                <a:solidFill>
                  <a:schemeClr val="tx2">
                    <a:lumMod val="75000"/>
                  </a:schemeClr>
                </a:solidFill>
                <a:latin typeface="TimesNewRomanPSMT"/>
              </a:rPr>
              <a:t>Trusted system) </a:t>
            </a:r>
            <a:r>
              <a:rPr lang="ar-SA" sz="2200" dirty="0" smtClean="0">
                <a:solidFill>
                  <a:schemeClr val="tx2">
                    <a:lumMod val="75000"/>
                  </a:schemeClr>
                </a:solidFill>
                <a:latin typeface="TimesNewRomanPSMT"/>
              </a:rPr>
              <a:t>) مع نظام تشغيل آمن </a:t>
            </a:r>
            <a:r>
              <a:rPr lang="en-US" sz="2400" dirty="0">
                <a:solidFill>
                  <a:schemeClr val="tx2">
                    <a:lumMod val="75000"/>
                  </a:schemeClr>
                </a:solidFill>
                <a:latin typeface="TimesNewRomanPSMT"/>
              </a:rPr>
              <a:t>Secure </a:t>
            </a:r>
            <a:r>
              <a:rPr lang="en-US" sz="2400" dirty="0" smtClean="0">
                <a:solidFill>
                  <a:schemeClr val="tx2">
                    <a:lumMod val="75000"/>
                  </a:schemeClr>
                </a:solidFill>
                <a:latin typeface="TimesNewRomanPSMT"/>
              </a:rPr>
              <a:t>O.</a:t>
            </a:r>
            <a:r>
              <a:rPr lang="en-US" sz="2400" dirty="0">
                <a:solidFill>
                  <a:schemeClr val="tx2">
                    <a:lumMod val="75000"/>
                  </a:schemeClr>
                </a:solidFill>
                <a:latin typeface="TimesNewRomanPSMT"/>
              </a:rPr>
              <a:t> </a:t>
            </a:r>
            <a:r>
              <a:rPr lang="en-US" sz="2400" dirty="0" smtClean="0">
                <a:solidFill>
                  <a:schemeClr val="tx2">
                    <a:lumMod val="75000"/>
                  </a:schemeClr>
                </a:solidFill>
                <a:latin typeface="TimesNewRomanPSMT"/>
              </a:rPr>
              <a:t>S) </a:t>
            </a:r>
            <a:r>
              <a:rPr lang="ar-SA" sz="2400" dirty="0" smtClean="0">
                <a:solidFill>
                  <a:schemeClr val="tx2">
                    <a:lumMod val="75000"/>
                  </a:schemeClr>
                </a:solidFill>
                <a:latin typeface="TimesNewRomanPSMT"/>
              </a:rPr>
              <a:t>)</a:t>
            </a:r>
            <a:endParaRPr lang="ar-SA" sz="2200" b="1" dirty="0" smtClean="0">
              <a:solidFill>
                <a:schemeClr val="tx2">
                  <a:lumMod val="75000"/>
                </a:schemeClr>
              </a:solidFill>
              <a:latin typeface="Andalus" pitchFamily="18" charset="-78"/>
              <a:cs typeface="Andalus" pitchFamily="18" charset="-78"/>
            </a:endParaRPr>
          </a:p>
          <a:p>
            <a:pPr marL="571500" indent="-571500">
              <a:buFont typeface="+mj-lt"/>
              <a:buAutoNum type="arabicPeriod"/>
            </a:pPr>
            <a:endParaRPr lang="ar-SA" b="1" dirty="0">
              <a:solidFill>
                <a:srgbClr val="FF0000"/>
              </a:solidFill>
              <a:latin typeface="Andalus" pitchFamily="18" charset="-78"/>
              <a:cs typeface="Andalus" pitchFamily="18" charset="-78"/>
            </a:endParaRPr>
          </a:p>
        </p:txBody>
      </p:sp>
    </p:spTree>
    <p:extLst>
      <p:ext uri="{BB962C8B-B14F-4D97-AF65-F5344CB8AC3E}">
        <p14:creationId xmlns:p14="http://schemas.microsoft.com/office/powerpoint/2010/main" val="18743386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3200" dirty="0" smtClean="0">
                <a:solidFill>
                  <a:schemeClr val="tx2">
                    <a:lumMod val="75000"/>
                  </a:schemeClr>
                </a:solidFill>
                <a:latin typeface="Andalus" pitchFamily="18" charset="-78"/>
                <a:cs typeface="Andalus" pitchFamily="18" charset="-78"/>
              </a:rPr>
              <a:t>تقنيات الجدار الناري : </a:t>
            </a:r>
            <a:r>
              <a:rPr lang="en-US" sz="3200" dirty="0" smtClean="0">
                <a:solidFill>
                  <a:schemeClr val="tx2">
                    <a:lumMod val="75000"/>
                  </a:schemeClr>
                </a:solidFill>
                <a:latin typeface="Andalus" pitchFamily="18" charset="-78"/>
                <a:cs typeface="Andalus" pitchFamily="18" charset="-78"/>
              </a:rPr>
              <a:t>Fire ware Technique</a:t>
            </a:r>
            <a:endParaRPr lang="ar-SA" sz="3200" dirty="0">
              <a:solidFill>
                <a:schemeClr val="tx2">
                  <a:lumMod val="75000"/>
                </a:schemeClr>
              </a:solidFill>
              <a:latin typeface="Andalus" pitchFamily="18" charset="-78"/>
              <a:cs typeface="Andalus" pitchFamily="18" charset="-78"/>
            </a:endParaRPr>
          </a:p>
        </p:txBody>
      </p:sp>
      <p:sp>
        <p:nvSpPr>
          <p:cNvPr id="3" name="عنصر نائب للمحتوى 2"/>
          <p:cNvSpPr>
            <a:spLocks noGrp="1"/>
          </p:cNvSpPr>
          <p:nvPr>
            <p:ph idx="1"/>
          </p:nvPr>
        </p:nvSpPr>
        <p:spPr/>
        <p:txBody>
          <a:bodyPr>
            <a:normAutofit fontScale="85000" lnSpcReduction="20000"/>
          </a:bodyPr>
          <a:lstStyle/>
          <a:p>
            <a:r>
              <a:rPr lang="ar-SA" sz="2800" b="1" dirty="0" smtClean="0">
                <a:solidFill>
                  <a:srgbClr val="00B050"/>
                </a:solidFill>
                <a:latin typeface="Andalus" pitchFamily="18" charset="-78"/>
                <a:cs typeface="Andalus" pitchFamily="18" charset="-78"/>
              </a:rPr>
              <a:t>هناك أربعة تقنيات تستخدمها الجدر النارية للتحكم في الدخول وتمكين سياسات السرية :</a:t>
            </a:r>
          </a:p>
          <a:p>
            <a:pPr marL="514350" indent="-514350">
              <a:buFont typeface="+mj-lt"/>
              <a:buAutoNum type="arabicPeriod"/>
            </a:pPr>
            <a:r>
              <a:rPr lang="ar-SA" sz="4800" dirty="0" smtClean="0">
                <a:solidFill>
                  <a:srgbClr val="FF0000"/>
                </a:solidFill>
                <a:latin typeface="Arabic Typesetting" pitchFamily="66" charset="-78"/>
                <a:cs typeface="Arabic Typesetting" pitchFamily="66" charset="-78"/>
              </a:rPr>
              <a:t>خدمة التحكم (</a:t>
            </a:r>
            <a:r>
              <a:rPr lang="en-US" sz="4800" dirty="0" smtClean="0">
                <a:solidFill>
                  <a:srgbClr val="FF0000"/>
                </a:solidFill>
                <a:latin typeface="Arabic Typesetting" pitchFamily="66" charset="-78"/>
                <a:cs typeface="Arabic Typesetting" pitchFamily="66" charset="-78"/>
              </a:rPr>
              <a:t>Service Control</a:t>
            </a:r>
            <a:r>
              <a:rPr lang="ar-SA" sz="4800" dirty="0" smtClean="0">
                <a:solidFill>
                  <a:srgbClr val="FF0000"/>
                </a:solidFill>
                <a:latin typeface="Arabic Typesetting" pitchFamily="66" charset="-78"/>
                <a:cs typeface="Arabic Typesetting" pitchFamily="66" charset="-78"/>
              </a:rPr>
              <a:t>):</a:t>
            </a:r>
          </a:p>
          <a:p>
            <a:pPr marL="514350" indent="-514350">
              <a:buFont typeface="+mj-lt"/>
              <a:buAutoNum type="arabicPeriod"/>
            </a:pPr>
            <a:r>
              <a:rPr lang="ar-SA" sz="4800" dirty="0" smtClean="0">
                <a:solidFill>
                  <a:srgbClr val="FF0000"/>
                </a:solidFill>
                <a:latin typeface="Arabic Typesetting" pitchFamily="66" charset="-78"/>
                <a:cs typeface="Arabic Typesetting" pitchFamily="66" charset="-78"/>
              </a:rPr>
              <a:t>التحكم بالاتجاه </a:t>
            </a:r>
            <a:r>
              <a:rPr lang="en-US" sz="4800" dirty="0" smtClean="0">
                <a:solidFill>
                  <a:srgbClr val="FF0000"/>
                </a:solidFill>
                <a:latin typeface="Arabic Typesetting" pitchFamily="66" charset="-78"/>
                <a:cs typeface="Arabic Typesetting" pitchFamily="66" charset="-78"/>
              </a:rPr>
              <a:t>(Direction Control)</a:t>
            </a:r>
            <a:r>
              <a:rPr lang="ar-SA" sz="4800" dirty="0" smtClean="0">
                <a:solidFill>
                  <a:srgbClr val="FF0000"/>
                </a:solidFill>
                <a:latin typeface="Arabic Typesetting" pitchFamily="66" charset="-78"/>
                <a:cs typeface="Arabic Typesetting" pitchFamily="66" charset="-78"/>
              </a:rPr>
              <a:t>:</a:t>
            </a:r>
          </a:p>
          <a:p>
            <a:pPr marL="514350" indent="-514350">
              <a:buFont typeface="+mj-lt"/>
              <a:buAutoNum type="arabicPeriod"/>
            </a:pPr>
            <a:r>
              <a:rPr lang="ar-SA" sz="4800" dirty="0" smtClean="0">
                <a:solidFill>
                  <a:srgbClr val="FF0000"/>
                </a:solidFill>
                <a:latin typeface="Arabic Typesetting" pitchFamily="66" charset="-78"/>
                <a:cs typeface="Arabic Typesetting" pitchFamily="66" charset="-78"/>
              </a:rPr>
              <a:t>التحكم بالمستخدم </a:t>
            </a:r>
            <a:r>
              <a:rPr lang="en-US" sz="4800" dirty="0" smtClean="0">
                <a:solidFill>
                  <a:srgbClr val="FF0000"/>
                </a:solidFill>
                <a:latin typeface="Arabic Typesetting" pitchFamily="66" charset="-78"/>
                <a:cs typeface="Arabic Typesetting" pitchFamily="66" charset="-78"/>
              </a:rPr>
              <a:t>User Control ) </a:t>
            </a:r>
            <a:r>
              <a:rPr lang="ar-SA" sz="4800" dirty="0" smtClean="0">
                <a:solidFill>
                  <a:srgbClr val="FF0000"/>
                </a:solidFill>
                <a:latin typeface="Arabic Typesetting" pitchFamily="66" charset="-78"/>
                <a:cs typeface="Arabic Typesetting" pitchFamily="66" charset="-78"/>
              </a:rPr>
              <a:t>):</a:t>
            </a:r>
          </a:p>
          <a:p>
            <a:pPr marL="514350" indent="-514350">
              <a:buFont typeface="+mj-lt"/>
              <a:buAutoNum type="arabicPeriod"/>
            </a:pPr>
            <a:r>
              <a:rPr lang="ar-SA" sz="4800" dirty="0" smtClean="0">
                <a:solidFill>
                  <a:srgbClr val="FF0000"/>
                </a:solidFill>
                <a:latin typeface="Arabic Typesetting" pitchFamily="66" charset="-78"/>
                <a:cs typeface="Arabic Typesetting" pitchFamily="66" charset="-78"/>
              </a:rPr>
              <a:t>التحكم بالسلوك (</a:t>
            </a:r>
            <a:r>
              <a:rPr lang="en-US" sz="4800" dirty="0" smtClean="0">
                <a:solidFill>
                  <a:srgbClr val="FF0000"/>
                </a:solidFill>
                <a:latin typeface="Arabic Typesetting" pitchFamily="66" charset="-78"/>
                <a:cs typeface="Arabic Typesetting" pitchFamily="66" charset="-78"/>
              </a:rPr>
              <a:t>Behavior Contro</a:t>
            </a:r>
            <a:r>
              <a:rPr lang="en-US" dirty="0" smtClean="0">
                <a:solidFill>
                  <a:srgbClr val="FF0000"/>
                </a:solidFill>
              </a:rPr>
              <a:t>l</a:t>
            </a:r>
            <a:r>
              <a:rPr lang="ar-SA" dirty="0" smtClean="0">
                <a:solidFill>
                  <a:srgbClr val="FF0000"/>
                </a:solidFill>
              </a:rPr>
              <a:t>):</a:t>
            </a:r>
            <a:endParaRPr lang="ar-SA" dirty="0">
              <a:solidFill>
                <a:srgbClr val="FF0000"/>
              </a:solidFill>
            </a:endParaRPr>
          </a:p>
        </p:txBody>
      </p:sp>
    </p:spTree>
    <p:extLst>
      <p:ext uri="{BB962C8B-B14F-4D97-AF65-F5344CB8AC3E}">
        <p14:creationId xmlns:p14="http://schemas.microsoft.com/office/powerpoint/2010/main" val="35871420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620688"/>
            <a:ext cx="7239000" cy="1143000"/>
          </a:xfrm>
        </p:spPr>
        <p:txBody>
          <a:bodyPr>
            <a:normAutofit fontScale="90000"/>
          </a:bodyPr>
          <a:lstStyle/>
          <a:p>
            <a:pPr marL="514350" lvl="0" indent="-514350" algn="r">
              <a:spcBef>
                <a:spcPts val="600"/>
              </a:spcBef>
            </a:pPr>
            <a:r>
              <a:rPr lang="ar-SA" sz="4800" cap="none" dirty="0">
                <a:ln>
                  <a:noFill/>
                </a:ln>
                <a:solidFill>
                  <a:srgbClr val="FF0000"/>
                </a:solidFill>
                <a:latin typeface="Arabic Typesetting" pitchFamily="66" charset="-78"/>
                <a:ea typeface="+mn-ea"/>
                <a:cs typeface="Arabic Typesetting" pitchFamily="66" charset="-78"/>
              </a:rPr>
              <a:t>خدمة التحكم (</a:t>
            </a:r>
            <a:r>
              <a:rPr lang="en-US" sz="4800" cap="none" dirty="0">
                <a:ln>
                  <a:noFill/>
                </a:ln>
                <a:solidFill>
                  <a:srgbClr val="FF0000"/>
                </a:solidFill>
                <a:latin typeface="Arabic Typesetting" pitchFamily="66" charset="-78"/>
                <a:ea typeface="+mn-ea"/>
                <a:cs typeface="Arabic Typesetting" pitchFamily="66" charset="-78"/>
              </a:rPr>
              <a:t>Service Control</a:t>
            </a:r>
            <a:r>
              <a:rPr lang="ar-SA" sz="4800" cap="none" dirty="0">
                <a:ln>
                  <a:noFill/>
                </a:ln>
                <a:solidFill>
                  <a:srgbClr val="FF0000"/>
                </a:solidFill>
                <a:latin typeface="Arabic Typesetting" pitchFamily="66" charset="-78"/>
                <a:ea typeface="+mn-ea"/>
                <a:cs typeface="Arabic Typesetting" pitchFamily="66" charset="-78"/>
              </a:rPr>
              <a:t>):</a:t>
            </a:r>
            <a:br>
              <a:rPr lang="ar-SA" sz="4800" cap="none" dirty="0">
                <a:ln>
                  <a:noFill/>
                </a:ln>
                <a:solidFill>
                  <a:srgbClr val="FF0000"/>
                </a:solidFill>
                <a:latin typeface="Arabic Typesetting" pitchFamily="66" charset="-78"/>
                <a:ea typeface="+mn-ea"/>
                <a:cs typeface="Arabic Typesetting" pitchFamily="66" charset="-78"/>
              </a:rPr>
            </a:br>
            <a:endParaRPr lang="ar-SA" dirty="0"/>
          </a:p>
        </p:txBody>
      </p:sp>
      <p:sp>
        <p:nvSpPr>
          <p:cNvPr id="3" name="عنصر نائب للمحتوى 2"/>
          <p:cNvSpPr>
            <a:spLocks noGrp="1"/>
          </p:cNvSpPr>
          <p:nvPr>
            <p:ph idx="1"/>
          </p:nvPr>
        </p:nvSpPr>
        <p:spPr>
          <a:xfrm>
            <a:off x="467544" y="1268760"/>
            <a:ext cx="7239000" cy="4846320"/>
          </a:xfrm>
        </p:spPr>
        <p:txBody>
          <a:bodyPr>
            <a:normAutofit/>
          </a:bodyPr>
          <a:lstStyle/>
          <a:p>
            <a:r>
              <a:rPr lang="ar-SA" sz="3600" b="1" dirty="0" smtClean="0">
                <a:latin typeface="Arabic Typesetting" pitchFamily="66" charset="-78"/>
                <a:cs typeface="Arabic Typesetting" pitchFamily="66" charset="-78"/>
              </a:rPr>
              <a:t>وهى خدمة تحدد انواع خدمات الأنترنت </a:t>
            </a:r>
            <a:r>
              <a:rPr lang="en-US" sz="3600" b="1" dirty="0" smtClean="0">
                <a:latin typeface="Arabic Typesetting" pitchFamily="66" charset="-78"/>
                <a:cs typeface="Arabic Typesetting" pitchFamily="66" charset="-78"/>
              </a:rPr>
              <a:t>Internet Services)</a:t>
            </a:r>
            <a:r>
              <a:rPr lang="ar-SA" sz="3600" b="1" dirty="0" smtClean="0">
                <a:latin typeface="Arabic Typesetting" pitchFamily="66" charset="-78"/>
                <a:cs typeface="Arabic Typesetting" pitchFamily="66" charset="-78"/>
              </a:rPr>
              <a:t>) التي يمكن الوصول اليها حيث يقوم الجدار الناري بتصفية المرور اعتمادا على عنوان ال </a:t>
            </a:r>
            <a:r>
              <a:rPr lang="en-US" sz="3600" b="1" dirty="0" smtClean="0">
                <a:latin typeface="Arabic Typesetting" pitchFamily="66" charset="-78"/>
                <a:cs typeface="Arabic Typesetting" pitchFamily="66" charset="-78"/>
              </a:rPr>
              <a:t>IP)</a:t>
            </a:r>
            <a:r>
              <a:rPr lang="ar-SA" sz="3600" b="1" dirty="0" smtClean="0">
                <a:latin typeface="Arabic Typesetting" pitchFamily="66" charset="-78"/>
                <a:cs typeface="Arabic Typesetting" pitchFamily="66" charset="-78"/>
              </a:rPr>
              <a:t>) </a:t>
            </a:r>
            <a:endParaRPr lang="ar-SA" sz="3600" b="1" dirty="0">
              <a:latin typeface="Arabic Typesetting" pitchFamily="66" charset="-78"/>
              <a:cs typeface="Arabic Typesetting" pitchFamily="66" charset="-78"/>
            </a:endParaRPr>
          </a:p>
        </p:txBody>
      </p:sp>
    </p:spTree>
    <p:extLst>
      <p:ext uri="{BB962C8B-B14F-4D97-AF65-F5344CB8AC3E}">
        <p14:creationId xmlns:p14="http://schemas.microsoft.com/office/powerpoint/2010/main" val="39945870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764704"/>
            <a:ext cx="7239000" cy="1143000"/>
          </a:xfrm>
        </p:spPr>
        <p:txBody>
          <a:bodyPr>
            <a:normAutofit fontScale="90000"/>
          </a:bodyPr>
          <a:lstStyle/>
          <a:p>
            <a:pPr marL="514350" lvl="0" indent="-514350" algn="r">
              <a:spcBef>
                <a:spcPts val="600"/>
              </a:spcBef>
            </a:pPr>
            <a:r>
              <a:rPr lang="ar-SA" sz="4800" cap="none" dirty="0">
                <a:ln>
                  <a:noFill/>
                </a:ln>
                <a:solidFill>
                  <a:srgbClr val="FF0000"/>
                </a:solidFill>
                <a:latin typeface="Arabic Typesetting" pitchFamily="66" charset="-78"/>
                <a:ea typeface="+mn-ea"/>
                <a:cs typeface="Arabic Typesetting" pitchFamily="66" charset="-78"/>
              </a:rPr>
              <a:t>التحكم بالاتجاه </a:t>
            </a:r>
            <a:r>
              <a:rPr lang="en-US" sz="4800" cap="none" dirty="0">
                <a:ln>
                  <a:noFill/>
                </a:ln>
                <a:solidFill>
                  <a:srgbClr val="FF0000"/>
                </a:solidFill>
                <a:latin typeface="Arabic Typesetting" pitchFamily="66" charset="-78"/>
                <a:ea typeface="+mn-ea"/>
                <a:cs typeface="Arabic Typesetting" pitchFamily="66" charset="-78"/>
              </a:rPr>
              <a:t>(Direction Control)</a:t>
            </a:r>
            <a:r>
              <a:rPr lang="ar-SA" sz="4800" cap="none" dirty="0">
                <a:ln>
                  <a:noFill/>
                </a:ln>
                <a:solidFill>
                  <a:srgbClr val="FF0000"/>
                </a:solidFill>
                <a:latin typeface="Arabic Typesetting" pitchFamily="66" charset="-78"/>
                <a:ea typeface="+mn-ea"/>
                <a:cs typeface="Arabic Typesetting" pitchFamily="66" charset="-78"/>
              </a:rPr>
              <a:t>:</a:t>
            </a:r>
            <a:br>
              <a:rPr lang="ar-SA" sz="4800" cap="none" dirty="0">
                <a:ln>
                  <a:noFill/>
                </a:ln>
                <a:solidFill>
                  <a:srgbClr val="FF0000"/>
                </a:solidFill>
                <a:latin typeface="Arabic Typesetting" pitchFamily="66" charset="-78"/>
                <a:ea typeface="+mn-ea"/>
                <a:cs typeface="Arabic Typesetting" pitchFamily="66" charset="-78"/>
              </a:rPr>
            </a:br>
            <a:endParaRPr lang="ar-SA" dirty="0"/>
          </a:p>
        </p:txBody>
      </p:sp>
      <p:sp>
        <p:nvSpPr>
          <p:cNvPr id="3" name="عنصر نائب للمحتوى 2"/>
          <p:cNvSpPr>
            <a:spLocks noGrp="1"/>
          </p:cNvSpPr>
          <p:nvPr>
            <p:ph idx="1"/>
          </p:nvPr>
        </p:nvSpPr>
        <p:spPr/>
        <p:txBody>
          <a:bodyPr>
            <a:normAutofit/>
          </a:bodyPr>
          <a:lstStyle/>
          <a:p>
            <a:r>
              <a:rPr lang="ar-SA" sz="4000" b="1" dirty="0" smtClean="0">
                <a:latin typeface="Arabic Typesetting" pitchFamily="66" charset="-78"/>
                <a:cs typeface="Arabic Typesetting" pitchFamily="66" charset="-78"/>
              </a:rPr>
              <a:t>وهى تقنية تحدد الاتجاه الذى يمكن أن تبدأ طلبات خدمة معينة بسلوكه, حيث يسمح لها بالمرور عبرة لاجتياز الجدار الناري. </a:t>
            </a:r>
            <a:endParaRPr lang="ar-SA" sz="4000" b="1" dirty="0">
              <a:latin typeface="Arabic Typesetting" pitchFamily="66" charset="-78"/>
              <a:cs typeface="Arabic Typesetting" pitchFamily="66" charset="-78"/>
            </a:endParaRPr>
          </a:p>
        </p:txBody>
      </p:sp>
    </p:spTree>
    <p:extLst>
      <p:ext uri="{BB962C8B-B14F-4D97-AF65-F5344CB8AC3E}">
        <p14:creationId xmlns:p14="http://schemas.microsoft.com/office/powerpoint/2010/main" val="23645639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476672"/>
            <a:ext cx="7239000" cy="1143000"/>
          </a:xfrm>
        </p:spPr>
        <p:txBody>
          <a:bodyPr>
            <a:normAutofit fontScale="90000"/>
          </a:bodyPr>
          <a:lstStyle/>
          <a:p>
            <a:pPr marL="514350" lvl="0" indent="-514350" algn="r">
              <a:spcBef>
                <a:spcPts val="600"/>
              </a:spcBef>
            </a:pPr>
            <a:r>
              <a:rPr lang="ar-SA" sz="4800" cap="none" dirty="0">
                <a:ln>
                  <a:noFill/>
                </a:ln>
                <a:solidFill>
                  <a:srgbClr val="FF0000"/>
                </a:solidFill>
                <a:latin typeface="Arabic Typesetting" pitchFamily="66" charset="-78"/>
                <a:ea typeface="+mn-ea"/>
                <a:cs typeface="Arabic Typesetting" pitchFamily="66" charset="-78"/>
              </a:rPr>
              <a:t>التحكم بالمستخدم </a:t>
            </a:r>
            <a:r>
              <a:rPr lang="en-US" sz="4800" cap="none" dirty="0">
                <a:ln>
                  <a:noFill/>
                </a:ln>
                <a:solidFill>
                  <a:srgbClr val="FF0000"/>
                </a:solidFill>
                <a:latin typeface="Arabic Typesetting" pitchFamily="66" charset="-78"/>
                <a:ea typeface="+mn-ea"/>
                <a:cs typeface="Arabic Typesetting" pitchFamily="66" charset="-78"/>
              </a:rPr>
              <a:t>User Control ) </a:t>
            </a:r>
            <a:r>
              <a:rPr lang="ar-SA" sz="4800" cap="none" dirty="0">
                <a:ln>
                  <a:noFill/>
                </a:ln>
                <a:solidFill>
                  <a:srgbClr val="FF0000"/>
                </a:solidFill>
                <a:latin typeface="Arabic Typesetting" pitchFamily="66" charset="-78"/>
                <a:ea typeface="+mn-ea"/>
                <a:cs typeface="Arabic Typesetting" pitchFamily="66" charset="-78"/>
              </a:rPr>
              <a:t>):</a:t>
            </a:r>
            <a:br>
              <a:rPr lang="ar-SA" sz="4800" cap="none" dirty="0">
                <a:ln>
                  <a:noFill/>
                </a:ln>
                <a:solidFill>
                  <a:srgbClr val="FF0000"/>
                </a:solidFill>
                <a:latin typeface="Arabic Typesetting" pitchFamily="66" charset="-78"/>
                <a:ea typeface="+mn-ea"/>
                <a:cs typeface="Arabic Typesetting" pitchFamily="66" charset="-78"/>
              </a:rPr>
            </a:br>
            <a:endParaRPr lang="ar-SA" dirty="0"/>
          </a:p>
        </p:txBody>
      </p:sp>
      <p:sp>
        <p:nvSpPr>
          <p:cNvPr id="3" name="عنصر نائب للمحتوى 2"/>
          <p:cNvSpPr>
            <a:spLocks noGrp="1"/>
          </p:cNvSpPr>
          <p:nvPr>
            <p:ph idx="1"/>
          </p:nvPr>
        </p:nvSpPr>
        <p:spPr>
          <a:xfrm>
            <a:off x="467544" y="1196752"/>
            <a:ext cx="7239000" cy="4846320"/>
          </a:xfrm>
        </p:spPr>
        <p:txBody>
          <a:bodyPr>
            <a:normAutofit/>
          </a:bodyPr>
          <a:lstStyle/>
          <a:p>
            <a:r>
              <a:rPr lang="ar-SA" sz="4400" b="1" dirty="0" smtClean="0">
                <a:latin typeface="Arabic Typesetting" pitchFamily="66" charset="-78"/>
                <a:cs typeface="Arabic Typesetting" pitchFamily="66" charset="-78"/>
              </a:rPr>
              <a:t>هي تقنية الغرض منها الوصول الى الخدمة اعتمادا على ماهية المستخدم الذى يحاول الوصول اليها.</a:t>
            </a:r>
            <a:endParaRPr lang="ar-SA" sz="4400" b="1" dirty="0">
              <a:latin typeface="Arabic Typesetting" pitchFamily="66" charset="-78"/>
              <a:cs typeface="Arabic Typesetting" pitchFamily="66" charset="-78"/>
            </a:endParaRPr>
          </a:p>
        </p:txBody>
      </p:sp>
    </p:spTree>
    <p:extLst>
      <p:ext uri="{BB962C8B-B14F-4D97-AF65-F5344CB8AC3E}">
        <p14:creationId xmlns:p14="http://schemas.microsoft.com/office/powerpoint/2010/main" val="28491006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95536" y="692696"/>
            <a:ext cx="7239000" cy="986368"/>
          </a:xfrm>
        </p:spPr>
        <p:txBody>
          <a:bodyPr>
            <a:normAutofit fontScale="90000"/>
          </a:bodyPr>
          <a:lstStyle/>
          <a:p>
            <a:pPr marL="514350" lvl="0" indent="-514350" algn="r">
              <a:spcBef>
                <a:spcPts val="600"/>
              </a:spcBef>
            </a:pPr>
            <a:r>
              <a:rPr lang="ar-SA" sz="4800" cap="none" dirty="0">
                <a:ln>
                  <a:noFill/>
                </a:ln>
                <a:solidFill>
                  <a:srgbClr val="FF0000"/>
                </a:solidFill>
                <a:latin typeface="Arabic Typesetting" pitchFamily="66" charset="-78"/>
                <a:ea typeface="+mn-ea"/>
                <a:cs typeface="Arabic Typesetting" pitchFamily="66" charset="-78"/>
              </a:rPr>
              <a:t>التحكم بالسلوك (</a:t>
            </a:r>
            <a:r>
              <a:rPr lang="en-US" sz="4800" cap="none" dirty="0">
                <a:ln>
                  <a:noFill/>
                </a:ln>
                <a:solidFill>
                  <a:srgbClr val="FF0000"/>
                </a:solidFill>
                <a:latin typeface="Arabic Typesetting" pitchFamily="66" charset="-78"/>
                <a:ea typeface="+mn-ea"/>
                <a:cs typeface="Arabic Typesetting" pitchFamily="66" charset="-78"/>
              </a:rPr>
              <a:t>Behavior Contro</a:t>
            </a:r>
            <a:r>
              <a:rPr lang="en-US" sz="2600" cap="none" dirty="0">
                <a:ln>
                  <a:noFill/>
                </a:ln>
                <a:solidFill>
                  <a:srgbClr val="FF0000"/>
                </a:solidFill>
                <a:ea typeface="+mn-ea"/>
                <a:cs typeface="+mn-cs"/>
              </a:rPr>
              <a:t>l</a:t>
            </a:r>
            <a:r>
              <a:rPr lang="ar-SA" sz="2600" cap="none" dirty="0">
                <a:ln>
                  <a:noFill/>
                </a:ln>
                <a:solidFill>
                  <a:srgbClr val="FF0000"/>
                </a:solidFill>
                <a:ea typeface="+mn-ea"/>
              </a:rPr>
              <a:t>):</a:t>
            </a:r>
            <a:br>
              <a:rPr lang="ar-SA" sz="2600" cap="none" dirty="0">
                <a:ln>
                  <a:noFill/>
                </a:ln>
                <a:solidFill>
                  <a:srgbClr val="FF0000"/>
                </a:solidFill>
                <a:ea typeface="+mn-ea"/>
              </a:rPr>
            </a:br>
            <a:endParaRPr lang="ar-SA" dirty="0"/>
          </a:p>
        </p:txBody>
      </p:sp>
      <p:sp>
        <p:nvSpPr>
          <p:cNvPr id="3" name="عنصر نائب للمحتوى 2"/>
          <p:cNvSpPr>
            <a:spLocks noGrp="1"/>
          </p:cNvSpPr>
          <p:nvPr>
            <p:ph idx="1"/>
          </p:nvPr>
        </p:nvSpPr>
        <p:spPr>
          <a:xfrm>
            <a:off x="467544" y="1340768"/>
            <a:ext cx="7239000" cy="4846320"/>
          </a:xfrm>
        </p:spPr>
        <p:txBody>
          <a:bodyPr>
            <a:normAutofit/>
          </a:bodyPr>
          <a:lstStyle/>
          <a:p>
            <a:r>
              <a:rPr lang="ar-SA" sz="4000" b="1" dirty="0" smtClean="0">
                <a:latin typeface="Arabic Typesetting" pitchFamily="66" charset="-78"/>
                <a:cs typeface="Arabic Typesetting" pitchFamily="66" charset="-78"/>
              </a:rPr>
              <a:t>وتتحكم هذه التقنية في كيفية استخدام الخدمات مثلاً قد يقوم الجدار الناري بتنقية البريد الإلكتروني </a:t>
            </a:r>
            <a:r>
              <a:rPr lang="en-US" sz="4000" b="1" dirty="0" smtClean="0">
                <a:latin typeface="Arabic Typesetting" pitchFamily="66" charset="-78"/>
                <a:cs typeface="Arabic Typesetting" pitchFamily="66" charset="-78"/>
              </a:rPr>
              <a:t>Filter E-mail)</a:t>
            </a:r>
            <a:r>
              <a:rPr lang="ar-SA" sz="4000" b="1" dirty="0" smtClean="0">
                <a:latin typeface="Arabic Typesetting" pitchFamily="66" charset="-78"/>
                <a:cs typeface="Arabic Typesetting" pitchFamily="66" charset="-78"/>
              </a:rPr>
              <a:t>)</a:t>
            </a:r>
            <a:endParaRPr lang="ar-SA" sz="4000" b="1" dirty="0">
              <a:latin typeface="Arabic Typesetting" pitchFamily="66" charset="-78"/>
              <a:cs typeface="Arabic Typesetting" pitchFamily="66" charset="-78"/>
            </a:endParaRPr>
          </a:p>
        </p:txBody>
      </p:sp>
    </p:spTree>
    <p:extLst>
      <p:ext uri="{BB962C8B-B14F-4D97-AF65-F5344CB8AC3E}">
        <p14:creationId xmlns:p14="http://schemas.microsoft.com/office/powerpoint/2010/main" val="4210331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9552" y="1412776"/>
            <a:ext cx="7239000" cy="504056"/>
          </a:xfrm>
        </p:spPr>
        <p:txBody>
          <a:bodyPr>
            <a:noAutofit/>
          </a:bodyPr>
          <a:lstStyle/>
          <a:p>
            <a:pPr algn="r"/>
            <a:r>
              <a:rPr lang="ar-SA" sz="4000" dirty="0" smtClean="0">
                <a:ln w="500">
                  <a:solidFill>
                    <a:srgbClr val="B13F9A">
                      <a:shade val="20000"/>
                      <a:satMod val="120000"/>
                    </a:srgbClr>
                  </a:solidFill>
                </a:ln>
                <a:solidFill>
                  <a:srgbClr val="F4E7ED">
                    <a:lumMod val="50000"/>
                  </a:srgbClr>
                </a:solidFill>
                <a:effectLst>
                  <a:outerShdw blurRad="38100" dist="38100" dir="2700000" algn="tl">
                    <a:srgbClr val="C0C0C0"/>
                  </a:outerShdw>
                </a:effectLst>
                <a:latin typeface="Arabic Typesetting" pitchFamily="66" charset="-78"/>
                <a:cs typeface="Arabic Typesetting" pitchFamily="66" charset="-78"/>
              </a:rPr>
              <a:t>أنواع جدران النار:</a:t>
            </a:r>
            <a:r>
              <a:rPr lang="en-US" sz="4000" dirty="0" smtClean="0">
                <a:ln w="500">
                  <a:solidFill>
                    <a:srgbClr val="B13F9A">
                      <a:shade val="20000"/>
                      <a:satMod val="120000"/>
                    </a:srgbClr>
                  </a:solidFill>
                </a:ln>
                <a:solidFill>
                  <a:srgbClr val="F4E7ED">
                    <a:lumMod val="50000"/>
                  </a:srgbClr>
                </a:solidFill>
                <a:effectLst>
                  <a:outerShdw blurRad="38100" dist="38100" dir="2700000" algn="tl">
                    <a:srgbClr val="C0C0C0"/>
                  </a:outerShdw>
                </a:effectLst>
                <a:latin typeface="Arabic Typesetting" pitchFamily="66" charset="-78"/>
                <a:cs typeface="Arabic Typesetting" pitchFamily="66" charset="-78"/>
              </a:rPr>
              <a:t> </a:t>
            </a:r>
            <a:r>
              <a:rPr lang="sv-SE" sz="4000" dirty="0" smtClean="0">
                <a:ln w="500">
                  <a:solidFill>
                    <a:srgbClr val="B13F9A">
                      <a:shade val="20000"/>
                      <a:satMod val="120000"/>
                    </a:srgbClr>
                  </a:solidFill>
                </a:ln>
                <a:solidFill>
                  <a:srgbClr val="F4E7ED">
                    <a:lumMod val="50000"/>
                  </a:srgbClr>
                </a:solidFill>
                <a:effectLst>
                  <a:outerShdw blurRad="38100" dist="38100" dir="2700000" algn="tl">
                    <a:srgbClr val="C0C0C0"/>
                  </a:outerShdw>
                </a:effectLst>
                <a:latin typeface="Arabic Typesetting" pitchFamily="66" charset="-78"/>
                <a:cs typeface="Arabic Typesetting" pitchFamily="66" charset="-78"/>
              </a:rPr>
              <a:t> </a:t>
            </a:r>
            <a:r>
              <a:rPr lang="sv-SE" sz="4000" dirty="0">
                <a:ln w="500">
                  <a:solidFill>
                    <a:srgbClr val="B13F9A">
                      <a:shade val="20000"/>
                      <a:satMod val="120000"/>
                    </a:srgbClr>
                  </a:solidFill>
                </a:ln>
                <a:solidFill>
                  <a:srgbClr val="F4E7ED">
                    <a:lumMod val="50000"/>
                  </a:srgbClr>
                </a:solidFill>
                <a:effectLst>
                  <a:outerShdw blurRad="38100" dist="38100" dir="2700000" algn="tl">
                    <a:srgbClr val="C0C0C0"/>
                  </a:outerShdw>
                </a:effectLst>
                <a:latin typeface="Arabic Typesetting" pitchFamily="66" charset="-78"/>
                <a:cs typeface="Arabic Typesetting" pitchFamily="66" charset="-78"/>
              </a:rPr>
              <a:t>Types of </a:t>
            </a:r>
            <a:r>
              <a:rPr lang="sv-SE" sz="4000" dirty="0" smtClean="0">
                <a:ln w="500">
                  <a:solidFill>
                    <a:srgbClr val="B13F9A">
                      <a:shade val="20000"/>
                      <a:satMod val="120000"/>
                    </a:srgbClr>
                  </a:solidFill>
                </a:ln>
                <a:solidFill>
                  <a:srgbClr val="F4E7ED">
                    <a:lumMod val="50000"/>
                  </a:srgbClr>
                </a:solidFill>
                <a:effectLst>
                  <a:outerShdw blurRad="38100" dist="38100" dir="2700000" algn="tl">
                    <a:srgbClr val="C0C0C0"/>
                  </a:outerShdw>
                </a:effectLst>
                <a:latin typeface="Arabic Typesetting" pitchFamily="66" charset="-78"/>
                <a:cs typeface="Arabic Typesetting" pitchFamily="66" charset="-78"/>
              </a:rPr>
              <a:t>Firewalls</a:t>
            </a:r>
            <a:r>
              <a:rPr lang="ar-SA" sz="4000" dirty="0" smtClean="0">
                <a:ln w="500">
                  <a:solidFill>
                    <a:srgbClr val="B13F9A">
                      <a:shade val="20000"/>
                      <a:satMod val="120000"/>
                    </a:srgbClr>
                  </a:solidFill>
                </a:ln>
                <a:solidFill>
                  <a:srgbClr val="F4E7ED">
                    <a:lumMod val="50000"/>
                  </a:srgbClr>
                </a:solidFill>
                <a:effectLst>
                  <a:outerShdw blurRad="38100" dist="38100" dir="2700000" algn="tl">
                    <a:srgbClr val="C0C0C0"/>
                  </a:outerShdw>
                </a:effectLst>
                <a:latin typeface="Arabic Typesetting" pitchFamily="66" charset="-78"/>
                <a:cs typeface="Arabic Typesetting" pitchFamily="66" charset="-78"/>
              </a:rPr>
              <a:t>  </a:t>
            </a:r>
            <a:r>
              <a:rPr lang="en-US" sz="4000" dirty="0">
                <a:ln w="500">
                  <a:solidFill>
                    <a:srgbClr val="B13F9A">
                      <a:shade val="20000"/>
                      <a:satMod val="120000"/>
                    </a:srgbClr>
                  </a:solidFill>
                </a:ln>
                <a:solidFill>
                  <a:srgbClr val="F4E7ED">
                    <a:lumMod val="50000"/>
                  </a:srgbClr>
                </a:solidFill>
                <a:effectLst>
                  <a:outerShdw blurRad="38100" dist="38100" dir="2700000" algn="tl">
                    <a:srgbClr val="C0C0C0"/>
                  </a:outerShdw>
                </a:effectLst>
                <a:latin typeface="Arabic Typesetting" pitchFamily="66" charset="-78"/>
                <a:cs typeface="Arabic Typesetting" pitchFamily="66" charset="-78"/>
              </a:rPr>
              <a:t/>
            </a:r>
            <a:br>
              <a:rPr lang="en-US" sz="4000" dirty="0">
                <a:ln w="500">
                  <a:solidFill>
                    <a:srgbClr val="B13F9A">
                      <a:shade val="20000"/>
                      <a:satMod val="120000"/>
                    </a:srgbClr>
                  </a:solidFill>
                </a:ln>
                <a:solidFill>
                  <a:srgbClr val="F4E7ED">
                    <a:lumMod val="50000"/>
                  </a:srgbClr>
                </a:solidFill>
                <a:effectLst>
                  <a:outerShdw blurRad="38100" dist="38100" dir="2700000" algn="tl">
                    <a:srgbClr val="C0C0C0"/>
                  </a:outerShdw>
                </a:effectLst>
                <a:latin typeface="Arabic Typesetting" pitchFamily="66" charset="-78"/>
                <a:cs typeface="Arabic Typesetting" pitchFamily="66" charset="-78"/>
              </a:rPr>
            </a:br>
            <a:endParaRPr lang="ar-SA" sz="4000" dirty="0">
              <a:latin typeface="Arabic Typesetting" pitchFamily="66" charset="-78"/>
              <a:cs typeface="Arabic Typesetting" pitchFamily="66" charset="-78"/>
            </a:endParaRPr>
          </a:p>
        </p:txBody>
      </p:sp>
      <p:sp>
        <p:nvSpPr>
          <p:cNvPr id="3" name="عنصر نائب للمحتوى 2"/>
          <p:cNvSpPr>
            <a:spLocks noGrp="1"/>
          </p:cNvSpPr>
          <p:nvPr>
            <p:ph idx="1"/>
          </p:nvPr>
        </p:nvSpPr>
        <p:spPr/>
        <p:txBody>
          <a:bodyPr>
            <a:normAutofit/>
          </a:bodyPr>
          <a:lstStyle/>
          <a:p>
            <a:pPr lvl="0">
              <a:lnSpc>
                <a:spcPct val="90000"/>
              </a:lnSpc>
              <a:buClr>
                <a:srgbClr val="B13F9A"/>
              </a:buClr>
            </a:pPr>
            <a:r>
              <a:rPr lang="ar-SA" sz="4000" b="1" i="1" u="sng" dirty="0" smtClean="0">
                <a:solidFill>
                  <a:prstClr val="black"/>
                </a:solidFill>
                <a:latin typeface="Arabic Typesetting" pitchFamily="66" charset="-78"/>
                <a:cs typeface="Arabic Typesetting" pitchFamily="66" charset="-78"/>
              </a:rPr>
              <a:t>موجهات تقنية الحزم </a:t>
            </a:r>
            <a:r>
              <a:rPr lang="en-US" sz="4000" b="1" i="1" u="sng" dirty="0">
                <a:solidFill>
                  <a:prstClr val="black"/>
                </a:solidFill>
                <a:latin typeface="Arabic Typesetting" pitchFamily="66" charset="-78"/>
                <a:cs typeface="Arabic Typesetting" pitchFamily="66" charset="-78"/>
              </a:rPr>
              <a:t>Packet-filtering Router </a:t>
            </a:r>
            <a:r>
              <a:rPr lang="ar-SA" sz="4000" b="1" i="1" u="sng" dirty="0" smtClean="0">
                <a:solidFill>
                  <a:prstClr val="black"/>
                </a:solidFill>
                <a:latin typeface="Arabic Typesetting" pitchFamily="66" charset="-78"/>
                <a:cs typeface="Arabic Typesetting" pitchFamily="66" charset="-78"/>
              </a:rPr>
              <a:t>:</a:t>
            </a:r>
          </a:p>
          <a:p>
            <a:pPr>
              <a:lnSpc>
                <a:spcPct val="90000"/>
              </a:lnSpc>
              <a:buClr>
                <a:srgbClr val="B13F9A"/>
              </a:buClr>
              <a:buFont typeface="Arial" pitchFamily="34" charset="0"/>
              <a:buChar char="•"/>
            </a:pPr>
            <a:r>
              <a:rPr lang="ar-SA" sz="4000" b="1" i="1" dirty="0" smtClean="0">
                <a:solidFill>
                  <a:prstClr val="black"/>
                </a:solidFill>
                <a:latin typeface="Arabic Typesetting" pitchFamily="66" charset="-78"/>
                <a:cs typeface="Arabic Typesetting" pitchFamily="66" charset="-78"/>
              </a:rPr>
              <a:t>تقوم بتطبيق مجموعة من القواعد على كل (</a:t>
            </a:r>
            <a:r>
              <a:rPr lang="en-US" sz="4000" b="1" i="1" dirty="0">
                <a:solidFill>
                  <a:prstClr val="black"/>
                </a:solidFill>
                <a:latin typeface="Arabic Typesetting" pitchFamily="66" charset="-78"/>
                <a:cs typeface="Arabic Typesetting" pitchFamily="66" charset="-78"/>
              </a:rPr>
              <a:t>IP packet</a:t>
            </a:r>
            <a:r>
              <a:rPr lang="ar-SA" sz="4000" b="1" i="1" dirty="0" smtClean="0">
                <a:solidFill>
                  <a:prstClr val="black"/>
                </a:solidFill>
                <a:latin typeface="Arabic Typesetting" pitchFamily="66" charset="-78"/>
                <a:cs typeface="Arabic Typesetting" pitchFamily="66" charset="-78"/>
              </a:rPr>
              <a:t>) قادمة ومن ثم ارسال هذه ال</a:t>
            </a:r>
            <a:r>
              <a:rPr lang="en-US" sz="4000" b="1" i="1" dirty="0" smtClean="0">
                <a:solidFill>
                  <a:prstClr val="black"/>
                </a:solidFill>
                <a:latin typeface="Arabic Typesetting" pitchFamily="66" charset="-78"/>
                <a:cs typeface="Arabic Typesetting" pitchFamily="66" charset="-78"/>
              </a:rPr>
              <a:t>packet )</a:t>
            </a:r>
            <a:r>
              <a:rPr lang="ar-SA" sz="4000" b="1" i="1" dirty="0" smtClean="0">
                <a:solidFill>
                  <a:prstClr val="black"/>
                </a:solidFill>
                <a:latin typeface="Arabic Typesetting" pitchFamily="66" charset="-78"/>
                <a:cs typeface="Arabic Typesetting" pitchFamily="66" charset="-78"/>
              </a:rPr>
              <a:t>) او التخلي عنها.</a:t>
            </a:r>
          </a:p>
          <a:p>
            <a:pPr>
              <a:lnSpc>
                <a:spcPct val="90000"/>
              </a:lnSpc>
              <a:buClr>
                <a:srgbClr val="B13F9A"/>
              </a:buClr>
              <a:buFont typeface="Arial" pitchFamily="34" charset="0"/>
              <a:buChar char="•"/>
            </a:pPr>
            <a:r>
              <a:rPr lang="ar-SA" sz="4000" b="1" i="1" dirty="0" smtClean="0">
                <a:solidFill>
                  <a:prstClr val="black"/>
                </a:solidFill>
                <a:latin typeface="Arabic Typesetting" pitchFamily="66" charset="-78"/>
                <a:cs typeface="Arabic Typesetting" pitchFamily="66" charset="-78"/>
              </a:rPr>
              <a:t>يتم تهيئة ال (</a:t>
            </a:r>
            <a:r>
              <a:rPr lang="en-US" sz="4000" b="1" i="1" dirty="0" smtClean="0">
                <a:solidFill>
                  <a:prstClr val="black"/>
                </a:solidFill>
                <a:latin typeface="Arabic Typesetting" pitchFamily="66" charset="-78"/>
                <a:cs typeface="Arabic Typesetting" pitchFamily="66" charset="-78"/>
              </a:rPr>
              <a:t>router</a:t>
            </a:r>
            <a:r>
              <a:rPr lang="ar-SA" sz="4000" b="1" i="1" dirty="0" smtClean="0">
                <a:solidFill>
                  <a:prstClr val="black"/>
                </a:solidFill>
                <a:latin typeface="Arabic Typesetting" pitchFamily="66" charset="-78"/>
                <a:cs typeface="Arabic Typesetting" pitchFamily="66" charset="-78"/>
              </a:rPr>
              <a:t>) بحيث يقوم بعمل تنقية ال(</a:t>
            </a:r>
            <a:r>
              <a:rPr lang="en-US" sz="4000" b="1" i="1" dirty="0" smtClean="0">
                <a:solidFill>
                  <a:prstClr val="black"/>
                </a:solidFill>
                <a:latin typeface="Arabic Typesetting" pitchFamily="66" charset="-78"/>
                <a:cs typeface="Arabic Typesetting" pitchFamily="66" charset="-78"/>
              </a:rPr>
              <a:t>packets</a:t>
            </a:r>
            <a:r>
              <a:rPr lang="ar-SA" sz="4000" b="1" i="1" dirty="0" smtClean="0">
                <a:solidFill>
                  <a:prstClr val="black"/>
                </a:solidFill>
                <a:latin typeface="Arabic Typesetting" pitchFamily="66" charset="-78"/>
                <a:cs typeface="Arabic Typesetting" pitchFamily="66" charset="-78"/>
              </a:rPr>
              <a:t>) المرسلة في كلا الاتجاهين من والى الشبكة الداخلية. </a:t>
            </a:r>
          </a:p>
          <a:p>
            <a:pPr marL="0" lvl="0" indent="0">
              <a:lnSpc>
                <a:spcPct val="90000"/>
              </a:lnSpc>
              <a:buClr>
                <a:srgbClr val="B13F9A"/>
              </a:buClr>
              <a:buNone/>
            </a:pPr>
            <a:endParaRPr lang="ar-SA" sz="4000" b="1" i="1" dirty="0">
              <a:solidFill>
                <a:prstClr val="black"/>
              </a:solidFill>
              <a:latin typeface="Arabic Typesetting" pitchFamily="66" charset="-78"/>
              <a:cs typeface="Arabic Typesetting" pitchFamily="66" charset="-78"/>
            </a:endParaRPr>
          </a:p>
          <a:p>
            <a:pPr algn="r"/>
            <a:endParaRPr lang="ar-SA" dirty="0"/>
          </a:p>
        </p:txBody>
      </p:sp>
    </p:spTree>
    <p:extLst>
      <p:ext uri="{BB962C8B-B14F-4D97-AF65-F5344CB8AC3E}">
        <p14:creationId xmlns:p14="http://schemas.microsoft.com/office/powerpoint/2010/main" val="4818093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Autofit/>
          </a:bodyPr>
          <a:lstStyle/>
          <a:p>
            <a:pPr>
              <a:buFont typeface="Arial" pitchFamily="34" charset="0"/>
              <a:buChar char="•"/>
            </a:pPr>
            <a:r>
              <a:rPr lang="ar-SA" sz="2800" b="1" dirty="0">
                <a:latin typeface="Arabic Typesetting" pitchFamily="66" charset="-78"/>
                <a:cs typeface="Arabic Typesetting" pitchFamily="66" charset="-78"/>
              </a:rPr>
              <a:t>تعتمد قواعد التقنية </a:t>
            </a:r>
            <a:r>
              <a:rPr lang="en-US" sz="2800" b="1" dirty="0">
                <a:latin typeface="Arabic Typesetting" pitchFamily="66" charset="-78"/>
                <a:cs typeface="Arabic Typesetting" pitchFamily="66" charset="-78"/>
              </a:rPr>
              <a:t>Filtering </a:t>
            </a:r>
            <a:r>
              <a:rPr lang="en-US" sz="2800" b="1" dirty="0" smtClean="0">
                <a:latin typeface="Arabic Typesetting" pitchFamily="66" charset="-78"/>
                <a:cs typeface="Arabic Typesetting" pitchFamily="66" charset="-78"/>
              </a:rPr>
              <a:t>rules) </a:t>
            </a:r>
            <a:r>
              <a:rPr lang="ar-SA" sz="2800" b="1" dirty="0" smtClean="0">
                <a:latin typeface="Arabic Typesetting" pitchFamily="66" charset="-78"/>
                <a:cs typeface="Arabic Typesetting" pitchFamily="66" charset="-78"/>
              </a:rPr>
              <a:t>) على </a:t>
            </a:r>
            <a:r>
              <a:rPr lang="ar-SA" sz="2800" b="1" dirty="0">
                <a:latin typeface="Arabic Typesetting" pitchFamily="66" charset="-78"/>
                <a:cs typeface="Arabic Typesetting" pitchFamily="66" charset="-78"/>
              </a:rPr>
              <a:t>مطابقاتها مع بعض الحقول في ال </a:t>
            </a:r>
            <a:r>
              <a:rPr lang="en-US" sz="2800" b="1" dirty="0">
                <a:latin typeface="Arabic Typesetting" pitchFamily="66" charset="-78"/>
                <a:cs typeface="Arabic Typesetting" pitchFamily="66" charset="-78"/>
              </a:rPr>
              <a:t>IP header </a:t>
            </a:r>
            <a:r>
              <a:rPr lang="en-US" sz="2800" b="1" dirty="0" smtClean="0">
                <a:latin typeface="Arabic Typesetting" pitchFamily="66" charset="-78"/>
                <a:cs typeface="Arabic Typesetting" pitchFamily="66" charset="-78"/>
              </a:rPr>
              <a:t>)</a:t>
            </a:r>
            <a:r>
              <a:rPr lang="ar-SA" sz="2800" b="1" dirty="0" smtClean="0">
                <a:latin typeface="Arabic Typesetting" pitchFamily="66" charset="-78"/>
                <a:cs typeface="Arabic Typesetting" pitchFamily="66" charset="-78"/>
              </a:rPr>
              <a:t> )و ال(  </a:t>
            </a:r>
            <a:r>
              <a:rPr lang="en-US" sz="2800" b="1" dirty="0" smtClean="0">
                <a:latin typeface="Arabic Typesetting" pitchFamily="66" charset="-78"/>
                <a:cs typeface="Arabic Typesetting" pitchFamily="66" charset="-78"/>
              </a:rPr>
              <a:t>header</a:t>
            </a:r>
            <a:r>
              <a:rPr lang="ar-SA" sz="2800" b="1" dirty="0" smtClean="0">
                <a:latin typeface="Arabic Typesetting" pitchFamily="66" charset="-78"/>
                <a:cs typeface="Arabic Typesetting" pitchFamily="66" charset="-78"/>
              </a:rPr>
              <a:t> </a:t>
            </a:r>
            <a:r>
              <a:rPr lang="en-US" sz="2800" b="1" dirty="0" smtClean="0">
                <a:latin typeface="Arabic Typesetting" pitchFamily="66" charset="-78"/>
                <a:cs typeface="Arabic Typesetting" pitchFamily="66" charset="-78"/>
              </a:rPr>
              <a:t>TCP</a:t>
            </a:r>
            <a:r>
              <a:rPr lang="ar-SA" sz="2800" b="1" dirty="0" smtClean="0">
                <a:latin typeface="Arabic Typesetting" pitchFamily="66" charset="-78"/>
                <a:cs typeface="Arabic Typesetting" pitchFamily="66" charset="-78"/>
              </a:rPr>
              <a:t>)حيث </a:t>
            </a:r>
            <a:r>
              <a:rPr lang="ar-SA" sz="2800" b="1" dirty="0">
                <a:latin typeface="Arabic Typesetting" pitchFamily="66" charset="-78"/>
                <a:cs typeface="Arabic Typesetting" pitchFamily="66" charset="-78"/>
              </a:rPr>
              <a:t>يتم نداء تلك ال </a:t>
            </a:r>
            <a:r>
              <a:rPr lang="en-US" sz="2800" b="1" dirty="0">
                <a:latin typeface="Arabic Typesetting" pitchFamily="66" charset="-78"/>
                <a:cs typeface="Arabic Typesetting" pitchFamily="66" charset="-78"/>
              </a:rPr>
              <a:t>rule </a:t>
            </a:r>
            <a:r>
              <a:rPr lang="ar-SA" sz="2800" b="1" dirty="0">
                <a:latin typeface="Arabic Typesetting" pitchFamily="66" charset="-78"/>
                <a:cs typeface="Arabic Typesetting" pitchFamily="66" charset="-78"/>
              </a:rPr>
              <a:t>لتحديد فيما اذا  كان يجب ارسال ال </a:t>
            </a:r>
            <a:r>
              <a:rPr lang="en-US" sz="2800" b="1" dirty="0" smtClean="0">
                <a:latin typeface="Arabic Typesetting" pitchFamily="66" charset="-78"/>
                <a:cs typeface="Arabic Typesetting" pitchFamily="66" charset="-78"/>
              </a:rPr>
              <a:t>(packet) </a:t>
            </a:r>
            <a:r>
              <a:rPr lang="ar-SA" sz="2800" b="1" dirty="0">
                <a:latin typeface="Arabic Typesetting" pitchFamily="66" charset="-78"/>
                <a:cs typeface="Arabic Typesetting" pitchFamily="66" charset="-78"/>
              </a:rPr>
              <a:t>او </a:t>
            </a:r>
            <a:r>
              <a:rPr lang="ar-SA" sz="2800" b="1" dirty="0" smtClean="0">
                <a:latin typeface="Arabic Typesetting" pitchFamily="66" charset="-78"/>
                <a:cs typeface="Arabic Typesetting" pitchFamily="66" charset="-78"/>
              </a:rPr>
              <a:t>التخلي </a:t>
            </a:r>
            <a:r>
              <a:rPr lang="ar-SA" sz="2800" b="1" dirty="0">
                <a:latin typeface="Arabic Typesetting" pitchFamily="66" charset="-78"/>
                <a:cs typeface="Arabic Typesetting" pitchFamily="66" charset="-78"/>
              </a:rPr>
              <a:t>عنها. من الامثلة على هذه </a:t>
            </a:r>
            <a:r>
              <a:rPr lang="ar-SA" sz="2800" b="1" dirty="0" smtClean="0">
                <a:latin typeface="Arabic Typesetting" pitchFamily="66" charset="-78"/>
                <a:cs typeface="Arabic Typesetting" pitchFamily="66" charset="-78"/>
              </a:rPr>
              <a:t>الحقول: </a:t>
            </a:r>
            <a:endParaRPr lang="ar-SA" sz="2800" b="1" dirty="0">
              <a:latin typeface="Arabic Typesetting" pitchFamily="66" charset="-78"/>
              <a:cs typeface="Arabic Typesetting" pitchFamily="66" charset="-78"/>
            </a:endParaRPr>
          </a:p>
          <a:p>
            <a:pPr marL="0" indent="0">
              <a:buNone/>
            </a:pPr>
            <a:r>
              <a:rPr lang="ar-SA" sz="2800" b="1" dirty="0" smtClean="0">
                <a:latin typeface="Arabic Typesetting" pitchFamily="66" charset="-78"/>
                <a:cs typeface="Arabic Typesetting" pitchFamily="66" charset="-78"/>
              </a:rPr>
              <a:t>1-عنوان بروتكول </a:t>
            </a:r>
            <a:r>
              <a:rPr lang="ar-SA" sz="2800" b="1" dirty="0">
                <a:latin typeface="Arabic Typesetting" pitchFamily="66" charset="-78"/>
                <a:cs typeface="Arabic Typesetting" pitchFamily="66" charset="-78"/>
              </a:rPr>
              <a:t>الانترنيت </a:t>
            </a:r>
            <a:r>
              <a:rPr lang="ar-SA" sz="2800" b="1" dirty="0" smtClean="0">
                <a:latin typeface="Arabic Typesetting" pitchFamily="66" charset="-78"/>
                <a:cs typeface="Arabic Typesetting" pitchFamily="66" charset="-78"/>
              </a:rPr>
              <a:t>للمصدر( </a:t>
            </a:r>
            <a:r>
              <a:rPr lang="en-US" sz="2800" b="1" dirty="0" smtClean="0">
                <a:latin typeface="Arabic Typesetting" pitchFamily="66" charset="-78"/>
                <a:cs typeface="Arabic Typesetting" pitchFamily="66" charset="-78"/>
              </a:rPr>
              <a:t>IP address</a:t>
            </a:r>
            <a:r>
              <a:rPr lang="ar-SA" sz="2800" b="1" dirty="0" smtClean="0">
                <a:latin typeface="Arabic Typesetting" pitchFamily="66" charset="-78"/>
                <a:cs typeface="Arabic Typesetting" pitchFamily="66" charset="-78"/>
              </a:rPr>
              <a:t> </a:t>
            </a:r>
            <a:r>
              <a:rPr lang="en-US" sz="2800" b="1" dirty="0" smtClean="0">
                <a:latin typeface="Arabic Typesetting" pitchFamily="66" charset="-78"/>
                <a:cs typeface="Arabic Typesetting" pitchFamily="66" charset="-78"/>
              </a:rPr>
              <a:t>source</a:t>
            </a:r>
            <a:r>
              <a:rPr lang="ar-SA" sz="2800" b="1" dirty="0" smtClean="0">
                <a:latin typeface="Arabic Typesetting" pitchFamily="66" charset="-78"/>
                <a:cs typeface="Arabic Typesetting" pitchFamily="66" charset="-78"/>
              </a:rPr>
              <a:t>)</a:t>
            </a:r>
            <a:endParaRPr lang="en-US" sz="2800" b="1" dirty="0">
              <a:latin typeface="Arabic Typesetting" pitchFamily="66" charset="-78"/>
              <a:cs typeface="Arabic Typesetting" pitchFamily="66" charset="-78"/>
            </a:endParaRPr>
          </a:p>
          <a:p>
            <a:pPr marL="0" indent="0">
              <a:buNone/>
            </a:pPr>
            <a:r>
              <a:rPr lang="en-US" sz="2800" b="1" dirty="0" smtClean="0">
                <a:latin typeface="Arabic Typesetting" pitchFamily="66" charset="-78"/>
                <a:cs typeface="Arabic Typesetting" pitchFamily="66" charset="-78"/>
              </a:rPr>
              <a:t>-2 </a:t>
            </a:r>
            <a:r>
              <a:rPr lang="ar-SA" sz="2800" b="1" dirty="0">
                <a:latin typeface="Arabic Typesetting" pitchFamily="66" charset="-78"/>
                <a:cs typeface="Arabic Typesetting" pitchFamily="66" charset="-78"/>
              </a:rPr>
              <a:t>عنوان بروتكول الانترنيت للوجهة </a:t>
            </a:r>
            <a:r>
              <a:rPr lang="en-US" sz="2800" b="1" dirty="0" smtClean="0">
                <a:latin typeface="Arabic Typesetting" pitchFamily="66" charset="-78"/>
                <a:cs typeface="Arabic Typesetting" pitchFamily="66" charset="-78"/>
              </a:rPr>
              <a:t>destination </a:t>
            </a:r>
            <a:r>
              <a:rPr lang="en-US" sz="2800" b="1" dirty="0">
                <a:latin typeface="Arabic Typesetting" pitchFamily="66" charset="-78"/>
                <a:cs typeface="Arabic Typesetting" pitchFamily="66" charset="-78"/>
              </a:rPr>
              <a:t>IP </a:t>
            </a:r>
            <a:r>
              <a:rPr lang="en-US" sz="2800" b="1" dirty="0" smtClean="0">
                <a:latin typeface="Arabic Typesetting" pitchFamily="66" charset="-78"/>
                <a:cs typeface="Arabic Typesetting" pitchFamily="66" charset="-78"/>
              </a:rPr>
              <a:t>address)</a:t>
            </a:r>
            <a:r>
              <a:rPr lang="ar-SA" sz="2800" b="1" dirty="0" smtClean="0">
                <a:latin typeface="Arabic Typesetting" pitchFamily="66" charset="-78"/>
                <a:cs typeface="Arabic Typesetting" pitchFamily="66" charset="-78"/>
              </a:rPr>
              <a:t>)</a:t>
            </a:r>
            <a:endParaRPr lang="en-US" sz="2800" b="1" dirty="0" smtClean="0">
              <a:latin typeface="Arabic Typesetting" pitchFamily="66" charset="-78"/>
              <a:cs typeface="Arabic Typesetting" pitchFamily="66" charset="-78"/>
            </a:endParaRPr>
          </a:p>
          <a:p>
            <a:pPr marL="0" indent="0">
              <a:buNone/>
            </a:pPr>
            <a:r>
              <a:rPr lang="en-US" sz="2800" b="1" dirty="0" smtClean="0">
                <a:latin typeface="Arabic Typesetting" pitchFamily="66" charset="-78"/>
                <a:cs typeface="Arabic Typesetting" pitchFamily="66" charset="-78"/>
              </a:rPr>
              <a:t>3</a:t>
            </a:r>
            <a:r>
              <a:rPr lang="ar-SA" sz="2800" b="1" dirty="0" smtClean="0">
                <a:latin typeface="Arabic Typesetting" pitchFamily="66" charset="-78"/>
                <a:cs typeface="Arabic Typesetting" pitchFamily="66" charset="-78"/>
              </a:rPr>
              <a:t>-حقل </a:t>
            </a:r>
            <a:r>
              <a:rPr lang="ar-SA" sz="2800" b="1" dirty="0">
                <a:latin typeface="Arabic Typesetting" pitchFamily="66" charset="-78"/>
                <a:cs typeface="Arabic Typesetting" pitchFamily="66" charset="-78"/>
              </a:rPr>
              <a:t>بروتكول الانترنيت </a:t>
            </a:r>
            <a:r>
              <a:rPr lang="ar-SA" sz="2800" b="1" dirty="0" smtClean="0">
                <a:latin typeface="Arabic Typesetting" pitchFamily="66" charset="-78"/>
                <a:cs typeface="Arabic Typesetting" pitchFamily="66" charset="-78"/>
              </a:rPr>
              <a:t>(</a:t>
            </a:r>
            <a:r>
              <a:rPr lang="en-US" sz="2800" b="1" dirty="0" smtClean="0">
                <a:latin typeface="Arabic Typesetting" pitchFamily="66" charset="-78"/>
                <a:cs typeface="Arabic Typesetting" pitchFamily="66" charset="-78"/>
              </a:rPr>
              <a:t>IP </a:t>
            </a:r>
            <a:r>
              <a:rPr lang="en-US" sz="2800" b="1" dirty="0">
                <a:latin typeface="Arabic Typesetting" pitchFamily="66" charset="-78"/>
                <a:cs typeface="Arabic Typesetting" pitchFamily="66" charset="-78"/>
              </a:rPr>
              <a:t>protocol </a:t>
            </a:r>
            <a:r>
              <a:rPr lang="en-US" sz="2800" b="1" dirty="0" smtClean="0">
                <a:latin typeface="Arabic Typesetting" pitchFamily="66" charset="-78"/>
                <a:cs typeface="Arabic Typesetting" pitchFamily="66" charset="-78"/>
              </a:rPr>
              <a:t> field </a:t>
            </a:r>
            <a:r>
              <a:rPr lang="ar-SA" sz="2800" b="1" dirty="0" smtClean="0">
                <a:latin typeface="Arabic Typesetting" pitchFamily="66" charset="-78"/>
                <a:cs typeface="Arabic Typesetting" pitchFamily="66" charset="-78"/>
              </a:rPr>
              <a:t>)وهذه الحقل </a:t>
            </a:r>
            <a:r>
              <a:rPr lang="ar-SA" sz="2800" b="1" dirty="0">
                <a:latin typeface="Arabic Typesetting" pitchFamily="66" charset="-78"/>
                <a:cs typeface="Arabic Typesetting" pitchFamily="66" charset="-78"/>
              </a:rPr>
              <a:t>يعرف بروتكول النقل </a:t>
            </a:r>
            <a:r>
              <a:rPr lang="ar-SA" sz="2800" b="1" dirty="0" smtClean="0">
                <a:latin typeface="Arabic Typesetting" pitchFamily="66" charset="-78"/>
                <a:cs typeface="Arabic Typesetting" pitchFamily="66" charset="-78"/>
              </a:rPr>
              <a:t>( </a:t>
            </a:r>
            <a:r>
              <a:rPr lang="en-US" sz="2800" b="1" dirty="0">
                <a:latin typeface="Arabic Typesetting" pitchFamily="66" charset="-78"/>
                <a:cs typeface="Arabic Typesetting" pitchFamily="66" charset="-78"/>
              </a:rPr>
              <a:t>protocol  </a:t>
            </a:r>
            <a:r>
              <a:rPr lang="en-US" sz="2800" b="1" dirty="0" smtClean="0">
                <a:latin typeface="Arabic Typesetting" pitchFamily="66" charset="-78"/>
                <a:cs typeface="Arabic Typesetting" pitchFamily="66" charset="-78"/>
              </a:rPr>
              <a:t>Transport</a:t>
            </a:r>
            <a:r>
              <a:rPr lang="ar-SA" sz="2800" b="1" dirty="0" smtClean="0">
                <a:latin typeface="Arabic Typesetting" pitchFamily="66" charset="-78"/>
                <a:cs typeface="Arabic Typesetting" pitchFamily="66" charset="-78"/>
              </a:rPr>
              <a:t>)</a:t>
            </a:r>
            <a:endParaRPr lang="en-US" sz="2800" b="1" dirty="0">
              <a:latin typeface="Arabic Typesetting" pitchFamily="66" charset="-78"/>
              <a:cs typeface="Arabic Typesetting" pitchFamily="66" charset="-78"/>
            </a:endParaRPr>
          </a:p>
          <a:p>
            <a:endParaRPr lang="ar-SA" sz="2800" dirty="0"/>
          </a:p>
        </p:txBody>
      </p:sp>
    </p:spTree>
    <p:extLst>
      <p:ext uri="{BB962C8B-B14F-4D97-AF65-F5344CB8AC3E}">
        <p14:creationId xmlns:p14="http://schemas.microsoft.com/office/powerpoint/2010/main" val="16182465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pPr>
              <a:buFont typeface="Arial" pitchFamily="34" charset="0"/>
              <a:buChar char="•"/>
            </a:pPr>
            <a:r>
              <a:rPr lang="ar-SA" sz="3600" b="1" dirty="0">
                <a:latin typeface="Arabic Typesetting" pitchFamily="66" charset="-78"/>
                <a:cs typeface="Arabic Typesetting" pitchFamily="66" charset="-78"/>
              </a:rPr>
              <a:t>اذا لم يكن هنالك </a:t>
            </a:r>
            <a:r>
              <a:rPr lang="ar-SA" sz="3600" b="1" dirty="0" smtClean="0">
                <a:latin typeface="Arabic Typesetting" pitchFamily="66" charset="-78"/>
                <a:cs typeface="Arabic Typesetting" pitchFamily="66" charset="-78"/>
              </a:rPr>
              <a:t>أي </a:t>
            </a:r>
            <a:r>
              <a:rPr lang="ar-SA" sz="3600" b="1" dirty="0">
                <a:latin typeface="Arabic Typesetting" pitchFamily="66" charset="-78"/>
                <a:cs typeface="Arabic Typesetting" pitchFamily="66" charset="-78"/>
              </a:rPr>
              <a:t>تطابق مع </a:t>
            </a:r>
            <a:r>
              <a:rPr lang="ar-SA" sz="3600" b="1" dirty="0" smtClean="0">
                <a:latin typeface="Arabic Typesetting" pitchFamily="66" charset="-78"/>
                <a:cs typeface="Arabic Typesetting" pitchFamily="66" charset="-78"/>
              </a:rPr>
              <a:t>أي </a:t>
            </a:r>
            <a:r>
              <a:rPr lang="en-US" sz="3600" b="1" dirty="0">
                <a:latin typeface="Arabic Typesetting" pitchFamily="66" charset="-78"/>
                <a:cs typeface="Arabic Typesetting" pitchFamily="66" charset="-78"/>
              </a:rPr>
              <a:t>rule  </a:t>
            </a:r>
            <a:r>
              <a:rPr lang="ar-SA" sz="3600" b="1" dirty="0">
                <a:latin typeface="Arabic Typesetting" pitchFamily="66" charset="-78"/>
                <a:cs typeface="Arabic Typesetting" pitchFamily="66" charset="-78"/>
              </a:rPr>
              <a:t>فسيتم حينها اتخاذ حدث </a:t>
            </a:r>
            <a:r>
              <a:rPr lang="ar-SA" sz="3600" b="1" dirty="0" smtClean="0">
                <a:latin typeface="Arabic Typesetting" pitchFamily="66" charset="-78"/>
                <a:cs typeface="Arabic Typesetting" pitchFamily="66" charset="-78"/>
              </a:rPr>
              <a:t>افتراضي (</a:t>
            </a:r>
            <a:r>
              <a:rPr lang="en-US" sz="3600" b="1" dirty="0" smtClean="0">
                <a:latin typeface="Arabic Typesetting" pitchFamily="66" charset="-78"/>
                <a:cs typeface="Arabic Typesetting" pitchFamily="66" charset="-78"/>
              </a:rPr>
              <a:t>default action</a:t>
            </a:r>
            <a:r>
              <a:rPr lang="ar-SA" sz="3600" b="1" dirty="0" smtClean="0">
                <a:latin typeface="Arabic Typesetting" pitchFamily="66" charset="-78"/>
                <a:cs typeface="Arabic Typesetting" pitchFamily="66" charset="-78"/>
              </a:rPr>
              <a:t>)</a:t>
            </a:r>
            <a:endParaRPr lang="en-US" sz="3600" b="1" dirty="0">
              <a:latin typeface="Arabic Typesetting" pitchFamily="66" charset="-78"/>
              <a:cs typeface="Arabic Typesetting" pitchFamily="66" charset="-78"/>
            </a:endParaRPr>
          </a:p>
          <a:p>
            <a:pPr marL="0" indent="0">
              <a:buNone/>
            </a:pPr>
            <a:r>
              <a:rPr lang="ar-SA" sz="3600" b="1" dirty="0">
                <a:latin typeface="Arabic Typesetting" pitchFamily="66" charset="-78"/>
                <a:cs typeface="Arabic Typesetting" pitchFamily="66" charset="-78"/>
              </a:rPr>
              <a:t>هنالك سياستان  افتراضيتان ممكنتان هما :</a:t>
            </a:r>
          </a:p>
          <a:p>
            <a:pPr marL="0" indent="0">
              <a:buNone/>
            </a:pPr>
            <a:r>
              <a:rPr lang="ar-SA" sz="3600" b="1" dirty="0">
                <a:latin typeface="Arabic Typesetting" pitchFamily="66" charset="-78"/>
                <a:cs typeface="Arabic Typesetting" pitchFamily="66" charset="-78"/>
              </a:rPr>
              <a:t>1- سياسة </a:t>
            </a:r>
            <a:r>
              <a:rPr lang="ar-SA" sz="3600" b="1" dirty="0" smtClean="0">
                <a:latin typeface="Arabic Typesetting" pitchFamily="66" charset="-78"/>
                <a:cs typeface="Arabic Typesetting" pitchFamily="66" charset="-78"/>
              </a:rPr>
              <a:t>التخلي </a:t>
            </a:r>
            <a:r>
              <a:rPr lang="en-US" sz="3600" b="1" dirty="0">
                <a:latin typeface="Arabic Typesetting" pitchFamily="66" charset="-78"/>
                <a:cs typeface="Arabic Typesetting" pitchFamily="66" charset="-78"/>
              </a:rPr>
              <a:t>default = </a:t>
            </a:r>
            <a:r>
              <a:rPr lang="en-US" sz="3600" b="1" dirty="0" smtClean="0">
                <a:latin typeface="Arabic Typesetting" pitchFamily="66" charset="-78"/>
                <a:cs typeface="Arabic Typesetting" pitchFamily="66" charset="-78"/>
              </a:rPr>
              <a:t>discard) </a:t>
            </a:r>
            <a:r>
              <a:rPr lang="en-US" sz="3600" b="1" dirty="0">
                <a:latin typeface="Arabic Typesetting" pitchFamily="66" charset="-78"/>
                <a:cs typeface="Arabic Typesetting" pitchFamily="66" charset="-78"/>
              </a:rPr>
              <a:t>: </a:t>
            </a:r>
            <a:r>
              <a:rPr lang="ar-SA" sz="3600" b="1" dirty="0" smtClean="0">
                <a:latin typeface="Arabic Typesetting" pitchFamily="66" charset="-78"/>
                <a:cs typeface="Arabic Typesetting" pitchFamily="66" charset="-78"/>
              </a:rPr>
              <a:t>)وتعنى </a:t>
            </a:r>
            <a:r>
              <a:rPr lang="ar-SA" sz="3600" b="1" dirty="0">
                <a:latin typeface="Arabic Typesetting" pitchFamily="66" charset="-78"/>
                <a:cs typeface="Arabic Typesetting" pitchFamily="66" charset="-78"/>
              </a:rPr>
              <a:t>ما لم يسمح لهو بشكل واضح فانه يمنع </a:t>
            </a:r>
          </a:p>
          <a:p>
            <a:pPr marL="0" indent="0">
              <a:buNone/>
            </a:pPr>
            <a:r>
              <a:rPr lang="ar-SA" sz="3600" b="1" dirty="0">
                <a:latin typeface="Arabic Typesetting" pitchFamily="66" charset="-78"/>
                <a:cs typeface="Arabic Typesetting" pitchFamily="66" charset="-78"/>
              </a:rPr>
              <a:t>2- سياسة الارسال </a:t>
            </a:r>
            <a:r>
              <a:rPr lang="en-US" sz="3600" b="1" dirty="0">
                <a:latin typeface="Arabic Typesetting" pitchFamily="66" charset="-78"/>
                <a:cs typeface="Arabic Typesetting" pitchFamily="66" charset="-78"/>
              </a:rPr>
              <a:t>default = forward </a:t>
            </a:r>
            <a:r>
              <a:rPr lang="en-US" sz="3600" b="1" dirty="0" smtClean="0">
                <a:latin typeface="Arabic Typesetting" pitchFamily="66" charset="-78"/>
                <a:cs typeface="Arabic Typesetting" pitchFamily="66" charset="-78"/>
              </a:rPr>
              <a:t>): </a:t>
            </a:r>
            <a:r>
              <a:rPr lang="ar-SA" sz="3600" b="1" dirty="0" smtClean="0">
                <a:latin typeface="Arabic Typesetting" pitchFamily="66" charset="-78"/>
                <a:cs typeface="Arabic Typesetting" pitchFamily="66" charset="-78"/>
              </a:rPr>
              <a:t>)وتعنى </a:t>
            </a:r>
            <a:r>
              <a:rPr lang="ar-SA" sz="3600" b="1" dirty="0">
                <a:latin typeface="Arabic Typesetting" pitchFamily="66" charset="-78"/>
                <a:cs typeface="Arabic Typesetting" pitchFamily="66" charset="-78"/>
              </a:rPr>
              <a:t>مالم يمنع بشكل واضح  فسيتم السماح له </a:t>
            </a:r>
          </a:p>
          <a:p>
            <a:endParaRPr lang="ar-SA" sz="3600" b="1" dirty="0">
              <a:latin typeface="Arabic Typesetting" pitchFamily="66" charset="-78"/>
              <a:cs typeface="Arabic Typesetting" pitchFamily="66" charset="-78"/>
            </a:endParaRPr>
          </a:p>
        </p:txBody>
      </p:sp>
    </p:spTree>
    <p:extLst>
      <p:ext uri="{BB962C8B-B14F-4D97-AF65-F5344CB8AC3E}">
        <p14:creationId xmlns:p14="http://schemas.microsoft.com/office/powerpoint/2010/main" val="25047968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4" name="عنصر نائب للمحتوى 3"/>
          <p:cNvGraphicFramePr>
            <a:graphicFrameLocks noGrp="1" noChangeAspect="1"/>
          </p:cNvGraphicFramePr>
          <p:nvPr>
            <p:ph idx="1"/>
            <p:extLst>
              <p:ext uri="{D42A27DB-BD31-4B8C-83A1-F6EECF244321}">
                <p14:modId xmlns:p14="http://schemas.microsoft.com/office/powerpoint/2010/main" val="2663280821"/>
              </p:ext>
            </p:extLst>
          </p:nvPr>
        </p:nvGraphicFramePr>
        <p:xfrm>
          <a:off x="856456" y="2980531"/>
          <a:ext cx="6440488" cy="2105025"/>
        </p:xfrm>
        <a:graphic>
          <a:graphicData uri="http://schemas.openxmlformats.org/presentationml/2006/ole">
            <mc:AlternateContent xmlns:mc="http://schemas.openxmlformats.org/markup-compatibility/2006">
              <mc:Choice xmlns:v="urn:schemas-microsoft-com:vml" Requires="v">
                <p:oleObj spid="_x0000_s4147" name="Bitmap Image" r:id="rId3" imgW="6439799" imgH="2104762" progId="PBrush">
                  <p:embed/>
                </p:oleObj>
              </mc:Choice>
              <mc:Fallback>
                <p:oleObj name="Bitmap Image" r:id="rId3" imgW="6439799" imgH="2104762" progId="PBrush">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6456" y="2980531"/>
                        <a:ext cx="6440488" cy="210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مستطيل 4"/>
          <p:cNvSpPr/>
          <p:nvPr/>
        </p:nvSpPr>
        <p:spPr>
          <a:xfrm>
            <a:off x="2123728" y="5373216"/>
            <a:ext cx="3842719" cy="492443"/>
          </a:xfrm>
          <a:prstGeom prst="rect">
            <a:avLst/>
          </a:prstGeom>
        </p:spPr>
        <p:txBody>
          <a:bodyPr wrap="none">
            <a:spAutoFit/>
          </a:bodyPr>
          <a:lstStyle/>
          <a:p>
            <a:pPr algn="l" rtl="0">
              <a:spcBef>
                <a:spcPts val="600"/>
              </a:spcBef>
              <a:buClr>
                <a:srgbClr val="B13F9A"/>
              </a:buClr>
              <a:buSzPct val="73000"/>
              <a:defRPr/>
            </a:pPr>
            <a:r>
              <a:rPr lang="en-US" sz="2600" b="1" i="1" u="sng" kern="0" dirty="0" smtClean="0">
                <a:solidFill>
                  <a:prstClr val="black"/>
                </a:solidFill>
              </a:rPr>
              <a:t>Packet-filtering Router</a:t>
            </a:r>
            <a:endParaRPr lang="en-US" sz="2600" b="1" i="1" u="sng" kern="0" dirty="0">
              <a:solidFill>
                <a:prstClr val="black"/>
              </a:solidFill>
            </a:endParaRPr>
          </a:p>
        </p:txBody>
      </p:sp>
    </p:spTree>
    <p:extLst>
      <p:ext uri="{BB962C8B-B14F-4D97-AF65-F5344CB8AC3E}">
        <p14:creationId xmlns:p14="http://schemas.microsoft.com/office/powerpoint/2010/main" val="5841062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95536" y="692696"/>
            <a:ext cx="7239000" cy="4846320"/>
          </a:xfrm>
        </p:spPr>
        <p:txBody>
          <a:bodyPr>
            <a:noAutofit/>
          </a:bodyPr>
          <a:lstStyle/>
          <a:p>
            <a:r>
              <a:rPr lang="en-US" sz="3600" b="1" u="sng" dirty="0">
                <a:solidFill>
                  <a:srgbClr val="FF0000"/>
                </a:solidFill>
                <a:latin typeface="Arabic Typesetting" pitchFamily="66" charset="-78"/>
                <a:cs typeface="Arabic Typesetting" pitchFamily="66" charset="-78"/>
              </a:rPr>
              <a:t>Advantages </a:t>
            </a:r>
            <a:r>
              <a:rPr lang="en-US" sz="3600" b="1" u="sng" dirty="0" smtClean="0">
                <a:solidFill>
                  <a:srgbClr val="FF0000"/>
                </a:solidFill>
                <a:latin typeface="Arabic Typesetting" pitchFamily="66" charset="-78"/>
                <a:cs typeface="Arabic Typesetting" pitchFamily="66" charset="-78"/>
              </a:rPr>
              <a:t>of </a:t>
            </a:r>
            <a:r>
              <a:rPr lang="en-US" sz="2800" b="1" u="sng" dirty="0" smtClean="0">
                <a:solidFill>
                  <a:srgbClr val="FF0000"/>
                </a:solidFill>
                <a:latin typeface="Arabic Typesetting" pitchFamily="66" charset="-78"/>
                <a:cs typeface="Arabic Typesetting" pitchFamily="66" charset="-78"/>
              </a:rPr>
              <a:t>packet  </a:t>
            </a:r>
            <a:r>
              <a:rPr lang="en-US" sz="2800" b="1" u="sng" dirty="0">
                <a:solidFill>
                  <a:srgbClr val="FF0000"/>
                </a:solidFill>
                <a:latin typeface="Arabic Typesetting" pitchFamily="66" charset="-78"/>
                <a:cs typeface="Arabic Typesetting" pitchFamily="66" charset="-78"/>
              </a:rPr>
              <a:t>Filtering </a:t>
            </a:r>
            <a:r>
              <a:rPr lang="en-US" sz="2800" b="1" u="sng" dirty="0" smtClean="0">
                <a:solidFill>
                  <a:srgbClr val="FF0000"/>
                </a:solidFill>
                <a:latin typeface="Arabic Typesetting" pitchFamily="66" charset="-78"/>
                <a:cs typeface="Arabic Typesetting" pitchFamily="66" charset="-78"/>
              </a:rPr>
              <a:t>Router</a:t>
            </a:r>
            <a:r>
              <a:rPr lang="ar-SA" sz="2800" b="1" u="sng" dirty="0" smtClean="0">
                <a:solidFill>
                  <a:srgbClr val="FF0000"/>
                </a:solidFill>
                <a:latin typeface="Arabic Typesetting" pitchFamily="66" charset="-78"/>
                <a:cs typeface="Arabic Typesetting" pitchFamily="66" charset="-78"/>
              </a:rPr>
              <a:t> </a:t>
            </a:r>
          </a:p>
          <a:p>
            <a:pPr>
              <a:buFont typeface="Arial" pitchFamily="34" charset="0"/>
              <a:buChar char="•"/>
            </a:pPr>
            <a:r>
              <a:rPr lang="ar-SA" sz="2800" b="1" dirty="0" smtClean="0">
                <a:latin typeface="Arabic Typesetting" pitchFamily="66" charset="-78"/>
                <a:cs typeface="Arabic Typesetting" pitchFamily="66" charset="-78"/>
              </a:rPr>
              <a:t>البساطة( </a:t>
            </a:r>
            <a:r>
              <a:rPr lang="en-US" sz="2800" b="1" dirty="0" smtClean="0">
                <a:latin typeface="Arabic Typesetting" pitchFamily="66" charset="-78"/>
                <a:cs typeface="Arabic Typesetting" pitchFamily="66" charset="-78"/>
              </a:rPr>
              <a:t>Simplicity</a:t>
            </a:r>
            <a:r>
              <a:rPr lang="ar-SA" sz="2800" b="1" dirty="0" smtClean="0">
                <a:latin typeface="Arabic Typesetting" pitchFamily="66" charset="-78"/>
                <a:cs typeface="Arabic Typesetting" pitchFamily="66" charset="-78"/>
              </a:rPr>
              <a:t>)</a:t>
            </a:r>
          </a:p>
          <a:p>
            <a:pPr>
              <a:buFont typeface="Arial" pitchFamily="34" charset="0"/>
              <a:buChar char="•"/>
            </a:pPr>
            <a:r>
              <a:rPr lang="ar-SA" sz="2800" b="1" dirty="0" smtClean="0">
                <a:latin typeface="Arabic Typesetting" pitchFamily="66" charset="-78"/>
                <a:cs typeface="Arabic Typesetting" pitchFamily="66" charset="-78"/>
              </a:rPr>
              <a:t>الشفافية بالنسبة للمستخدمين( </a:t>
            </a:r>
            <a:r>
              <a:rPr lang="en-US" sz="2800" b="1" dirty="0" smtClean="0">
                <a:latin typeface="Arabic Typesetting" pitchFamily="66" charset="-78"/>
                <a:cs typeface="Arabic Typesetting" pitchFamily="66" charset="-78"/>
              </a:rPr>
              <a:t>Transparency </a:t>
            </a:r>
            <a:r>
              <a:rPr lang="en-US" sz="2800" b="1" dirty="0">
                <a:latin typeface="Arabic Typesetting" pitchFamily="66" charset="-78"/>
                <a:cs typeface="Arabic Typesetting" pitchFamily="66" charset="-78"/>
              </a:rPr>
              <a:t>to </a:t>
            </a:r>
            <a:r>
              <a:rPr lang="en-US" sz="2800" b="1" dirty="0" smtClean="0">
                <a:latin typeface="Arabic Typesetting" pitchFamily="66" charset="-78"/>
                <a:cs typeface="Arabic Typesetting" pitchFamily="66" charset="-78"/>
              </a:rPr>
              <a:t>users</a:t>
            </a:r>
            <a:r>
              <a:rPr lang="ar-SA" sz="2800" b="1" dirty="0" smtClean="0">
                <a:latin typeface="Arabic Typesetting" pitchFamily="66" charset="-78"/>
                <a:cs typeface="Arabic Typesetting" pitchFamily="66" charset="-78"/>
              </a:rPr>
              <a:t>)</a:t>
            </a:r>
          </a:p>
          <a:p>
            <a:pPr>
              <a:buFont typeface="Arial" pitchFamily="34" charset="0"/>
              <a:buChar char="•"/>
            </a:pPr>
            <a:r>
              <a:rPr lang="ar-SA" sz="2800" b="1" dirty="0" smtClean="0">
                <a:latin typeface="Arabic Typesetting" pitchFamily="66" charset="-78"/>
                <a:cs typeface="Arabic Typesetting" pitchFamily="66" charset="-78"/>
              </a:rPr>
              <a:t>السرعة العالية (</a:t>
            </a:r>
            <a:r>
              <a:rPr lang="en-US" sz="2800" b="1" dirty="0" smtClean="0">
                <a:latin typeface="Arabic Typesetting" pitchFamily="66" charset="-78"/>
                <a:cs typeface="Arabic Typesetting" pitchFamily="66" charset="-78"/>
              </a:rPr>
              <a:t>High speed</a:t>
            </a:r>
            <a:r>
              <a:rPr lang="ar-SA" sz="2800" b="1" dirty="0" smtClean="0">
                <a:latin typeface="Arabic Typesetting" pitchFamily="66" charset="-78"/>
                <a:cs typeface="Arabic Typesetting" pitchFamily="66" charset="-78"/>
              </a:rPr>
              <a:t>) </a:t>
            </a:r>
          </a:p>
          <a:p>
            <a:r>
              <a:rPr lang="en-US" sz="2800" b="1" u="sng" dirty="0">
                <a:solidFill>
                  <a:srgbClr val="FF0000"/>
                </a:solidFill>
                <a:latin typeface="Arabic Typesetting" pitchFamily="66" charset="-78"/>
                <a:cs typeface="Arabic Typesetting" pitchFamily="66" charset="-78"/>
              </a:rPr>
              <a:t>Disadvantages of packet  Filtering </a:t>
            </a:r>
            <a:r>
              <a:rPr lang="en-US" sz="2800" b="1" u="sng" dirty="0" smtClean="0">
                <a:solidFill>
                  <a:srgbClr val="FF0000"/>
                </a:solidFill>
                <a:latin typeface="Arabic Typesetting" pitchFamily="66" charset="-78"/>
                <a:cs typeface="Arabic Typesetting" pitchFamily="66" charset="-78"/>
              </a:rPr>
              <a:t>Router</a:t>
            </a:r>
            <a:endParaRPr lang="ar-SA" sz="2800" b="1" u="sng" dirty="0" smtClean="0">
              <a:solidFill>
                <a:srgbClr val="FF0000"/>
              </a:solidFill>
              <a:latin typeface="Arabic Typesetting" pitchFamily="66" charset="-78"/>
              <a:cs typeface="Arabic Typesetting" pitchFamily="66" charset="-78"/>
            </a:endParaRPr>
          </a:p>
          <a:p>
            <a:pPr>
              <a:buFont typeface="Arial" pitchFamily="34" charset="0"/>
              <a:buChar char="•"/>
            </a:pPr>
            <a:r>
              <a:rPr lang="ar-SA" sz="2800" b="1" dirty="0" smtClean="0">
                <a:latin typeface="Arabic Typesetting" pitchFamily="66" charset="-78"/>
                <a:cs typeface="Arabic Typesetting" pitchFamily="66" charset="-78"/>
              </a:rPr>
              <a:t>صعوبة وضع قواعد تنقية الحزم (</a:t>
            </a:r>
            <a:r>
              <a:rPr lang="en-US" sz="2800" b="1" dirty="0" smtClean="0">
                <a:latin typeface="Arabic Typesetting" pitchFamily="66" charset="-78"/>
                <a:cs typeface="Arabic Typesetting" pitchFamily="66" charset="-78"/>
              </a:rPr>
              <a:t>Difficulty </a:t>
            </a:r>
            <a:r>
              <a:rPr lang="en-US" sz="2800" b="1" dirty="0">
                <a:latin typeface="Arabic Typesetting" pitchFamily="66" charset="-78"/>
                <a:cs typeface="Arabic Typesetting" pitchFamily="66" charset="-78"/>
              </a:rPr>
              <a:t>of setting up packet filter </a:t>
            </a:r>
            <a:r>
              <a:rPr lang="en-US" sz="2800" b="1" dirty="0" smtClean="0">
                <a:latin typeface="Arabic Typesetting" pitchFamily="66" charset="-78"/>
                <a:cs typeface="Arabic Typesetting" pitchFamily="66" charset="-78"/>
              </a:rPr>
              <a:t>rules</a:t>
            </a:r>
            <a:r>
              <a:rPr lang="ar-SA" sz="2800" b="1" dirty="0" smtClean="0">
                <a:latin typeface="Arabic Typesetting" pitchFamily="66" charset="-78"/>
                <a:cs typeface="Arabic Typesetting" pitchFamily="66" charset="-78"/>
              </a:rPr>
              <a:t>)</a:t>
            </a:r>
          </a:p>
          <a:p>
            <a:pPr>
              <a:buFont typeface="Arial" pitchFamily="34" charset="0"/>
              <a:buChar char="•"/>
            </a:pPr>
            <a:r>
              <a:rPr lang="ar-SA" sz="2800" b="1" dirty="0" smtClean="0">
                <a:latin typeface="Arabic Typesetting" pitchFamily="66" charset="-78"/>
                <a:cs typeface="Arabic Typesetting" pitchFamily="66" charset="-78"/>
              </a:rPr>
              <a:t>نقص التحققية (</a:t>
            </a:r>
            <a:r>
              <a:rPr lang="en-US" sz="2800" b="1" dirty="0" smtClean="0">
                <a:latin typeface="Arabic Typesetting" pitchFamily="66" charset="-78"/>
                <a:cs typeface="Arabic Typesetting" pitchFamily="66" charset="-78"/>
              </a:rPr>
              <a:t>Lack </a:t>
            </a:r>
            <a:r>
              <a:rPr lang="en-US" sz="2800" b="1" dirty="0">
                <a:latin typeface="Arabic Typesetting" pitchFamily="66" charset="-78"/>
                <a:cs typeface="Arabic Typesetting" pitchFamily="66" charset="-78"/>
              </a:rPr>
              <a:t>of </a:t>
            </a:r>
            <a:r>
              <a:rPr lang="en-US" sz="2800" b="1" dirty="0" smtClean="0">
                <a:latin typeface="Arabic Typesetting" pitchFamily="66" charset="-78"/>
                <a:cs typeface="Arabic Typesetting" pitchFamily="66" charset="-78"/>
              </a:rPr>
              <a:t>Authentication</a:t>
            </a:r>
            <a:r>
              <a:rPr lang="ar-SA" sz="2800" b="1" dirty="0" smtClean="0">
                <a:latin typeface="Arabic Typesetting" pitchFamily="66" charset="-78"/>
                <a:cs typeface="Arabic Typesetting" pitchFamily="66" charset="-78"/>
              </a:rPr>
              <a:t> )</a:t>
            </a:r>
            <a:endParaRPr lang="ar-SA" sz="2800" b="1" dirty="0">
              <a:latin typeface="Arabic Typesetting" pitchFamily="66" charset="-78"/>
              <a:cs typeface="Arabic Typesetting" pitchFamily="66" charset="-78"/>
            </a:endParaRPr>
          </a:p>
        </p:txBody>
      </p:sp>
    </p:spTree>
    <p:extLst>
      <p:ext uri="{BB962C8B-B14F-4D97-AF65-F5344CB8AC3E}">
        <p14:creationId xmlns:p14="http://schemas.microsoft.com/office/powerpoint/2010/main" val="37025653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70000" lnSpcReduction="20000"/>
          </a:bodyPr>
          <a:lstStyle/>
          <a:p>
            <a:r>
              <a:rPr lang="ar-SA" sz="4300" b="1" u="sng" dirty="0" smtClean="0">
                <a:latin typeface="Arabic Typesetting" pitchFamily="66" charset="-78"/>
                <a:cs typeface="Arabic Typesetting" pitchFamily="66" charset="-78"/>
              </a:rPr>
              <a:t>  النوع الثاني بوابات المستوى التطبيقي</a:t>
            </a:r>
          </a:p>
          <a:p>
            <a:pPr marL="0" indent="0">
              <a:buNone/>
            </a:pPr>
            <a:r>
              <a:rPr lang="ar-SA" sz="4300" b="1" u="sng" dirty="0" smtClean="0">
                <a:latin typeface="Arabic Typesetting" pitchFamily="66" charset="-78"/>
                <a:cs typeface="Arabic Typesetting" pitchFamily="66" charset="-78"/>
              </a:rPr>
              <a:t> (</a:t>
            </a:r>
            <a:r>
              <a:rPr lang="en-US" sz="4300" b="1" u="sng" dirty="0" smtClean="0">
                <a:latin typeface="Arabic Typesetting" pitchFamily="66" charset="-78"/>
                <a:cs typeface="Arabic Typesetting" pitchFamily="66" charset="-78"/>
              </a:rPr>
              <a:t>level gateways</a:t>
            </a:r>
            <a:r>
              <a:rPr lang="ar-SA" sz="4300" b="1" u="sng" dirty="0" smtClean="0">
                <a:latin typeface="Arabic Typesetting" pitchFamily="66" charset="-78"/>
                <a:cs typeface="Arabic Typesetting" pitchFamily="66" charset="-78"/>
              </a:rPr>
              <a:t> - </a:t>
            </a:r>
            <a:r>
              <a:rPr lang="en-US" sz="4300" b="1" u="sng" dirty="0" smtClean="0">
                <a:latin typeface="Arabic Typesetting" pitchFamily="66" charset="-78"/>
                <a:cs typeface="Arabic Typesetting" pitchFamily="66" charset="-78"/>
              </a:rPr>
              <a:t>(Application</a:t>
            </a:r>
            <a:r>
              <a:rPr lang="ar-SA" sz="4300" b="1" u="sng" dirty="0" smtClean="0">
                <a:latin typeface="Arabic Typesetting" pitchFamily="66" charset="-78"/>
                <a:cs typeface="Arabic Typesetting" pitchFamily="66" charset="-78"/>
              </a:rPr>
              <a:t>:</a:t>
            </a:r>
          </a:p>
          <a:p>
            <a:pPr>
              <a:buFontTx/>
              <a:buChar char="-"/>
            </a:pPr>
            <a:r>
              <a:rPr lang="ar-SA" sz="3600" b="1" dirty="0" smtClean="0">
                <a:latin typeface="Arabic Typesetting" pitchFamily="66" charset="-78"/>
                <a:cs typeface="Arabic Typesetting" pitchFamily="66" charset="-78"/>
              </a:rPr>
              <a:t>يسمى ايضا بال </a:t>
            </a:r>
            <a:r>
              <a:rPr lang="en-US" sz="3600" b="1" dirty="0" smtClean="0">
                <a:latin typeface="Arabic Typesetting" pitchFamily="66" charset="-78"/>
                <a:cs typeface="Arabic Typesetting" pitchFamily="66" charset="-78"/>
              </a:rPr>
              <a:t>proxy server</a:t>
            </a:r>
            <a:r>
              <a:rPr lang="ar-SA" sz="3600" b="1" dirty="0" smtClean="0">
                <a:latin typeface="Arabic Typesetting" pitchFamily="66" charset="-78"/>
                <a:cs typeface="Arabic Typesetting" pitchFamily="66" charset="-78"/>
              </a:rPr>
              <a:t> ويعمل قناة لمرور المستوى التطبيقي </a:t>
            </a:r>
          </a:p>
          <a:p>
            <a:pPr marL="0" indent="0">
              <a:buNone/>
            </a:pPr>
            <a:r>
              <a:rPr lang="en-US" sz="3600" b="1" dirty="0" smtClean="0">
                <a:latin typeface="Arabic Typesetting" pitchFamily="66" charset="-78"/>
                <a:cs typeface="Arabic Typesetting" pitchFamily="66" charset="-78"/>
              </a:rPr>
              <a:t>)</a:t>
            </a:r>
            <a:r>
              <a:rPr lang="ar-SA" sz="3600" b="1" dirty="0" smtClean="0">
                <a:latin typeface="Arabic Typesetting" pitchFamily="66" charset="-78"/>
                <a:cs typeface="Arabic Typesetting" pitchFamily="66" charset="-78"/>
              </a:rPr>
              <a:t> </a:t>
            </a:r>
            <a:r>
              <a:rPr lang="en-US" sz="3600" b="1" dirty="0" smtClean="0">
                <a:latin typeface="Arabic Typesetting" pitchFamily="66" charset="-78"/>
                <a:cs typeface="Arabic Typesetting" pitchFamily="66" charset="-78"/>
              </a:rPr>
              <a:t>Application-level Traffic</a:t>
            </a:r>
            <a:r>
              <a:rPr lang="ar-SA" sz="3600" b="1" dirty="0" smtClean="0">
                <a:latin typeface="Arabic Typesetting" pitchFamily="66" charset="-78"/>
                <a:cs typeface="Arabic Typesetting" pitchFamily="66" charset="-78"/>
              </a:rPr>
              <a:t>)</a:t>
            </a:r>
          </a:p>
          <a:p>
            <a:pPr marL="0" indent="0">
              <a:buNone/>
            </a:pPr>
            <a:r>
              <a:rPr lang="ar-SA" sz="3600" b="1" dirty="0" smtClean="0">
                <a:latin typeface="Arabic Typesetting" pitchFamily="66" charset="-78"/>
                <a:cs typeface="Arabic Typesetting" pitchFamily="66" charset="-78"/>
              </a:rPr>
              <a:t>- يتصل المستخدم  بال </a:t>
            </a:r>
            <a:r>
              <a:rPr lang="en-US" sz="3600" b="1" dirty="0" smtClean="0">
                <a:latin typeface="Arabic Typesetting" pitchFamily="66" charset="-78"/>
                <a:cs typeface="Arabic Typesetting" pitchFamily="66" charset="-78"/>
              </a:rPr>
              <a:t>gateway</a:t>
            </a:r>
            <a:r>
              <a:rPr lang="ar-SA" sz="3600" b="1" dirty="0" smtClean="0">
                <a:latin typeface="Arabic Typesetting" pitchFamily="66" charset="-78"/>
                <a:cs typeface="Arabic Typesetting" pitchFamily="66" charset="-78"/>
              </a:rPr>
              <a:t> باستخدام تطبيق من تطبيقات( </a:t>
            </a:r>
            <a:r>
              <a:rPr lang="en-US" sz="3600" b="1" dirty="0" smtClean="0">
                <a:latin typeface="Arabic Typesetting" pitchFamily="66" charset="-78"/>
                <a:cs typeface="Arabic Typesetting" pitchFamily="66" charset="-78"/>
              </a:rPr>
              <a:t>(TCP/IP</a:t>
            </a:r>
            <a:r>
              <a:rPr lang="ar-SA" sz="3600" b="1" dirty="0" smtClean="0">
                <a:latin typeface="Arabic Typesetting" pitchFamily="66" charset="-78"/>
                <a:cs typeface="Arabic Typesetting" pitchFamily="66" charset="-78"/>
              </a:rPr>
              <a:t> مثل ال</a:t>
            </a:r>
            <a:r>
              <a:rPr lang="en-US" sz="3600" b="1" dirty="0" smtClean="0">
                <a:latin typeface="Arabic Typesetting" pitchFamily="66" charset="-78"/>
                <a:cs typeface="Arabic Typesetting" pitchFamily="66" charset="-78"/>
              </a:rPr>
              <a:t>Telnet</a:t>
            </a:r>
            <a:r>
              <a:rPr lang="ar-SA" sz="3600" b="1" dirty="0" smtClean="0">
                <a:latin typeface="Arabic Typesetting" pitchFamily="66" charset="-78"/>
                <a:cs typeface="Arabic Typesetting" pitchFamily="66" charset="-78"/>
              </a:rPr>
              <a:t> او ال </a:t>
            </a:r>
            <a:r>
              <a:rPr lang="en-US" sz="3600" b="1" dirty="0" smtClean="0">
                <a:latin typeface="Arabic Typesetting" pitchFamily="66" charset="-78"/>
                <a:cs typeface="Arabic Typesetting" pitchFamily="66" charset="-78"/>
              </a:rPr>
              <a:t>FTP </a:t>
            </a:r>
            <a:r>
              <a:rPr lang="ar-SA" sz="3600" b="1" dirty="0" smtClean="0">
                <a:latin typeface="Arabic Typesetting" pitchFamily="66" charset="-78"/>
                <a:cs typeface="Arabic Typesetting" pitchFamily="66" charset="-78"/>
              </a:rPr>
              <a:t> </a:t>
            </a:r>
          </a:p>
          <a:p>
            <a:pPr marL="0" indent="0">
              <a:buNone/>
            </a:pPr>
            <a:r>
              <a:rPr lang="ar-SA" sz="3600" b="1" dirty="0" smtClean="0">
                <a:latin typeface="Arabic Typesetting" pitchFamily="66" charset="-78"/>
                <a:cs typeface="Arabic Typesetting" pitchFamily="66" charset="-78"/>
              </a:rPr>
              <a:t>- تطلب ال </a:t>
            </a:r>
            <a:r>
              <a:rPr lang="en-US" sz="3600" b="1" dirty="0" smtClean="0">
                <a:latin typeface="Arabic Typesetting" pitchFamily="66" charset="-78"/>
                <a:cs typeface="Arabic Typesetting" pitchFamily="66" charset="-78"/>
              </a:rPr>
              <a:t>gateway</a:t>
            </a:r>
            <a:r>
              <a:rPr lang="ar-SA" sz="3600" b="1" dirty="0" smtClean="0">
                <a:latin typeface="Arabic Typesetting" pitchFamily="66" charset="-78"/>
                <a:cs typeface="Arabic Typesetting" pitchFamily="66" charset="-78"/>
              </a:rPr>
              <a:t> من المستخدم ادخال اسم ال</a:t>
            </a:r>
            <a:r>
              <a:rPr lang="en-US" sz="3600" b="1" dirty="0">
                <a:latin typeface="Arabic Typesetting" pitchFamily="66" charset="-78"/>
                <a:cs typeface="Arabic Typesetting" pitchFamily="66" charset="-78"/>
              </a:rPr>
              <a:t>host</a:t>
            </a:r>
            <a:r>
              <a:rPr lang="ar-SA" sz="3600" b="1" dirty="0" smtClean="0">
                <a:latin typeface="Arabic Typesetting" pitchFamily="66" charset="-78"/>
                <a:cs typeface="Arabic Typesetting" pitchFamily="66" charset="-78"/>
              </a:rPr>
              <a:t>  البعيد المراد الوصول اليه </a:t>
            </a:r>
          </a:p>
          <a:p>
            <a:pPr marL="0" indent="0">
              <a:buNone/>
            </a:pPr>
            <a:r>
              <a:rPr lang="ar-SA" sz="3600" b="1" dirty="0" smtClean="0">
                <a:latin typeface="Arabic Typesetting" pitchFamily="66" charset="-78"/>
                <a:cs typeface="Arabic Typesetting" pitchFamily="66" charset="-78"/>
              </a:rPr>
              <a:t>- عندما يستجيب المستخدم بتزويده </a:t>
            </a:r>
            <a:r>
              <a:rPr lang="ar-SA" sz="3600" b="1" dirty="0" err="1" smtClean="0">
                <a:latin typeface="Arabic Typesetting" pitchFamily="66" charset="-78"/>
                <a:cs typeface="Arabic Typesetting" pitchFamily="66" charset="-78"/>
              </a:rPr>
              <a:t>لل</a:t>
            </a:r>
            <a:r>
              <a:rPr lang="en-US" sz="3600" b="1" dirty="0" smtClean="0">
                <a:latin typeface="Arabic Typesetting" pitchFamily="66" charset="-78"/>
                <a:cs typeface="Arabic Typesetting" pitchFamily="66" charset="-78"/>
              </a:rPr>
              <a:t>User ID</a:t>
            </a:r>
            <a:r>
              <a:rPr lang="ar-SA" sz="3600" b="1" dirty="0" smtClean="0">
                <a:latin typeface="Arabic Typesetting" pitchFamily="66" charset="-78"/>
                <a:cs typeface="Arabic Typesetting" pitchFamily="66" charset="-78"/>
              </a:rPr>
              <a:t> ومعلومات التحقق الصحيحة فان ال </a:t>
            </a:r>
            <a:r>
              <a:rPr lang="en-US" sz="3600" b="1" dirty="0" smtClean="0">
                <a:latin typeface="Arabic Typesetting" pitchFamily="66" charset="-78"/>
                <a:cs typeface="Arabic Typesetting" pitchFamily="66" charset="-78"/>
              </a:rPr>
              <a:t>gateway</a:t>
            </a:r>
            <a:r>
              <a:rPr lang="ar-SA" sz="3600" b="1" dirty="0" smtClean="0">
                <a:latin typeface="Arabic Typesetting" pitchFamily="66" charset="-78"/>
                <a:cs typeface="Arabic Typesetting" pitchFamily="66" charset="-78"/>
              </a:rPr>
              <a:t> تتصل بالتطبيق الموجود على ال </a:t>
            </a:r>
            <a:r>
              <a:rPr lang="en-US" sz="3600" b="1" dirty="0" smtClean="0">
                <a:latin typeface="Arabic Typesetting" pitchFamily="66" charset="-78"/>
                <a:cs typeface="Arabic Typesetting" pitchFamily="66" charset="-78"/>
              </a:rPr>
              <a:t>host</a:t>
            </a:r>
            <a:r>
              <a:rPr lang="ar-SA" sz="3600" b="1" dirty="0" smtClean="0">
                <a:latin typeface="Arabic Typesetting" pitchFamily="66" charset="-78"/>
                <a:cs typeface="Arabic Typesetting" pitchFamily="66" charset="-78"/>
              </a:rPr>
              <a:t> البعيد وتنقل اجزاء ال</a:t>
            </a:r>
            <a:r>
              <a:rPr lang="en-US" sz="3600" b="1" dirty="0" smtClean="0">
                <a:latin typeface="Arabic Typesetting" pitchFamily="66" charset="-78"/>
                <a:cs typeface="Arabic Typesetting" pitchFamily="66" charset="-78"/>
              </a:rPr>
              <a:t>TCP</a:t>
            </a:r>
            <a:r>
              <a:rPr lang="ar-SA" sz="3600" b="1" dirty="0" smtClean="0">
                <a:latin typeface="Arabic Typesetting" pitchFamily="66" charset="-78"/>
                <a:cs typeface="Arabic Typesetting" pitchFamily="66" charset="-78"/>
              </a:rPr>
              <a:t> التي تحتوى على بيانات التطبيق بين النهايتين الطرفيتين. </a:t>
            </a:r>
            <a:endParaRPr lang="ar-SA" sz="3600" b="1" dirty="0">
              <a:latin typeface="Arabic Typesetting" pitchFamily="66" charset="-78"/>
              <a:cs typeface="Arabic Typesetting" pitchFamily="66" charset="-78"/>
            </a:endParaRPr>
          </a:p>
        </p:txBody>
      </p:sp>
    </p:spTree>
    <p:extLst>
      <p:ext uri="{BB962C8B-B14F-4D97-AF65-F5344CB8AC3E}">
        <p14:creationId xmlns:p14="http://schemas.microsoft.com/office/powerpoint/2010/main" val="5528438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pPr marL="0" indent="0">
              <a:buNone/>
            </a:pPr>
            <a:r>
              <a:rPr lang="ar-SA" sz="4000" b="1" dirty="0" smtClean="0">
                <a:latin typeface="Arabic Typesetting" pitchFamily="66" charset="-78"/>
                <a:cs typeface="Arabic Typesetting" pitchFamily="66" charset="-78"/>
              </a:rPr>
              <a:t>- اذا لم تقد ال </a:t>
            </a:r>
            <a:r>
              <a:rPr lang="en-US" sz="4000" b="1" dirty="0" smtClean="0">
                <a:latin typeface="Arabic Typesetting" pitchFamily="66" charset="-78"/>
                <a:cs typeface="Arabic Typesetting" pitchFamily="66" charset="-78"/>
              </a:rPr>
              <a:t>gateway</a:t>
            </a:r>
            <a:r>
              <a:rPr lang="ar-SA" sz="4000" b="1" dirty="0" smtClean="0">
                <a:latin typeface="Arabic Typesetting" pitchFamily="66" charset="-78"/>
                <a:cs typeface="Arabic Typesetting" pitchFamily="66" charset="-78"/>
              </a:rPr>
              <a:t> شفرة ال </a:t>
            </a:r>
            <a:r>
              <a:rPr lang="en-US" sz="4000" b="1" dirty="0" smtClean="0">
                <a:latin typeface="Arabic Typesetting" pitchFamily="66" charset="-78"/>
                <a:cs typeface="Arabic Typesetting" pitchFamily="66" charset="-78"/>
              </a:rPr>
              <a:t>proxy</a:t>
            </a:r>
            <a:r>
              <a:rPr lang="ar-SA" sz="4000" b="1" dirty="0" smtClean="0">
                <a:latin typeface="Arabic Typesetting" pitchFamily="66" charset="-78"/>
                <a:cs typeface="Arabic Typesetting" pitchFamily="66" charset="-78"/>
              </a:rPr>
              <a:t> لتطبيق محدد فان الخدمة لن تكون مدعومة ولن يتم ارسالها عبر ال </a:t>
            </a:r>
            <a:r>
              <a:rPr lang="en-US" sz="4000" b="1" dirty="0" smtClean="0">
                <a:latin typeface="Arabic Typesetting" pitchFamily="66" charset="-78"/>
                <a:cs typeface="Arabic Typesetting" pitchFamily="66" charset="-78"/>
              </a:rPr>
              <a:t>Firewall</a:t>
            </a:r>
            <a:r>
              <a:rPr lang="ar-SA" sz="4000" b="1" dirty="0" smtClean="0">
                <a:latin typeface="Arabic Typesetting" pitchFamily="66" charset="-78"/>
                <a:cs typeface="Arabic Typesetting" pitchFamily="66" charset="-78"/>
              </a:rPr>
              <a:t> </a:t>
            </a:r>
            <a:endParaRPr lang="ar-SA" sz="4000" b="1" dirty="0">
              <a:latin typeface="Arabic Typesetting" pitchFamily="66" charset="-78"/>
              <a:cs typeface="Arabic Typesetting" pitchFamily="66" charset="-78"/>
            </a:endParaRPr>
          </a:p>
        </p:txBody>
      </p:sp>
    </p:spTree>
    <p:extLst>
      <p:ext uri="{BB962C8B-B14F-4D97-AF65-F5344CB8AC3E}">
        <p14:creationId xmlns:p14="http://schemas.microsoft.com/office/powerpoint/2010/main" val="36640396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4" name="عنصر نائب للمحتوى 3"/>
          <p:cNvGraphicFramePr>
            <a:graphicFrameLocks noGrp="1" noChangeAspect="1"/>
          </p:cNvGraphicFramePr>
          <p:nvPr>
            <p:ph idx="1"/>
            <p:extLst>
              <p:ext uri="{D42A27DB-BD31-4B8C-83A1-F6EECF244321}">
                <p14:modId xmlns:p14="http://schemas.microsoft.com/office/powerpoint/2010/main" val="61803363"/>
              </p:ext>
            </p:extLst>
          </p:nvPr>
        </p:nvGraphicFramePr>
        <p:xfrm>
          <a:off x="938212" y="2856706"/>
          <a:ext cx="6276975" cy="2352675"/>
        </p:xfrm>
        <a:graphic>
          <a:graphicData uri="http://schemas.openxmlformats.org/presentationml/2006/ole">
            <mc:AlternateContent xmlns:mc="http://schemas.openxmlformats.org/markup-compatibility/2006">
              <mc:Choice xmlns:v="urn:schemas-microsoft-com:vml" Requires="v">
                <p:oleObj spid="_x0000_s5171" name="Bitmap Image" r:id="rId3" imgW="6276190" imgH="2352381" progId="PBrush">
                  <p:embed/>
                </p:oleObj>
              </mc:Choice>
              <mc:Fallback>
                <p:oleObj name="Bitmap Image" r:id="rId3" imgW="6276190" imgH="2352381" progId="PBrush">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8212" y="2856706"/>
                        <a:ext cx="6276975" cy="235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مستطيل 4"/>
          <p:cNvSpPr/>
          <p:nvPr/>
        </p:nvSpPr>
        <p:spPr>
          <a:xfrm>
            <a:off x="1691680" y="5517232"/>
            <a:ext cx="5040560" cy="892552"/>
          </a:xfrm>
          <a:prstGeom prst="rect">
            <a:avLst/>
          </a:prstGeom>
        </p:spPr>
        <p:txBody>
          <a:bodyPr wrap="square">
            <a:spAutoFit/>
          </a:bodyPr>
          <a:lstStyle/>
          <a:p>
            <a:pPr algn="l" rtl="0">
              <a:spcBef>
                <a:spcPts val="600"/>
              </a:spcBef>
              <a:buClr>
                <a:srgbClr val="B13F9A"/>
              </a:buClr>
              <a:buSzPct val="73000"/>
            </a:pPr>
            <a:r>
              <a:rPr lang="en-US" sz="2600" b="1" i="1" u="sng" dirty="0">
                <a:solidFill>
                  <a:prstClr val="black"/>
                </a:solidFill>
              </a:rPr>
              <a:t>Application-level Gateway</a:t>
            </a:r>
            <a:br>
              <a:rPr lang="en-US" sz="2600" b="1" i="1" u="sng" dirty="0">
                <a:solidFill>
                  <a:prstClr val="black"/>
                </a:solidFill>
              </a:rPr>
            </a:br>
            <a:endParaRPr lang="ar-SA" sz="2600" dirty="0">
              <a:solidFill>
                <a:prstClr val="black"/>
              </a:solidFill>
            </a:endParaRPr>
          </a:p>
        </p:txBody>
      </p:sp>
    </p:spTree>
    <p:extLst>
      <p:ext uri="{BB962C8B-B14F-4D97-AF65-F5344CB8AC3E}">
        <p14:creationId xmlns:p14="http://schemas.microsoft.com/office/powerpoint/2010/main" val="14860308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85000" lnSpcReduction="10000"/>
          </a:bodyPr>
          <a:lstStyle/>
          <a:p>
            <a:pPr algn="l" rtl="0"/>
            <a:r>
              <a:rPr lang="en-US" b="1" u="sng" dirty="0" smtClean="0">
                <a:solidFill>
                  <a:srgbClr val="FF0000"/>
                </a:solidFill>
              </a:rPr>
              <a:t>Advantage of Application -level gateways</a:t>
            </a:r>
            <a:r>
              <a:rPr lang="ar-SA" b="1" u="sng" dirty="0" smtClean="0">
                <a:solidFill>
                  <a:srgbClr val="FF0000"/>
                </a:solidFill>
              </a:rPr>
              <a:t> </a:t>
            </a:r>
            <a:r>
              <a:rPr lang="en-US" b="1" u="sng" dirty="0" smtClean="0">
                <a:solidFill>
                  <a:srgbClr val="FF0000"/>
                </a:solidFill>
              </a:rPr>
              <a:t>s </a:t>
            </a:r>
          </a:p>
          <a:p>
            <a:pPr marL="0" indent="0" algn="l" rtl="0">
              <a:buNone/>
            </a:pPr>
            <a:endParaRPr lang="ar-SA" b="1" u="sng" dirty="0" smtClean="0">
              <a:solidFill>
                <a:srgbClr val="FF0000"/>
              </a:solidFill>
            </a:endParaRPr>
          </a:p>
          <a:p>
            <a:pPr marL="0" indent="0">
              <a:buNone/>
            </a:pPr>
            <a:r>
              <a:rPr lang="ar-SA" dirty="0" smtClean="0"/>
              <a:t>1- </a:t>
            </a:r>
            <a:r>
              <a:rPr lang="ar-SA" sz="4000" b="1" dirty="0" smtClean="0">
                <a:latin typeface="Arabic Typesetting" pitchFamily="66" charset="-78"/>
                <a:cs typeface="Arabic Typesetting" pitchFamily="66" charset="-78"/>
              </a:rPr>
              <a:t>اكثر سريه من النوع السابق </a:t>
            </a:r>
            <a:r>
              <a:rPr lang="en-US" sz="4000" b="1" dirty="0" smtClean="0">
                <a:latin typeface="Arabic Typesetting" pitchFamily="66" charset="-78"/>
                <a:cs typeface="Arabic Typesetting" pitchFamily="66" charset="-78"/>
              </a:rPr>
              <a:t>Higher security than packet filters</a:t>
            </a:r>
            <a:r>
              <a:rPr lang="ar-SA" sz="4000" b="1" dirty="0" smtClean="0">
                <a:latin typeface="Arabic Typesetting" pitchFamily="66" charset="-78"/>
                <a:cs typeface="Arabic Typesetting" pitchFamily="66" charset="-78"/>
              </a:rPr>
              <a:t> </a:t>
            </a:r>
          </a:p>
          <a:p>
            <a:pPr marL="0" indent="0">
              <a:buNone/>
            </a:pPr>
            <a:r>
              <a:rPr lang="ar-SA" sz="4000" b="1" dirty="0" smtClean="0">
                <a:latin typeface="Arabic Typesetting" pitchFamily="66" charset="-78"/>
                <a:cs typeface="Arabic Typesetting" pitchFamily="66" charset="-78"/>
              </a:rPr>
              <a:t>2- يحتاج فقط للفحص الدقيق للقليل من التطبيقات المسموحة  </a:t>
            </a:r>
            <a:r>
              <a:rPr lang="en-US" sz="4000" b="1" dirty="0">
                <a:latin typeface="Arabic Typesetting" pitchFamily="66" charset="-78"/>
                <a:cs typeface="Arabic Typesetting" pitchFamily="66" charset="-78"/>
              </a:rPr>
              <a:t>Only need to scrutinize a few</a:t>
            </a:r>
            <a:r>
              <a:rPr lang="ar-SA" sz="4000" b="1" dirty="0" smtClean="0">
                <a:latin typeface="Arabic Typesetting" pitchFamily="66" charset="-78"/>
                <a:cs typeface="Arabic Typesetting" pitchFamily="66" charset="-78"/>
              </a:rPr>
              <a:t> </a:t>
            </a:r>
            <a:r>
              <a:rPr lang="en-US" sz="4000" b="1" dirty="0" smtClean="0">
                <a:latin typeface="Arabic Typesetting" pitchFamily="66" charset="-78"/>
                <a:cs typeface="Arabic Typesetting" pitchFamily="66" charset="-78"/>
              </a:rPr>
              <a:t>allowable applications</a:t>
            </a:r>
            <a:r>
              <a:rPr lang="ar-SA" sz="4000" b="1" dirty="0" smtClean="0">
                <a:latin typeface="Arabic Typesetting" pitchFamily="66" charset="-78"/>
                <a:cs typeface="Arabic Typesetting" pitchFamily="66" charset="-78"/>
              </a:rPr>
              <a:t> </a:t>
            </a:r>
          </a:p>
          <a:p>
            <a:pPr marL="0" indent="0">
              <a:buNone/>
            </a:pPr>
            <a:r>
              <a:rPr lang="ar-SA" sz="4000" b="1" dirty="0" smtClean="0">
                <a:latin typeface="Arabic Typesetting" pitchFamily="66" charset="-78"/>
                <a:cs typeface="Arabic Typesetting" pitchFamily="66" charset="-78"/>
              </a:rPr>
              <a:t>3- من السهل تسجيل وتدقيق كل </a:t>
            </a:r>
            <a:r>
              <a:rPr lang="ar-SA" sz="4000" b="1" dirty="0" err="1" smtClean="0">
                <a:latin typeface="Arabic Typesetting" pitchFamily="66" charset="-78"/>
                <a:cs typeface="Arabic Typesetting" pitchFamily="66" charset="-78"/>
              </a:rPr>
              <a:t>المرورات</a:t>
            </a:r>
            <a:r>
              <a:rPr lang="ar-SA" sz="4000" b="1" dirty="0" smtClean="0">
                <a:latin typeface="Arabic Typesetting" pitchFamily="66" charset="-78"/>
                <a:cs typeface="Arabic Typesetting" pitchFamily="66" charset="-78"/>
              </a:rPr>
              <a:t> القادمة </a:t>
            </a:r>
            <a:r>
              <a:rPr lang="en-US" sz="4000" b="1" dirty="0">
                <a:latin typeface="Arabic Typesetting" pitchFamily="66" charset="-78"/>
                <a:cs typeface="Arabic Typesetting" pitchFamily="66" charset="-78"/>
              </a:rPr>
              <a:t>Easy to log and audit all </a:t>
            </a:r>
            <a:r>
              <a:rPr lang="en-US" sz="4000" b="1" dirty="0" smtClean="0">
                <a:latin typeface="Arabic Typesetting" pitchFamily="66" charset="-78"/>
                <a:cs typeface="Arabic Typesetting" pitchFamily="66" charset="-78"/>
              </a:rPr>
              <a:t>incoming</a:t>
            </a:r>
            <a:r>
              <a:rPr lang="ar-SA" sz="4000" b="1" dirty="0" smtClean="0">
                <a:latin typeface="Arabic Typesetting" pitchFamily="66" charset="-78"/>
                <a:cs typeface="Arabic Typesetting" pitchFamily="66" charset="-78"/>
              </a:rPr>
              <a:t> </a:t>
            </a:r>
            <a:r>
              <a:rPr lang="en-US" sz="4000" b="1" dirty="0">
                <a:latin typeface="Arabic Typesetting" pitchFamily="66" charset="-78"/>
                <a:cs typeface="Arabic Typesetting" pitchFamily="66" charset="-78"/>
              </a:rPr>
              <a:t>traff</a:t>
            </a:r>
            <a:r>
              <a:rPr lang="en-US" b="1" dirty="0"/>
              <a:t>ic</a:t>
            </a:r>
            <a:endParaRPr lang="ar-SA" b="1" dirty="0"/>
          </a:p>
        </p:txBody>
      </p:sp>
    </p:spTree>
    <p:extLst>
      <p:ext uri="{BB962C8B-B14F-4D97-AF65-F5344CB8AC3E}">
        <p14:creationId xmlns:p14="http://schemas.microsoft.com/office/powerpoint/2010/main" val="5734567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l" rtl="0"/>
            <a:r>
              <a:rPr lang="en-US" u="sng" dirty="0" smtClean="0">
                <a:solidFill>
                  <a:srgbClr val="FF0000"/>
                </a:solidFill>
              </a:rPr>
              <a:t>Disadvantages of </a:t>
            </a:r>
            <a:r>
              <a:rPr lang="en-US" u="sng" dirty="0">
                <a:solidFill>
                  <a:srgbClr val="FF0000"/>
                </a:solidFill>
              </a:rPr>
              <a:t>Application  </a:t>
            </a:r>
            <a:r>
              <a:rPr lang="en-US" u="sng" dirty="0" smtClean="0">
                <a:solidFill>
                  <a:srgbClr val="FF0000"/>
                </a:solidFill>
              </a:rPr>
              <a:t>-level gateways  </a:t>
            </a:r>
          </a:p>
          <a:p>
            <a:r>
              <a:rPr lang="ar-SA" sz="3600" b="1" dirty="0" smtClean="0">
                <a:latin typeface="Arabic Typesetting" pitchFamily="66" charset="-78"/>
                <a:cs typeface="Arabic Typesetting" pitchFamily="66" charset="-78"/>
              </a:rPr>
              <a:t>الحاجة الى زيادة معالجة اضافية لكل ارتباط</a:t>
            </a:r>
          </a:p>
          <a:p>
            <a:pPr marL="0" indent="0">
              <a:buNone/>
            </a:pPr>
            <a:r>
              <a:rPr lang="ar-SA" sz="3600" b="1" dirty="0" smtClean="0">
                <a:latin typeface="Arabic Typesetting" pitchFamily="66" charset="-78"/>
                <a:cs typeface="Arabic Typesetting" pitchFamily="66" charset="-78"/>
              </a:rPr>
              <a:t> </a:t>
            </a:r>
            <a:r>
              <a:rPr lang="en-US" sz="3600" b="1" dirty="0" smtClean="0">
                <a:latin typeface="Arabic Typesetting" pitchFamily="66" charset="-78"/>
                <a:cs typeface="Arabic Typesetting" pitchFamily="66" charset="-78"/>
              </a:rPr>
              <a:t>(Additional </a:t>
            </a:r>
            <a:r>
              <a:rPr lang="en-US" sz="3600" b="1" dirty="0">
                <a:latin typeface="Arabic Typesetting" pitchFamily="66" charset="-78"/>
                <a:cs typeface="Arabic Typesetting" pitchFamily="66" charset="-78"/>
              </a:rPr>
              <a:t>processing overhead on each </a:t>
            </a:r>
            <a:r>
              <a:rPr lang="en-US" sz="3600" b="1" dirty="0" smtClean="0">
                <a:latin typeface="Arabic Typesetting" pitchFamily="66" charset="-78"/>
                <a:cs typeface="Arabic Typesetting" pitchFamily="66" charset="-78"/>
              </a:rPr>
              <a:t>connection)</a:t>
            </a:r>
            <a:endParaRPr lang="ar-SA" sz="3600" b="1" dirty="0">
              <a:latin typeface="Arabic Typesetting" pitchFamily="66" charset="-78"/>
              <a:cs typeface="Arabic Typesetting" pitchFamily="66" charset="-78"/>
            </a:endParaRPr>
          </a:p>
        </p:txBody>
      </p:sp>
    </p:spTree>
    <p:extLst>
      <p:ext uri="{BB962C8B-B14F-4D97-AF65-F5344CB8AC3E}">
        <p14:creationId xmlns:p14="http://schemas.microsoft.com/office/powerpoint/2010/main" val="33695351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6752"/>
            <a:ext cx="7239000" cy="2808312"/>
          </a:xfrm>
        </p:spPr>
        <p:txBody>
          <a:bodyPr/>
          <a:lstStyle/>
          <a:p>
            <a:pPr algn="ctr" eaLnBrk="1" hangingPunct="1">
              <a:defRPr/>
            </a:pPr>
            <a:r>
              <a:rPr lang="en-US" dirty="0" smtClean="0">
                <a:solidFill>
                  <a:schemeClr val="tx2">
                    <a:lumMod val="60000"/>
                    <a:lumOff val="40000"/>
                  </a:schemeClr>
                </a:solidFill>
              </a:rPr>
              <a:t>END SLIDE SHOW</a:t>
            </a:r>
            <a:endParaRPr lang="en-US" dirty="0">
              <a:solidFill>
                <a:schemeClr val="tx2">
                  <a:lumMod val="60000"/>
                  <a:lumOff val="40000"/>
                </a:schemeClr>
              </a:solidFill>
            </a:endParaRPr>
          </a:p>
        </p:txBody>
      </p:sp>
      <p:sp>
        <p:nvSpPr>
          <p:cNvPr id="28675"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rIns="91440" numCol="1" anchorCtr="0" compatLnSpc="1">
            <a:prstTxWarp prst="textNoShape">
              <a:avLst/>
            </a:prstTxWarp>
          </a:bodyPr>
          <a:lstStyle>
            <a:lvl1pPr eaLnBrk="0" hangingPunct="0">
              <a:defRPr sz="2400" baseline="30000">
                <a:solidFill>
                  <a:schemeClr val="tx1"/>
                </a:solidFill>
                <a:latin typeface="Times New Roman" pitchFamily="18" charset="0"/>
              </a:defRPr>
            </a:lvl1pPr>
            <a:lvl2pPr marL="742950" indent="-285750" eaLnBrk="0" hangingPunct="0">
              <a:defRPr sz="2400" baseline="30000">
                <a:solidFill>
                  <a:schemeClr val="tx1"/>
                </a:solidFill>
                <a:latin typeface="Times New Roman" pitchFamily="18" charset="0"/>
              </a:defRPr>
            </a:lvl2pPr>
            <a:lvl3pPr marL="1143000" indent="-228600" eaLnBrk="0" hangingPunct="0">
              <a:defRPr sz="2400" baseline="30000">
                <a:solidFill>
                  <a:schemeClr val="tx1"/>
                </a:solidFill>
                <a:latin typeface="Times New Roman" pitchFamily="18" charset="0"/>
              </a:defRPr>
            </a:lvl3pPr>
            <a:lvl4pPr marL="1600200" indent="-228600" eaLnBrk="0" hangingPunct="0">
              <a:defRPr sz="2400" baseline="30000">
                <a:solidFill>
                  <a:schemeClr val="tx1"/>
                </a:solidFill>
                <a:latin typeface="Times New Roman" pitchFamily="18" charset="0"/>
              </a:defRPr>
            </a:lvl4pPr>
            <a:lvl5pPr marL="2057400" indent="-228600" eaLnBrk="0" hangingPunct="0">
              <a:defRPr sz="2400" baseline="30000">
                <a:solidFill>
                  <a:schemeClr val="tx1"/>
                </a:solidFill>
                <a:latin typeface="Times New Roman" pitchFamily="18" charset="0"/>
              </a:defRPr>
            </a:lvl5pPr>
            <a:lvl6pPr marL="2514600" indent="-228600" algn="l" rtl="0" eaLnBrk="0" fontAlgn="base" hangingPunct="0">
              <a:spcBef>
                <a:spcPct val="0"/>
              </a:spcBef>
              <a:spcAft>
                <a:spcPct val="0"/>
              </a:spcAft>
              <a:defRPr sz="2400" baseline="30000">
                <a:solidFill>
                  <a:schemeClr val="tx1"/>
                </a:solidFill>
                <a:latin typeface="Times New Roman" pitchFamily="18" charset="0"/>
              </a:defRPr>
            </a:lvl6pPr>
            <a:lvl7pPr marL="2971800" indent="-228600" algn="l" rtl="0" eaLnBrk="0" fontAlgn="base" hangingPunct="0">
              <a:spcBef>
                <a:spcPct val="0"/>
              </a:spcBef>
              <a:spcAft>
                <a:spcPct val="0"/>
              </a:spcAft>
              <a:defRPr sz="2400" baseline="30000">
                <a:solidFill>
                  <a:schemeClr val="tx1"/>
                </a:solidFill>
                <a:latin typeface="Times New Roman" pitchFamily="18" charset="0"/>
              </a:defRPr>
            </a:lvl7pPr>
            <a:lvl8pPr marL="3429000" indent="-228600" algn="l" rtl="0" eaLnBrk="0" fontAlgn="base" hangingPunct="0">
              <a:spcBef>
                <a:spcPct val="0"/>
              </a:spcBef>
              <a:spcAft>
                <a:spcPct val="0"/>
              </a:spcAft>
              <a:defRPr sz="2400" baseline="30000">
                <a:solidFill>
                  <a:schemeClr val="tx1"/>
                </a:solidFill>
                <a:latin typeface="Times New Roman" pitchFamily="18" charset="0"/>
              </a:defRPr>
            </a:lvl8pPr>
            <a:lvl9pPr marL="3886200" indent="-228600" algn="l" rtl="0" eaLnBrk="0" fontAlgn="base" hangingPunct="0">
              <a:spcBef>
                <a:spcPct val="0"/>
              </a:spcBef>
              <a:spcAft>
                <a:spcPct val="0"/>
              </a:spcAft>
              <a:defRPr sz="2400" baseline="30000">
                <a:solidFill>
                  <a:schemeClr val="tx1"/>
                </a:solidFill>
                <a:latin typeface="Times New Roman" pitchFamily="18" charset="0"/>
              </a:defRPr>
            </a:lvl9pPr>
          </a:lstStyle>
          <a:p>
            <a:pPr eaLnBrk="1" hangingPunct="1"/>
            <a:r>
              <a:rPr lang="en-US" sz="1000" smtClean="0">
                <a:solidFill>
                  <a:schemeClr val="tx2"/>
                </a:solidFill>
              </a:rPr>
              <a:t>L: Rania  Tabeidi</a:t>
            </a:r>
          </a:p>
        </p:txBody>
      </p:sp>
      <p:sp>
        <p:nvSpPr>
          <p:cNvPr id="2867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baseline="30000">
                <a:solidFill>
                  <a:schemeClr val="tx1"/>
                </a:solidFill>
                <a:latin typeface="Times New Roman" pitchFamily="18" charset="0"/>
              </a:defRPr>
            </a:lvl1pPr>
            <a:lvl2pPr marL="742950" indent="-285750" eaLnBrk="0" hangingPunct="0">
              <a:defRPr sz="2400" baseline="30000">
                <a:solidFill>
                  <a:schemeClr val="tx1"/>
                </a:solidFill>
                <a:latin typeface="Times New Roman" pitchFamily="18" charset="0"/>
              </a:defRPr>
            </a:lvl2pPr>
            <a:lvl3pPr marL="1143000" indent="-228600" eaLnBrk="0" hangingPunct="0">
              <a:defRPr sz="2400" baseline="30000">
                <a:solidFill>
                  <a:schemeClr val="tx1"/>
                </a:solidFill>
                <a:latin typeface="Times New Roman" pitchFamily="18" charset="0"/>
              </a:defRPr>
            </a:lvl3pPr>
            <a:lvl4pPr marL="1600200" indent="-228600" eaLnBrk="0" hangingPunct="0">
              <a:defRPr sz="2400" baseline="30000">
                <a:solidFill>
                  <a:schemeClr val="tx1"/>
                </a:solidFill>
                <a:latin typeface="Times New Roman" pitchFamily="18" charset="0"/>
              </a:defRPr>
            </a:lvl4pPr>
            <a:lvl5pPr marL="2057400" indent="-228600" eaLnBrk="0" hangingPunct="0">
              <a:defRPr sz="2400" baseline="30000">
                <a:solidFill>
                  <a:schemeClr val="tx1"/>
                </a:solidFill>
                <a:latin typeface="Times New Roman" pitchFamily="18" charset="0"/>
              </a:defRPr>
            </a:lvl5pPr>
            <a:lvl6pPr marL="2514600" indent="-228600" algn="l" rtl="0" eaLnBrk="0" fontAlgn="base" hangingPunct="0">
              <a:spcBef>
                <a:spcPct val="0"/>
              </a:spcBef>
              <a:spcAft>
                <a:spcPct val="0"/>
              </a:spcAft>
              <a:defRPr sz="2400" baseline="30000">
                <a:solidFill>
                  <a:schemeClr val="tx1"/>
                </a:solidFill>
                <a:latin typeface="Times New Roman" pitchFamily="18" charset="0"/>
              </a:defRPr>
            </a:lvl6pPr>
            <a:lvl7pPr marL="2971800" indent="-228600" algn="l" rtl="0" eaLnBrk="0" fontAlgn="base" hangingPunct="0">
              <a:spcBef>
                <a:spcPct val="0"/>
              </a:spcBef>
              <a:spcAft>
                <a:spcPct val="0"/>
              </a:spcAft>
              <a:defRPr sz="2400" baseline="30000">
                <a:solidFill>
                  <a:schemeClr val="tx1"/>
                </a:solidFill>
                <a:latin typeface="Times New Roman" pitchFamily="18" charset="0"/>
              </a:defRPr>
            </a:lvl7pPr>
            <a:lvl8pPr marL="3429000" indent="-228600" algn="l" rtl="0" eaLnBrk="0" fontAlgn="base" hangingPunct="0">
              <a:spcBef>
                <a:spcPct val="0"/>
              </a:spcBef>
              <a:spcAft>
                <a:spcPct val="0"/>
              </a:spcAft>
              <a:defRPr sz="2400" baseline="30000">
                <a:solidFill>
                  <a:schemeClr val="tx1"/>
                </a:solidFill>
                <a:latin typeface="Times New Roman" pitchFamily="18" charset="0"/>
              </a:defRPr>
            </a:lvl8pPr>
            <a:lvl9pPr marL="3886200" indent="-228600" algn="l" rtl="0" eaLnBrk="0" fontAlgn="base" hangingPunct="0">
              <a:spcBef>
                <a:spcPct val="0"/>
              </a:spcBef>
              <a:spcAft>
                <a:spcPct val="0"/>
              </a:spcAft>
              <a:defRPr sz="2400" baseline="30000">
                <a:solidFill>
                  <a:schemeClr val="tx1"/>
                </a:solidFill>
                <a:latin typeface="Times New Roman" pitchFamily="18" charset="0"/>
              </a:defRPr>
            </a:lvl9pPr>
          </a:lstStyle>
          <a:p>
            <a:pPr eaLnBrk="1" hangingPunct="1"/>
            <a:fld id="{67495ABD-38C4-4AF3-8A0B-853DCA4E7481}" type="slidenum">
              <a:rPr lang="ar-SA" sz="1100" smtClean="0">
                <a:solidFill>
                  <a:schemeClr val="tx2"/>
                </a:solidFill>
              </a:rPr>
              <a:pPr eaLnBrk="1" hangingPunct="1"/>
              <a:t>23</a:t>
            </a:fld>
            <a:r>
              <a:rPr lang="en-US" sz="1100" smtClean="0">
                <a:solidFill>
                  <a:schemeClr val="tx2"/>
                </a:solidFill>
              </a:rPr>
              <a:t>/11</a:t>
            </a:r>
          </a:p>
        </p:txBody>
      </p:sp>
    </p:spTree>
    <p:extLst>
      <p:ext uri="{BB962C8B-B14F-4D97-AF65-F5344CB8AC3E}">
        <p14:creationId xmlns:p14="http://schemas.microsoft.com/office/powerpoint/2010/main" val="405802107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963" y="2212975"/>
            <a:ext cx="8474075" cy="2432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532112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95536" y="1556792"/>
            <a:ext cx="7239000" cy="4034848"/>
          </a:xfrm>
        </p:spPr>
        <p:txBody>
          <a:bodyPr>
            <a:normAutofit/>
          </a:bodyPr>
          <a:lstStyle/>
          <a:p>
            <a:pPr marL="0" lvl="0" indent="0" algn="ctr">
              <a:buClr>
                <a:srgbClr val="B13F9A"/>
              </a:buClr>
              <a:buNone/>
              <a:defRPr/>
            </a:pPr>
            <a:r>
              <a:rPr lang="en-US" sz="4800" b="1" cap="all" dirty="0" smtClean="0">
                <a:ln w="500">
                  <a:solidFill>
                    <a:srgbClr val="B13F9A">
                      <a:shade val="20000"/>
                      <a:satMod val="120000"/>
                    </a:srgbClr>
                  </a:solidFill>
                </a:ln>
                <a:solidFill>
                  <a:srgbClr val="B13F9A">
                    <a:lumMod val="60000"/>
                    <a:lumOff val="40000"/>
                  </a:srgbClr>
                </a:solidFill>
              </a:rPr>
              <a:t>Lecture </a:t>
            </a:r>
            <a:r>
              <a:rPr lang="en-US" sz="4400" b="1" cap="all" dirty="0">
                <a:ln w="500">
                  <a:solidFill>
                    <a:srgbClr val="B13F9A">
                      <a:shade val="20000"/>
                      <a:satMod val="120000"/>
                    </a:srgbClr>
                  </a:solidFill>
                </a:ln>
                <a:solidFill>
                  <a:srgbClr val="B13F9A">
                    <a:lumMod val="60000"/>
                    <a:lumOff val="40000"/>
                  </a:srgbClr>
                </a:solidFill>
              </a:rPr>
              <a:t># </a:t>
            </a:r>
            <a:r>
              <a:rPr lang="en-US" sz="4400" b="1" cap="all" dirty="0" smtClean="0">
                <a:ln w="500">
                  <a:solidFill>
                    <a:srgbClr val="B13F9A">
                      <a:shade val="20000"/>
                      <a:satMod val="120000"/>
                    </a:srgbClr>
                  </a:solidFill>
                </a:ln>
                <a:solidFill>
                  <a:srgbClr val="B13F9A">
                    <a:lumMod val="60000"/>
                    <a:lumOff val="40000"/>
                  </a:srgbClr>
                </a:solidFill>
              </a:rPr>
              <a:t>8 </a:t>
            </a:r>
          </a:p>
          <a:p>
            <a:pPr marL="0" lvl="0" indent="0" algn="ctr">
              <a:buClr>
                <a:srgbClr val="B13F9A"/>
              </a:buClr>
              <a:buNone/>
              <a:defRPr/>
            </a:pPr>
            <a:r>
              <a:rPr lang="en-US" sz="4400" b="1" cap="all" dirty="0" smtClean="0">
                <a:ln w="500">
                  <a:solidFill>
                    <a:srgbClr val="B13F9A">
                      <a:shade val="20000"/>
                      <a:satMod val="120000"/>
                    </a:srgbClr>
                  </a:solidFill>
                </a:ln>
                <a:solidFill>
                  <a:srgbClr val="B13F9A">
                    <a:lumMod val="60000"/>
                    <a:lumOff val="40000"/>
                  </a:srgbClr>
                </a:solidFill>
              </a:rPr>
              <a:t>Cont.</a:t>
            </a:r>
          </a:p>
          <a:p>
            <a:pPr marL="0" lvl="0" indent="0" algn="ctr" rtl="0" fontAlgn="base">
              <a:spcBef>
                <a:spcPct val="0"/>
              </a:spcBef>
              <a:spcAft>
                <a:spcPct val="0"/>
              </a:spcAft>
              <a:buClrTx/>
              <a:buSzTx/>
              <a:buNone/>
            </a:pPr>
            <a:r>
              <a:rPr lang="sv-SE" sz="9600" b="1" baseline="30000" dirty="0" smtClean="0">
                <a:ln w="12700">
                  <a:solidFill>
                    <a:srgbClr val="B13F9A">
                      <a:satMod val="155000"/>
                    </a:srgbClr>
                  </a:solidFill>
                  <a:prstDash val="solid"/>
                </a:ln>
                <a:solidFill>
                  <a:srgbClr val="F4E7ED">
                    <a:tint val="85000"/>
                    <a:satMod val="155000"/>
                  </a:srgbClr>
                </a:solidFill>
                <a:effectLst>
                  <a:outerShdw blurRad="41275" dist="20320" dir="1800000" algn="tl" rotWithShape="0">
                    <a:srgbClr val="000000">
                      <a:alpha val="40000"/>
                    </a:srgbClr>
                  </a:outerShdw>
                </a:effectLst>
                <a:latin typeface="Times New Roman" pitchFamily="18" charset="0"/>
              </a:rPr>
              <a:t>Firewalls</a:t>
            </a:r>
          </a:p>
          <a:p>
            <a:pPr marL="0" lvl="0" indent="0" algn="ctr" rtl="0" fontAlgn="base">
              <a:spcBef>
                <a:spcPct val="0"/>
              </a:spcBef>
              <a:spcAft>
                <a:spcPct val="0"/>
              </a:spcAft>
              <a:buClrTx/>
              <a:buSzTx/>
              <a:buNone/>
            </a:pPr>
            <a:r>
              <a:rPr lang="ar-SA" sz="9600" b="1" baseline="30000" dirty="0" smtClean="0">
                <a:ln w="12700">
                  <a:solidFill>
                    <a:srgbClr val="B13F9A">
                      <a:satMod val="155000"/>
                    </a:srgbClr>
                  </a:solidFill>
                  <a:prstDash val="solid"/>
                </a:ln>
                <a:solidFill>
                  <a:srgbClr val="F4E7ED">
                    <a:tint val="85000"/>
                    <a:satMod val="155000"/>
                  </a:srgbClr>
                </a:solidFill>
                <a:effectLst>
                  <a:outerShdw blurRad="41275" dist="20320" dir="1800000" algn="tl" rotWithShape="0">
                    <a:srgbClr val="000000">
                      <a:alpha val="40000"/>
                    </a:srgbClr>
                  </a:outerShdw>
                </a:effectLst>
                <a:latin typeface="Andalus" pitchFamily="18" charset="-78"/>
                <a:cs typeface="Andalus" pitchFamily="18" charset="-78"/>
              </a:rPr>
              <a:t>الجدر النارية</a:t>
            </a:r>
            <a:endParaRPr lang="ar-SA" sz="9600" b="1" baseline="30000" dirty="0">
              <a:ln w="12700">
                <a:solidFill>
                  <a:srgbClr val="B13F9A">
                    <a:satMod val="155000"/>
                  </a:srgbClr>
                </a:solidFill>
                <a:prstDash val="solid"/>
              </a:ln>
              <a:solidFill>
                <a:srgbClr val="F4E7ED">
                  <a:tint val="85000"/>
                  <a:satMod val="155000"/>
                </a:srgbClr>
              </a:solidFill>
              <a:effectLst>
                <a:outerShdw blurRad="41275" dist="20320" dir="1800000" algn="tl" rotWithShape="0">
                  <a:srgbClr val="000000">
                    <a:alpha val="40000"/>
                  </a:srgbClr>
                </a:outerShdw>
              </a:effectLst>
              <a:latin typeface="Andalus" pitchFamily="18" charset="-78"/>
              <a:cs typeface="Andalus" pitchFamily="18" charset="-78"/>
            </a:endParaRPr>
          </a:p>
          <a:p>
            <a:pPr marL="0" lvl="0" indent="0" algn="ctr">
              <a:buClr>
                <a:srgbClr val="B13F9A"/>
              </a:buClr>
              <a:buNone/>
              <a:defRPr/>
            </a:pPr>
            <a:endParaRPr lang="en-US" sz="4400" b="1" cap="all" dirty="0">
              <a:ln w="500">
                <a:solidFill>
                  <a:srgbClr val="B13F9A">
                    <a:shade val="20000"/>
                    <a:satMod val="120000"/>
                  </a:srgbClr>
                </a:solidFill>
              </a:ln>
              <a:solidFill>
                <a:srgbClr val="B13F9A">
                  <a:lumMod val="60000"/>
                  <a:lumOff val="40000"/>
                </a:srgbClr>
              </a:solidFill>
            </a:endParaRPr>
          </a:p>
          <a:p>
            <a:endParaRPr lang="ar-SA" dirty="0"/>
          </a:p>
        </p:txBody>
      </p:sp>
    </p:spTree>
    <p:extLst>
      <p:ext uri="{BB962C8B-B14F-4D97-AF65-F5344CB8AC3E}">
        <p14:creationId xmlns:p14="http://schemas.microsoft.com/office/powerpoint/2010/main" val="30241155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0" y="1609416"/>
            <a:ext cx="8028384" cy="4846320"/>
          </a:xfrm>
        </p:spPr>
        <p:txBody>
          <a:bodyPr>
            <a:normAutofit fontScale="92500" lnSpcReduction="20000"/>
          </a:bodyPr>
          <a:lstStyle/>
          <a:p>
            <a:r>
              <a:rPr lang="ar-SA" sz="4000" b="1" u="sng" dirty="0" smtClean="0">
                <a:latin typeface="Arabic Typesetting" pitchFamily="66" charset="-78"/>
                <a:cs typeface="Arabic Typesetting" pitchFamily="66" charset="-78"/>
              </a:rPr>
              <a:t>النوع الثالث : بوابات على مستوى الدائرة </a:t>
            </a:r>
            <a:r>
              <a:rPr lang="en-US" sz="4000" b="1" u="sng" dirty="0" smtClean="0">
                <a:latin typeface="Arabic Typesetting" pitchFamily="66" charset="-78"/>
                <a:cs typeface="Arabic Typesetting" pitchFamily="66" charset="-78"/>
              </a:rPr>
              <a:t>circuit- level gateways</a:t>
            </a:r>
          </a:p>
          <a:p>
            <a:pPr>
              <a:buFont typeface="Courier New" pitchFamily="49" charset="0"/>
              <a:buChar char="o"/>
            </a:pPr>
            <a:r>
              <a:rPr lang="ar-SA" dirty="0" smtClean="0"/>
              <a:t>يمكن ان يكون هذا النوع نظاما مستقلا </a:t>
            </a:r>
            <a:r>
              <a:rPr lang="en-US" dirty="0" smtClean="0"/>
              <a:t>stand – alone system </a:t>
            </a:r>
            <a:r>
              <a:rPr lang="ar-SA" dirty="0" smtClean="0"/>
              <a:t> او وظيفة مخصصة </a:t>
            </a:r>
            <a:r>
              <a:rPr lang="en-US" dirty="0" smtClean="0"/>
              <a:t>specialized function </a:t>
            </a:r>
            <a:r>
              <a:rPr lang="ar-SA" dirty="0" smtClean="0"/>
              <a:t> يتم انجازها بواسطة</a:t>
            </a:r>
          </a:p>
          <a:p>
            <a:pPr marL="0" indent="0">
              <a:buNone/>
            </a:pPr>
            <a:r>
              <a:rPr lang="ar-SA" dirty="0" smtClean="0"/>
              <a:t> </a:t>
            </a:r>
            <a:r>
              <a:rPr lang="en-US" dirty="0" smtClean="0"/>
              <a:t>application level gateways</a:t>
            </a:r>
            <a:r>
              <a:rPr lang="ar-SA" dirty="0" smtClean="0"/>
              <a:t> </a:t>
            </a:r>
          </a:p>
          <a:p>
            <a:pPr>
              <a:buFont typeface="Courier New" pitchFamily="49" charset="0"/>
              <a:buChar char="o"/>
            </a:pPr>
            <a:r>
              <a:rPr lang="ar-SA" dirty="0" smtClean="0"/>
              <a:t>لا يسمح بارتباطات ال </a:t>
            </a:r>
            <a:r>
              <a:rPr lang="en-US" dirty="0" smtClean="0"/>
              <a:t>end –to-end TCP</a:t>
            </a:r>
            <a:r>
              <a:rPr lang="ar-SA" dirty="0" smtClean="0"/>
              <a:t> وبدلا عن ذألك يقوم بوضع اثنين من ارتباطات ال</a:t>
            </a:r>
            <a:r>
              <a:rPr lang="en-US" dirty="0" smtClean="0"/>
              <a:t> TCP </a:t>
            </a:r>
            <a:endParaRPr lang="ar-SA" dirty="0" smtClean="0"/>
          </a:p>
          <a:p>
            <a:pPr lvl="1">
              <a:buFont typeface="Courier New" pitchFamily="49" charset="0"/>
              <a:buChar char="o"/>
            </a:pPr>
            <a:r>
              <a:rPr lang="ar-SA" dirty="0" smtClean="0">
                <a:solidFill>
                  <a:srgbClr val="FF0000"/>
                </a:solidFill>
              </a:rPr>
              <a:t>احدهما بين ال</a:t>
            </a:r>
            <a:r>
              <a:rPr lang="en-US" dirty="0" smtClean="0">
                <a:solidFill>
                  <a:srgbClr val="FF0000"/>
                </a:solidFill>
              </a:rPr>
              <a:t>gateways </a:t>
            </a:r>
            <a:r>
              <a:rPr lang="ar-SA" dirty="0" smtClean="0">
                <a:solidFill>
                  <a:srgbClr val="FF0000"/>
                </a:solidFill>
              </a:rPr>
              <a:t> نفسها ومستخدم ال</a:t>
            </a:r>
            <a:r>
              <a:rPr lang="en-US" dirty="0" smtClean="0">
                <a:solidFill>
                  <a:srgbClr val="FF0000"/>
                </a:solidFill>
              </a:rPr>
              <a:t>TCP</a:t>
            </a:r>
            <a:r>
              <a:rPr lang="ar-SA" dirty="0" smtClean="0">
                <a:solidFill>
                  <a:srgbClr val="FF0000"/>
                </a:solidFill>
              </a:rPr>
              <a:t> على ال</a:t>
            </a:r>
            <a:r>
              <a:rPr lang="en-US" dirty="0" smtClean="0">
                <a:solidFill>
                  <a:srgbClr val="FF0000"/>
                </a:solidFill>
              </a:rPr>
              <a:t>host </a:t>
            </a:r>
            <a:r>
              <a:rPr lang="ar-SA" dirty="0" smtClean="0">
                <a:solidFill>
                  <a:srgbClr val="FF0000"/>
                </a:solidFill>
              </a:rPr>
              <a:t> الداخلي </a:t>
            </a:r>
          </a:p>
          <a:p>
            <a:pPr lvl="1">
              <a:buFont typeface="Courier New" pitchFamily="49" charset="0"/>
              <a:buChar char="o"/>
            </a:pPr>
            <a:r>
              <a:rPr lang="ar-SA" dirty="0" smtClean="0">
                <a:solidFill>
                  <a:srgbClr val="FF0000"/>
                </a:solidFill>
              </a:rPr>
              <a:t>والاخر بين ال</a:t>
            </a:r>
            <a:r>
              <a:rPr lang="en-US" dirty="0" smtClean="0">
                <a:solidFill>
                  <a:srgbClr val="FF0000"/>
                </a:solidFill>
              </a:rPr>
              <a:t>gateways</a:t>
            </a:r>
            <a:r>
              <a:rPr lang="ar-SA" dirty="0" smtClean="0">
                <a:solidFill>
                  <a:srgbClr val="FF0000"/>
                </a:solidFill>
              </a:rPr>
              <a:t> نفسها ومستخدم ال </a:t>
            </a:r>
            <a:r>
              <a:rPr lang="en-US" dirty="0" smtClean="0">
                <a:solidFill>
                  <a:srgbClr val="FF0000"/>
                </a:solidFill>
              </a:rPr>
              <a:t>TCP</a:t>
            </a:r>
            <a:r>
              <a:rPr lang="ar-SA" dirty="0" smtClean="0">
                <a:solidFill>
                  <a:srgbClr val="FF0000"/>
                </a:solidFill>
              </a:rPr>
              <a:t> على ال</a:t>
            </a:r>
            <a:r>
              <a:rPr lang="en-US" dirty="0" smtClean="0">
                <a:solidFill>
                  <a:srgbClr val="FF0000"/>
                </a:solidFill>
              </a:rPr>
              <a:t>host</a:t>
            </a:r>
            <a:r>
              <a:rPr lang="ar-SA" dirty="0" smtClean="0">
                <a:solidFill>
                  <a:srgbClr val="FF0000"/>
                </a:solidFill>
              </a:rPr>
              <a:t> الخارجي. </a:t>
            </a:r>
          </a:p>
          <a:p>
            <a:pPr marL="0" indent="0">
              <a:buNone/>
            </a:pPr>
            <a:r>
              <a:rPr lang="ar-SA" dirty="0" smtClean="0"/>
              <a:t> </a:t>
            </a:r>
            <a:endParaRPr lang="en-US" dirty="0"/>
          </a:p>
        </p:txBody>
      </p:sp>
    </p:spTree>
    <p:extLst>
      <p:ext uri="{BB962C8B-B14F-4D97-AF65-F5344CB8AC3E}">
        <p14:creationId xmlns:p14="http://schemas.microsoft.com/office/powerpoint/2010/main" val="42258965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10033" y="2737806"/>
            <a:ext cx="6333334" cy="2590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مستطيل 2"/>
          <p:cNvSpPr/>
          <p:nvPr/>
        </p:nvSpPr>
        <p:spPr>
          <a:xfrm>
            <a:off x="539552" y="5534561"/>
            <a:ext cx="7128792" cy="707886"/>
          </a:xfrm>
          <a:prstGeom prst="rect">
            <a:avLst/>
          </a:prstGeom>
        </p:spPr>
        <p:txBody>
          <a:bodyPr wrap="square">
            <a:spAutoFit/>
          </a:bodyPr>
          <a:lstStyle/>
          <a:p>
            <a:pPr lvl="0">
              <a:spcBef>
                <a:spcPts val="600"/>
              </a:spcBef>
              <a:buClr>
                <a:srgbClr val="B13F9A"/>
              </a:buClr>
              <a:buSzPct val="73000"/>
            </a:pPr>
            <a:r>
              <a:rPr lang="ar-SA" sz="4000" b="1" dirty="0">
                <a:solidFill>
                  <a:prstClr val="black"/>
                </a:solidFill>
                <a:latin typeface="Arabic Typesetting" pitchFamily="66" charset="-78"/>
                <a:cs typeface="Arabic Typesetting" pitchFamily="66" charset="-78"/>
              </a:rPr>
              <a:t>بوابات على مستوى الدائرة </a:t>
            </a:r>
            <a:r>
              <a:rPr lang="en-US" sz="4000" b="1" dirty="0">
                <a:solidFill>
                  <a:prstClr val="black"/>
                </a:solidFill>
                <a:latin typeface="Arabic Typesetting" pitchFamily="66" charset="-78"/>
                <a:cs typeface="Arabic Typesetting" pitchFamily="66" charset="-78"/>
              </a:rPr>
              <a:t>circuit- level gateways</a:t>
            </a:r>
          </a:p>
        </p:txBody>
      </p:sp>
    </p:spTree>
    <p:extLst>
      <p:ext uri="{BB962C8B-B14F-4D97-AF65-F5344CB8AC3E}">
        <p14:creationId xmlns:p14="http://schemas.microsoft.com/office/powerpoint/2010/main" val="637080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lvl="0">
              <a:buClr>
                <a:srgbClr val="B13F9A"/>
              </a:buClr>
              <a:buFont typeface="Courier New" pitchFamily="49" charset="0"/>
              <a:buChar char="o"/>
            </a:pPr>
            <a:r>
              <a:rPr lang="ar-SA" sz="2000" dirty="0">
                <a:solidFill>
                  <a:prstClr val="black"/>
                </a:solidFill>
              </a:rPr>
              <a:t>عندما يتم انشاء هذين الارتباطين فان ال</a:t>
            </a:r>
            <a:r>
              <a:rPr lang="en-US" sz="2000" dirty="0">
                <a:solidFill>
                  <a:prstClr val="black"/>
                </a:solidFill>
              </a:rPr>
              <a:t>gateways</a:t>
            </a:r>
            <a:r>
              <a:rPr lang="ar-SA" sz="2000" dirty="0">
                <a:solidFill>
                  <a:prstClr val="black"/>
                </a:solidFill>
              </a:rPr>
              <a:t> ستقوم بنقل ال</a:t>
            </a:r>
            <a:r>
              <a:rPr lang="en-US" sz="2000" dirty="0">
                <a:solidFill>
                  <a:prstClr val="black"/>
                </a:solidFill>
              </a:rPr>
              <a:t>TCP segments</a:t>
            </a:r>
            <a:r>
              <a:rPr lang="ar-SA" sz="2000" dirty="0">
                <a:solidFill>
                  <a:prstClr val="black"/>
                </a:solidFill>
              </a:rPr>
              <a:t> من ارتباط الى اخر دون فحص </a:t>
            </a:r>
            <a:r>
              <a:rPr lang="ar-SA" sz="2000" dirty="0" smtClean="0">
                <a:solidFill>
                  <a:prstClr val="black"/>
                </a:solidFill>
              </a:rPr>
              <a:t>المحتويات.</a:t>
            </a:r>
          </a:p>
          <a:p>
            <a:pPr lvl="0">
              <a:buClr>
                <a:srgbClr val="B13F9A"/>
              </a:buClr>
              <a:buFont typeface="Courier New" pitchFamily="49" charset="0"/>
              <a:buChar char="o"/>
            </a:pPr>
            <a:r>
              <a:rPr lang="ar-SA" sz="2000" dirty="0" smtClean="0">
                <a:solidFill>
                  <a:prstClr val="black"/>
                </a:solidFill>
              </a:rPr>
              <a:t> </a:t>
            </a:r>
            <a:r>
              <a:rPr lang="ar-SA" sz="2000" dirty="0">
                <a:solidFill>
                  <a:prstClr val="black"/>
                </a:solidFill>
              </a:rPr>
              <a:t>تكون وظيفة السرية هنا </a:t>
            </a:r>
            <a:r>
              <a:rPr lang="ar-SA" sz="2000" dirty="0" smtClean="0">
                <a:solidFill>
                  <a:prstClr val="black"/>
                </a:solidFill>
              </a:rPr>
              <a:t>هي </a:t>
            </a:r>
            <a:r>
              <a:rPr lang="ar-SA" sz="2000" dirty="0">
                <a:solidFill>
                  <a:prstClr val="black"/>
                </a:solidFill>
              </a:rPr>
              <a:t>تحديد </a:t>
            </a:r>
            <a:r>
              <a:rPr lang="ar-SA" sz="2000" dirty="0" smtClean="0">
                <a:solidFill>
                  <a:prstClr val="black"/>
                </a:solidFill>
              </a:rPr>
              <a:t>أي </a:t>
            </a:r>
            <a:r>
              <a:rPr lang="ar-SA" sz="2000" dirty="0">
                <a:solidFill>
                  <a:prstClr val="black"/>
                </a:solidFill>
              </a:rPr>
              <a:t>من الارتباطات سيسمح لها </a:t>
            </a:r>
          </a:p>
          <a:p>
            <a:pPr lvl="0">
              <a:buClr>
                <a:srgbClr val="B13F9A"/>
              </a:buClr>
              <a:buFont typeface="Courier New" pitchFamily="49" charset="0"/>
              <a:buChar char="o"/>
            </a:pPr>
            <a:r>
              <a:rPr lang="ar-SA" sz="2000" dirty="0">
                <a:solidFill>
                  <a:prstClr val="black"/>
                </a:solidFill>
              </a:rPr>
              <a:t>يستخدم هذا النوع من حالة ان يكون مدير النظام واثقا من المستخدمين الداخليين </a:t>
            </a:r>
          </a:p>
          <a:p>
            <a:pPr lvl="0">
              <a:buClr>
                <a:srgbClr val="B13F9A"/>
              </a:buClr>
              <a:buFont typeface="Courier New" pitchFamily="49" charset="0"/>
              <a:buChar char="o"/>
            </a:pPr>
            <a:r>
              <a:rPr lang="ar-SA" sz="2000" dirty="0">
                <a:solidFill>
                  <a:prstClr val="black"/>
                </a:solidFill>
              </a:rPr>
              <a:t>من </a:t>
            </a:r>
            <a:r>
              <a:rPr lang="ar-SA" sz="2000" dirty="0" smtClean="0">
                <a:solidFill>
                  <a:prstClr val="black"/>
                </a:solidFill>
              </a:rPr>
              <a:t>الامثلة </a:t>
            </a:r>
            <a:r>
              <a:rPr lang="ar-SA" sz="2000" dirty="0">
                <a:solidFill>
                  <a:prstClr val="black"/>
                </a:solidFill>
              </a:rPr>
              <a:t>علية ال </a:t>
            </a:r>
            <a:r>
              <a:rPr lang="en-US" sz="2000" dirty="0">
                <a:solidFill>
                  <a:prstClr val="black"/>
                </a:solidFill>
              </a:rPr>
              <a:t>socks package</a:t>
            </a:r>
            <a:endParaRPr lang="ar-SA" dirty="0"/>
          </a:p>
        </p:txBody>
      </p:sp>
    </p:spTree>
    <p:extLst>
      <p:ext uri="{BB962C8B-B14F-4D97-AF65-F5344CB8AC3E}">
        <p14:creationId xmlns:p14="http://schemas.microsoft.com/office/powerpoint/2010/main" val="25502942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11560" y="836712"/>
            <a:ext cx="7239000" cy="1143000"/>
          </a:xfrm>
        </p:spPr>
        <p:txBody>
          <a:bodyPr>
            <a:noAutofit/>
          </a:bodyPr>
          <a:lstStyle/>
          <a:p>
            <a:pPr marL="274320" lvl="0" indent="-274320" algn="r">
              <a:spcBef>
                <a:spcPts val="600"/>
              </a:spcBef>
            </a:pPr>
            <a:r>
              <a:rPr lang="ar-SA" sz="4800" u="sng" cap="none" dirty="0">
                <a:ln>
                  <a:noFill/>
                </a:ln>
                <a:solidFill>
                  <a:srgbClr val="FF0000"/>
                </a:solidFill>
                <a:latin typeface="Arabic Typesetting" pitchFamily="66" charset="-78"/>
                <a:ea typeface="+mn-ea"/>
                <a:cs typeface="Arabic Typesetting" pitchFamily="66" charset="-78"/>
              </a:rPr>
              <a:t>مضيف الحصن </a:t>
            </a:r>
            <a:r>
              <a:rPr lang="en-US" sz="4800" u="sng" cap="none" dirty="0" smtClean="0">
                <a:ln>
                  <a:noFill/>
                </a:ln>
                <a:solidFill>
                  <a:srgbClr val="FF0000"/>
                </a:solidFill>
                <a:latin typeface="Arabic Typesetting" pitchFamily="66" charset="-78"/>
                <a:ea typeface="+mn-ea"/>
                <a:cs typeface="Arabic Typesetting" pitchFamily="66" charset="-78"/>
              </a:rPr>
              <a:t>Bastion </a:t>
            </a:r>
            <a:r>
              <a:rPr lang="en-US" sz="4800" u="sng" cap="none" dirty="0">
                <a:ln>
                  <a:noFill/>
                </a:ln>
                <a:solidFill>
                  <a:srgbClr val="FF0000"/>
                </a:solidFill>
                <a:latin typeface="Arabic Typesetting" pitchFamily="66" charset="-78"/>
                <a:ea typeface="+mn-ea"/>
                <a:cs typeface="Arabic Typesetting" pitchFamily="66" charset="-78"/>
              </a:rPr>
              <a:t>host </a:t>
            </a:r>
            <a:r>
              <a:rPr lang="ar-SA" sz="4800" u="sng" cap="none" dirty="0">
                <a:ln>
                  <a:noFill/>
                </a:ln>
                <a:solidFill>
                  <a:srgbClr val="FF0000"/>
                </a:solidFill>
                <a:latin typeface="Arabic Typesetting" pitchFamily="66" charset="-78"/>
                <a:ea typeface="+mn-ea"/>
                <a:cs typeface="Arabic Typesetting" pitchFamily="66" charset="-78"/>
              </a:rPr>
              <a:t> </a:t>
            </a:r>
            <a:br>
              <a:rPr lang="ar-SA" sz="4800" u="sng" cap="none" dirty="0">
                <a:ln>
                  <a:noFill/>
                </a:ln>
                <a:solidFill>
                  <a:srgbClr val="FF0000"/>
                </a:solidFill>
                <a:latin typeface="Arabic Typesetting" pitchFamily="66" charset="-78"/>
                <a:ea typeface="+mn-ea"/>
                <a:cs typeface="Arabic Typesetting" pitchFamily="66" charset="-78"/>
              </a:rPr>
            </a:br>
            <a:endParaRPr lang="ar-SA" sz="4800" u="sng" dirty="0">
              <a:solidFill>
                <a:srgbClr val="FF0000"/>
              </a:solidFill>
              <a:latin typeface="Arabic Typesetting" pitchFamily="66" charset="-78"/>
              <a:cs typeface="Arabic Typesetting" pitchFamily="66" charset="-78"/>
            </a:endParaRPr>
          </a:p>
        </p:txBody>
      </p:sp>
      <p:sp>
        <p:nvSpPr>
          <p:cNvPr id="3" name="عنصر نائب للمحتوى 2"/>
          <p:cNvSpPr>
            <a:spLocks noGrp="1"/>
          </p:cNvSpPr>
          <p:nvPr>
            <p:ph idx="1"/>
          </p:nvPr>
        </p:nvSpPr>
        <p:spPr>
          <a:xfrm>
            <a:off x="755576" y="1340768"/>
            <a:ext cx="7239000" cy="4846320"/>
          </a:xfrm>
        </p:spPr>
        <p:txBody>
          <a:bodyPr>
            <a:normAutofit/>
          </a:bodyPr>
          <a:lstStyle/>
          <a:p>
            <a:r>
              <a:rPr lang="ar-SA" sz="3200" b="1" dirty="0" smtClean="0">
                <a:latin typeface="Arabic Typesetting" pitchFamily="66" charset="-78"/>
                <a:cs typeface="Arabic Typesetting" pitchFamily="66" charset="-78"/>
              </a:rPr>
              <a:t>وهو نظام معرف من قبل مدير ال </a:t>
            </a:r>
            <a:r>
              <a:rPr lang="en-US" sz="3200" b="1" dirty="0" smtClean="0">
                <a:latin typeface="Arabic Typesetting" pitchFamily="66" charset="-78"/>
                <a:cs typeface="Arabic Typesetting" pitchFamily="66" charset="-78"/>
              </a:rPr>
              <a:t>firewall</a:t>
            </a:r>
            <a:r>
              <a:rPr lang="ar-SA" sz="3200" b="1" dirty="0" smtClean="0">
                <a:latin typeface="Arabic Typesetting" pitchFamily="66" charset="-78"/>
                <a:cs typeface="Arabic Typesetting" pitchFamily="66" charset="-78"/>
              </a:rPr>
              <a:t> كنقطة حرجة قوية في سرية الشبكة </a:t>
            </a:r>
          </a:p>
          <a:p>
            <a:r>
              <a:rPr lang="ar-SA" sz="3200" b="1" dirty="0" smtClean="0">
                <a:latin typeface="Arabic Typesetting" pitchFamily="66" charset="-78"/>
                <a:cs typeface="Arabic Typesetting" pitchFamily="66" charset="-78"/>
              </a:rPr>
              <a:t>يعمل ال </a:t>
            </a:r>
            <a:r>
              <a:rPr lang="en-US" sz="3200" b="1" dirty="0" smtClean="0">
                <a:latin typeface="Arabic Typesetting" pitchFamily="66" charset="-78"/>
                <a:cs typeface="Arabic Typesetting" pitchFamily="66" charset="-78"/>
              </a:rPr>
              <a:t>bastion host</a:t>
            </a:r>
            <a:r>
              <a:rPr lang="ar-SA" sz="3200" b="1" dirty="0" smtClean="0">
                <a:latin typeface="Arabic Typesetting" pitchFamily="66" charset="-78"/>
                <a:cs typeface="Arabic Typesetting" pitchFamily="66" charset="-78"/>
              </a:rPr>
              <a:t> كبيئة لأى من ال</a:t>
            </a:r>
            <a:r>
              <a:rPr lang="en-US" sz="3200" b="1" dirty="0" smtClean="0">
                <a:latin typeface="Arabic Typesetting" pitchFamily="66" charset="-78"/>
                <a:cs typeface="Arabic Typesetting" pitchFamily="66" charset="-78"/>
              </a:rPr>
              <a:t>application-level gateways</a:t>
            </a:r>
            <a:r>
              <a:rPr lang="ar-SA" sz="3200" b="1" dirty="0" smtClean="0">
                <a:latin typeface="Arabic Typesetting" pitchFamily="66" charset="-78"/>
                <a:cs typeface="Arabic Typesetting" pitchFamily="66" charset="-78"/>
              </a:rPr>
              <a:t>  او ال </a:t>
            </a:r>
            <a:r>
              <a:rPr lang="en-US" sz="3200" b="1" dirty="0" smtClean="0">
                <a:latin typeface="Arabic Typesetting" pitchFamily="66" charset="-78"/>
                <a:cs typeface="Arabic Typesetting" pitchFamily="66" charset="-78"/>
              </a:rPr>
              <a:t>circuit </a:t>
            </a:r>
            <a:r>
              <a:rPr lang="en-US" sz="3200" b="1" dirty="0">
                <a:latin typeface="Arabic Typesetting" pitchFamily="66" charset="-78"/>
                <a:cs typeface="Arabic Typesetting" pitchFamily="66" charset="-78"/>
              </a:rPr>
              <a:t>–level  </a:t>
            </a:r>
            <a:r>
              <a:rPr lang="en-US" sz="3200" b="1" dirty="0" smtClean="0">
                <a:latin typeface="Arabic Typesetting" pitchFamily="66" charset="-78"/>
                <a:cs typeface="Arabic Typesetting" pitchFamily="66" charset="-78"/>
              </a:rPr>
              <a:t>gateways</a:t>
            </a:r>
            <a:r>
              <a:rPr lang="ar-SA" sz="3200" b="1" dirty="0" smtClean="0">
                <a:latin typeface="Arabic Typesetting" pitchFamily="66" charset="-78"/>
                <a:cs typeface="Arabic Typesetting" pitchFamily="66" charset="-78"/>
              </a:rPr>
              <a:t> </a:t>
            </a:r>
          </a:p>
          <a:p>
            <a:pPr marL="0" indent="0">
              <a:buNone/>
            </a:pPr>
            <a:r>
              <a:rPr lang="ar-SA" dirty="0" smtClean="0"/>
              <a:t> </a:t>
            </a:r>
            <a:endParaRPr lang="ar-SA" dirty="0"/>
          </a:p>
        </p:txBody>
      </p:sp>
    </p:spTree>
    <p:extLst>
      <p:ext uri="{BB962C8B-B14F-4D97-AF65-F5344CB8AC3E}">
        <p14:creationId xmlns:p14="http://schemas.microsoft.com/office/powerpoint/2010/main" val="2404487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marL="274320" lvl="0" indent="-274320" algn="ctr">
              <a:spcBef>
                <a:spcPts val="600"/>
              </a:spcBef>
            </a:pPr>
            <a:r>
              <a:rPr lang="ar-SA" sz="3200" u="sng" cap="none" dirty="0">
                <a:ln>
                  <a:noFill/>
                </a:ln>
                <a:solidFill>
                  <a:prstClr val="black"/>
                </a:solidFill>
                <a:latin typeface="Arabic Typesetting" pitchFamily="66" charset="-78"/>
                <a:ea typeface="+mn-ea"/>
                <a:cs typeface="Arabic Typesetting" pitchFamily="66" charset="-78"/>
              </a:rPr>
              <a:t>اعداد جدار النار </a:t>
            </a:r>
            <a:r>
              <a:rPr lang="en-US" sz="3200" u="sng" cap="none" dirty="0" smtClean="0">
                <a:ln>
                  <a:noFill/>
                </a:ln>
                <a:solidFill>
                  <a:prstClr val="black"/>
                </a:solidFill>
                <a:latin typeface="Arabic Typesetting" pitchFamily="66" charset="-78"/>
                <a:ea typeface="+mn-ea"/>
                <a:cs typeface="Arabic Typesetting" pitchFamily="66" charset="-78"/>
              </a:rPr>
              <a:t>firewall configuration </a:t>
            </a:r>
            <a:r>
              <a:rPr lang="ar-SA" sz="3200" u="sng" cap="none" dirty="0" smtClean="0">
                <a:ln>
                  <a:noFill/>
                </a:ln>
                <a:solidFill>
                  <a:prstClr val="black"/>
                </a:solidFill>
                <a:latin typeface="Arabic Typesetting" pitchFamily="66" charset="-78"/>
                <a:ea typeface="+mn-ea"/>
                <a:cs typeface="Arabic Typesetting" pitchFamily="66" charset="-78"/>
              </a:rPr>
              <a:t> </a:t>
            </a:r>
            <a:r>
              <a:rPr lang="ar-SA" sz="3200" u="sng" cap="none" dirty="0">
                <a:ln>
                  <a:noFill/>
                </a:ln>
                <a:solidFill>
                  <a:prstClr val="black"/>
                </a:solidFill>
                <a:latin typeface="Arabic Typesetting" pitchFamily="66" charset="-78"/>
                <a:ea typeface="+mn-ea"/>
                <a:cs typeface="Arabic Typesetting" pitchFamily="66" charset="-78"/>
              </a:rPr>
              <a:t/>
            </a:r>
            <a:br>
              <a:rPr lang="ar-SA" sz="3200" u="sng" cap="none" dirty="0">
                <a:ln>
                  <a:noFill/>
                </a:ln>
                <a:solidFill>
                  <a:prstClr val="black"/>
                </a:solidFill>
                <a:latin typeface="Arabic Typesetting" pitchFamily="66" charset="-78"/>
                <a:ea typeface="+mn-ea"/>
                <a:cs typeface="Arabic Typesetting" pitchFamily="66" charset="-78"/>
              </a:rPr>
            </a:br>
            <a:endParaRPr lang="ar-SA" sz="3200" u="sng" dirty="0">
              <a:latin typeface="Arabic Typesetting" pitchFamily="66" charset="-78"/>
              <a:cs typeface="Arabic Typesetting" pitchFamily="66" charset="-78"/>
            </a:endParaRPr>
          </a:p>
        </p:txBody>
      </p:sp>
      <p:sp>
        <p:nvSpPr>
          <p:cNvPr id="3" name="عنصر نائب للمحتوى 2"/>
          <p:cNvSpPr>
            <a:spLocks noGrp="1"/>
          </p:cNvSpPr>
          <p:nvPr>
            <p:ph idx="1"/>
          </p:nvPr>
        </p:nvSpPr>
        <p:spPr/>
        <p:txBody>
          <a:bodyPr>
            <a:normAutofit/>
          </a:bodyPr>
          <a:lstStyle/>
          <a:p>
            <a:pPr lvl="0">
              <a:buClr>
                <a:srgbClr val="B13F9A"/>
              </a:buClr>
            </a:pPr>
            <a:r>
              <a:rPr lang="ar-SA" sz="3600" dirty="0" smtClean="0">
                <a:solidFill>
                  <a:prstClr val="black"/>
                </a:solidFill>
                <a:latin typeface="Arabic Typesetting" pitchFamily="66" charset="-78"/>
                <a:cs typeface="Arabic Typesetting" pitchFamily="66" charset="-78"/>
              </a:rPr>
              <a:t>بالإضافة </a:t>
            </a:r>
            <a:r>
              <a:rPr lang="ar-SA" sz="3600" dirty="0">
                <a:solidFill>
                  <a:prstClr val="black"/>
                </a:solidFill>
                <a:latin typeface="Arabic Typesetting" pitchFamily="66" charset="-78"/>
                <a:cs typeface="Arabic Typesetting" pitchFamily="66" charset="-78"/>
              </a:rPr>
              <a:t>الى استخدام التهيئة البسيطة لنظام وحيد </a:t>
            </a:r>
            <a:r>
              <a:rPr lang="en-US" sz="3600" dirty="0">
                <a:solidFill>
                  <a:prstClr val="black"/>
                </a:solidFill>
                <a:latin typeface="Arabic Typesetting" pitchFamily="66" charset="-78"/>
                <a:cs typeface="Arabic Typesetting" pitchFamily="66" charset="-78"/>
              </a:rPr>
              <a:t>single packet filtering router single gateways</a:t>
            </a:r>
            <a:r>
              <a:rPr lang="ar-SA" sz="3600" dirty="0">
                <a:solidFill>
                  <a:prstClr val="black"/>
                </a:solidFill>
                <a:latin typeface="Arabic Typesetting" pitchFamily="66" charset="-78"/>
                <a:cs typeface="Arabic Typesetting" pitchFamily="66" charset="-78"/>
              </a:rPr>
              <a:t> فان هنالك انواع من تهيئة اكثر تعقيدا </a:t>
            </a:r>
          </a:p>
          <a:p>
            <a:pPr lvl="0">
              <a:buClr>
                <a:srgbClr val="B13F9A"/>
              </a:buClr>
            </a:pPr>
            <a:r>
              <a:rPr lang="ar-SA" sz="3600" dirty="0">
                <a:solidFill>
                  <a:prstClr val="black"/>
                </a:solidFill>
                <a:latin typeface="Arabic Typesetting" pitchFamily="66" charset="-78"/>
                <a:cs typeface="Arabic Typesetting" pitchFamily="66" charset="-78"/>
              </a:rPr>
              <a:t>سنتطرق هنا على اكثر ثلاثة تهيئات شيوعا </a:t>
            </a:r>
            <a:r>
              <a:rPr lang="ar-SA" sz="3600" dirty="0" smtClean="0">
                <a:solidFill>
                  <a:prstClr val="black"/>
                </a:solidFill>
                <a:latin typeface="Arabic Typesetting" pitchFamily="66" charset="-78"/>
                <a:cs typeface="Arabic Typesetting" pitchFamily="66" charset="-78"/>
              </a:rPr>
              <a:t>:</a:t>
            </a:r>
            <a:endParaRPr lang="ar-SA" sz="3600" dirty="0">
              <a:solidFill>
                <a:prstClr val="black"/>
              </a:solidFill>
              <a:latin typeface="Arabic Typesetting" pitchFamily="66" charset="-78"/>
              <a:cs typeface="Arabic Typesetting" pitchFamily="66" charset="-78"/>
            </a:endParaRPr>
          </a:p>
        </p:txBody>
      </p:sp>
    </p:spTree>
    <p:extLst>
      <p:ext uri="{BB962C8B-B14F-4D97-AF65-F5344CB8AC3E}">
        <p14:creationId xmlns:p14="http://schemas.microsoft.com/office/powerpoint/2010/main" val="6454595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sz="2800" u="sng" cap="none" dirty="0">
                <a:ln>
                  <a:noFill/>
                </a:ln>
                <a:solidFill>
                  <a:srgbClr val="FF0000"/>
                </a:solidFill>
                <a:latin typeface="Andalus" pitchFamily="18" charset="-78"/>
                <a:ea typeface="+mn-ea"/>
                <a:cs typeface="Andalus" pitchFamily="18" charset="-78"/>
              </a:rPr>
              <a:t>التهيئة الاولى : ال </a:t>
            </a:r>
            <a:r>
              <a:rPr lang="en-US" sz="2800" u="sng" cap="none" dirty="0">
                <a:ln>
                  <a:noFill/>
                </a:ln>
                <a:solidFill>
                  <a:srgbClr val="FF0000"/>
                </a:solidFill>
                <a:latin typeface="Andalus" pitchFamily="18" charset="-78"/>
                <a:ea typeface="+mn-ea"/>
                <a:cs typeface="Andalus" pitchFamily="18" charset="-78"/>
              </a:rPr>
              <a:t> Screened host firewall system </a:t>
            </a:r>
            <a:r>
              <a:rPr lang="en-US" sz="2800" u="sng" cap="none" dirty="0" smtClean="0">
                <a:ln>
                  <a:noFill/>
                </a:ln>
                <a:solidFill>
                  <a:srgbClr val="FF0000"/>
                </a:solidFill>
                <a:latin typeface="Andalus" pitchFamily="18" charset="-78"/>
                <a:ea typeface="+mn-ea"/>
                <a:cs typeface="Andalus" pitchFamily="18" charset="-78"/>
              </a:rPr>
              <a:t>(single </a:t>
            </a:r>
            <a:r>
              <a:rPr lang="en-US" sz="2800" u="sng" cap="none" dirty="0">
                <a:ln>
                  <a:noFill/>
                </a:ln>
                <a:solidFill>
                  <a:srgbClr val="FF0000"/>
                </a:solidFill>
                <a:latin typeface="Andalus" pitchFamily="18" charset="-78"/>
                <a:ea typeface="+mn-ea"/>
                <a:cs typeface="Andalus" pitchFamily="18" charset="-78"/>
              </a:rPr>
              <a:t>–homed bastion </a:t>
            </a:r>
            <a:r>
              <a:rPr lang="en-US" sz="2800" u="sng" cap="none" dirty="0" smtClean="0">
                <a:ln>
                  <a:noFill/>
                </a:ln>
                <a:solidFill>
                  <a:srgbClr val="FF0000"/>
                </a:solidFill>
                <a:latin typeface="Andalus" pitchFamily="18" charset="-78"/>
                <a:ea typeface="+mn-ea"/>
                <a:cs typeface="Andalus" pitchFamily="18" charset="-78"/>
              </a:rPr>
              <a:t>host)</a:t>
            </a:r>
            <a:endParaRPr lang="ar-SA" sz="2800" u="sng" dirty="0">
              <a:solidFill>
                <a:srgbClr val="FF0000"/>
              </a:solidFill>
              <a:latin typeface="Andalus" pitchFamily="18" charset="-78"/>
              <a:cs typeface="Andalus" pitchFamily="18" charset="-78"/>
            </a:endParaRPr>
          </a:p>
        </p:txBody>
      </p:sp>
      <p:sp>
        <p:nvSpPr>
          <p:cNvPr id="3" name="عنصر نائب للمحتوى 2"/>
          <p:cNvSpPr>
            <a:spLocks noGrp="1"/>
          </p:cNvSpPr>
          <p:nvPr>
            <p:ph idx="1"/>
          </p:nvPr>
        </p:nvSpPr>
        <p:spPr/>
        <p:txBody>
          <a:bodyPr>
            <a:normAutofit lnSpcReduction="10000"/>
          </a:bodyPr>
          <a:lstStyle/>
          <a:p>
            <a:pPr marL="0" lvl="0" indent="0">
              <a:buClr>
                <a:srgbClr val="B13F9A"/>
              </a:buClr>
              <a:buNone/>
            </a:pPr>
            <a:endParaRPr lang="ar-SA" sz="2000" dirty="0">
              <a:solidFill>
                <a:prstClr val="black"/>
              </a:solidFill>
            </a:endParaRPr>
          </a:p>
          <a:p>
            <a:pPr lvl="0">
              <a:buClr>
                <a:srgbClr val="B13F9A"/>
              </a:buClr>
            </a:pPr>
            <a:r>
              <a:rPr lang="ar-SA" sz="2800" b="1" dirty="0">
                <a:solidFill>
                  <a:prstClr val="black"/>
                </a:solidFill>
                <a:latin typeface="Arabic Typesetting" pitchFamily="66" charset="-78"/>
                <a:cs typeface="Arabic Typesetting" pitchFamily="66" charset="-78"/>
              </a:rPr>
              <a:t>يتكون ال</a:t>
            </a:r>
            <a:r>
              <a:rPr lang="en-US" sz="2800" b="1" dirty="0">
                <a:solidFill>
                  <a:prstClr val="black"/>
                </a:solidFill>
                <a:latin typeface="Arabic Typesetting" pitchFamily="66" charset="-78"/>
                <a:cs typeface="Arabic Typesetting" pitchFamily="66" charset="-78"/>
              </a:rPr>
              <a:t>firewall</a:t>
            </a:r>
            <a:r>
              <a:rPr lang="ar-SA" sz="2800" b="1" dirty="0">
                <a:solidFill>
                  <a:prstClr val="black"/>
                </a:solidFill>
                <a:latin typeface="Arabic Typesetting" pitchFamily="66" charset="-78"/>
                <a:cs typeface="Arabic Typesetting" pitchFamily="66" charset="-78"/>
              </a:rPr>
              <a:t> من نظامين :</a:t>
            </a:r>
          </a:p>
          <a:p>
            <a:pPr marL="589788" lvl="1" indent="-342900">
              <a:buClr>
                <a:srgbClr val="B13F9A"/>
              </a:buClr>
              <a:buFont typeface="+mj-lt"/>
              <a:buAutoNum type="arabicPeriod"/>
            </a:pPr>
            <a:r>
              <a:rPr lang="ar-SA" sz="2800" b="1" dirty="0">
                <a:solidFill>
                  <a:prstClr val="black"/>
                </a:solidFill>
                <a:latin typeface="Arabic Typesetting" pitchFamily="66" charset="-78"/>
                <a:cs typeface="Arabic Typesetting" pitchFamily="66" charset="-78"/>
              </a:rPr>
              <a:t>ال</a:t>
            </a:r>
            <a:r>
              <a:rPr lang="en-US" sz="2800" b="1" dirty="0">
                <a:solidFill>
                  <a:prstClr val="black"/>
                </a:solidFill>
                <a:latin typeface="Arabic Typesetting" pitchFamily="66" charset="-78"/>
                <a:cs typeface="Arabic Typesetting" pitchFamily="66" charset="-78"/>
              </a:rPr>
              <a:t> </a:t>
            </a:r>
            <a:r>
              <a:rPr lang="ar-SA" sz="2800" b="1" dirty="0">
                <a:solidFill>
                  <a:prstClr val="black"/>
                </a:solidFill>
                <a:latin typeface="Arabic Typesetting" pitchFamily="66" charset="-78"/>
                <a:cs typeface="Arabic Typesetting" pitchFamily="66" charset="-78"/>
              </a:rPr>
              <a:t> </a:t>
            </a:r>
            <a:r>
              <a:rPr lang="en-US" sz="2800" b="1" dirty="0">
                <a:solidFill>
                  <a:prstClr val="black"/>
                </a:solidFill>
                <a:latin typeface="Arabic Typesetting" pitchFamily="66" charset="-78"/>
                <a:cs typeface="Arabic Typesetting" pitchFamily="66" charset="-78"/>
              </a:rPr>
              <a:t>packet-filtering router</a:t>
            </a:r>
          </a:p>
          <a:p>
            <a:pPr marL="589788" lvl="1" indent="-342900">
              <a:buClr>
                <a:srgbClr val="B13F9A"/>
              </a:buClr>
              <a:buFont typeface="+mj-lt"/>
              <a:buAutoNum type="arabicPeriod"/>
            </a:pPr>
            <a:r>
              <a:rPr lang="ar-SA" sz="2800" b="1" dirty="0">
                <a:solidFill>
                  <a:prstClr val="black"/>
                </a:solidFill>
                <a:latin typeface="Arabic Typesetting" pitchFamily="66" charset="-78"/>
                <a:cs typeface="Arabic Typesetting" pitchFamily="66" charset="-78"/>
              </a:rPr>
              <a:t>ال </a:t>
            </a:r>
            <a:r>
              <a:rPr lang="en-US" sz="2800" b="1" dirty="0">
                <a:solidFill>
                  <a:prstClr val="black"/>
                </a:solidFill>
                <a:latin typeface="Arabic Typesetting" pitchFamily="66" charset="-78"/>
                <a:cs typeface="Arabic Typesetting" pitchFamily="66" charset="-78"/>
              </a:rPr>
              <a:t>Bastion host </a:t>
            </a:r>
            <a:r>
              <a:rPr lang="ar-SA" sz="2800" b="1" dirty="0">
                <a:solidFill>
                  <a:prstClr val="black"/>
                </a:solidFill>
                <a:latin typeface="Arabic Typesetting" pitchFamily="66" charset="-78"/>
                <a:cs typeface="Arabic Typesetting" pitchFamily="66" charset="-78"/>
              </a:rPr>
              <a:t> </a:t>
            </a:r>
          </a:p>
          <a:p>
            <a:pPr lvl="0">
              <a:buClr>
                <a:srgbClr val="B13F9A"/>
              </a:buClr>
            </a:pPr>
            <a:r>
              <a:rPr lang="ar-SA" sz="2800" b="1" dirty="0">
                <a:solidFill>
                  <a:prstClr val="black"/>
                </a:solidFill>
                <a:latin typeface="Arabic Typesetting" pitchFamily="66" charset="-78"/>
                <a:cs typeface="Arabic Typesetting" pitchFamily="66" charset="-78"/>
              </a:rPr>
              <a:t>يتم تهيئة ال </a:t>
            </a:r>
            <a:r>
              <a:rPr lang="en-US" sz="2800" b="1" dirty="0">
                <a:solidFill>
                  <a:prstClr val="black"/>
                </a:solidFill>
                <a:latin typeface="Arabic Typesetting" pitchFamily="66" charset="-78"/>
                <a:cs typeface="Arabic Typesetting" pitchFamily="66" charset="-78"/>
              </a:rPr>
              <a:t>router </a:t>
            </a:r>
            <a:r>
              <a:rPr lang="ar-SA" sz="2800" b="1" dirty="0">
                <a:solidFill>
                  <a:prstClr val="black"/>
                </a:solidFill>
                <a:latin typeface="Arabic Typesetting" pitchFamily="66" charset="-78"/>
                <a:cs typeface="Arabic Typesetting" pitchFamily="66" charset="-78"/>
              </a:rPr>
              <a:t> بحيث :</a:t>
            </a:r>
          </a:p>
          <a:p>
            <a:pPr marL="0" lvl="0" indent="0">
              <a:buClr>
                <a:srgbClr val="B13F9A"/>
              </a:buClr>
              <a:buNone/>
            </a:pPr>
            <a:r>
              <a:rPr lang="ar-SA" sz="2800" b="1" dirty="0">
                <a:solidFill>
                  <a:srgbClr val="00B050"/>
                </a:solidFill>
                <a:latin typeface="Arabic Typesetting" pitchFamily="66" charset="-78"/>
                <a:cs typeface="Arabic Typesetting" pitchFamily="66" charset="-78"/>
              </a:rPr>
              <a:t>1- فيما يخص ال</a:t>
            </a:r>
            <a:r>
              <a:rPr lang="en-US" sz="2800" b="1" dirty="0">
                <a:solidFill>
                  <a:srgbClr val="00B050"/>
                </a:solidFill>
                <a:latin typeface="Arabic Typesetting" pitchFamily="66" charset="-78"/>
                <a:cs typeface="Arabic Typesetting" pitchFamily="66" charset="-78"/>
              </a:rPr>
              <a:t>traffic</a:t>
            </a:r>
            <a:r>
              <a:rPr lang="ar-SA" sz="2800" b="1" dirty="0">
                <a:solidFill>
                  <a:srgbClr val="00B050"/>
                </a:solidFill>
                <a:latin typeface="Arabic Typesetting" pitchFamily="66" charset="-78"/>
                <a:cs typeface="Arabic Typesetting" pitchFamily="66" charset="-78"/>
              </a:rPr>
              <a:t>  القادم من الانترنيت يسمح فقط </a:t>
            </a:r>
            <a:r>
              <a:rPr lang="ar-SA" sz="2800" b="1" dirty="0" err="1">
                <a:solidFill>
                  <a:srgbClr val="00B050"/>
                </a:solidFill>
                <a:latin typeface="Arabic Typesetting" pitchFamily="66" charset="-78"/>
                <a:cs typeface="Arabic Typesetting" pitchFamily="66" charset="-78"/>
              </a:rPr>
              <a:t>لل</a:t>
            </a:r>
            <a:r>
              <a:rPr lang="ar-SA" sz="2800" b="1" dirty="0">
                <a:solidFill>
                  <a:srgbClr val="00B050"/>
                </a:solidFill>
                <a:latin typeface="Arabic Typesetting" pitchFamily="66" charset="-78"/>
                <a:cs typeface="Arabic Typesetting" pitchFamily="66" charset="-78"/>
              </a:rPr>
              <a:t>  </a:t>
            </a:r>
            <a:r>
              <a:rPr lang="en-US" sz="2800" b="1" dirty="0">
                <a:solidFill>
                  <a:srgbClr val="00B050"/>
                </a:solidFill>
                <a:latin typeface="Arabic Typesetting" pitchFamily="66" charset="-78"/>
                <a:cs typeface="Arabic Typesetting" pitchFamily="66" charset="-78"/>
              </a:rPr>
              <a:t>IP packets (</a:t>
            </a:r>
            <a:r>
              <a:rPr lang="ar-SA" sz="2800" b="1" dirty="0">
                <a:solidFill>
                  <a:srgbClr val="00B050"/>
                </a:solidFill>
                <a:latin typeface="Arabic Typesetting" pitchFamily="66" charset="-78"/>
                <a:cs typeface="Arabic Typesetting" pitchFamily="66" charset="-78"/>
              </a:rPr>
              <a:t>المخصصة </a:t>
            </a:r>
            <a:r>
              <a:rPr lang="ar-SA" sz="2800" b="1" dirty="0" err="1">
                <a:solidFill>
                  <a:srgbClr val="00B050"/>
                </a:solidFill>
                <a:latin typeface="Arabic Typesetting" pitchFamily="66" charset="-78"/>
                <a:cs typeface="Arabic Typesetting" pitchFamily="66" charset="-78"/>
              </a:rPr>
              <a:t>لل</a:t>
            </a:r>
            <a:r>
              <a:rPr lang="ar-SA" sz="2800" b="1" dirty="0">
                <a:solidFill>
                  <a:srgbClr val="00B050"/>
                </a:solidFill>
                <a:latin typeface="Arabic Typesetting" pitchFamily="66" charset="-78"/>
                <a:cs typeface="Arabic Typesetting" pitchFamily="66" charset="-78"/>
              </a:rPr>
              <a:t> </a:t>
            </a:r>
            <a:r>
              <a:rPr lang="en-US" sz="2800" b="1" dirty="0">
                <a:solidFill>
                  <a:srgbClr val="00B050"/>
                </a:solidFill>
                <a:latin typeface="Arabic Typesetting" pitchFamily="66" charset="-78"/>
                <a:cs typeface="Arabic Typesetting" pitchFamily="66" charset="-78"/>
              </a:rPr>
              <a:t>Bastion host</a:t>
            </a:r>
            <a:r>
              <a:rPr lang="ar-SA" sz="2800" b="1" dirty="0">
                <a:solidFill>
                  <a:srgbClr val="00B050"/>
                </a:solidFill>
                <a:latin typeface="Arabic Typesetting" pitchFamily="66" charset="-78"/>
                <a:cs typeface="Arabic Typesetting" pitchFamily="66" charset="-78"/>
              </a:rPr>
              <a:t> </a:t>
            </a:r>
          </a:p>
          <a:p>
            <a:pPr marL="0" lvl="0" indent="0">
              <a:buClr>
                <a:srgbClr val="B13F9A"/>
              </a:buClr>
              <a:buNone/>
            </a:pPr>
            <a:r>
              <a:rPr lang="ar-SA" sz="2800" b="1" dirty="0">
                <a:solidFill>
                  <a:srgbClr val="00B050"/>
                </a:solidFill>
                <a:latin typeface="Arabic Typesetting" pitchFamily="66" charset="-78"/>
                <a:cs typeface="Arabic Typesetting" pitchFamily="66" charset="-78"/>
              </a:rPr>
              <a:t>2- فيما يخص ال </a:t>
            </a:r>
            <a:r>
              <a:rPr lang="en-US" sz="2800" b="1" dirty="0">
                <a:solidFill>
                  <a:srgbClr val="00B050"/>
                </a:solidFill>
                <a:latin typeface="Arabic Typesetting" pitchFamily="66" charset="-78"/>
                <a:cs typeface="Arabic Typesetting" pitchFamily="66" charset="-78"/>
              </a:rPr>
              <a:t>traffic</a:t>
            </a:r>
            <a:r>
              <a:rPr lang="ar-SA" sz="2800" b="1" dirty="0">
                <a:solidFill>
                  <a:srgbClr val="00B050"/>
                </a:solidFill>
                <a:latin typeface="Arabic Typesetting" pitchFamily="66" charset="-78"/>
                <a:cs typeface="Arabic Typesetting" pitchFamily="66" charset="-78"/>
              </a:rPr>
              <a:t>  من الشبكة الداخلية يسمح فقط </a:t>
            </a:r>
            <a:r>
              <a:rPr lang="ar-SA" sz="2800" b="1" dirty="0" err="1">
                <a:solidFill>
                  <a:srgbClr val="00B050"/>
                </a:solidFill>
                <a:latin typeface="Arabic Typesetting" pitchFamily="66" charset="-78"/>
                <a:cs typeface="Arabic Typesetting" pitchFamily="66" charset="-78"/>
              </a:rPr>
              <a:t>لل</a:t>
            </a:r>
            <a:r>
              <a:rPr lang="ar-SA" sz="2800" b="1" dirty="0">
                <a:solidFill>
                  <a:srgbClr val="00B050"/>
                </a:solidFill>
                <a:latin typeface="Arabic Typesetting" pitchFamily="66" charset="-78"/>
                <a:cs typeface="Arabic Typesetting" pitchFamily="66" charset="-78"/>
              </a:rPr>
              <a:t> </a:t>
            </a:r>
            <a:r>
              <a:rPr lang="en-US" sz="2800" b="1" dirty="0">
                <a:solidFill>
                  <a:srgbClr val="00B050"/>
                </a:solidFill>
                <a:latin typeface="Arabic Typesetting" pitchFamily="66" charset="-78"/>
                <a:cs typeface="Arabic Typesetting" pitchFamily="66" charset="-78"/>
              </a:rPr>
              <a:t>IP packets</a:t>
            </a:r>
            <a:r>
              <a:rPr lang="ar-SA" sz="2800" b="1" dirty="0">
                <a:solidFill>
                  <a:srgbClr val="00B050"/>
                </a:solidFill>
                <a:latin typeface="Arabic Typesetting" pitchFamily="66" charset="-78"/>
                <a:cs typeface="Arabic Typesetting" pitchFamily="66" charset="-78"/>
              </a:rPr>
              <a:t> القادم من ال </a:t>
            </a:r>
            <a:r>
              <a:rPr lang="en-US" sz="2800" b="1" dirty="0">
                <a:solidFill>
                  <a:srgbClr val="00B050"/>
                </a:solidFill>
                <a:latin typeface="Arabic Typesetting" pitchFamily="66" charset="-78"/>
                <a:cs typeface="Arabic Typesetting" pitchFamily="66" charset="-78"/>
              </a:rPr>
              <a:t>Bastion host </a:t>
            </a:r>
            <a:r>
              <a:rPr lang="ar-SA" sz="2800" b="1" dirty="0">
                <a:solidFill>
                  <a:srgbClr val="00B050"/>
                </a:solidFill>
                <a:latin typeface="Arabic Typesetting" pitchFamily="66" charset="-78"/>
                <a:cs typeface="Arabic Typesetting" pitchFamily="66" charset="-78"/>
              </a:rPr>
              <a:t> </a:t>
            </a:r>
          </a:p>
          <a:p>
            <a:pPr lvl="0">
              <a:buClr>
                <a:srgbClr val="B13F9A"/>
              </a:buClr>
            </a:pPr>
            <a:r>
              <a:rPr lang="ar-SA" sz="2800" b="1" dirty="0">
                <a:solidFill>
                  <a:prstClr val="black"/>
                </a:solidFill>
                <a:latin typeface="Arabic Typesetting" pitchFamily="66" charset="-78"/>
                <a:cs typeface="Arabic Typesetting" pitchFamily="66" charset="-78"/>
              </a:rPr>
              <a:t>يقوم  ال </a:t>
            </a:r>
            <a:r>
              <a:rPr lang="en-US" sz="2800" b="1" dirty="0">
                <a:solidFill>
                  <a:prstClr val="black"/>
                </a:solidFill>
                <a:latin typeface="Arabic Typesetting" pitchFamily="66" charset="-78"/>
                <a:cs typeface="Arabic Typesetting" pitchFamily="66" charset="-78"/>
              </a:rPr>
              <a:t>Bastion host </a:t>
            </a:r>
            <a:r>
              <a:rPr lang="ar-SA" sz="2800" b="1" dirty="0">
                <a:solidFill>
                  <a:prstClr val="black"/>
                </a:solidFill>
                <a:latin typeface="Arabic Typesetting" pitchFamily="66" charset="-78"/>
                <a:cs typeface="Arabic Typesetting" pitchFamily="66" charset="-78"/>
              </a:rPr>
              <a:t> </a:t>
            </a:r>
            <a:r>
              <a:rPr lang="ar-SA" sz="2800" b="1" dirty="0" smtClean="0">
                <a:solidFill>
                  <a:prstClr val="black"/>
                </a:solidFill>
                <a:latin typeface="Arabic Typesetting" pitchFamily="66" charset="-78"/>
                <a:cs typeface="Arabic Typesetting" pitchFamily="66" charset="-78"/>
              </a:rPr>
              <a:t>بإنجاز </a:t>
            </a:r>
            <a:r>
              <a:rPr lang="ar-SA" sz="2800" b="1" dirty="0">
                <a:solidFill>
                  <a:prstClr val="black"/>
                </a:solidFill>
                <a:latin typeface="Arabic Typesetting" pitchFamily="66" charset="-78"/>
                <a:cs typeface="Arabic Typesetting" pitchFamily="66" charset="-78"/>
              </a:rPr>
              <a:t>عمليات ال </a:t>
            </a:r>
            <a:r>
              <a:rPr lang="en-US" sz="2800" b="1" dirty="0">
                <a:solidFill>
                  <a:prstClr val="black"/>
                </a:solidFill>
                <a:latin typeface="Arabic Typesetting" pitchFamily="66" charset="-78"/>
                <a:cs typeface="Arabic Typesetting" pitchFamily="66" charset="-78"/>
              </a:rPr>
              <a:t>authentication</a:t>
            </a:r>
            <a:r>
              <a:rPr lang="ar-SA" sz="2800" b="1" dirty="0">
                <a:solidFill>
                  <a:prstClr val="black"/>
                </a:solidFill>
                <a:latin typeface="Arabic Typesetting" pitchFamily="66" charset="-78"/>
                <a:cs typeface="Arabic Typesetting" pitchFamily="66" charset="-78"/>
              </a:rPr>
              <a:t> وال </a:t>
            </a:r>
            <a:r>
              <a:rPr lang="en-US" sz="2800" b="1" dirty="0">
                <a:solidFill>
                  <a:prstClr val="black"/>
                </a:solidFill>
                <a:latin typeface="Arabic Typesetting" pitchFamily="66" charset="-78"/>
                <a:cs typeface="Arabic Typesetting" pitchFamily="66" charset="-78"/>
              </a:rPr>
              <a:t>proxy functions</a:t>
            </a:r>
            <a:r>
              <a:rPr lang="ar-SA" sz="2800" b="1" dirty="0">
                <a:solidFill>
                  <a:prstClr val="black"/>
                </a:solidFill>
                <a:latin typeface="Arabic Typesetting" pitchFamily="66" charset="-78"/>
                <a:cs typeface="Arabic Typesetting" pitchFamily="66" charset="-78"/>
              </a:rPr>
              <a:t>  </a:t>
            </a:r>
          </a:p>
        </p:txBody>
      </p:sp>
    </p:spTree>
    <p:extLst>
      <p:ext uri="{BB962C8B-B14F-4D97-AF65-F5344CB8AC3E}">
        <p14:creationId xmlns:p14="http://schemas.microsoft.com/office/powerpoint/2010/main" val="4890179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83568" y="1124744"/>
            <a:ext cx="7239000" cy="1143000"/>
          </a:xfrm>
        </p:spPr>
        <p:txBody>
          <a:bodyPr>
            <a:noAutofit/>
          </a:bodyPr>
          <a:lstStyle/>
          <a:p>
            <a:pPr marL="274320" lvl="0" indent="-274320" algn="ctr">
              <a:spcBef>
                <a:spcPts val="600"/>
              </a:spcBef>
            </a:pPr>
            <a:r>
              <a:rPr lang="ar-SA" sz="3600" b="0" u="sng" cap="none" dirty="0">
                <a:ln>
                  <a:noFill/>
                </a:ln>
                <a:solidFill>
                  <a:srgbClr val="FF0000"/>
                </a:solidFill>
                <a:latin typeface="Andalus" pitchFamily="18" charset="-78"/>
                <a:ea typeface="+mn-ea"/>
                <a:cs typeface="Andalus" pitchFamily="18" charset="-78"/>
              </a:rPr>
              <a:t>التهيئة الثانية : ال</a:t>
            </a:r>
            <a:r>
              <a:rPr lang="en-US" sz="3600" b="0" u="sng" cap="none" dirty="0">
                <a:ln>
                  <a:noFill/>
                </a:ln>
                <a:solidFill>
                  <a:srgbClr val="FF0000"/>
                </a:solidFill>
                <a:latin typeface="Andalus" pitchFamily="18" charset="-78"/>
                <a:ea typeface="+mn-ea"/>
                <a:cs typeface="Andalus" pitchFamily="18" charset="-78"/>
              </a:rPr>
              <a:t>Screened host firewall </a:t>
            </a:r>
            <a:r>
              <a:rPr lang="ar-SA" sz="3600" b="0" u="sng" cap="none" dirty="0" smtClean="0">
                <a:ln>
                  <a:noFill/>
                </a:ln>
                <a:solidFill>
                  <a:srgbClr val="FF0000"/>
                </a:solidFill>
                <a:latin typeface="Andalus" pitchFamily="18" charset="-78"/>
                <a:ea typeface="+mn-ea"/>
                <a:cs typeface="Andalus" pitchFamily="18" charset="-78"/>
              </a:rPr>
              <a:t>   </a:t>
            </a:r>
            <a:r>
              <a:rPr lang="en-US" sz="3600" b="0" u="sng" cap="none" dirty="0" smtClean="0">
                <a:ln>
                  <a:noFill/>
                </a:ln>
                <a:solidFill>
                  <a:srgbClr val="FF0000"/>
                </a:solidFill>
                <a:latin typeface="Andalus" pitchFamily="18" charset="-78"/>
                <a:ea typeface="+mn-ea"/>
                <a:cs typeface="Andalus" pitchFamily="18" charset="-78"/>
              </a:rPr>
              <a:t>   </a:t>
            </a:r>
            <a:r>
              <a:rPr lang="en-US" sz="3600" b="0" u="sng" cap="none" dirty="0">
                <a:ln>
                  <a:noFill/>
                </a:ln>
                <a:solidFill>
                  <a:srgbClr val="FF0000"/>
                </a:solidFill>
                <a:latin typeface="Andalus" pitchFamily="18" charset="-78"/>
                <a:ea typeface="+mn-ea"/>
                <a:cs typeface="Andalus" pitchFamily="18" charset="-78"/>
              </a:rPr>
              <a:t>system </a:t>
            </a:r>
            <a:r>
              <a:rPr lang="en-US" sz="3600" b="0" u="sng" cap="none" dirty="0" smtClean="0">
                <a:ln>
                  <a:noFill/>
                </a:ln>
                <a:solidFill>
                  <a:srgbClr val="FF0000"/>
                </a:solidFill>
                <a:latin typeface="Andalus" pitchFamily="18" charset="-78"/>
                <a:ea typeface="+mn-ea"/>
                <a:cs typeface="Andalus" pitchFamily="18" charset="-78"/>
              </a:rPr>
              <a:t>(dual-homed </a:t>
            </a:r>
            <a:r>
              <a:rPr lang="en-US" sz="3600" b="0" u="sng" cap="none" dirty="0">
                <a:ln>
                  <a:noFill/>
                </a:ln>
                <a:solidFill>
                  <a:srgbClr val="FF0000"/>
                </a:solidFill>
                <a:latin typeface="Andalus" pitchFamily="18" charset="-78"/>
                <a:ea typeface="+mn-ea"/>
                <a:cs typeface="Andalus" pitchFamily="18" charset="-78"/>
              </a:rPr>
              <a:t>bastion </a:t>
            </a:r>
            <a:r>
              <a:rPr lang="en-US" sz="3600" b="0" u="sng" cap="none" dirty="0" smtClean="0">
                <a:ln>
                  <a:noFill/>
                </a:ln>
                <a:solidFill>
                  <a:srgbClr val="FF0000"/>
                </a:solidFill>
                <a:latin typeface="Andalus" pitchFamily="18" charset="-78"/>
                <a:ea typeface="+mn-ea"/>
                <a:cs typeface="Andalus" pitchFamily="18" charset="-78"/>
              </a:rPr>
              <a:t>host) </a:t>
            </a:r>
            <a:r>
              <a:rPr lang="ar-SA" sz="3600" b="0" u="sng" cap="none" dirty="0">
                <a:ln>
                  <a:noFill/>
                </a:ln>
                <a:solidFill>
                  <a:srgbClr val="FF0000"/>
                </a:solidFill>
                <a:latin typeface="Andalus" pitchFamily="18" charset="-78"/>
                <a:ea typeface="+mn-ea"/>
                <a:cs typeface="Andalus" pitchFamily="18" charset="-78"/>
              </a:rPr>
              <a:t/>
            </a:r>
            <a:br>
              <a:rPr lang="ar-SA" sz="3600" b="0" u="sng" cap="none" dirty="0">
                <a:ln>
                  <a:noFill/>
                </a:ln>
                <a:solidFill>
                  <a:srgbClr val="FF0000"/>
                </a:solidFill>
                <a:latin typeface="Andalus" pitchFamily="18" charset="-78"/>
                <a:ea typeface="+mn-ea"/>
                <a:cs typeface="Andalus" pitchFamily="18" charset="-78"/>
              </a:rPr>
            </a:br>
            <a:endParaRPr lang="ar-SA" sz="3600" u="sng" dirty="0">
              <a:solidFill>
                <a:srgbClr val="FF0000"/>
              </a:solidFill>
              <a:latin typeface="Andalus" pitchFamily="18" charset="-78"/>
              <a:cs typeface="Andalus" pitchFamily="18" charset="-78"/>
            </a:endParaRPr>
          </a:p>
        </p:txBody>
      </p:sp>
      <p:sp>
        <p:nvSpPr>
          <p:cNvPr id="3" name="عنصر نائب للمحتوى 2"/>
          <p:cNvSpPr>
            <a:spLocks noGrp="1"/>
          </p:cNvSpPr>
          <p:nvPr>
            <p:ph idx="1"/>
          </p:nvPr>
        </p:nvSpPr>
        <p:spPr>
          <a:xfrm>
            <a:off x="683568" y="1989101"/>
            <a:ext cx="7239000" cy="4846320"/>
          </a:xfrm>
        </p:spPr>
        <p:txBody>
          <a:bodyPr/>
          <a:lstStyle/>
          <a:p>
            <a:r>
              <a:rPr lang="ar-SA" sz="3600" dirty="0" smtClean="0">
                <a:latin typeface="Andalus" pitchFamily="18" charset="-78"/>
                <a:cs typeface="Andalus" pitchFamily="18" charset="-78"/>
              </a:rPr>
              <a:t>لا يفضح ال </a:t>
            </a:r>
            <a:r>
              <a:rPr lang="en-US" sz="3600" dirty="0">
                <a:latin typeface="Andalus" pitchFamily="18" charset="-78"/>
                <a:cs typeface="Andalus" pitchFamily="18" charset="-78"/>
              </a:rPr>
              <a:t> packet-filtering router </a:t>
            </a:r>
            <a:r>
              <a:rPr lang="ar-SA" sz="3600" dirty="0">
                <a:latin typeface="Andalus" pitchFamily="18" charset="-78"/>
                <a:cs typeface="Andalus" pitchFamily="18" charset="-78"/>
              </a:rPr>
              <a:t> </a:t>
            </a:r>
            <a:r>
              <a:rPr lang="ar-SA" sz="3600" dirty="0" smtClean="0">
                <a:latin typeface="Andalus" pitchFamily="18" charset="-78"/>
                <a:cs typeface="Andalus" pitchFamily="18" charset="-78"/>
              </a:rPr>
              <a:t>بشكل عام </a:t>
            </a:r>
          </a:p>
          <a:p>
            <a:r>
              <a:rPr lang="ar-SA" sz="3600" dirty="0" smtClean="0">
                <a:latin typeface="Andalus" pitchFamily="18" charset="-78"/>
                <a:cs typeface="Andalus" pitchFamily="18" charset="-78"/>
              </a:rPr>
              <a:t>يجب ان يتدفق ال </a:t>
            </a:r>
            <a:r>
              <a:rPr lang="en-US" sz="3600" dirty="0" smtClean="0">
                <a:latin typeface="Andalus" pitchFamily="18" charset="-78"/>
                <a:cs typeface="Andalus" pitchFamily="18" charset="-78"/>
              </a:rPr>
              <a:t>   </a:t>
            </a:r>
            <a:r>
              <a:rPr lang="en-US" sz="3600" dirty="0">
                <a:latin typeface="Andalus" pitchFamily="18" charset="-78"/>
                <a:cs typeface="Andalus" pitchFamily="18" charset="-78"/>
              </a:rPr>
              <a:t> </a:t>
            </a:r>
            <a:r>
              <a:rPr lang="en-US" sz="3600" dirty="0" smtClean="0">
                <a:latin typeface="Andalus" pitchFamily="18" charset="-78"/>
                <a:cs typeface="Andalus" pitchFamily="18" charset="-78"/>
              </a:rPr>
              <a:t> traffic </a:t>
            </a:r>
            <a:r>
              <a:rPr lang="ar-SA" sz="3600" dirty="0" smtClean="0">
                <a:latin typeface="Andalus" pitchFamily="18" charset="-78"/>
                <a:cs typeface="Andalus" pitchFamily="18" charset="-78"/>
              </a:rPr>
              <a:t> بين الانترنيت وال </a:t>
            </a:r>
            <a:r>
              <a:rPr lang="en-US" sz="3600" dirty="0" smtClean="0">
                <a:latin typeface="Andalus" pitchFamily="18" charset="-78"/>
                <a:cs typeface="Andalus" pitchFamily="18" charset="-78"/>
              </a:rPr>
              <a:t>hosts </a:t>
            </a:r>
            <a:r>
              <a:rPr lang="ar-SA" sz="3600" dirty="0" smtClean="0">
                <a:latin typeface="Andalus" pitchFamily="18" charset="-78"/>
                <a:cs typeface="Andalus" pitchFamily="18" charset="-78"/>
              </a:rPr>
              <a:t> الاخرين في الشبكة الخاصة عبر ال </a:t>
            </a:r>
            <a:r>
              <a:rPr lang="en-US" sz="3600" dirty="0">
                <a:latin typeface="Andalus" pitchFamily="18" charset="-78"/>
                <a:cs typeface="Andalus" pitchFamily="18" charset="-78"/>
              </a:rPr>
              <a:t>Bastion </a:t>
            </a:r>
            <a:r>
              <a:rPr lang="en-US" sz="3600" dirty="0" smtClean="0">
                <a:latin typeface="Andalus" pitchFamily="18" charset="-78"/>
                <a:cs typeface="Andalus" pitchFamily="18" charset="-78"/>
              </a:rPr>
              <a:t>host</a:t>
            </a:r>
            <a:r>
              <a:rPr lang="ar-SA" sz="3600" dirty="0" smtClean="0">
                <a:latin typeface="Andalus" pitchFamily="18" charset="-78"/>
                <a:cs typeface="Andalus" pitchFamily="18" charset="-78"/>
              </a:rPr>
              <a:t> </a:t>
            </a:r>
          </a:p>
          <a:p>
            <a:endParaRPr lang="en-US" dirty="0"/>
          </a:p>
          <a:p>
            <a:endParaRPr lang="ar-SA" dirty="0"/>
          </a:p>
        </p:txBody>
      </p:sp>
    </p:spTree>
    <p:extLst>
      <p:ext uri="{BB962C8B-B14F-4D97-AF65-F5344CB8AC3E}">
        <p14:creationId xmlns:p14="http://schemas.microsoft.com/office/powerpoint/2010/main" val="25455846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pPr lvl="0">
              <a:buClr>
                <a:srgbClr val="B13F9A"/>
              </a:buClr>
            </a:pPr>
            <a:r>
              <a:rPr lang="ar-SA" sz="2800" b="1" dirty="0">
                <a:solidFill>
                  <a:prstClr val="black"/>
                </a:solidFill>
                <a:latin typeface="Arabic Typesetting" pitchFamily="66" charset="-78"/>
                <a:cs typeface="Arabic Typesetting" pitchFamily="66" charset="-78"/>
              </a:rPr>
              <a:t>السرية هنا افضل مما هو علية الحال في ال  </a:t>
            </a:r>
            <a:r>
              <a:rPr lang="en-US" sz="2800" b="1" dirty="0">
                <a:solidFill>
                  <a:prstClr val="black"/>
                </a:solidFill>
                <a:latin typeface="Arabic Typesetting" pitchFamily="66" charset="-78"/>
                <a:cs typeface="Arabic Typesetting" pitchFamily="66" charset="-78"/>
              </a:rPr>
              <a:t>single configuration (</a:t>
            </a:r>
            <a:r>
              <a:rPr lang="ar-SA" sz="2800" b="1" dirty="0">
                <a:solidFill>
                  <a:prstClr val="black"/>
                </a:solidFill>
                <a:latin typeface="Arabic Typesetting" pitchFamily="66" charset="-78"/>
                <a:cs typeface="Arabic Typesetting" pitchFamily="66" charset="-78"/>
              </a:rPr>
              <a:t> </a:t>
            </a:r>
            <a:r>
              <a:rPr lang="ar-SA" sz="2800" b="1" dirty="0" smtClean="0">
                <a:solidFill>
                  <a:prstClr val="black"/>
                </a:solidFill>
                <a:latin typeface="Arabic Typesetting" pitchFamily="66" charset="-78"/>
                <a:cs typeface="Arabic Typesetting" pitchFamily="66" charset="-78"/>
              </a:rPr>
              <a:t>وذألك </a:t>
            </a:r>
            <a:r>
              <a:rPr lang="ar-SA" sz="2800" b="1" dirty="0">
                <a:solidFill>
                  <a:prstClr val="black"/>
                </a:solidFill>
                <a:latin typeface="Arabic Typesetting" pitchFamily="66" charset="-78"/>
                <a:cs typeface="Arabic Typesetting" pitchFamily="66" charset="-78"/>
              </a:rPr>
              <a:t>لسببين :</a:t>
            </a:r>
          </a:p>
          <a:p>
            <a:pPr marL="246888" lvl="1" indent="0">
              <a:buClr>
                <a:srgbClr val="B13F9A"/>
              </a:buClr>
              <a:buNone/>
            </a:pPr>
            <a:r>
              <a:rPr lang="ar-SA" sz="2800" b="1" dirty="0">
                <a:solidFill>
                  <a:srgbClr val="00B050"/>
                </a:solidFill>
                <a:latin typeface="Arabic Typesetting" pitchFamily="66" charset="-78"/>
                <a:cs typeface="Arabic Typesetting" pitchFamily="66" charset="-78"/>
              </a:rPr>
              <a:t>1- ان هذا ال </a:t>
            </a:r>
            <a:r>
              <a:rPr lang="en-US" sz="2800" b="1" dirty="0">
                <a:solidFill>
                  <a:srgbClr val="00B050"/>
                </a:solidFill>
                <a:latin typeface="Arabic Typesetting" pitchFamily="66" charset="-78"/>
                <a:cs typeface="Arabic Typesetting" pitchFamily="66" charset="-78"/>
              </a:rPr>
              <a:t>configuration</a:t>
            </a:r>
            <a:r>
              <a:rPr lang="ar-SA" sz="2800" b="1" dirty="0">
                <a:solidFill>
                  <a:srgbClr val="00B050"/>
                </a:solidFill>
                <a:latin typeface="Arabic Typesetting" pitchFamily="66" charset="-78"/>
                <a:cs typeface="Arabic Typesetting" pitchFamily="66" charset="-78"/>
              </a:rPr>
              <a:t> ينفذ كلا من ال </a:t>
            </a:r>
            <a:r>
              <a:rPr lang="en-US" sz="2800" b="1" dirty="0">
                <a:solidFill>
                  <a:srgbClr val="00B050"/>
                </a:solidFill>
                <a:latin typeface="Arabic Typesetting" pitchFamily="66" charset="-78"/>
                <a:cs typeface="Arabic Typesetting" pitchFamily="66" charset="-78"/>
              </a:rPr>
              <a:t>packet-level filtering</a:t>
            </a:r>
            <a:r>
              <a:rPr lang="ar-SA" sz="2800" b="1" dirty="0">
                <a:solidFill>
                  <a:srgbClr val="00B050"/>
                </a:solidFill>
                <a:latin typeface="Arabic Typesetting" pitchFamily="66" charset="-78"/>
                <a:cs typeface="Arabic Typesetting" pitchFamily="66" charset="-78"/>
              </a:rPr>
              <a:t> وال  </a:t>
            </a:r>
            <a:r>
              <a:rPr lang="en-US" sz="2800" b="1" dirty="0">
                <a:solidFill>
                  <a:srgbClr val="00B050"/>
                </a:solidFill>
                <a:latin typeface="Arabic Typesetting" pitchFamily="66" charset="-78"/>
                <a:cs typeface="Arabic Typesetting" pitchFamily="66" charset="-78"/>
              </a:rPr>
              <a:t>application-level filtering</a:t>
            </a:r>
            <a:r>
              <a:rPr lang="ar-SA" sz="2800" b="1" dirty="0">
                <a:solidFill>
                  <a:srgbClr val="00B050"/>
                </a:solidFill>
                <a:latin typeface="Arabic Typesetting" pitchFamily="66" charset="-78"/>
                <a:cs typeface="Arabic Typesetting" pitchFamily="66" charset="-78"/>
              </a:rPr>
              <a:t> ويسمح بالمرونة عند تعريف سياسة السرية </a:t>
            </a:r>
          </a:p>
          <a:p>
            <a:pPr marL="246888" lvl="1" indent="0">
              <a:buClr>
                <a:srgbClr val="B13F9A"/>
              </a:buClr>
              <a:buNone/>
            </a:pPr>
            <a:r>
              <a:rPr lang="ar-SA" sz="2800" b="1" dirty="0">
                <a:solidFill>
                  <a:srgbClr val="00B050"/>
                </a:solidFill>
                <a:latin typeface="Arabic Typesetting" pitchFamily="66" charset="-78"/>
                <a:cs typeface="Arabic Typesetting" pitchFamily="66" charset="-78"/>
              </a:rPr>
              <a:t>2- يجب على ال </a:t>
            </a:r>
            <a:r>
              <a:rPr lang="en-US" sz="2800" b="1" dirty="0">
                <a:solidFill>
                  <a:srgbClr val="00B050"/>
                </a:solidFill>
                <a:latin typeface="Arabic Typesetting" pitchFamily="66" charset="-78"/>
                <a:cs typeface="Arabic Typesetting" pitchFamily="66" charset="-78"/>
              </a:rPr>
              <a:t>intruder</a:t>
            </a:r>
            <a:r>
              <a:rPr lang="ar-SA" sz="2800" b="1" dirty="0">
                <a:solidFill>
                  <a:srgbClr val="00B050"/>
                </a:solidFill>
                <a:latin typeface="Arabic Typesetting" pitchFamily="66" charset="-78"/>
                <a:cs typeface="Arabic Typesetting" pitchFamily="66" charset="-78"/>
              </a:rPr>
              <a:t> بشكل عام ان </a:t>
            </a:r>
            <a:r>
              <a:rPr lang="ar-SA" sz="2800" b="1" dirty="0" smtClean="0">
                <a:solidFill>
                  <a:srgbClr val="00B050"/>
                </a:solidFill>
                <a:latin typeface="Arabic Typesetting" pitchFamily="66" charset="-78"/>
                <a:cs typeface="Arabic Typesetting" pitchFamily="66" charset="-78"/>
              </a:rPr>
              <a:t>يخترق </a:t>
            </a:r>
            <a:r>
              <a:rPr lang="ar-SA" sz="2800" b="1" dirty="0">
                <a:solidFill>
                  <a:srgbClr val="00B050"/>
                </a:solidFill>
                <a:latin typeface="Arabic Typesetting" pitchFamily="66" charset="-78"/>
                <a:cs typeface="Arabic Typesetting" pitchFamily="66" charset="-78"/>
              </a:rPr>
              <a:t>نظامين منفصلين </a:t>
            </a:r>
          </a:p>
          <a:p>
            <a:pPr lvl="0">
              <a:buClr>
                <a:srgbClr val="B13F9A"/>
              </a:buClr>
            </a:pPr>
            <a:r>
              <a:rPr lang="ar-SA" sz="2800" b="1" dirty="0">
                <a:solidFill>
                  <a:prstClr val="black"/>
                </a:solidFill>
                <a:latin typeface="Arabic Typesetting" pitchFamily="66" charset="-78"/>
                <a:cs typeface="Arabic Typesetting" pitchFamily="66" charset="-78"/>
              </a:rPr>
              <a:t>ايضا تتوافر هنا المرونة في تزويد الوصل المباشر الى الانترنيت  خادم المعلومات العام مثل  ال  </a:t>
            </a:r>
            <a:r>
              <a:rPr lang="en-US" sz="2800" b="1" dirty="0">
                <a:solidFill>
                  <a:prstClr val="black"/>
                </a:solidFill>
                <a:latin typeface="Arabic Typesetting" pitchFamily="66" charset="-78"/>
                <a:cs typeface="Arabic Typesetting" pitchFamily="66" charset="-78"/>
              </a:rPr>
              <a:t>web server</a:t>
            </a:r>
            <a:endParaRPr lang="ar-SA" sz="2800" b="1" dirty="0">
              <a:solidFill>
                <a:prstClr val="black"/>
              </a:solidFill>
              <a:latin typeface="Arabic Typesetting" pitchFamily="66" charset="-78"/>
              <a:cs typeface="Arabic Typesetting" pitchFamily="66" charset="-78"/>
            </a:endParaRPr>
          </a:p>
          <a:p>
            <a:pPr lvl="0">
              <a:buClr>
                <a:srgbClr val="B13F9A"/>
              </a:buClr>
            </a:pPr>
            <a:endParaRPr lang="ar-SA" sz="2800" b="1" dirty="0">
              <a:solidFill>
                <a:prstClr val="black"/>
              </a:solidFill>
              <a:latin typeface="Arabic Typesetting" pitchFamily="66" charset="-78"/>
              <a:cs typeface="Arabic Typesetting" pitchFamily="66" charset="-78"/>
            </a:endParaRPr>
          </a:p>
          <a:p>
            <a:endParaRPr lang="ar-SA" sz="2800" dirty="0"/>
          </a:p>
        </p:txBody>
      </p:sp>
    </p:spTree>
    <p:extLst>
      <p:ext uri="{BB962C8B-B14F-4D97-AF65-F5344CB8AC3E}">
        <p14:creationId xmlns:p14="http://schemas.microsoft.com/office/powerpoint/2010/main" val="9620037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55576" y="4869160"/>
            <a:ext cx="7239000" cy="1143000"/>
          </a:xfrm>
        </p:spPr>
        <p:txBody>
          <a:bodyPr>
            <a:normAutofit/>
          </a:bodyPr>
          <a:lstStyle/>
          <a:p>
            <a:pPr marL="342900" lvl="0" indent="-342900" algn="ctr" rtl="0" fontAlgn="base">
              <a:spcBef>
                <a:spcPct val="20000"/>
              </a:spcBef>
              <a:spcAft>
                <a:spcPct val="0"/>
              </a:spcAft>
            </a:pPr>
            <a:r>
              <a:rPr lang="en-US" sz="2000" kern="0" cap="none" dirty="0">
                <a:ln>
                  <a:noFill/>
                </a:ln>
                <a:solidFill>
                  <a:srgbClr val="000000"/>
                </a:solidFill>
                <a:latin typeface="Candara" pitchFamily="34" charset="0"/>
                <a:ea typeface="+mn-ea"/>
                <a:cs typeface="+mn-cs"/>
              </a:rPr>
              <a:t>Screened host firewall system (dual-homed bastion host)</a:t>
            </a:r>
            <a:br>
              <a:rPr lang="en-US" sz="2000" kern="0" cap="none" dirty="0">
                <a:ln>
                  <a:noFill/>
                </a:ln>
                <a:solidFill>
                  <a:srgbClr val="000000"/>
                </a:solidFill>
                <a:latin typeface="Candara" pitchFamily="34" charset="0"/>
                <a:ea typeface="+mn-ea"/>
                <a:cs typeface="+mn-cs"/>
              </a:rPr>
            </a:br>
            <a:endParaRPr lang="ar-SA" sz="2000" dirty="0">
              <a:latin typeface="Candara" pitchFamily="34" charset="0"/>
            </a:endParaRPr>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7544" y="908720"/>
            <a:ext cx="7128792" cy="3960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05794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marL="274320" lvl="0" indent="-274320" algn="ctr">
              <a:spcBef>
                <a:spcPts val="600"/>
              </a:spcBef>
            </a:pPr>
            <a:r>
              <a:rPr lang="ar-SA" sz="2800" u="sng" cap="none" dirty="0">
                <a:ln>
                  <a:noFill/>
                </a:ln>
                <a:solidFill>
                  <a:srgbClr val="FF0000"/>
                </a:solidFill>
                <a:latin typeface="Andalus" pitchFamily="18" charset="-78"/>
                <a:ea typeface="+mn-ea"/>
                <a:cs typeface="Andalus" pitchFamily="18" charset="-78"/>
              </a:rPr>
              <a:t>التهيئة الثالثة </a:t>
            </a:r>
            <a:r>
              <a:rPr lang="en-US" sz="2800" u="sng" cap="none" dirty="0">
                <a:ln>
                  <a:noFill/>
                </a:ln>
                <a:solidFill>
                  <a:srgbClr val="FF0000"/>
                </a:solidFill>
                <a:latin typeface="Andalus" pitchFamily="18" charset="-78"/>
                <a:ea typeface="+mn-ea"/>
                <a:cs typeface="Andalus" pitchFamily="18" charset="-78"/>
              </a:rPr>
              <a:t>screened –subnet firewall system </a:t>
            </a:r>
            <a:r>
              <a:rPr lang="ar-SA" sz="2800" u="sng" cap="none" dirty="0">
                <a:ln>
                  <a:noFill/>
                </a:ln>
                <a:solidFill>
                  <a:srgbClr val="FF0000"/>
                </a:solidFill>
                <a:latin typeface="Andalus" pitchFamily="18" charset="-78"/>
                <a:ea typeface="+mn-ea"/>
                <a:cs typeface="Andalus" pitchFamily="18" charset="-78"/>
              </a:rPr>
              <a:t/>
            </a:r>
            <a:br>
              <a:rPr lang="ar-SA" sz="2800" u="sng" cap="none" dirty="0">
                <a:ln>
                  <a:noFill/>
                </a:ln>
                <a:solidFill>
                  <a:srgbClr val="FF0000"/>
                </a:solidFill>
                <a:latin typeface="Andalus" pitchFamily="18" charset="-78"/>
                <a:ea typeface="+mn-ea"/>
                <a:cs typeface="Andalus" pitchFamily="18" charset="-78"/>
              </a:rPr>
            </a:br>
            <a:endParaRPr lang="ar-SA" sz="2800" u="sng" dirty="0">
              <a:solidFill>
                <a:srgbClr val="FF0000"/>
              </a:solidFill>
              <a:latin typeface="Andalus" pitchFamily="18" charset="-78"/>
              <a:cs typeface="Andalus" pitchFamily="18" charset="-78"/>
            </a:endParaRPr>
          </a:p>
        </p:txBody>
      </p:sp>
      <p:sp>
        <p:nvSpPr>
          <p:cNvPr id="3" name="عنصر نائب للمحتوى 2"/>
          <p:cNvSpPr>
            <a:spLocks noGrp="1"/>
          </p:cNvSpPr>
          <p:nvPr>
            <p:ph idx="1"/>
          </p:nvPr>
        </p:nvSpPr>
        <p:spPr/>
        <p:txBody>
          <a:bodyPr>
            <a:normAutofit lnSpcReduction="10000"/>
          </a:bodyPr>
          <a:lstStyle/>
          <a:p>
            <a:r>
              <a:rPr lang="ar-SA" dirty="0" smtClean="0">
                <a:cs typeface="AGA Rasheeq Bold" pitchFamily="2" charset="-78"/>
              </a:rPr>
              <a:t>اكثر الثلاثة ال </a:t>
            </a:r>
            <a:r>
              <a:rPr lang="en-US" dirty="0" smtClean="0">
                <a:cs typeface="AGA Rasheeq Bold" pitchFamily="2" charset="-78"/>
              </a:rPr>
              <a:t>configurations</a:t>
            </a:r>
            <a:r>
              <a:rPr lang="ar-SA" dirty="0" smtClean="0">
                <a:cs typeface="AGA Rasheeq Bold" pitchFamily="2" charset="-78"/>
              </a:rPr>
              <a:t> امناً </a:t>
            </a:r>
          </a:p>
          <a:p>
            <a:r>
              <a:rPr lang="ar-SA" dirty="0" smtClean="0">
                <a:cs typeface="AGA Rasheeq Bold" pitchFamily="2" charset="-78"/>
              </a:rPr>
              <a:t>يتم استخدام اثنين من ال </a:t>
            </a:r>
            <a:r>
              <a:rPr lang="en-US" dirty="0">
                <a:cs typeface="AGA Rasheeq Bold" pitchFamily="2" charset="-78"/>
              </a:rPr>
              <a:t>packet-filtering </a:t>
            </a:r>
            <a:r>
              <a:rPr lang="en-US" dirty="0" smtClean="0">
                <a:cs typeface="AGA Rasheeq Bold" pitchFamily="2" charset="-78"/>
              </a:rPr>
              <a:t>routers</a:t>
            </a:r>
            <a:r>
              <a:rPr lang="ar-SA" dirty="0" smtClean="0">
                <a:cs typeface="AGA Rasheeq Bold" pitchFamily="2" charset="-78"/>
              </a:rPr>
              <a:t> </a:t>
            </a:r>
          </a:p>
          <a:p>
            <a:r>
              <a:rPr lang="ar-SA" dirty="0" smtClean="0">
                <a:cs typeface="AGA Rasheeq Bold" pitchFamily="2" charset="-78"/>
              </a:rPr>
              <a:t>يتم توليد شبكة جزئية </a:t>
            </a:r>
            <a:r>
              <a:rPr lang="en-US" dirty="0" smtClean="0">
                <a:cs typeface="AGA Rasheeq Bold" pitchFamily="2" charset="-78"/>
              </a:rPr>
              <a:t>sub-network</a:t>
            </a:r>
            <a:r>
              <a:rPr lang="ar-SA" dirty="0" smtClean="0">
                <a:cs typeface="AGA Rasheeq Bold" pitchFamily="2" charset="-78"/>
              </a:rPr>
              <a:t> معزولة </a:t>
            </a:r>
          </a:p>
          <a:p>
            <a:r>
              <a:rPr lang="ar-SA" dirty="0" smtClean="0">
                <a:cs typeface="AGA Rasheeq Bold" pitchFamily="2" charset="-78"/>
              </a:rPr>
              <a:t>مزايا هذا النوع :</a:t>
            </a:r>
          </a:p>
          <a:p>
            <a:pPr marL="0" indent="0">
              <a:buNone/>
            </a:pPr>
            <a:r>
              <a:rPr lang="ar-SA" dirty="0" smtClean="0">
                <a:solidFill>
                  <a:srgbClr val="FF0000"/>
                </a:solidFill>
                <a:cs typeface="AGA Rasheeq Bold" pitchFamily="2" charset="-78"/>
              </a:rPr>
              <a:t>يوجد ثلاثة مستويات من الحماية لإحباط ال </a:t>
            </a:r>
            <a:r>
              <a:rPr lang="en-US" dirty="0" smtClean="0">
                <a:solidFill>
                  <a:srgbClr val="FF0000"/>
                </a:solidFill>
                <a:cs typeface="AGA Rasheeq Bold" pitchFamily="2" charset="-78"/>
              </a:rPr>
              <a:t>intruders</a:t>
            </a:r>
            <a:endParaRPr lang="ar-SA" dirty="0" smtClean="0">
              <a:solidFill>
                <a:srgbClr val="FF0000"/>
              </a:solidFill>
              <a:cs typeface="AGA Rasheeq Bold" pitchFamily="2" charset="-78"/>
            </a:endParaRPr>
          </a:p>
          <a:p>
            <a:r>
              <a:rPr lang="ar-SA" dirty="0" smtClean="0">
                <a:cs typeface="AGA Rasheeq Bold" pitchFamily="2" charset="-78"/>
              </a:rPr>
              <a:t>يعلن ال </a:t>
            </a:r>
            <a:r>
              <a:rPr lang="en-US" dirty="0" smtClean="0">
                <a:cs typeface="AGA Rasheeq Bold" pitchFamily="2" charset="-78"/>
              </a:rPr>
              <a:t>router</a:t>
            </a:r>
            <a:r>
              <a:rPr lang="ar-SA" dirty="0" smtClean="0">
                <a:cs typeface="AGA Rasheeq Bold" pitchFamily="2" charset="-78"/>
              </a:rPr>
              <a:t> الخارجي في الانترنيت فقط عن وجود ال</a:t>
            </a:r>
            <a:r>
              <a:rPr lang="en-US" dirty="0">
                <a:cs typeface="AGA Rasheeq Bold" pitchFamily="2" charset="-78"/>
              </a:rPr>
              <a:t>screened </a:t>
            </a:r>
            <a:r>
              <a:rPr lang="en-US" dirty="0" smtClean="0">
                <a:cs typeface="AGA Rasheeq Bold" pitchFamily="2" charset="-78"/>
              </a:rPr>
              <a:t>subnet</a:t>
            </a:r>
            <a:r>
              <a:rPr lang="ar-SA" dirty="0" smtClean="0">
                <a:cs typeface="AGA Rasheeq Bold" pitchFamily="2" charset="-78"/>
              </a:rPr>
              <a:t> بمعنى ان الشبكة الداخلية تكون غير مرئية على شبكة الانترنيت </a:t>
            </a:r>
          </a:p>
          <a:p>
            <a:r>
              <a:rPr lang="ar-SA" dirty="0" smtClean="0">
                <a:cs typeface="AGA Rasheeq Bold" pitchFamily="2" charset="-78"/>
              </a:rPr>
              <a:t>يعلن ال </a:t>
            </a:r>
            <a:r>
              <a:rPr lang="en-US" dirty="0" smtClean="0">
                <a:cs typeface="AGA Rasheeq Bold" pitchFamily="2" charset="-78"/>
              </a:rPr>
              <a:t>router</a:t>
            </a:r>
            <a:r>
              <a:rPr lang="ar-SA" dirty="0" smtClean="0">
                <a:cs typeface="AGA Rasheeq Bold" pitchFamily="2" charset="-78"/>
              </a:rPr>
              <a:t> الداخلي في الشبكة الداخلية فقط عن وجود ال </a:t>
            </a:r>
            <a:r>
              <a:rPr lang="en-US" dirty="0">
                <a:cs typeface="AGA Rasheeq Bold" pitchFamily="2" charset="-78"/>
              </a:rPr>
              <a:t>screened subnet </a:t>
            </a:r>
            <a:r>
              <a:rPr lang="ar-SA" dirty="0" smtClean="0">
                <a:cs typeface="AGA Rasheeq Bold" pitchFamily="2" charset="-78"/>
              </a:rPr>
              <a:t> بمعنى انا الانظمة على الشبكة الداخلية لا </a:t>
            </a:r>
            <a:r>
              <a:rPr lang="ar-SA" dirty="0" smtClean="0">
                <a:cs typeface="AGA Rasheeq Bold" pitchFamily="2" charset="-78"/>
              </a:rPr>
              <a:t>مكن </a:t>
            </a:r>
            <a:r>
              <a:rPr lang="ar-SA" dirty="0" smtClean="0">
                <a:cs typeface="AGA Rasheeq Bold" pitchFamily="2" charset="-78"/>
              </a:rPr>
              <a:t>ان تنشى مسارات مباشره الى شبكة الانترنيت </a:t>
            </a:r>
            <a:endParaRPr lang="ar-SA" dirty="0">
              <a:cs typeface="AGA Rasheeq Bold" pitchFamily="2" charset="-78"/>
            </a:endParaRPr>
          </a:p>
        </p:txBody>
      </p:sp>
    </p:spTree>
    <p:extLst>
      <p:ext uri="{BB962C8B-B14F-4D97-AF65-F5344CB8AC3E}">
        <p14:creationId xmlns:p14="http://schemas.microsoft.com/office/powerpoint/2010/main" val="28306775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55576" y="5229200"/>
            <a:ext cx="7239000" cy="1143000"/>
          </a:xfrm>
        </p:spPr>
        <p:txBody>
          <a:bodyPr/>
          <a:lstStyle/>
          <a:p>
            <a:pPr marL="342900" lvl="0" indent="-342900" algn="ctr" rtl="0" fontAlgn="base">
              <a:spcBef>
                <a:spcPct val="20000"/>
              </a:spcBef>
              <a:spcAft>
                <a:spcPct val="0"/>
              </a:spcAft>
            </a:pPr>
            <a:r>
              <a:rPr lang="en-US" sz="3200" b="0" kern="0" cap="none" dirty="0">
                <a:ln>
                  <a:noFill/>
                </a:ln>
                <a:solidFill>
                  <a:srgbClr val="000000"/>
                </a:solidFill>
                <a:latin typeface="Cambria Math" pitchFamily="18" charset="0"/>
                <a:ea typeface="Cambria Math" pitchFamily="18" charset="0"/>
                <a:cs typeface="+mn-cs"/>
              </a:rPr>
              <a:t>Screened-subnet firewall system</a:t>
            </a:r>
            <a:br>
              <a:rPr lang="en-US" sz="3200" b="0" kern="0" cap="none" dirty="0">
                <a:ln>
                  <a:noFill/>
                </a:ln>
                <a:solidFill>
                  <a:srgbClr val="000000"/>
                </a:solidFill>
                <a:latin typeface="Cambria Math" pitchFamily="18" charset="0"/>
                <a:ea typeface="Cambria Math" pitchFamily="18" charset="0"/>
                <a:cs typeface="+mn-cs"/>
              </a:rPr>
            </a:br>
            <a:endParaRPr lang="ar-SA" dirty="0">
              <a:latin typeface="Cambria Math" pitchFamily="18" charset="0"/>
              <a:ea typeface="Cambria Math" pitchFamily="18" charset="0"/>
            </a:endParaRPr>
          </a:p>
        </p:txBody>
      </p:sp>
      <p:pic>
        <p:nvPicPr>
          <p:cNvPr id="81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7544" y="1988840"/>
            <a:ext cx="6971429" cy="2721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20505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620688"/>
            <a:ext cx="7239000" cy="1143000"/>
          </a:xfrm>
        </p:spPr>
        <p:txBody>
          <a:bodyPr>
            <a:noAutofit/>
          </a:bodyPr>
          <a:lstStyle/>
          <a:p>
            <a:pPr algn="r">
              <a:spcAft>
                <a:spcPts val="0"/>
              </a:spcAft>
            </a:pPr>
            <a:r>
              <a:rPr lang="ar-SA" sz="4800" dirty="0">
                <a:solidFill>
                  <a:srgbClr val="0070C0"/>
                </a:solidFill>
                <a:latin typeface="Andalus" pitchFamily="18" charset="-78"/>
                <a:ea typeface="Times New Roman"/>
                <a:cs typeface="Andalus" pitchFamily="18" charset="-78"/>
              </a:rPr>
              <a:t>فوائد الجدار الناري :-</a:t>
            </a:r>
            <a:r>
              <a:rPr lang="en-US" sz="4800" dirty="0">
                <a:solidFill>
                  <a:srgbClr val="0070C0"/>
                </a:solidFill>
                <a:latin typeface="Andalus" pitchFamily="18" charset="-78"/>
                <a:ea typeface="Times New Roman"/>
                <a:cs typeface="Andalus" pitchFamily="18" charset="-78"/>
              </a:rPr>
              <a:t/>
            </a:r>
            <a:br>
              <a:rPr lang="en-US" sz="4800" dirty="0">
                <a:solidFill>
                  <a:srgbClr val="0070C0"/>
                </a:solidFill>
                <a:latin typeface="Andalus" pitchFamily="18" charset="-78"/>
                <a:ea typeface="Times New Roman"/>
                <a:cs typeface="Andalus" pitchFamily="18" charset="-78"/>
              </a:rPr>
            </a:br>
            <a:endParaRPr lang="ar-SA" sz="4800" dirty="0">
              <a:solidFill>
                <a:srgbClr val="0070C0"/>
              </a:solidFill>
              <a:latin typeface="Andalus" pitchFamily="18" charset="-78"/>
              <a:cs typeface="Andalus" pitchFamily="18" charset="-78"/>
            </a:endParaRPr>
          </a:p>
        </p:txBody>
      </p:sp>
      <p:sp>
        <p:nvSpPr>
          <p:cNvPr id="3" name="عنصر نائب للمحتوى 2"/>
          <p:cNvSpPr>
            <a:spLocks noGrp="1"/>
          </p:cNvSpPr>
          <p:nvPr>
            <p:ph idx="1"/>
          </p:nvPr>
        </p:nvSpPr>
        <p:spPr>
          <a:xfrm>
            <a:off x="539552" y="1340768"/>
            <a:ext cx="7239000" cy="4846320"/>
          </a:xfrm>
        </p:spPr>
        <p:txBody>
          <a:bodyPr>
            <a:normAutofit/>
          </a:bodyPr>
          <a:lstStyle/>
          <a:p>
            <a:pPr marL="0" indent="0">
              <a:buNone/>
            </a:pPr>
            <a:r>
              <a:rPr lang="ar-SA" sz="2800" dirty="0">
                <a:latin typeface="Times New Roman"/>
                <a:ea typeface="Times New Roman"/>
              </a:rPr>
              <a:t> </a:t>
            </a:r>
            <a:endParaRPr lang="en-US" sz="2800" dirty="0">
              <a:latin typeface="Times New Roman"/>
              <a:ea typeface="Times New Roman"/>
            </a:endParaRPr>
          </a:p>
          <a:p>
            <a:pPr marL="0" indent="0">
              <a:buNone/>
            </a:pPr>
            <a:r>
              <a:rPr lang="ar-SA" sz="2800" dirty="0">
                <a:latin typeface="Times New Roman"/>
                <a:ea typeface="Times New Roman"/>
              </a:rPr>
              <a:t>1 – </a:t>
            </a:r>
            <a:r>
              <a:rPr lang="ar-SA" sz="2800" dirty="0">
                <a:latin typeface="Andalus" pitchFamily="18" charset="-78"/>
                <a:ea typeface="Times New Roman"/>
                <a:cs typeface="Andalus" pitchFamily="18" charset="-78"/>
              </a:rPr>
              <a:t>منع الدخول الغير مصرح </a:t>
            </a:r>
            <a:r>
              <a:rPr lang="ar-SA" sz="2800" dirty="0" smtClean="0">
                <a:latin typeface="Andalus" pitchFamily="18" charset="-78"/>
                <a:ea typeface="Times New Roman"/>
                <a:cs typeface="Andalus" pitchFamily="18" charset="-78"/>
              </a:rPr>
              <a:t>ألي </a:t>
            </a:r>
            <a:r>
              <a:rPr lang="ar-SA" sz="2800" dirty="0">
                <a:latin typeface="Andalus" pitchFamily="18" charset="-78"/>
                <a:ea typeface="Times New Roman"/>
                <a:cs typeface="Andalus" pitchFamily="18" charset="-78"/>
              </a:rPr>
              <a:t>الشبكة وذلك من خلال التحقيق من المستخدمين بحيث يطلب أسم المستخدم وكلمة المرور  ................ الخ </a:t>
            </a:r>
            <a:endParaRPr lang="en-US" sz="2800" dirty="0">
              <a:latin typeface="Andalus" pitchFamily="18" charset="-78"/>
              <a:ea typeface="Times New Roman"/>
              <a:cs typeface="Andalus" pitchFamily="18" charset="-78"/>
            </a:endParaRPr>
          </a:p>
          <a:p>
            <a:pPr marL="0" indent="0">
              <a:buNone/>
            </a:pPr>
            <a:r>
              <a:rPr lang="ar-SA" sz="2800" dirty="0">
                <a:latin typeface="Andalus" pitchFamily="18" charset="-78"/>
                <a:ea typeface="Times New Roman"/>
                <a:cs typeface="Andalus" pitchFamily="18" charset="-78"/>
              </a:rPr>
              <a:t>2 – منع من الاتصال المباشر بين الشبكة والحواسيب الخارجية وذلك من خلال توجيه الاتصالات عبر الأجهزة والبرامج الخاصة التي نقوم بتحديد كيفية الاتصال ونوعيتها </a:t>
            </a:r>
            <a:endParaRPr lang="en-US" sz="2800" dirty="0">
              <a:latin typeface="Andalus" pitchFamily="18" charset="-78"/>
              <a:ea typeface="Times New Roman"/>
              <a:cs typeface="Andalus" pitchFamily="18" charset="-78"/>
            </a:endParaRPr>
          </a:p>
          <a:p>
            <a:pPr marL="0" indent="0">
              <a:buNone/>
            </a:pPr>
            <a:r>
              <a:rPr lang="ar-SA" sz="2800" dirty="0">
                <a:latin typeface="Andalus" pitchFamily="18" charset="-78"/>
                <a:ea typeface="Times New Roman"/>
                <a:cs typeface="Andalus" pitchFamily="18" charset="-78"/>
              </a:rPr>
              <a:t>3 – المحافظة علي سلامة الحاسوب وذلك بتسجيل المعلومات التي تصل إليه من حواسيب أخري</a:t>
            </a:r>
            <a:endParaRPr lang="en-US" sz="2800" dirty="0">
              <a:latin typeface="Andalus" pitchFamily="18" charset="-78"/>
              <a:ea typeface="Times New Roman"/>
              <a:cs typeface="Andalus" pitchFamily="18" charset="-78"/>
            </a:endParaRPr>
          </a:p>
          <a:p>
            <a:endParaRPr lang="ar-SA" dirty="0"/>
          </a:p>
        </p:txBody>
      </p:sp>
    </p:spTree>
    <p:extLst>
      <p:ext uri="{BB962C8B-B14F-4D97-AF65-F5344CB8AC3E}">
        <p14:creationId xmlns:p14="http://schemas.microsoft.com/office/powerpoint/2010/main" val="25133623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marL="0" lvl="0" indent="0">
              <a:buClr>
                <a:srgbClr val="B13F9A"/>
              </a:buClr>
              <a:buNone/>
            </a:pPr>
            <a:r>
              <a:rPr lang="ar-SA" sz="2400" dirty="0">
                <a:solidFill>
                  <a:prstClr val="black"/>
                </a:solidFill>
                <a:latin typeface="Andalus" pitchFamily="18" charset="-78"/>
                <a:ea typeface="Times New Roman"/>
                <a:cs typeface="Andalus" pitchFamily="18" charset="-78"/>
              </a:rPr>
              <a:t>4 – إعطاء المستخدم فترة إضافية تمكنه من السيطرة علي البيانات الموجود في حواسيب </a:t>
            </a:r>
            <a:r>
              <a:rPr lang="ar-SA" sz="2400" dirty="0" smtClean="0">
                <a:solidFill>
                  <a:prstClr val="black"/>
                </a:solidFill>
                <a:latin typeface="Andalus" pitchFamily="18" charset="-78"/>
                <a:ea typeface="Times New Roman"/>
                <a:cs typeface="Andalus" pitchFamily="18" charset="-78"/>
              </a:rPr>
              <a:t>ألأخرى </a:t>
            </a:r>
            <a:endParaRPr lang="en-US" sz="2400" dirty="0">
              <a:solidFill>
                <a:prstClr val="black"/>
              </a:solidFill>
              <a:latin typeface="Andalus" pitchFamily="18" charset="-78"/>
              <a:ea typeface="Times New Roman"/>
              <a:cs typeface="Andalus" pitchFamily="18" charset="-78"/>
            </a:endParaRPr>
          </a:p>
          <a:p>
            <a:pPr marL="0" lvl="0" indent="0">
              <a:buClr>
                <a:srgbClr val="B13F9A"/>
              </a:buClr>
              <a:buNone/>
            </a:pPr>
            <a:r>
              <a:rPr lang="ar-SA" sz="2400" dirty="0">
                <a:solidFill>
                  <a:prstClr val="black"/>
                </a:solidFill>
                <a:latin typeface="Andalus" pitchFamily="18" charset="-78"/>
                <a:ea typeface="Times New Roman"/>
                <a:cs typeface="Andalus" pitchFamily="18" charset="-78"/>
              </a:rPr>
              <a:t>5 – توفر خط دفاع في مواجهه </a:t>
            </a:r>
            <a:r>
              <a:rPr lang="ar-SA" sz="2400" dirty="0" err="1">
                <a:solidFill>
                  <a:prstClr val="black"/>
                </a:solidFill>
                <a:latin typeface="Andalus" pitchFamily="18" charset="-78"/>
                <a:ea typeface="Times New Roman"/>
                <a:cs typeface="Andalus" pitchFamily="18" charset="-78"/>
              </a:rPr>
              <a:t>ألأشخاص</a:t>
            </a:r>
            <a:r>
              <a:rPr lang="ar-SA" sz="2400" dirty="0">
                <a:solidFill>
                  <a:prstClr val="black"/>
                </a:solidFill>
                <a:latin typeface="Andalus" pitchFamily="18" charset="-78"/>
                <a:ea typeface="Times New Roman"/>
                <a:cs typeface="Andalus" pitchFamily="18" charset="-78"/>
              </a:rPr>
              <a:t> أو الفيروسات أو البرامج الضارة التي تحاول الدخول أو الاتصال بالحواسيب الشبكة بدون أذن بمعني منع البرمجيات الغير موثوق و الغير مرغوب فيها من الوصول ألي الحاسوب غير الشبكة كما تطلب من المستخدم الحاسوب </a:t>
            </a:r>
            <a:r>
              <a:rPr lang="ar-SA" sz="2400" dirty="0" err="1">
                <a:solidFill>
                  <a:prstClr val="black"/>
                </a:solidFill>
                <a:latin typeface="Andalus" pitchFamily="18" charset="-78"/>
                <a:ea typeface="Times New Roman"/>
                <a:cs typeface="Andalus" pitchFamily="18" charset="-78"/>
              </a:rPr>
              <a:t>ألأذن</a:t>
            </a:r>
            <a:r>
              <a:rPr lang="ar-SA" sz="2400" dirty="0">
                <a:solidFill>
                  <a:prstClr val="black"/>
                </a:solidFill>
                <a:latin typeface="Andalus" pitchFamily="18" charset="-78"/>
                <a:ea typeface="Times New Roman"/>
                <a:cs typeface="Andalus" pitchFamily="18" charset="-78"/>
              </a:rPr>
              <a:t> عملية الاتصال معه أو منعه</a:t>
            </a:r>
            <a:endParaRPr lang="en-US" sz="2400" dirty="0">
              <a:solidFill>
                <a:prstClr val="black"/>
              </a:solidFill>
              <a:latin typeface="Andalus" pitchFamily="18" charset="-78"/>
              <a:ea typeface="Times New Roman"/>
              <a:cs typeface="Andalus" pitchFamily="18" charset="-78"/>
            </a:endParaRPr>
          </a:p>
          <a:p>
            <a:endParaRPr lang="ar-SA" dirty="0"/>
          </a:p>
        </p:txBody>
      </p:sp>
    </p:spTree>
    <p:extLst>
      <p:ext uri="{BB962C8B-B14F-4D97-AF65-F5344CB8AC3E}">
        <p14:creationId xmlns:p14="http://schemas.microsoft.com/office/powerpoint/2010/main" val="7961996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algn="r">
              <a:spcAft>
                <a:spcPts val="0"/>
              </a:spcAft>
            </a:pPr>
            <a:r>
              <a:rPr lang="ar-SA" sz="3600" u="sng" dirty="0">
                <a:solidFill>
                  <a:srgbClr val="0070C0"/>
                </a:solidFill>
                <a:latin typeface="Arabic Typesetting" pitchFamily="66" charset="-78"/>
                <a:ea typeface="Times New Roman"/>
                <a:cs typeface="Arabic Typesetting" pitchFamily="66" charset="-78"/>
              </a:rPr>
              <a:t>المهام التي </a:t>
            </a:r>
            <a:r>
              <a:rPr lang="ar-SA" sz="3600" u="sng" dirty="0" smtClean="0">
                <a:solidFill>
                  <a:srgbClr val="0070C0"/>
                </a:solidFill>
                <a:latin typeface="Arabic Typesetting" pitchFamily="66" charset="-78"/>
                <a:ea typeface="Times New Roman"/>
                <a:cs typeface="Arabic Typesetting" pitchFamily="66" charset="-78"/>
              </a:rPr>
              <a:t>لا يستطيع </a:t>
            </a:r>
            <a:r>
              <a:rPr lang="ar-SA" sz="3600" u="sng" dirty="0">
                <a:solidFill>
                  <a:srgbClr val="0070C0"/>
                </a:solidFill>
                <a:latin typeface="Arabic Typesetting" pitchFamily="66" charset="-78"/>
                <a:ea typeface="Times New Roman"/>
                <a:cs typeface="Arabic Typesetting" pitchFamily="66" charset="-78"/>
              </a:rPr>
              <a:t>الجدار الناري القيام </a:t>
            </a:r>
            <a:r>
              <a:rPr lang="ar-SA" sz="3600" u="sng" dirty="0" smtClean="0">
                <a:solidFill>
                  <a:srgbClr val="0070C0"/>
                </a:solidFill>
                <a:latin typeface="Arabic Typesetting" pitchFamily="66" charset="-78"/>
                <a:ea typeface="Times New Roman"/>
                <a:cs typeface="Arabic Typesetting" pitchFamily="66" charset="-78"/>
              </a:rPr>
              <a:t>بها: </a:t>
            </a:r>
            <a:r>
              <a:rPr lang="en-US" sz="3600" u="sng" dirty="0">
                <a:solidFill>
                  <a:srgbClr val="0070C0"/>
                </a:solidFill>
                <a:latin typeface="Arabic Typesetting" pitchFamily="66" charset="-78"/>
                <a:ea typeface="Times New Roman"/>
                <a:cs typeface="Arabic Typesetting" pitchFamily="66" charset="-78"/>
              </a:rPr>
              <a:t/>
            </a:r>
            <a:br>
              <a:rPr lang="en-US" sz="3600" u="sng" dirty="0">
                <a:solidFill>
                  <a:srgbClr val="0070C0"/>
                </a:solidFill>
                <a:latin typeface="Arabic Typesetting" pitchFamily="66" charset="-78"/>
                <a:ea typeface="Times New Roman"/>
                <a:cs typeface="Arabic Typesetting" pitchFamily="66" charset="-78"/>
              </a:rPr>
            </a:br>
            <a:endParaRPr lang="ar-SA" sz="3600" u="sng" dirty="0">
              <a:solidFill>
                <a:srgbClr val="0070C0"/>
              </a:solidFill>
              <a:latin typeface="Arabic Typesetting" pitchFamily="66" charset="-78"/>
              <a:cs typeface="Arabic Typesetting" pitchFamily="66" charset="-78"/>
            </a:endParaRPr>
          </a:p>
        </p:txBody>
      </p:sp>
      <p:sp>
        <p:nvSpPr>
          <p:cNvPr id="3" name="عنصر نائب للمحتوى 2"/>
          <p:cNvSpPr>
            <a:spLocks noGrp="1"/>
          </p:cNvSpPr>
          <p:nvPr>
            <p:ph idx="1"/>
          </p:nvPr>
        </p:nvSpPr>
        <p:spPr>
          <a:xfrm>
            <a:off x="539552" y="908720"/>
            <a:ext cx="7239000" cy="4846320"/>
          </a:xfrm>
        </p:spPr>
        <p:txBody>
          <a:bodyPr>
            <a:normAutofit/>
          </a:bodyPr>
          <a:lstStyle/>
          <a:p>
            <a:pPr marL="0" indent="0">
              <a:buNone/>
            </a:pPr>
            <a:endParaRPr lang="en-US" sz="2800" dirty="0">
              <a:latin typeface="Times New Roman"/>
              <a:ea typeface="Times New Roman"/>
            </a:endParaRPr>
          </a:p>
          <a:p>
            <a:pPr marL="0" indent="0">
              <a:buNone/>
            </a:pPr>
            <a:r>
              <a:rPr lang="ar-SA" sz="2800" dirty="0">
                <a:latin typeface="Times New Roman"/>
                <a:ea typeface="Times New Roman"/>
              </a:rPr>
              <a:t>1 </a:t>
            </a:r>
            <a:r>
              <a:rPr lang="ar-SA" sz="2800" dirty="0">
                <a:latin typeface="Andalus" pitchFamily="18" charset="-78"/>
                <a:ea typeface="Times New Roman"/>
                <a:cs typeface="Andalus" pitchFamily="18" charset="-78"/>
              </a:rPr>
              <a:t>– الكشف عن الفيروسات أو إبطال مفعولها في حال كانت داخل الحاسوب مسبقا ينصح باستخدام برامج حماية من فيروسات وتحديثها باستمرار </a:t>
            </a:r>
            <a:endParaRPr lang="en-US" sz="2800" dirty="0">
              <a:latin typeface="Andalus" pitchFamily="18" charset="-78"/>
              <a:ea typeface="Times New Roman"/>
              <a:cs typeface="Andalus" pitchFamily="18" charset="-78"/>
            </a:endParaRPr>
          </a:p>
          <a:p>
            <a:pPr marL="0" indent="0">
              <a:buNone/>
            </a:pPr>
            <a:r>
              <a:rPr lang="ar-SA" sz="2800" dirty="0">
                <a:latin typeface="Andalus" pitchFamily="18" charset="-78"/>
                <a:ea typeface="Times New Roman"/>
                <a:cs typeface="Andalus" pitchFamily="18" charset="-78"/>
              </a:rPr>
              <a:t>2 – لا يستطيع منع مستخدم الحاسوب من فتح رسالة </a:t>
            </a:r>
            <a:r>
              <a:rPr lang="ar-SA" sz="2800" dirty="0" smtClean="0">
                <a:latin typeface="Andalus" pitchFamily="18" charset="-78"/>
                <a:ea typeface="Times New Roman"/>
                <a:cs typeface="Andalus" pitchFamily="18" charset="-78"/>
              </a:rPr>
              <a:t>الالكترونية </a:t>
            </a:r>
            <a:r>
              <a:rPr lang="ar-SA" sz="2800" dirty="0">
                <a:latin typeface="Andalus" pitchFamily="18" charset="-78"/>
                <a:ea typeface="Times New Roman"/>
                <a:cs typeface="Andalus" pitchFamily="18" charset="-78"/>
              </a:rPr>
              <a:t>التي تحتوي علي مرفقات ضارة لذا ينصح بعدم فتح الرسالة الالكتروني مجهولة المصدر </a:t>
            </a:r>
            <a:endParaRPr lang="en-US" sz="2800" dirty="0">
              <a:latin typeface="Andalus" pitchFamily="18" charset="-78"/>
              <a:ea typeface="Times New Roman"/>
              <a:cs typeface="Andalus" pitchFamily="18" charset="-78"/>
            </a:endParaRPr>
          </a:p>
          <a:p>
            <a:pPr marL="0" indent="0">
              <a:buNone/>
            </a:pPr>
            <a:r>
              <a:rPr lang="ar-SA" sz="2800" dirty="0">
                <a:latin typeface="Andalus" pitchFamily="18" charset="-78"/>
                <a:ea typeface="Times New Roman"/>
                <a:cs typeface="Andalus" pitchFamily="18" charset="-78"/>
              </a:rPr>
              <a:t>3 – </a:t>
            </a:r>
            <a:r>
              <a:rPr lang="ar-SA" sz="2800" dirty="0" smtClean="0">
                <a:latin typeface="Andalus" pitchFamily="18" charset="-78"/>
                <a:ea typeface="Times New Roman"/>
                <a:cs typeface="Andalus" pitchFamily="18" charset="-78"/>
              </a:rPr>
              <a:t>لا يستطيع </a:t>
            </a:r>
            <a:r>
              <a:rPr lang="ar-SA" sz="2800" dirty="0">
                <a:latin typeface="Andalus" pitchFamily="18" charset="-78"/>
                <a:ea typeface="Times New Roman"/>
                <a:cs typeface="Andalus" pitchFamily="18" charset="-78"/>
              </a:rPr>
              <a:t>حماية الشبكة من الهجمات الداخلية</a:t>
            </a:r>
            <a:endParaRPr lang="en-US" sz="2800" dirty="0">
              <a:latin typeface="Andalus" pitchFamily="18" charset="-78"/>
              <a:ea typeface="Times New Roman"/>
              <a:cs typeface="Andalus" pitchFamily="18" charset="-78"/>
            </a:endParaRPr>
          </a:p>
          <a:p>
            <a:pPr marL="0" indent="0">
              <a:buNone/>
            </a:pPr>
            <a:r>
              <a:rPr lang="ar-SA" sz="2800" dirty="0">
                <a:latin typeface="Andalus" pitchFamily="18" charset="-78"/>
                <a:ea typeface="Times New Roman"/>
                <a:cs typeface="Andalus" pitchFamily="18" charset="-78"/>
              </a:rPr>
              <a:t>4 – </a:t>
            </a:r>
            <a:r>
              <a:rPr lang="ar-SA" sz="2800" dirty="0" smtClean="0">
                <a:latin typeface="Andalus" pitchFamily="18" charset="-78"/>
                <a:ea typeface="Times New Roman"/>
                <a:cs typeface="Andalus" pitchFamily="18" charset="-78"/>
              </a:rPr>
              <a:t>لا يستطيع </a:t>
            </a:r>
            <a:r>
              <a:rPr lang="ar-SA" sz="2800" dirty="0">
                <a:latin typeface="Andalus" pitchFamily="18" charset="-78"/>
                <a:ea typeface="Times New Roman"/>
                <a:cs typeface="Andalus" pitchFamily="18" charset="-78"/>
              </a:rPr>
              <a:t>حماية الشبكة من دخول الغير المصرح عبر المنافذ الخلفية</a:t>
            </a:r>
            <a:endParaRPr lang="en-US" sz="2800" dirty="0">
              <a:latin typeface="Andalus" pitchFamily="18" charset="-78"/>
              <a:ea typeface="Times New Roman"/>
              <a:cs typeface="Andalus" pitchFamily="18" charset="-78"/>
            </a:endParaRPr>
          </a:p>
          <a:p>
            <a:endParaRPr lang="ar-SA" dirty="0"/>
          </a:p>
        </p:txBody>
      </p:sp>
    </p:spTree>
    <p:extLst>
      <p:ext uri="{BB962C8B-B14F-4D97-AF65-F5344CB8AC3E}">
        <p14:creationId xmlns:p14="http://schemas.microsoft.com/office/powerpoint/2010/main" val="5240815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r">
              <a:spcAft>
                <a:spcPts val="0"/>
              </a:spcAft>
            </a:pPr>
            <a:r>
              <a:rPr lang="ar-SA" sz="4000" u="sng" dirty="0">
                <a:solidFill>
                  <a:srgbClr val="0070C0"/>
                </a:solidFill>
                <a:latin typeface="Andalus" pitchFamily="18" charset="-78"/>
                <a:ea typeface="Times New Roman"/>
                <a:cs typeface="Andalus" pitchFamily="18" charset="-78"/>
              </a:rPr>
              <a:t>التأثيرات السلبية عند إضافة الجدار الناري :-</a:t>
            </a:r>
            <a:r>
              <a:rPr lang="en-US" sz="4000" u="sng" dirty="0">
                <a:solidFill>
                  <a:srgbClr val="0070C0"/>
                </a:solidFill>
                <a:latin typeface="Andalus" pitchFamily="18" charset="-78"/>
                <a:ea typeface="Times New Roman"/>
                <a:cs typeface="Andalus" pitchFamily="18" charset="-78"/>
              </a:rPr>
              <a:t/>
            </a:r>
            <a:br>
              <a:rPr lang="en-US" sz="4000" u="sng" dirty="0">
                <a:solidFill>
                  <a:srgbClr val="0070C0"/>
                </a:solidFill>
                <a:latin typeface="Andalus" pitchFamily="18" charset="-78"/>
                <a:ea typeface="Times New Roman"/>
                <a:cs typeface="Andalus" pitchFamily="18" charset="-78"/>
              </a:rPr>
            </a:br>
            <a:endParaRPr lang="ar-SA" u="sng" dirty="0">
              <a:solidFill>
                <a:srgbClr val="0070C0"/>
              </a:solidFill>
              <a:latin typeface="Andalus" pitchFamily="18" charset="-78"/>
              <a:cs typeface="Andalus" pitchFamily="18" charset="-78"/>
            </a:endParaRPr>
          </a:p>
        </p:txBody>
      </p:sp>
      <p:sp>
        <p:nvSpPr>
          <p:cNvPr id="3" name="عنصر نائب للمحتوى 2"/>
          <p:cNvSpPr>
            <a:spLocks noGrp="1"/>
          </p:cNvSpPr>
          <p:nvPr>
            <p:ph idx="1"/>
          </p:nvPr>
        </p:nvSpPr>
        <p:spPr>
          <a:xfrm>
            <a:off x="457200" y="1052736"/>
            <a:ext cx="7643192" cy="5403000"/>
          </a:xfrm>
        </p:spPr>
        <p:txBody>
          <a:bodyPr>
            <a:normAutofit fontScale="85000" lnSpcReduction="10000"/>
          </a:bodyPr>
          <a:lstStyle/>
          <a:p>
            <a:pPr marL="0" indent="0">
              <a:buNone/>
            </a:pPr>
            <a:r>
              <a:rPr lang="ar-SA" sz="2800" dirty="0" smtClean="0">
                <a:latin typeface="Times New Roman"/>
                <a:ea typeface="Times New Roman"/>
              </a:rPr>
              <a:t>1</a:t>
            </a:r>
            <a:r>
              <a:rPr lang="ar-SA" sz="2800" b="1" dirty="0" smtClean="0">
                <a:latin typeface="Arabic Typesetting" pitchFamily="66" charset="-78"/>
                <a:ea typeface="Times New Roman"/>
                <a:cs typeface="Arabic Typesetting" pitchFamily="66" charset="-78"/>
              </a:rPr>
              <a:t>– </a:t>
            </a:r>
            <a:r>
              <a:rPr lang="ar-SA" sz="2800" b="1" dirty="0">
                <a:latin typeface="Arabic Typesetting" pitchFamily="66" charset="-78"/>
                <a:ea typeface="Times New Roman"/>
                <a:cs typeface="Arabic Typesetting" pitchFamily="66" charset="-78"/>
              </a:rPr>
              <a:t>اختناقات الشبكة حيث إن بعض </a:t>
            </a:r>
            <a:r>
              <a:rPr lang="ar-SA" sz="2800" b="1" dirty="0" smtClean="0">
                <a:latin typeface="Arabic Typesetting" pitchFamily="66" charset="-78"/>
                <a:ea typeface="Times New Roman"/>
                <a:cs typeface="Arabic Typesetting" pitchFamily="66" charset="-78"/>
              </a:rPr>
              <a:t>الإعدادات </a:t>
            </a:r>
            <a:r>
              <a:rPr lang="ar-SA" sz="2800" b="1" dirty="0">
                <a:latin typeface="Arabic Typesetting" pitchFamily="66" charset="-78"/>
                <a:ea typeface="Times New Roman"/>
                <a:cs typeface="Arabic Typesetting" pitchFamily="66" charset="-78"/>
              </a:rPr>
              <a:t>التطبيقات لجدار الناري تعمل علي مراقبة جميع التحركات في الشبكة وتلزم المرور عبر الجار الناري أولا مما قد يسبب في احتمال حدوث اختناق</a:t>
            </a:r>
            <a:endParaRPr lang="en-US" sz="2800" b="1" dirty="0">
              <a:latin typeface="Arabic Typesetting" pitchFamily="66" charset="-78"/>
              <a:ea typeface="Times New Roman"/>
              <a:cs typeface="Arabic Typesetting" pitchFamily="66" charset="-78"/>
            </a:endParaRPr>
          </a:p>
          <a:p>
            <a:pPr marL="0" indent="0">
              <a:buNone/>
            </a:pPr>
            <a:r>
              <a:rPr lang="ar-SA" sz="2800" b="1" dirty="0">
                <a:latin typeface="Arabic Typesetting" pitchFamily="66" charset="-78"/>
                <a:ea typeface="Times New Roman"/>
                <a:cs typeface="Arabic Typesetting" pitchFamily="66" charset="-78"/>
              </a:rPr>
              <a:t>2 – تعطل الجار الناري قد يعطل الشبكة بالكامل حيث أن الجار الناري وفي أغلب الحالات يعتبر نقطة الربط الوحيدة بين الشبكة الداخلية الموثوق والشبكة الخارجية الغير موثوق بالتالي فأن تعطل الجدار الناري حتى في </a:t>
            </a:r>
            <a:r>
              <a:rPr lang="ar-SA" sz="2800" b="1" dirty="0" smtClean="0">
                <a:latin typeface="Arabic Typesetting" pitchFamily="66" charset="-78"/>
                <a:ea typeface="Times New Roman"/>
                <a:cs typeface="Arabic Typesetting" pitchFamily="66" charset="-78"/>
              </a:rPr>
              <a:t>الإعدادات </a:t>
            </a:r>
            <a:r>
              <a:rPr lang="ar-SA" sz="2800" b="1" dirty="0">
                <a:latin typeface="Arabic Typesetting" pitchFamily="66" charset="-78"/>
                <a:ea typeface="Times New Roman"/>
                <a:cs typeface="Arabic Typesetting" pitchFamily="66" charset="-78"/>
              </a:rPr>
              <a:t>الغير صحيحة سيؤدي ألي انقطاع الاتصال بين الشبكتين </a:t>
            </a:r>
            <a:endParaRPr lang="en-US" sz="2800" b="1" dirty="0">
              <a:latin typeface="Arabic Typesetting" pitchFamily="66" charset="-78"/>
              <a:ea typeface="Times New Roman"/>
              <a:cs typeface="Arabic Typesetting" pitchFamily="66" charset="-78"/>
            </a:endParaRPr>
          </a:p>
          <a:p>
            <a:pPr marL="0" indent="0">
              <a:buNone/>
            </a:pPr>
            <a:r>
              <a:rPr lang="ar-SA" sz="2800" b="1" dirty="0">
                <a:latin typeface="Arabic Typesetting" pitchFamily="66" charset="-78"/>
                <a:ea typeface="Times New Roman"/>
                <a:cs typeface="Arabic Typesetting" pitchFamily="66" charset="-78"/>
              </a:rPr>
              <a:t>3 – مشاكل ناتجة من مستخدمين الداخلين فقد يشير بعض المستخدمين بإحباط </a:t>
            </a:r>
            <a:r>
              <a:rPr lang="ar-SA" sz="2800" b="1" dirty="0" smtClean="0">
                <a:latin typeface="Arabic Typesetting" pitchFamily="66" charset="-78"/>
                <a:ea typeface="Times New Roman"/>
                <a:cs typeface="Arabic Typesetting" pitchFamily="66" charset="-78"/>
              </a:rPr>
              <a:t>نتيجه </a:t>
            </a:r>
            <a:r>
              <a:rPr lang="ar-SA" sz="2800" b="1" dirty="0">
                <a:latin typeface="Arabic Typesetting" pitchFamily="66" charset="-78"/>
                <a:ea typeface="Times New Roman"/>
                <a:cs typeface="Arabic Typesetting" pitchFamily="66" charset="-78"/>
              </a:rPr>
              <a:t>لعدم تمكنهم  من </a:t>
            </a:r>
            <a:r>
              <a:rPr lang="ar-SA" sz="2800" b="1" dirty="0" smtClean="0">
                <a:latin typeface="Arabic Typesetting" pitchFamily="66" charset="-78"/>
                <a:ea typeface="Times New Roman"/>
                <a:cs typeface="Arabic Typesetting" pitchFamily="66" charset="-78"/>
              </a:rPr>
              <a:t>الوصول </a:t>
            </a:r>
            <a:r>
              <a:rPr lang="ar-SA" sz="2800" b="1" dirty="0">
                <a:latin typeface="Arabic Typesetting" pitchFamily="66" charset="-78"/>
                <a:ea typeface="Times New Roman"/>
                <a:cs typeface="Arabic Typesetting" pitchFamily="66" charset="-78"/>
              </a:rPr>
              <a:t>ألي خدمات معينه أو صعوبة الوصول مما </a:t>
            </a:r>
            <a:r>
              <a:rPr lang="ar-SA" sz="2800" b="1" dirty="0" smtClean="0">
                <a:latin typeface="Arabic Typesetting" pitchFamily="66" charset="-78"/>
                <a:ea typeface="Times New Roman"/>
                <a:cs typeface="Arabic Typesetting" pitchFamily="66" charset="-78"/>
              </a:rPr>
              <a:t>يؤدي </a:t>
            </a:r>
            <a:r>
              <a:rPr lang="ar-SA" sz="2800" b="1" dirty="0">
                <a:latin typeface="Arabic Typesetting" pitchFamily="66" charset="-78"/>
                <a:ea typeface="Times New Roman"/>
                <a:cs typeface="Arabic Typesetting" pitchFamily="66" charset="-78"/>
              </a:rPr>
              <a:t>ألي قيام المستخدم بتعطيل أو </a:t>
            </a:r>
            <a:r>
              <a:rPr lang="ar-SA" sz="2800" b="1" dirty="0" smtClean="0">
                <a:latin typeface="Arabic Typesetting" pitchFamily="66" charset="-78"/>
                <a:ea typeface="Times New Roman"/>
                <a:cs typeface="Arabic Typesetting" pitchFamily="66" charset="-78"/>
              </a:rPr>
              <a:t>تغيير </a:t>
            </a:r>
            <a:r>
              <a:rPr lang="ar-SA" sz="2800" b="1" dirty="0" smtClean="0">
                <a:latin typeface="Arabic Typesetting" pitchFamily="66" charset="-78"/>
                <a:ea typeface="Times New Roman"/>
                <a:cs typeface="Arabic Typesetting" pitchFamily="66" charset="-78"/>
              </a:rPr>
              <a:t>إعدادات </a:t>
            </a:r>
            <a:r>
              <a:rPr lang="ar-SA" sz="2800" b="1" dirty="0" smtClean="0">
                <a:latin typeface="Arabic Typesetting" pitchFamily="66" charset="-78"/>
                <a:ea typeface="Times New Roman"/>
                <a:cs typeface="Arabic Typesetting" pitchFamily="66" charset="-78"/>
              </a:rPr>
              <a:t>ألجدار </a:t>
            </a:r>
            <a:r>
              <a:rPr lang="ar-SA" sz="2800" b="1" dirty="0">
                <a:latin typeface="Arabic Typesetting" pitchFamily="66" charset="-78"/>
                <a:ea typeface="Times New Roman"/>
                <a:cs typeface="Arabic Typesetting" pitchFamily="66" charset="-78"/>
              </a:rPr>
              <a:t>الناري</a:t>
            </a:r>
            <a:endParaRPr lang="en-US" sz="2800" b="1" dirty="0">
              <a:latin typeface="Arabic Typesetting" pitchFamily="66" charset="-78"/>
              <a:ea typeface="Times New Roman"/>
              <a:cs typeface="Arabic Typesetting" pitchFamily="66" charset="-78"/>
            </a:endParaRPr>
          </a:p>
          <a:p>
            <a:pPr marL="0" indent="0">
              <a:buNone/>
            </a:pPr>
            <a:r>
              <a:rPr lang="ar-SA" sz="2800" b="1" dirty="0">
                <a:latin typeface="Arabic Typesetting" pitchFamily="66" charset="-78"/>
                <a:ea typeface="Times New Roman"/>
                <a:cs typeface="Arabic Typesetting" pitchFamily="66" charset="-78"/>
              </a:rPr>
              <a:t>4 – إضافة </a:t>
            </a:r>
            <a:r>
              <a:rPr lang="ar-SA" sz="2800" b="1" dirty="0" smtClean="0">
                <a:latin typeface="Arabic Typesetting" pitchFamily="66" charset="-78"/>
                <a:ea typeface="Times New Roman"/>
                <a:cs typeface="Arabic Typesetting" pitchFamily="66" charset="-78"/>
              </a:rPr>
              <a:t>المسؤولية </a:t>
            </a:r>
            <a:r>
              <a:rPr lang="ar-SA" sz="2800" b="1" dirty="0">
                <a:latin typeface="Arabic Typesetting" pitchFamily="66" charset="-78"/>
                <a:ea typeface="Times New Roman"/>
                <a:cs typeface="Arabic Typesetting" pitchFamily="66" charset="-78"/>
              </a:rPr>
              <a:t>عبر الشبكة حيث أن إضافة الجدار الناري يزيد من المهام ومسؤوليات </a:t>
            </a:r>
            <a:r>
              <a:rPr lang="ar-SA" sz="2800" b="1" dirty="0" smtClean="0">
                <a:latin typeface="Arabic Typesetting" pitchFamily="66" charset="-78"/>
                <a:ea typeface="Times New Roman"/>
                <a:cs typeface="Arabic Typesetting" pitchFamily="66" charset="-78"/>
              </a:rPr>
              <a:t>كمدير </a:t>
            </a:r>
            <a:r>
              <a:rPr lang="ar-SA" sz="2800" b="1" dirty="0">
                <a:latin typeface="Arabic Typesetting" pitchFamily="66" charset="-78"/>
                <a:ea typeface="Times New Roman"/>
                <a:cs typeface="Arabic Typesetting" pitchFamily="66" charset="-78"/>
              </a:rPr>
              <a:t>الشبكة في حال وجود أعطال في شبكة أو في حال إهمال أو عدم تتبع رسائل </a:t>
            </a:r>
            <a:r>
              <a:rPr lang="ar-SA" sz="2800" b="1" dirty="0" smtClean="0">
                <a:latin typeface="Arabic Typesetting" pitchFamily="66" charset="-78"/>
                <a:ea typeface="Times New Roman"/>
                <a:cs typeface="Arabic Typesetting" pitchFamily="66" charset="-78"/>
              </a:rPr>
              <a:t>الأخطاء </a:t>
            </a:r>
            <a:r>
              <a:rPr lang="ar-SA" sz="2800" b="1" dirty="0">
                <a:latin typeface="Arabic Typesetting" pitchFamily="66" charset="-78"/>
                <a:ea typeface="Times New Roman"/>
                <a:cs typeface="Arabic Typesetting" pitchFamily="66" charset="-78"/>
              </a:rPr>
              <a:t>أو تقارير وإصلاح </a:t>
            </a:r>
            <a:r>
              <a:rPr lang="ar-SA" sz="2800" b="1" dirty="0" smtClean="0">
                <a:latin typeface="Arabic Typesetting" pitchFamily="66" charset="-78"/>
                <a:ea typeface="Times New Roman"/>
                <a:cs typeface="Arabic Typesetting" pitchFamily="66" charset="-78"/>
              </a:rPr>
              <a:t>الأخطاء </a:t>
            </a:r>
            <a:r>
              <a:rPr lang="ar-SA" sz="2800" b="1" dirty="0">
                <a:latin typeface="Arabic Typesetting" pitchFamily="66" charset="-78"/>
                <a:ea typeface="Times New Roman"/>
                <a:cs typeface="Arabic Typesetting" pitchFamily="66" charset="-78"/>
              </a:rPr>
              <a:t>بالشبكة</a:t>
            </a:r>
            <a:endParaRPr lang="en-US" sz="2800" b="1" dirty="0">
              <a:latin typeface="Arabic Typesetting" pitchFamily="66" charset="-78"/>
              <a:ea typeface="Times New Roman"/>
              <a:cs typeface="Arabic Typesetting" pitchFamily="66" charset="-78"/>
            </a:endParaRPr>
          </a:p>
          <a:p>
            <a:pPr marL="0" indent="0">
              <a:spcAft>
                <a:spcPts val="0"/>
              </a:spcAft>
              <a:buNone/>
            </a:pPr>
            <a:r>
              <a:rPr lang="ar-SA" sz="2800" b="1" dirty="0">
                <a:latin typeface="Arabic Typesetting" pitchFamily="66" charset="-78"/>
                <a:ea typeface="Times New Roman"/>
                <a:cs typeface="Arabic Typesetting" pitchFamily="66" charset="-78"/>
              </a:rPr>
              <a:t> </a:t>
            </a:r>
            <a:endParaRPr lang="en-US" sz="2800" b="1" dirty="0">
              <a:latin typeface="Arabic Typesetting" pitchFamily="66" charset="-78"/>
              <a:ea typeface="Times New Roman"/>
              <a:cs typeface="Arabic Typesetting" pitchFamily="66" charset="-78"/>
            </a:endParaRPr>
          </a:p>
          <a:p>
            <a:endParaRPr lang="ar-SA" dirty="0"/>
          </a:p>
        </p:txBody>
      </p:sp>
    </p:spTree>
    <p:extLst>
      <p:ext uri="{BB962C8B-B14F-4D97-AF65-F5344CB8AC3E}">
        <p14:creationId xmlns:p14="http://schemas.microsoft.com/office/powerpoint/2010/main" val="33671520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marL="274320" lvl="0" indent="-274320" algn="ctr">
              <a:spcBef>
                <a:spcPts val="600"/>
              </a:spcBef>
            </a:pPr>
            <a:r>
              <a:rPr lang="ar-SA" sz="2800" u="sng" cap="none" dirty="0">
                <a:ln>
                  <a:noFill/>
                </a:ln>
                <a:solidFill>
                  <a:srgbClr val="0070C0"/>
                </a:solidFill>
                <a:latin typeface="Arabic Typesetting" pitchFamily="66" charset="-78"/>
                <a:ea typeface="Times New Roman"/>
                <a:cs typeface="Arabic Typesetting" pitchFamily="66" charset="-78"/>
              </a:rPr>
              <a:t>* المصطلحات التي قد تظهر عند استخدام </a:t>
            </a:r>
            <a:r>
              <a:rPr lang="ar-SA" sz="2800" u="sng" cap="none" dirty="0" smtClean="0">
                <a:ln>
                  <a:noFill/>
                </a:ln>
                <a:solidFill>
                  <a:srgbClr val="0070C0"/>
                </a:solidFill>
                <a:latin typeface="Arabic Typesetting" pitchFamily="66" charset="-78"/>
                <a:ea typeface="Times New Roman"/>
                <a:cs typeface="Arabic Typesetting" pitchFamily="66" charset="-78"/>
              </a:rPr>
              <a:t>الجدار </a:t>
            </a:r>
            <a:r>
              <a:rPr lang="ar-SA" sz="2800" u="sng" cap="none" dirty="0">
                <a:ln>
                  <a:noFill/>
                </a:ln>
                <a:solidFill>
                  <a:srgbClr val="0070C0"/>
                </a:solidFill>
                <a:latin typeface="Arabic Typesetting" pitchFamily="66" charset="-78"/>
                <a:ea typeface="Times New Roman"/>
                <a:cs typeface="Arabic Typesetting" pitchFamily="66" charset="-78"/>
              </a:rPr>
              <a:t>الناري </a:t>
            </a:r>
            <a:r>
              <a:rPr lang="en-US" sz="2800" u="sng" cap="none" dirty="0">
                <a:ln>
                  <a:noFill/>
                </a:ln>
                <a:solidFill>
                  <a:srgbClr val="0070C0"/>
                </a:solidFill>
                <a:latin typeface="Arabic Typesetting" pitchFamily="66" charset="-78"/>
                <a:ea typeface="Times New Roman"/>
                <a:cs typeface="Arabic Typesetting" pitchFamily="66" charset="-78"/>
              </a:rPr>
              <a:t/>
            </a:r>
            <a:br>
              <a:rPr lang="en-US" sz="2800" u="sng" cap="none" dirty="0">
                <a:ln>
                  <a:noFill/>
                </a:ln>
                <a:solidFill>
                  <a:srgbClr val="0070C0"/>
                </a:solidFill>
                <a:latin typeface="Arabic Typesetting" pitchFamily="66" charset="-78"/>
                <a:ea typeface="Times New Roman"/>
                <a:cs typeface="Arabic Typesetting" pitchFamily="66" charset="-78"/>
              </a:rPr>
            </a:br>
            <a:endParaRPr lang="ar-SA" sz="2800" u="sng" dirty="0">
              <a:solidFill>
                <a:srgbClr val="0070C0"/>
              </a:solidFill>
              <a:latin typeface="Arabic Typesetting" pitchFamily="66" charset="-78"/>
              <a:cs typeface="Arabic Typesetting" pitchFamily="66" charset="-78"/>
            </a:endParaRPr>
          </a:p>
        </p:txBody>
      </p:sp>
      <p:sp>
        <p:nvSpPr>
          <p:cNvPr id="3" name="عنصر نائب للمحتوى 2"/>
          <p:cNvSpPr>
            <a:spLocks noGrp="1"/>
          </p:cNvSpPr>
          <p:nvPr>
            <p:ph idx="1"/>
          </p:nvPr>
        </p:nvSpPr>
        <p:spPr>
          <a:xfrm>
            <a:off x="457200" y="1609416"/>
            <a:ext cx="7571184" cy="5131952"/>
          </a:xfrm>
        </p:spPr>
        <p:txBody>
          <a:bodyPr>
            <a:normAutofit fontScale="55000" lnSpcReduction="20000"/>
          </a:bodyPr>
          <a:lstStyle/>
          <a:p>
            <a:pPr marL="0" indent="0" rtl="0">
              <a:buNone/>
            </a:pPr>
            <a:r>
              <a:rPr lang="en-US" sz="2900" dirty="0" smtClean="0">
                <a:solidFill>
                  <a:srgbClr val="FF0000"/>
                </a:solidFill>
                <a:latin typeface="Times New Roman"/>
                <a:ea typeface="Times New Roman"/>
              </a:rPr>
              <a:t>Traffic </a:t>
            </a:r>
            <a:r>
              <a:rPr lang="ar-SA" sz="2900" dirty="0">
                <a:solidFill>
                  <a:srgbClr val="FF0000"/>
                </a:solidFill>
                <a:latin typeface="Times New Roman"/>
                <a:ea typeface="Times New Roman"/>
              </a:rPr>
              <a:t>1 –</a:t>
            </a:r>
            <a:endParaRPr lang="en-US" sz="2900" dirty="0">
              <a:solidFill>
                <a:srgbClr val="FF0000"/>
              </a:solidFill>
              <a:latin typeface="Times New Roman"/>
              <a:ea typeface="Times New Roman"/>
            </a:endParaRPr>
          </a:p>
          <a:p>
            <a:pPr marL="0" indent="0" rtl="0">
              <a:buNone/>
            </a:pPr>
            <a:r>
              <a:rPr lang="ar-SA" sz="2800" dirty="0">
                <a:latin typeface="Times New Roman"/>
                <a:ea typeface="Times New Roman"/>
              </a:rPr>
              <a:t>مقصود بذلك البيانات أو المعلومات المتداخل والمتعارضة من خلال الاتصال بالشبكة سواء كانت داخلية أو خارجية</a:t>
            </a:r>
            <a:endParaRPr lang="en-US" sz="2800" dirty="0">
              <a:latin typeface="Times New Roman"/>
              <a:ea typeface="Times New Roman"/>
            </a:endParaRPr>
          </a:p>
          <a:p>
            <a:pPr marL="0" indent="0" rtl="0">
              <a:buNone/>
            </a:pPr>
            <a:r>
              <a:rPr lang="en-US" sz="2800" dirty="0">
                <a:solidFill>
                  <a:srgbClr val="FF0000"/>
                </a:solidFill>
                <a:latin typeface="Times New Roman"/>
                <a:ea typeface="Times New Roman"/>
              </a:rPr>
              <a:t>Packet </a:t>
            </a:r>
            <a:r>
              <a:rPr lang="ar-SA" sz="2800" dirty="0">
                <a:solidFill>
                  <a:srgbClr val="FF0000"/>
                </a:solidFill>
                <a:latin typeface="Times New Roman"/>
                <a:ea typeface="Times New Roman"/>
              </a:rPr>
              <a:t>2 –</a:t>
            </a:r>
            <a:endParaRPr lang="en-US" sz="2800" dirty="0">
              <a:solidFill>
                <a:srgbClr val="FF0000"/>
              </a:solidFill>
              <a:latin typeface="Times New Roman"/>
              <a:ea typeface="Times New Roman"/>
            </a:endParaRPr>
          </a:p>
          <a:p>
            <a:pPr marL="0" indent="0" rtl="0">
              <a:buNone/>
            </a:pPr>
            <a:r>
              <a:rPr lang="ar-SA" sz="2800" dirty="0">
                <a:latin typeface="Times New Roman"/>
                <a:ea typeface="Times New Roman"/>
              </a:rPr>
              <a:t>وهي بيانات مقسمه ألي عدة حزم مختلفة الأحجام</a:t>
            </a:r>
            <a:endParaRPr lang="en-US" sz="2800" dirty="0">
              <a:latin typeface="Times New Roman"/>
              <a:ea typeface="Times New Roman"/>
            </a:endParaRPr>
          </a:p>
          <a:p>
            <a:pPr marL="0" indent="0" rtl="0">
              <a:buNone/>
            </a:pPr>
            <a:r>
              <a:rPr lang="en-US" sz="2800" dirty="0">
                <a:solidFill>
                  <a:srgbClr val="FF0000"/>
                </a:solidFill>
                <a:latin typeface="Times New Roman"/>
                <a:ea typeface="Times New Roman"/>
              </a:rPr>
              <a:t>Protocol </a:t>
            </a:r>
            <a:r>
              <a:rPr lang="ar-SA" sz="2800" dirty="0">
                <a:solidFill>
                  <a:srgbClr val="FF0000"/>
                </a:solidFill>
                <a:latin typeface="Times New Roman"/>
                <a:ea typeface="Times New Roman"/>
              </a:rPr>
              <a:t> 3 –</a:t>
            </a:r>
            <a:endParaRPr lang="en-US" sz="2800" dirty="0">
              <a:solidFill>
                <a:srgbClr val="FF0000"/>
              </a:solidFill>
              <a:latin typeface="Times New Roman"/>
              <a:ea typeface="Times New Roman"/>
            </a:endParaRPr>
          </a:p>
          <a:p>
            <a:pPr marL="0" indent="0" rtl="0">
              <a:buNone/>
            </a:pPr>
            <a:r>
              <a:rPr lang="ar-SA" sz="2800" dirty="0">
                <a:latin typeface="Times New Roman"/>
                <a:ea typeface="Times New Roman"/>
              </a:rPr>
              <a:t>وهو مجموعه القواعد التي تحدد كيفية تبادل البيانات بين الزبون والمزود</a:t>
            </a:r>
            <a:endParaRPr lang="en-US" sz="2800" dirty="0">
              <a:latin typeface="Times New Roman"/>
              <a:ea typeface="Times New Roman"/>
            </a:endParaRPr>
          </a:p>
          <a:p>
            <a:pPr marL="0" indent="0" rtl="0">
              <a:buNone/>
            </a:pPr>
            <a:r>
              <a:rPr lang="en-US" sz="2800" dirty="0">
                <a:solidFill>
                  <a:srgbClr val="FF0000"/>
                </a:solidFill>
                <a:latin typeface="Times New Roman"/>
                <a:ea typeface="Times New Roman"/>
              </a:rPr>
              <a:t>Pots </a:t>
            </a:r>
            <a:r>
              <a:rPr lang="ar-SA" sz="2800" dirty="0">
                <a:solidFill>
                  <a:srgbClr val="FF0000"/>
                </a:solidFill>
                <a:latin typeface="Times New Roman"/>
                <a:ea typeface="Times New Roman"/>
              </a:rPr>
              <a:t>4 –</a:t>
            </a:r>
            <a:endParaRPr lang="en-US" sz="2800" dirty="0">
              <a:solidFill>
                <a:srgbClr val="FF0000"/>
              </a:solidFill>
              <a:latin typeface="Times New Roman"/>
              <a:ea typeface="Times New Roman"/>
            </a:endParaRPr>
          </a:p>
          <a:p>
            <a:pPr marL="0" indent="0" rtl="0">
              <a:buNone/>
            </a:pPr>
            <a:r>
              <a:rPr lang="ar-SA" sz="2800" dirty="0">
                <a:latin typeface="Times New Roman"/>
                <a:ea typeface="Times New Roman"/>
              </a:rPr>
              <a:t>منفذ إرسال و استقبال البيانات </a:t>
            </a:r>
            <a:endParaRPr lang="en-US" sz="2800" dirty="0">
              <a:latin typeface="Times New Roman"/>
              <a:ea typeface="Times New Roman"/>
            </a:endParaRPr>
          </a:p>
          <a:p>
            <a:pPr marL="0" indent="0" rtl="0">
              <a:buNone/>
            </a:pPr>
            <a:r>
              <a:rPr lang="en-US" sz="2800" dirty="0">
                <a:solidFill>
                  <a:srgbClr val="FF0000"/>
                </a:solidFill>
                <a:latin typeface="Times New Roman"/>
                <a:ea typeface="Times New Roman"/>
              </a:rPr>
              <a:t>Address </a:t>
            </a:r>
            <a:r>
              <a:rPr lang="ar-SA" sz="2800" dirty="0">
                <a:solidFill>
                  <a:srgbClr val="FF0000"/>
                </a:solidFill>
                <a:latin typeface="Times New Roman"/>
                <a:ea typeface="Times New Roman"/>
              </a:rPr>
              <a:t> 5 –</a:t>
            </a:r>
            <a:endParaRPr lang="en-US" sz="2800" dirty="0">
              <a:solidFill>
                <a:srgbClr val="FF0000"/>
              </a:solidFill>
              <a:latin typeface="Times New Roman"/>
              <a:ea typeface="Times New Roman"/>
            </a:endParaRPr>
          </a:p>
          <a:p>
            <a:pPr marL="0" indent="0" rtl="0">
              <a:buNone/>
            </a:pPr>
            <a:r>
              <a:rPr lang="ar-SA" sz="2800" dirty="0">
                <a:latin typeface="Times New Roman"/>
                <a:ea typeface="Times New Roman"/>
              </a:rPr>
              <a:t>عنوان الاتصال أو أسم الاتصال</a:t>
            </a:r>
            <a:endParaRPr lang="en-US" sz="2800" dirty="0">
              <a:latin typeface="Times New Roman"/>
              <a:ea typeface="Times New Roman"/>
            </a:endParaRPr>
          </a:p>
          <a:p>
            <a:pPr marL="0" indent="0" rtl="0">
              <a:buNone/>
            </a:pPr>
            <a:r>
              <a:rPr lang="en-US" sz="2800" dirty="0">
                <a:solidFill>
                  <a:srgbClr val="FF0000"/>
                </a:solidFill>
                <a:latin typeface="Times New Roman"/>
                <a:ea typeface="Times New Roman"/>
              </a:rPr>
              <a:t>Black all </a:t>
            </a:r>
            <a:r>
              <a:rPr lang="ar-SA" sz="2800" dirty="0">
                <a:solidFill>
                  <a:srgbClr val="FF0000"/>
                </a:solidFill>
                <a:latin typeface="Times New Roman"/>
                <a:ea typeface="Times New Roman"/>
              </a:rPr>
              <a:t>6 –</a:t>
            </a:r>
            <a:endParaRPr lang="en-US" sz="2800" dirty="0">
              <a:solidFill>
                <a:srgbClr val="FF0000"/>
              </a:solidFill>
              <a:latin typeface="Times New Roman"/>
              <a:ea typeface="Times New Roman"/>
            </a:endParaRPr>
          </a:p>
          <a:p>
            <a:pPr marL="0" indent="0" rtl="0">
              <a:buNone/>
            </a:pPr>
            <a:r>
              <a:rPr lang="ar-SA" sz="2800" dirty="0">
                <a:latin typeface="Times New Roman"/>
                <a:ea typeface="Times New Roman"/>
              </a:rPr>
              <a:t>إغلاق كل </a:t>
            </a:r>
            <a:r>
              <a:rPr lang="ar-SA" sz="2800" dirty="0" smtClean="0">
                <a:latin typeface="Times New Roman"/>
                <a:ea typeface="Times New Roman"/>
              </a:rPr>
              <a:t>شيء </a:t>
            </a:r>
            <a:r>
              <a:rPr lang="ar-SA" sz="2800" dirty="0">
                <a:latin typeface="Times New Roman"/>
                <a:ea typeface="Times New Roman"/>
              </a:rPr>
              <a:t>وإتباع القواعد بشكل دقيق</a:t>
            </a:r>
            <a:endParaRPr lang="en-US" sz="2800" dirty="0">
              <a:latin typeface="Times New Roman"/>
              <a:ea typeface="Times New Roman"/>
            </a:endParaRPr>
          </a:p>
          <a:p>
            <a:pPr marL="0" indent="0" rtl="0">
              <a:buNone/>
            </a:pPr>
            <a:r>
              <a:rPr lang="en-US" sz="2800" dirty="0">
                <a:solidFill>
                  <a:srgbClr val="FF0000"/>
                </a:solidFill>
                <a:latin typeface="Times New Roman"/>
                <a:ea typeface="Times New Roman"/>
              </a:rPr>
              <a:t>Normal  </a:t>
            </a:r>
            <a:r>
              <a:rPr lang="ar-SA" sz="2800" dirty="0">
                <a:solidFill>
                  <a:srgbClr val="FF0000"/>
                </a:solidFill>
                <a:latin typeface="Times New Roman"/>
                <a:ea typeface="Times New Roman"/>
              </a:rPr>
              <a:t>7 –</a:t>
            </a:r>
            <a:endParaRPr lang="en-US" sz="2800" dirty="0">
              <a:solidFill>
                <a:srgbClr val="FF0000"/>
              </a:solidFill>
              <a:latin typeface="Times New Roman"/>
              <a:ea typeface="Times New Roman"/>
            </a:endParaRPr>
          </a:p>
          <a:p>
            <a:pPr marL="0" indent="0" rtl="0">
              <a:buNone/>
            </a:pPr>
            <a:r>
              <a:rPr lang="ar-SA" sz="2800" dirty="0">
                <a:latin typeface="Times New Roman"/>
                <a:ea typeface="Times New Roman"/>
              </a:rPr>
              <a:t>تتبع  القواعد مع </a:t>
            </a:r>
            <a:r>
              <a:rPr lang="ar-SA" sz="2800" dirty="0" smtClean="0">
                <a:latin typeface="Times New Roman"/>
                <a:ea typeface="Times New Roman"/>
              </a:rPr>
              <a:t>إمكانيه </a:t>
            </a:r>
            <a:r>
              <a:rPr lang="ar-SA" sz="2800" dirty="0">
                <a:latin typeface="Times New Roman"/>
                <a:ea typeface="Times New Roman"/>
              </a:rPr>
              <a:t>تحديها</a:t>
            </a:r>
            <a:endParaRPr lang="en-US" sz="2800" dirty="0">
              <a:latin typeface="Times New Roman"/>
              <a:ea typeface="Times New Roman"/>
            </a:endParaRPr>
          </a:p>
          <a:p>
            <a:pPr marL="0" indent="0" rtl="0">
              <a:buNone/>
            </a:pPr>
            <a:r>
              <a:rPr lang="en-US" sz="2800" dirty="0">
                <a:solidFill>
                  <a:srgbClr val="FF0000"/>
                </a:solidFill>
                <a:latin typeface="Times New Roman"/>
                <a:ea typeface="Times New Roman"/>
              </a:rPr>
              <a:t>Allow all</a:t>
            </a:r>
            <a:r>
              <a:rPr lang="ar-SA" sz="2800" dirty="0">
                <a:solidFill>
                  <a:srgbClr val="FF0000"/>
                </a:solidFill>
                <a:latin typeface="Times New Roman"/>
                <a:ea typeface="Times New Roman"/>
              </a:rPr>
              <a:t>8-</a:t>
            </a:r>
            <a:endParaRPr lang="en-US" sz="2800" dirty="0">
              <a:solidFill>
                <a:srgbClr val="FF0000"/>
              </a:solidFill>
              <a:latin typeface="Times New Roman"/>
              <a:ea typeface="Times New Roman"/>
            </a:endParaRPr>
          </a:p>
          <a:p>
            <a:pPr marL="0" indent="0" rtl="0">
              <a:buNone/>
            </a:pPr>
            <a:r>
              <a:rPr lang="ar-SA" sz="2800" dirty="0">
                <a:latin typeface="Times New Roman"/>
                <a:ea typeface="Times New Roman"/>
              </a:rPr>
              <a:t>السماح لكل الحزم للمرور وبدون تدقيق</a:t>
            </a:r>
            <a:endParaRPr lang="en-US" sz="2800" dirty="0">
              <a:latin typeface="Times New Roman"/>
              <a:ea typeface="Times New Roman"/>
            </a:endParaRPr>
          </a:p>
          <a:p>
            <a:pPr marL="0" indent="0" rtl="0">
              <a:spcAft>
                <a:spcPts val="0"/>
              </a:spcAft>
              <a:buNone/>
            </a:pPr>
            <a:r>
              <a:rPr lang="ar-SA" sz="2800" dirty="0">
                <a:latin typeface="Times New Roman"/>
                <a:ea typeface="Times New Roman"/>
              </a:rPr>
              <a:t> </a:t>
            </a:r>
            <a:endParaRPr lang="en-US" sz="2800" dirty="0">
              <a:latin typeface="Times New Roman"/>
              <a:ea typeface="Times New Roman"/>
            </a:endParaRPr>
          </a:p>
          <a:p>
            <a:endParaRPr lang="ar-SA" dirty="0"/>
          </a:p>
        </p:txBody>
      </p:sp>
    </p:spTree>
    <p:extLst>
      <p:ext uri="{BB962C8B-B14F-4D97-AF65-F5344CB8AC3E}">
        <p14:creationId xmlns:p14="http://schemas.microsoft.com/office/powerpoint/2010/main" val="40456564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pPr lvl="0">
              <a:buClr>
                <a:srgbClr val="B13F9A"/>
              </a:buClr>
            </a:pPr>
            <a:r>
              <a:rPr lang="ar-SA" sz="4000" dirty="0">
                <a:solidFill>
                  <a:prstClr val="black"/>
                </a:solidFill>
                <a:latin typeface="Arabic Typesetting" pitchFamily="66" charset="-78"/>
                <a:ea typeface="Times New Roman"/>
                <a:cs typeface="Arabic Typesetting" pitchFamily="66" charset="-78"/>
              </a:rPr>
              <a:t>ومن أشهر برنامج الجدار الناري </a:t>
            </a:r>
            <a:endParaRPr lang="en-US" sz="4000" dirty="0">
              <a:solidFill>
                <a:prstClr val="black"/>
              </a:solidFill>
              <a:latin typeface="Arabic Typesetting" pitchFamily="66" charset="-78"/>
              <a:ea typeface="Times New Roman"/>
              <a:cs typeface="Arabic Typesetting" pitchFamily="66" charset="-78"/>
            </a:endParaRPr>
          </a:p>
          <a:p>
            <a:pPr marL="0" lvl="0" indent="0">
              <a:buClr>
                <a:srgbClr val="B13F9A"/>
              </a:buClr>
              <a:buNone/>
            </a:pPr>
            <a:r>
              <a:rPr lang="en-US" sz="4000" b="1" dirty="0">
                <a:solidFill>
                  <a:prstClr val="black"/>
                </a:solidFill>
                <a:latin typeface="Arabic Typesetting" pitchFamily="66" charset="-78"/>
                <a:ea typeface="Times New Roman"/>
                <a:cs typeface="Arabic Typesetting" pitchFamily="66" charset="-78"/>
              </a:rPr>
              <a:t>Zone alarm – tipsy personal – Norman fire wall</a:t>
            </a:r>
            <a:r>
              <a:rPr lang="ar-SA" sz="4000" b="1" dirty="0">
                <a:solidFill>
                  <a:prstClr val="black"/>
                </a:solidFill>
                <a:latin typeface="Arabic Typesetting" pitchFamily="66" charset="-78"/>
                <a:ea typeface="Times New Roman"/>
                <a:cs typeface="Arabic Typesetting" pitchFamily="66" charset="-78"/>
              </a:rPr>
              <a:t>  </a:t>
            </a:r>
            <a:endParaRPr lang="en-US" sz="4000" b="1" dirty="0">
              <a:solidFill>
                <a:prstClr val="black"/>
              </a:solidFill>
              <a:latin typeface="Arabic Typesetting" pitchFamily="66" charset="-78"/>
              <a:ea typeface="Times New Roman"/>
              <a:cs typeface="Arabic Typesetting" pitchFamily="66" charset="-78"/>
            </a:endParaRPr>
          </a:p>
          <a:p>
            <a:endParaRPr lang="ar-SA" sz="4000" dirty="0">
              <a:latin typeface="Arabic Typesetting" pitchFamily="66" charset="-78"/>
              <a:cs typeface="Arabic Typesetting" pitchFamily="66" charset="-78"/>
            </a:endParaRPr>
          </a:p>
        </p:txBody>
      </p:sp>
    </p:spTree>
    <p:extLst>
      <p:ext uri="{BB962C8B-B14F-4D97-AF65-F5344CB8AC3E}">
        <p14:creationId xmlns:p14="http://schemas.microsoft.com/office/powerpoint/2010/main" val="36063606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6752"/>
            <a:ext cx="7239000" cy="2808312"/>
          </a:xfrm>
        </p:spPr>
        <p:txBody>
          <a:bodyPr/>
          <a:lstStyle/>
          <a:p>
            <a:pPr algn="ctr" eaLnBrk="1" hangingPunct="1">
              <a:defRPr/>
            </a:pPr>
            <a:r>
              <a:rPr lang="en-US" dirty="0" smtClean="0">
                <a:solidFill>
                  <a:schemeClr val="tx2">
                    <a:lumMod val="60000"/>
                    <a:lumOff val="40000"/>
                  </a:schemeClr>
                </a:solidFill>
              </a:rPr>
              <a:t>END SLIDE SHOW</a:t>
            </a:r>
            <a:endParaRPr lang="en-US" dirty="0">
              <a:solidFill>
                <a:schemeClr val="tx2">
                  <a:lumMod val="60000"/>
                  <a:lumOff val="40000"/>
                </a:schemeClr>
              </a:solidFill>
            </a:endParaRPr>
          </a:p>
        </p:txBody>
      </p:sp>
      <p:sp>
        <p:nvSpPr>
          <p:cNvPr id="28675"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rIns="91440" numCol="1" anchorCtr="0" compatLnSpc="1">
            <a:prstTxWarp prst="textNoShape">
              <a:avLst/>
            </a:prstTxWarp>
          </a:bodyPr>
          <a:lstStyle>
            <a:lvl1pPr eaLnBrk="0" hangingPunct="0">
              <a:defRPr sz="2400" baseline="30000">
                <a:solidFill>
                  <a:schemeClr val="tx1"/>
                </a:solidFill>
                <a:latin typeface="Times New Roman" pitchFamily="18" charset="0"/>
              </a:defRPr>
            </a:lvl1pPr>
            <a:lvl2pPr marL="742950" indent="-285750" eaLnBrk="0" hangingPunct="0">
              <a:defRPr sz="2400" baseline="30000">
                <a:solidFill>
                  <a:schemeClr val="tx1"/>
                </a:solidFill>
                <a:latin typeface="Times New Roman" pitchFamily="18" charset="0"/>
              </a:defRPr>
            </a:lvl2pPr>
            <a:lvl3pPr marL="1143000" indent="-228600" eaLnBrk="0" hangingPunct="0">
              <a:defRPr sz="2400" baseline="30000">
                <a:solidFill>
                  <a:schemeClr val="tx1"/>
                </a:solidFill>
                <a:latin typeface="Times New Roman" pitchFamily="18" charset="0"/>
              </a:defRPr>
            </a:lvl3pPr>
            <a:lvl4pPr marL="1600200" indent="-228600" eaLnBrk="0" hangingPunct="0">
              <a:defRPr sz="2400" baseline="30000">
                <a:solidFill>
                  <a:schemeClr val="tx1"/>
                </a:solidFill>
                <a:latin typeface="Times New Roman" pitchFamily="18" charset="0"/>
              </a:defRPr>
            </a:lvl4pPr>
            <a:lvl5pPr marL="2057400" indent="-228600" eaLnBrk="0" hangingPunct="0">
              <a:defRPr sz="2400" baseline="30000">
                <a:solidFill>
                  <a:schemeClr val="tx1"/>
                </a:solidFill>
                <a:latin typeface="Times New Roman" pitchFamily="18" charset="0"/>
              </a:defRPr>
            </a:lvl5pPr>
            <a:lvl6pPr marL="2514600" indent="-228600" algn="l" rtl="0" eaLnBrk="0" fontAlgn="base" hangingPunct="0">
              <a:spcBef>
                <a:spcPct val="0"/>
              </a:spcBef>
              <a:spcAft>
                <a:spcPct val="0"/>
              </a:spcAft>
              <a:defRPr sz="2400" baseline="30000">
                <a:solidFill>
                  <a:schemeClr val="tx1"/>
                </a:solidFill>
                <a:latin typeface="Times New Roman" pitchFamily="18" charset="0"/>
              </a:defRPr>
            </a:lvl6pPr>
            <a:lvl7pPr marL="2971800" indent="-228600" algn="l" rtl="0" eaLnBrk="0" fontAlgn="base" hangingPunct="0">
              <a:spcBef>
                <a:spcPct val="0"/>
              </a:spcBef>
              <a:spcAft>
                <a:spcPct val="0"/>
              </a:spcAft>
              <a:defRPr sz="2400" baseline="30000">
                <a:solidFill>
                  <a:schemeClr val="tx1"/>
                </a:solidFill>
                <a:latin typeface="Times New Roman" pitchFamily="18" charset="0"/>
              </a:defRPr>
            </a:lvl7pPr>
            <a:lvl8pPr marL="3429000" indent="-228600" algn="l" rtl="0" eaLnBrk="0" fontAlgn="base" hangingPunct="0">
              <a:spcBef>
                <a:spcPct val="0"/>
              </a:spcBef>
              <a:spcAft>
                <a:spcPct val="0"/>
              </a:spcAft>
              <a:defRPr sz="2400" baseline="30000">
                <a:solidFill>
                  <a:schemeClr val="tx1"/>
                </a:solidFill>
                <a:latin typeface="Times New Roman" pitchFamily="18" charset="0"/>
              </a:defRPr>
            </a:lvl8pPr>
            <a:lvl9pPr marL="3886200" indent="-228600" algn="l" rtl="0" eaLnBrk="0" fontAlgn="base" hangingPunct="0">
              <a:spcBef>
                <a:spcPct val="0"/>
              </a:spcBef>
              <a:spcAft>
                <a:spcPct val="0"/>
              </a:spcAft>
              <a:defRPr sz="2400" baseline="30000">
                <a:solidFill>
                  <a:schemeClr val="tx1"/>
                </a:solidFill>
                <a:latin typeface="Times New Roman" pitchFamily="18" charset="0"/>
              </a:defRPr>
            </a:lvl9pPr>
          </a:lstStyle>
          <a:p>
            <a:pPr eaLnBrk="1" hangingPunct="1"/>
            <a:r>
              <a:rPr lang="en-US" sz="1000" smtClean="0">
                <a:solidFill>
                  <a:srgbClr val="B13F9A"/>
                </a:solidFill>
              </a:rPr>
              <a:t>L: Rania  Tabeidi</a:t>
            </a:r>
          </a:p>
        </p:txBody>
      </p:sp>
      <p:sp>
        <p:nvSpPr>
          <p:cNvPr id="2867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baseline="30000">
                <a:solidFill>
                  <a:schemeClr val="tx1"/>
                </a:solidFill>
                <a:latin typeface="Times New Roman" pitchFamily="18" charset="0"/>
              </a:defRPr>
            </a:lvl1pPr>
            <a:lvl2pPr marL="742950" indent="-285750" eaLnBrk="0" hangingPunct="0">
              <a:defRPr sz="2400" baseline="30000">
                <a:solidFill>
                  <a:schemeClr val="tx1"/>
                </a:solidFill>
                <a:latin typeface="Times New Roman" pitchFamily="18" charset="0"/>
              </a:defRPr>
            </a:lvl2pPr>
            <a:lvl3pPr marL="1143000" indent="-228600" eaLnBrk="0" hangingPunct="0">
              <a:defRPr sz="2400" baseline="30000">
                <a:solidFill>
                  <a:schemeClr val="tx1"/>
                </a:solidFill>
                <a:latin typeface="Times New Roman" pitchFamily="18" charset="0"/>
              </a:defRPr>
            </a:lvl3pPr>
            <a:lvl4pPr marL="1600200" indent="-228600" eaLnBrk="0" hangingPunct="0">
              <a:defRPr sz="2400" baseline="30000">
                <a:solidFill>
                  <a:schemeClr val="tx1"/>
                </a:solidFill>
                <a:latin typeface="Times New Roman" pitchFamily="18" charset="0"/>
              </a:defRPr>
            </a:lvl4pPr>
            <a:lvl5pPr marL="2057400" indent="-228600" eaLnBrk="0" hangingPunct="0">
              <a:defRPr sz="2400" baseline="30000">
                <a:solidFill>
                  <a:schemeClr val="tx1"/>
                </a:solidFill>
                <a:latin typeface="Times New Roman" pitchFamily="18" charset="0"/>
              </a:defRPr>
            </a:lvl5pPr>
            <a:lvl6pPr marL="2514600" indent="-228600" algn="l" rtl="0" eaLnBrk="0" fontAlgn="base" hangingPunct="0">
              <a:spcBef>
                <a:spcPct val="0"/>
              </a:spcBef>
              <a:spcAft>
                <a:spcPct val="0"/>
              </a:spcAft>
              <a:defRPr sz="2400" baseline="30000">
                <a:solidFill>
                  <a:schemeClr val="tx1"/>
                </a:solidFill>
                <a:latin typeface="Times New Roman" pitchFamily="18" charset="0"/>
              </a:defRPr>
            </a:lvl6pPr>
            <a:lvl7pPr marL="2971800" indent="-228600" algn="l" rtl="0" eaLnBrk="0" fontAlgn="base" hangingPunct="0">
              <a:spcBef>
                <a:spcPct val="0"/>
              </a:spcBef>
              <a:spcAft>
                <a:spcPct val="0"/>
              </a:spcAft>
              <a:defRPr sz="2400" baseline="30000">
                <a:solidFill>
                  <a:schemeClr val="tx1"/>
                </a:solidFill>
                <a:latin typeface="Times New Roman" pitchFamily="18" charset="0"/>
              </a:defRPr>
            </a:lvl7pPr>
            <a:lvl8pPr marL="3429000" indent="-228600" algn="l" rtl="0" eaLnBrk="0" fontAlgn="base" hangingPunct="0">
              <a:spcBef>
                <a:spcPct val="0"/>
              </a:spcBef>
              <a:spcAft>
                <a:spcPct val="0"/>
              </a:spcAft>
              <a:defRPr sz="2400" baseline="30000">
                <a:solidFill>
                  <a:schemeClr val="tx1"/>
                </a:solidFill>
                <a:latin typeface="Times New Roman" pitchFamily="18" charset="0"/>
              </a:defRPr>
            </a:lvl8pPr>
            <a:lvl9pPr marL="3886200" indent="-228600" algn="l" rtl="0" eaLnBrk="0" fontAlgn="base" hangingPunct="0">
              <a:spcBef>
                <a:spcPct val="0"/>
              </a:spcBef>
              <a:spcAft>
                <a:spcPct val="0"/>
              </a:spcAft>
              <a:defRPr sz="2400" baseline="30000">
                <a:solidFill>
                  <a:schemeClr val="tx1"/>
                </a:solidFill>
                <a:latin typeface="Times New Roman" pitchFamily="18" charset="0"/>
              </a:defRPr>
            </a:lvl9pPr>
          </a:lstStyle>
          <a:p>
            <a:pPr eaLnBrk="1" hangingPunct="1"/>
            <a:fld id="{67495ABD-38C4-4AF3-8A0B-853DCA4E7481}" type="slidenum">
              <a:rPr lang="ar-SA" sz="1100" smtClean="0">
                <a:solidFill>
                  <a:srgbClr val="B13F9A"/>
                </a:solidFill>
              </a:rPr>
              <a:pPr eaLnBrk="1" hangingPunct="1"/>
              <a:t>43</a:t>
            </a:fld>
            <a:r>
              <a:rPr lang="en-US" sz="1100" smtClean="0">
                <a:solidFill>
                  <a:srgbClr val="B13F9A"/>
                </a:solidFill>
              </a:rPr>
              <a:t>/11</a:t>
            </a:r>
          </a:p>
        </p:txBody>
      </p:sp>
    </p:spTree>
    <p:extLst>
      <p:ext uri="{BB962C8B-B14F-4D97-AF65-F5344CB8AC3E}">
        <p14:creationId xmlns:p14="http://schemas.microsoft.com/office/powerpoint/2010/main" val="369221149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وافر">
  <a:themeElements>
    <a:clrScheme name="وافر">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وافر">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وافر">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810</TotalTime>
  <Words>1769</Words>
  <Application>Microsoft Office PowerPoint</Application>
  <PresentationFormat>On-screen Show (4:3)</PresentationFormat>
  <Paragraphs>174</Paragraphs>
  <Slides>43</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43</vt:i4>
      </vt:variant>
    </vt:vector>
  </HeadingPairs>
  <TitlesOfParts>
    <vt:vector size="45" baseType="lpstr">
      <vt:lpstr>وافر</vt:lpstr>
      <vt:lpstr>Bitmap Image</vt:lpstr>
      <vt:lpstr>PowerPoint Presentation</vt:lpstr>
      <vt:lpstr>PowerPoint Presentation</vt:lpstr>
      <vt:lpstr>Outline</vt:lpstr>
      <vt:lpstr>مقدمة:</vt:lpstr>
      <vt:lpstr>PowerPoint Presentation</vt:lpstr>
      <vt:lpstr>أهداف جدار النار Firewall aim </vt:lpstr>
      <vt:lpstr>خصائص الجدر النارية   Firewall characteristic</vt:lpstr>
      <vt:lpstr>تقنيات الجدار الناري : Fire ware Technique</vt:lpstr>
      <vt:lpstr>خدمة التحكم (Service Control): </vt:lpstr>
      <vt:lpstr>التحكم بالاتجاه (Direction Control): </vt:lpstr>
      <vt:lpstr>التحكم بالمستخدم User Control ) ): </vt:lpstr>
      <vt:lpstr>التحكم بالسلوك (Behavior Control): </vt:lpstr>
      <vt:lpstr>أنواع جدران النار:  Types of Firewalls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END SLIDE SHOW</vt:lpstr>
      <vt:lpstr>PowerPoint Presentation</vt:lpstr>
      <vt:lpstr>PowerPoint Presentation</vt:lpstr>
      <vt:lpstr>PowerPoint Presentation</vt:lpstr>
      <vt:lpstr>PowerPoint Presentation</vt:lpstr>
      <vt:lpstr>PowerPoint Presentation</vt:lpstr>
      <vt:lpstr>مضيف الحصن Bastion host   </vt:lpstr>
      <vt:lpstr>اعداد جدار النار firewall configuration   </vt:lpstr>
      <vt:lpstr>التهيئة الاولى : ال  Screened host firewall system (single –homed bastion host)</vt:lpstr>
      <vt:lpstr>التهيئة الثانية : الScreened host firewall       system (dual-homed bastion host)  </vt:lpstr>
      <vt:lpstr>PowerPoint Presentation</vt:lpstr>
      <vt:lpstr>Screened host firewall system (dual-homed bastion host) </vt:lpstr>
      <vt:lpstr>التهيئة الثالثة screened –subnet firewall system  </vt:lpstr>
      <vt:lpstr>Screened-subnet firewall system </vt:lpstr>
      <vt:lpstr>فوائد الجدار الناري :- </vt:lpstr>
      <vt:lpstr>PowerPoint Presentation</vt:lpstr>
      <vt:lpstr>المهام التي لا يستطيع الجدار الناري القيام بها:  </vt:lpstr>
      <vt:lpstr>التأثيرات السلبية عند إضافة الجدار الناري :- </vt:lpstr>
      <vt:lpstr>* المصطلحات التي قد تظهر عند استخدام الجدار الناري  </vt:lpstr>
      <vt:lpstr>PowerPoint Presentation</vt:lpstr>
      <vt:lpstr>END SLIDE SHOW</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user</dc:creator>
  <cp:lastModifiedBy>Rania Ahmed Mohmed Tabeidi</cp:lastModifiedBy>
  <cp:revision>98</cp:revision>
  <dcterms:created xsi:type="dcterms:W3CDTF">2013-03-17T17:44:59Z</dcterms:created>
  <dcterms:modified xsi:type="dcterms:W3CDTF">2013-04-03T06:52:09Z</dcterms:modified>
</cp:coreProperties>
</file>