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720" r:id="rId3"/>
    <p:sldMasterId id="2147483732" r:id="rId4"/>
    <p:sldMasterId id="2147483744" r:id="rId5"/>
  </p:sldMasterIdLst>
  <p:sldIdLst>
    <p:sldId id="284" r:id="rId6"/>
    <p:sldId id="285" r:id="rId7"/>
    <p:sldId id="288" r:id="rId8"/>
    <p:sldId id="289" r:id="rId9"/>
    <p:sldId id="291" r:id="rId10"/>
    <p:sldId id="292" r:id="rId11"/>
    <p:sldId id="294" r:id="rId12"/>
    <p:sldId id="280" r:id="rId13"/>
    <p:sldId id="281" r:id="rId14"/>
    <p:sldId id="282" r:id="rId15"/>
    <p:sldId id="283" r:id="rId16"/>
    <p:sldId id="293" r:id="rId17"/>
    <p:sldId id="300" r:id="rId18"/>
    <p:sldId id="301" r:id="rId19"/>
    <p:sldId id="295" r:id="rId20"/>
    <p:sldId id="303" r:id="rId21"/>
    <p:sldId id="305" r:id="rId22"/>
    <p:sldId id="304" r:id="rId23"/>
    <p:sldId id="306" r:id="rId24"/>
    <p:sldId id="302" r:id="rId25"/>
    <p:sldId id="298" r:id="rId26"/>
    <p:sldId id="257" r:id="rId27"/>
    <p:sldId id="258" r:id="rId28"/>
    <p:sldId id="259" r:id="rId29"/>
    <p:sldId id="261" r:id="rId30"/>
    <p:sldId id="262" r:id="rId31"/>
    <p:sldId id="263" r:id="rId32"/>
    <p:sldId id="264" r:id="rId33"/>
    <p:sldId id="265" r:id="rId34"/>
    <p:sldId id="266" r:id="rId35"/>
    <p:sldId id="267" r:id="rId36"/>
    <p:sldId id="274" r:id="rId37"/>
    <p:sldId id="308" r:id="rId3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FB54916F-B932-4C00-82DC-138DBBC15AFF}" type="datetimeFigureOut">
              <a:rPr lang="ar-SA" smtClean="0"/>
              <a:t>23/05/1434</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2472E4A-E0B0-48E7-965F-FE44B685AEAC}"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FB54916F-B932-4C00-82DC-138DBBC15AFF}" type="datetimeFigureOut">
              <a:rPr lang="ar-SA" smtClean="0"/>
              <a:t>23/05/1434</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92472E4A-E0B0-48E7-965F-FE44B685AEAC}"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FB54916F-B932-4C00-82DC-138DBBC15AFF}" type="datetimeFigureOut">
              <a:rPr lang="ar-SA" smtClean="0"/>
              <a:t>23/05/1434</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472E4A-E0B0-48E7-965F-FE44B685AEAC}" type="slidenum">
              <a:rPr lang="ar-SA" smtClean="0"/>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الأيقونة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B54916F-B932-4C00-82DC-138DBBC15AFF}" type="datetimeFigureOut">
              <a:rPr lang="ar-SA" smtClean="0"/>
              <a:t>23/05/1434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FB54916F-B932-4C00-82DC-138DBBC15AFF}" type="datetimeFigureOut">
              <a:rPr lang="ar-SA" smtClean="0"/>
              <a:t>23/05/1434</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2472E4A-E0B0-48E7-965F-FE44B685AEAC}"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pPr algn="l" rtl="0" eaLnBrk="0" fontAlgn="base" hangingPunct="0">
              <a:lnSpc>
                <a:spcPct val="90000"/>
              </a:lnSpc>
              <a:spcBef>
                <a:spcPct val="20000"/>
              </a:spcBef>
              <a:spcAft>
                <a:spcPct val="0"/>
              </a:spcAft>
            </a:pPr>
            <a:endParaRPr lang="en-US" sz="2800">
              <a:solidFill>
                <a:prstClr val="black"/>
              </a:solidFill>
              <a:latin typeface="Comic Sans MS" pitchFamily="66" charset="0"/>
            </a:endParaRPr>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667DE0D-ECCC-498A-93C7-98EDBF6D9EF8}" type="slidenum">
              <a:rPr lang="ar-SA"/>
              <a:pPr/>
              <a:t>‹#›</a:t>
            </a:fld>
            <a:r>
              <a:t>/27</a:t>
            </a:r>
            <a:endParaRPr lang="en-GB"/>
          </a:p>
        </p:txBody>
      </p:sp>
    </p:spTree>
    <p:extLst>
      <p:ext uri="{BB962C8B-B14F-4D97-AF65-F5344CB8AC3E}">
        <p14:creationId xmlns:p14="http://schemas.microsoft.com/office/powerpoint/2010/main" val="153196959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03A368BC-172F-4E9E-B8C1-E575DB4FFF30}"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129010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endParaRPr lang="en-GB">
              <a:solidFill>
                <a:srgbClr val="B13F9A"/>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solidFill>
                <a:srgbClr val="B13F9A"/>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751EC41-036F-4DA0-87E2-BDE5332CE9E4}"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85463851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8688FC7E-1275-4B7A-ADF0-AB0A25B1EC3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322295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GB">
              <a:solidFill>
                <a:srgbClr val="B13F9A"/>
              </a:solidFill>
            </a:endParaRPr>
          </a:p>
        </p:txBody>
      </p:sp>
      <p:sp>
        <p:nvSpPr>
          <p:cNvPr id="8" name="Footer Placeholder 7"/>
          <p:cNvSpPr>
            <a:spLocks noGrp="1"/>
          </p:cNvSpPr>
          <p:nvPr>
            <p:ph type="ftr" sz="quarter" idx="11"/>
          </p:nvPr>
        </p:nvSpPr>
        <p:spPr/>
        <p:txBody>
          <a:bodyPr/>
          <a:lstStyle>
            <a:extLst/>
          </a:lstStyle>
          <a:p>
            <a:endParaRPr lang="en-GB">
              <a:solidFill>
                <a:srgbClr val="B13F9A"/>
              </a:solidFill>
            </a:endParaRPr>
          </a:p>
        </p:txBody>
      </p:sp>
      <p:sp>
        <p:nvSpPr>
          <p:cNvPr id="9" name="Slide Number Placeholder 8"/>
          <p:cNvSpPr>
            <a:spLocks noGrp="1"/>
          </p:cNvSpPr>
          <p:nvPr>
            <p:ph type="sldNum" sz="quarter" idx="12"/>
          </p:nvPr>
        </p:nvSpPr>
        <p:spPr/>
        <p:txBody>
          <a:bodyPr/>
          <a:lstStyle>
            <a:extLst/>
          </a:lstStyle>
          <a:p>
            <a:fld id="{D9F8ECA5-6E99-4174-B0FA-26F9637C720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014234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GB">
              <a:solidFill>
                <a:srgbClr val="B13F9A"/>
              </a:solidFill>
            </a:endParaRPr>
          </a:p>
        </p:txBody>
      </p:sp>
      <p:sp>
        <p:nvSpPr>
          <p:cNvPr id="4" name="Footer Placeholder 3"/>
          <p:cNvSpPr>
            <a:spLocks noGrp="1"/>
          </p:cNvSpPr>
          <p:nvPr>
            <p:ph type="ftr" sz="quarter" idx="11"/>
          </p:nvPr>
        </p:nvSpPr>
        <p:spPr/>
        <p:txBody>
          <a:bodyPr/>
          <a:lstStyle>
            <a:extLst/>
          </a:lstStyle>
          <a:p>
            <a:endParaRPr lang="en-GB">
              <a:solidFill>
                <a:srgbClr val="B13F9A"/>
              </a:solidFill>
            </a:endParaRPr>
          </a:p>
        </p:txBody>
      </p:sp>
      <p:sp>
        <p:nvSpPr>
          <p:cNvPr id="5" name="Slide Number Placeholder 4"/>
          <p:cNvSpPr>
            <a:spLocks noGrp="1"/>
          </p:cNvSpPr>
          <p:nvPr>
            <p:ph type="sldNum" sz="quarter" idx="12"/>
          </p:nvPr>
        </p:nvSpPr>
        <p:spPr/>
        <p:txBody>
          <a:bodyPr/>
          <a:lstStyle>
            <a:extLst/>
          </a:lstStyle>
          <a:p>
            <a:fld id="{F30E6CE9-B2CF-4F9E-85BF-A1DE0A28BBB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4066778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endParaRPr lang="en-GB">
              <a:solidFill>
                <a:srgbClr val="B13F9A"/>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solidFill>
                <a:srgbClr val="B13F9A"/>
              </a:solidFill>
            </a:endParaRPr>
          </a:p>
        </p:txBody>
      </p:sp>
      <p:sp>
        <p:nvSpPr>
          <p:cNvPr id="4" name="Slide Number Placeholder 3"/>
          <p:cNvSpPr>
            <a:spLocks noGrp="1"/>
          </p:cNvSpPr>
          <p:nvPr>
            <p:ph type="sldNum" sz="quarter" idx="12"/>
          </p:nvPr>
        </p:nvSpPr>
        <p:spPr/>
        <p:txBody>
          <a:bodyPr/>
          <a:lstStyle>
            <a:extLst/>
          </a:lstStyle>
          <a:p>
            <a:fld id="{7DDF2AE4-6E0B-4F96-A0FC-7B8C753BDD49}"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025091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4A9B8DCA-0E0A-4746-8512-D446DE57A9AA}"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197819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endParaRPr lang="en-GB">
              <a:solidFill>
                <a:srgbClr val="F4E7ED"/>
              </a:solidFill>
            </a:endParaRPr>
          </a:p>
        </p:txBody>
      </p:sp>
      <p:sp>
        <p:nvSpPr>
          <p:cNvPr id="6" name="Footer Placeholder 5"/>
          <p:cNvSpPr>
            <a:spLocks noGrp="1"/>
          </p:cNvSpPr>
          <p:nvPr>
            <p:ph type="ftr" sz="quarter" idx="11"/>
          </p:nvPr>
        </p:nvSpPr>
        <p:spPr/>
        <p:txBody>
          <a:bodyPr/>
          <a:lstStyle>
            <a:extLst/>
          </a:lstStyle>
          <a:p>
            <a:endParaRPr lang="en-GB">
              <a:solidFill>
                <a:srgbClr val="F4E7ED"/>
              </a:solidFill>
            </a:endParaRPr>
          </a:p>
        </p:txBody>
      </p:sp>
      <p:sp>
        <p:nvSpPr>
          <p:cNvPr id="7" name="Slide Number Placeholder 6"/>
          <p:cNvSpPr>
            <a:spLocks noGrp="1"/>
          </p:cNvSpPr>
          <p:nvPr>
            <p:ph type="sldNum" sz="quarter" idx="12"/>
          </p:nvPr>
        </p:nvSpPr>
        <p:spPr/>
        <p:txBody>
          <a:bodyPr/>
          <a:lstStyle>
            <a:extLst/>
          </a:lstStyle>
          <a:p>
            <a:fld id="{50357D9D-D98F-4264-92C8-91063682E561}" type="slidenum">
              <a:rPr lang="ar-SA" smtClean="0">
                <a:solidFill>
                  <a:srgbClr val="F4E7ED"/>
                </a:solidFill>
              </a:rPr>
              <a:pPr/>
              <a:t>‹#›</a:t>
            </a:fld>
            <a:r>
              <a:rPr lang="en-US" smtClean="0">
                <a:solidFill>
                  <a:srgbClr val="F4E7ED"/>
                </a:solidFill>
              </a:rPr>
              <a:t>/27</a:t>
            </a:r>
            <a:endParaRPr lang="en-GB">
              <a:solidFill>
                <a:srgbClr val="F4E7ED"/>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extLst>
      <p:ext uri="{BB962C8B-B14F-4D97-AF65-F5344CB8AC3E}">
        <p14:creationId xmlns:p14="http://schemas.microsoft.com/office/powerpoint/2010/main" val="240503538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8FF996F7-A619-4C01-A58C-26474A584B81}"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559044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endParaRPr lang="en-GB">
              <a:solidFill>
                <a:srgbClr val="B13F9A"/>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69BC944-5043-4755-947C-63141BA6244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536947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pPr algn="l" rtl="0" eaLnBrk="0" fontAlgn="base" hangingPunct="0">
              <a:lnSpc>
                <a:spcPct val="90000"/>
              </a:lnSpc>
              <a:spcBef>
                <a:spcPct val="20000"/>
              </a:spcBef>
              <a:spcAft>
                <a:spcPct val="0"/>
              </a:spcAft>
            </a:pPr>
            <a:endParaRPr lang="en-US" sz="2800">
              <a:solidFill>
                <a:prstClr val="black"/>
              </a:solidFill>
              <a:latin typeface="Comic Sans MS" pitchFamily="66" charset="0"/>
            </a:endParaRPr>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667DE0D-ECCC-498A-93C7-98EDBF6D9EF8}" type="slidenum">
              <a:rPr lang="ar-SA"/>
              <a:pPr/>
              <a:t>‹#›</a:t>
            </a:fld>
            <a:r>
              <a:t>/27</a:t>
            </a:r>
            <a:endParaRPr lang="en-GB"/>
          </a:p>
        </p:txBody>
      </p:sp>
    </p:spTree>
    <p:extLst>
      <p:ext uri="{BB962C8B-B14F-4D97-AF65-F5344CB8AC3E}">
        <p14:creationId xmlns:p14="http://schemas.microsoft.com/office/powerpoint/2010/main" val="134626010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03A368BC-172F-4E9E-B8C1-E575DB4FFF30}"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54206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endParaRPr lang="en-GB">
              <a:solidFill>
                <a:srgbClr val="B13F9A"/>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solidFill>
                <a:srgbClr val="B13F9A"/>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751EC41-036F-4DA0-87E2-BDE5332CE9E4}"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88979061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8688FC7E-1275-4B7A-ADF0-AB0A25B1EC3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683641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GB">
              <a:solidFill>
                <a:srgbClr val="B13F9A"/>
              </a:solidFill>
            </a:endParaRPr>
          </a:p>
        </p:txBody>
      </p:sp>
      <p:sp>
        <p:nvSpPr>
          <p:cNvPr id="8" name="Footer Placeholder 7"/>
          <p:cNvSpPr>
            <a:spLocks noGrp="1"/>
          </p:cNvSpPr>
          <p:nvPr>
            <p:ph type="ftr" sz="quarter" idx="11"/>
          </p:nvPr>
        </p:nvSpPr>
        <p:spPr/>
        <p:txBody>
          <a:bodyPr/>
          <a:lstStyle>
            <a:extLst/>
          </a:lstStyle>
          <a:p>
            <a:endParaRPr lang="en-GB">
              <a:solidFill>
                <a:srgbClr val="B13F9A"/>
              </a:solidFill>
            </a:endParaRPr>
          </a:p>
        </p:txBody>
      </p:sp>
      <p:sp>
        <p:nvSpPr>
          <p:cNvPr id="9" name="Slide Number Placeholder 8"/>
          <p:cNvSpPr>
            <a:spLocks noGrp="1"/>
          </p:cNvSpPr>
          <p:nvPr>
            <p:ph type="sldNum" sz="quarter" idx="12"/>
          </p:nvPr>
        </p:nvSpPr>
        <p:spPr/>
        <p:txBody>
          <a:bodyPr/>
          <a:lstStyle>
            <a:extLst/>
          </a:lstStyle>
          <a:p>
            <a:fld id="{D9F8ECA5-6E99-4174-B0FA-26F9637C720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994745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GB">
              <a:solidFill>
                <a:srgbClr val="B13F9A"/>
              </a:solidFill>
            </a:endParaRPr>
          </a:p>
        </p:txBody>
      </p:sp>
      <p:sp>
        <p:nvSpPr>
          <p:cNvPr id="4" name="Footer Placeholder 3"/>
          <p:cNvSpPr>
            <a:spLocks noGrp="1"/>
          </p:cNvSpPr>
          <p:nvPr>
            <p:ph type="ftr" sz="quarter" idx="11"/>
          </p:nvPr>
        </p:nvSpPr>
        <p:spPr/>
        <p:txBody>
          <a:bodyPr/>
          <a:lstStyle>
            <a:extLst/>
          </a:lstStyle>
          <a:p>
            <a:endParaRPr lang="en-GB">
              <a:solidFill>
                <a:srgbClr val="B13F9A"/>
              </a:solidFill>
            </a:endParaRPr>
          </a:p>
        </p:txBody>
      </p:sp>
      <p:sp>
        <p:nvSpPr>
          <p:cNvPr id="5" name="Slide Number Placeholder 4"/>
          <p:cNvSpPr>
            <a:spLocks noGrp="1"/>
          </p:cNvSpPr>
          <p:nvPr>
            <p:ph type="sldNum" sz="quarter" idx="12"/>
          </p:nvPr>
        </p:nvSpPr>
        <p:spPr/>
        <p:txBody>
          <a:bodyPr/>
          <a:lstStyle>
            <a:extLst/>
          </a:lstStyle>
          <a:p>
            <a:fld id="{F30E6CE9-B2CF-4F9E-85BF-A1DE0A28BBB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648986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endParaRPr lang="en-GB">
              <a:solidFill>
                <a:srgbClr val="B13F9A"/>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solidFill>
                <a:srgbClr val="B13F9A"/>
              </a:solidFill>
            </a:endParaRPr>
          </a:p>
        </p:txBody>
      </p:sp>
      <p:sp>
        <p:nvSpPr>
          <p:cNvPr id="4" name="Slide Number Placeholder 3"/>
          <p:cNvSpPr>
            <a:spLocks noGrp="1"/>
          </p:cNvSpPr>
          <p:nvPr>
            <p:ph type="sldNum" sz="quarter" idx="12"/>
          </p:nvPr>
        </p:nvSpPr>
        <p:spPr/>
        <p:txBody>
          <a:bodyPr/>
          <a:lstStyle>
            <a:extLst/>
          </a:lstStyle>
          <a:p>
            <a:fld id="{7DDF2AE4-6E0B-4F96-A0FC-7B8C753BDD49}"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6627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4A9B8DCA-0E0A-4746-8512-D446DE57A9AA}"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242792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endParaRPr lang="en-GB">
              <a:solidFill>
                <a:srgbClr val="F4E7ED"/>
              </a:solidFill>
            </a:endParaRPr>
          </a:p>
        </p:txBody>
      </p:sp>
      <p:sp>
        <p:nvSpPr>
          <p:cNvPr id="6" name="Footer Placeholder 5"/>
          <p:cNvSpPr>
            <a:spLocks noGrp="1"/>
          </p:cNvSpPr>
          <p:nvPr>
            <p:ph type="ftr" sz="quarter" idx="11"/>
          </p:nvPr>
        </p:nvSpPr>
        <p:spPr/>
        <p:txBody>
          <a:bodyPr/>
          <a:lstStyle>
            <a:extLst/>
          </a:lstStyle>
          <a:p>
            <a:endParaRPr lang="en-GB">
              <a:solidFill>
                <a:srgbClr val="F4E7ED"/>
              </a:solidFill>
            </a:endParaRPr>
          </a:p>
        </p:txBody>
      </p:sp>
      <p:sp>
        <p:nvSpPr>
          <p:cNvPr id="7" name="Slide Number Placeholder 6"/>
          <p:cNvSpPr>
            <a:spLocks noGrp="1"/>
          </p:cNvSpPr>
          <p:nvPr>
            <p:ph type="sldNum" sz="quarter" idx="12"/>
          </p:nvPr>
        </p:nvSpPr>
        <p:spPr/>
        <p:txBody>
          <a:bodyPr/>
          <a:lstStyle>
            <a:extLst/>
          </a:lstStyle>
          <a:p>
            <a:fld id="{50357D9D-D98F-4264-92C8-91063682E561}" type="slidenum">
              <a:rPr lang="ar-SA" smtClean="0">
                <a:solidFill>
                  <a:srgbClr val="F4E7ED"/>
                </a:solidFill>
              </a:rPr>
              <a:pPr/>
              <a:t>‹#›</a:t>
            </a:fld>
            <a:r>
              <a:rPr lang="en-US" smtClean="0">
                <a:solidFill>
                  <a:srgbClr val="F4E7ED"/>
                </a:solidFill>
              </a:rPr>
              <a:t>/27</a:t>
            </a:r>
            <a:endParaRPr lang="en-GB">
              <a:solidFill>
                <a:srgbClr val="F4E7ED"/>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extLst>
      <p:ext uri="{BB962C8B-B14F-4D97-AF65-F5344CB8AC3E}">
        <p14:creationId xmlns:p14="http://schemas.microsoft.com/office/powerpoint/2010/main" val="1744483868"/>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8FF996F7-A619-4C01-A58C-26474A584B81}"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8458247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endParaRPr lang="en-GB">
              <a:solidFill>
                <a:srgbClr val="B13F9A"/>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69BC944-5043-4755-947C-63141BA6244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9687142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pPr algn="l" rtl="0" eaLnBrk="0" fontAlgn="base" hangingPunct="0">
              <a:lnSpc>
                <a:spcPct val="90000"/>
              </a:lnSpc>
              <a:spcBef>
                <a:spcPct val="20000"/>
              </a:spcBef>
              <a:spcAft>
                <a:spcPct val="0"/>
              </a:spcAft>
            </a:pPr>
            <a:endParaRPr lang="en-US" sz="2800">
              <a:solidFill>
                <a:prstClr val="black"/>
              </a:solidFill>
              <a:latin typeface="Comic Sans MS" pitchFamily="66" charset="0"/>
            </a:endParaRPr>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667DE0D-ECCC-498A-93C7-98EDBF6D9EF8}" type="slidenum">
              <a:rPr lang="ar-SA"/>
              <a:pPr/>
              <a:t>‹#›</a:t>
            </a:fld>
            <a:r>
              <a:t>/27</a:t>
            </a:r>
            <a:endParaRPr lang="en-GB"/>
          </a:p>
        </p:txBody>
      </p:sp>
    </p:spTree>
    <p:extLst>
      <p:ext uri="{BB962C8B-B14F-4D97-AF65-F5344CB8AC3E}">
        <p14:creationId xmlns:p14="http://schemas.microsoft.com/office/powerpoint/2010/main" val="400015589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03A368BC-172F-4E9E-B8C1-E575DB4FFF30}"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558000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endParaRPr lang="en-GB">
              <a:solidFill>
                <a:srgbClr val="B13F9A"/>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solidFill>
                <a:srgbClr val="B13F9A"/>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751EC41-036F-4DA0-87E2-BDE5332CE9E4}"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2781942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8688FC7E-1275-4B7A-ADF0-AB0A25B1EC3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1293263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GB">
              <a:solidFill>
                <a:srgbClr val="B13F9A"/>
              </a:solidFill>
            </a:endParaRPr>
          </a:p>
        </p:txBody>
      </p:sp>
      <p:sp>
        <p:nvSpPr>
          <p:cNvPr id="8" name="Footer Placeholder 7"/>
          <p:cNvSpPr>
            <a:spLocks noGrp="1"/>
          </p:cNvSpPr>
          <p:nvPr>
            <p:ph type="ftr" sz="quarter" idx="11"/>
          </p:nvPr>
        </p:nvSpPr>
        <p:spPr/>
        <p:txBody>
          <a:bodyPr/>
          <a:lstStyle>
            <a:extLst/>
          </a:lstStyle>
          <a:p>
            <a:endParaRPr lang="en-GB">
              <a:solidFill>
                <a:srgbClr val="B13F9A"/>
              </a:solidFill>
            </a:endParaRPr>
          </a:p>
        </p:txBody>
      </p:sp>
      <p:sp>
        <p:nvSpPr>
          <p:cNvPr id="9" name="Slide Number Placeholder 8"/>
          <p:cNvSpPr>
            <a:spLocks noGrp="1"/>
          </p:cNvSpPr>
          <p:nvPr>
            <p:ph type="sldNum" sz="quarter" idx="12"/>
          </p:nvPr>
        </p:nvSpPr>
        <p:spPr/>
        <p:txBody>
          <a:bodyPr/>
          <a:lstStyle>
            <a:extLst/>
          </a:lstStyle>
          <a:p>
            <a:fld id="{D9F8ECA5-6E99-4174-B0FA-26F9637C720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40294057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GB">
              <a:solidFill>
                <a:srgbClr val="B13F9A"/>
              </a:solidFill>
            </a:endParaRPr>
          </a:p>
        </p:txBody>
      </p:sp>
      <p:sp>
        <p:nvSpPr>
          <p:cNvPr id="4" name="Footer Placeholder 3"/>
          <p:cNvSpPr>
            <a:spLocks noGrp="1"/>
          </p:cNvSpPr>
          <p:nvPr>
            <p:ph type="ftr" sz="quarter" idx="11"/>
          </p:nvPr>
        </p:nvSpPr>
        <p:spPr/>
        <p:txBody>
          <a:bodyPr/>
          <a:lstStyle>
            <a:extLst/>
          </a:lstStyle>
          <a:p>
            <a:endParaRPr lang="en-GB">
              <a:solidFill>
                <a:srgbClr val="B13F9A"/>
              </a:solidFill>
            </a:endParaRPr>
          </a:p>
        </p:txBody>
      </p:sp>
      <p:sp>
        <p:nvSpPr>
          <p:cNvPr id="5" name="Slide Number Placeholder 4"/>
          <p:cNvSpPr>
            <a:spLocks noGrp="1"/>
          </p:cNvSpPr>
          <p:nvPr>
            <p:ph type="sldNum" sz="quarter" idx="12"/>
          </p:nvPr>
        </p:nvSpPr>
        <p:spPr/>
        <p:txBody>
          <a:bodyPr/>
          <a:lstStyle>
            <a:extLst/>
          </a:lstStyle>
          <a:p>
            <a:fld id="{F30E6CE9-B2CF-4F9E-85BF-A1DE0A28BBB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418279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endParaRPr lang="en-GB">
              <a:solidFill>
                <a:srgbClr val="B13F9A"/>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solidFill>
                <a:srgbClr val="B13F9A"/>
              </a:solidFill>
            </a:endParaRPr>
          </a:p>
        </p:txBody>
      </p:sp>
      <p:sp>
        <p:nvSpPr>
          <p:cNvPr id="4" name="Slide Number Placeholder 3"/>
          <p:cNvSpPr>
            <a:spLocks noGrp="1"/>
          </p:cNvSpPr>
          <p:nvPr>
            <p:ph type="sldNum" sz="quarter" idx="12"/>
          </p:nvPr>
        </p:nvSpPr>
        <p:spPr/>
        <p:txBody>
          <a:bodyPr/>
          <a:lstStyle>
            <a:extLst/>
          </a:lstStyle>
          <a:p>
            <a:fld id="{7DDF2AE4-6E0B-4F96-A0FC-7B8C753BDD49}"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9846952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4A9B8DCA-0E0A-4746-8512-D446DE57A9AA}"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0233428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endParaRPr lang="en-GB">
              <a:solidFill>
                <a:srgbClr val="F4E7ED"/>
              </a:solidFill>
            </a:endParaRPr>
          </a:p>
        </p:txBody>
      </p:sp>
      <p:sp>
        <p:nvSpPr>
          <p:cNvPr id="6" name="Footer Placeholder 5"/>
          <p:cNvSpPr>
            <a:spLocks noGrp="1"/>
          </p:cNvSpPr>
          <p:nvPr>
            <p:ph type="ftr" sz="quarter" idx="11"/>
          </p:nvPr>
        </p:nvSpPr>
        <p:spPr/>
        <p:txBody>
          <a:bodyPr/>
          <a:lstStyle>
            <a:extLst/>
          </a:lstStyle>
          <a:p>
            <a:endParaRPr lang="en-GB">
              <a:solidFill>
                <a:srgbClr val="F4E7ED"/>
              </a:solidFill>
            </a:endParaRPr>
          </a:p>
        </p:txBody>
      </p:sp>
      <p:sp>
        <p:nvSpPr>
          <p:cNvPr id="7" name="Slide Number Placeholder 6"/>
          <p:cNvSpPr>
            <a:spLocks noGrp="1"/>
          </p:cNvSpPr>
          <p:nvPr>
            <p:ph type="sldNum" sz="quarter" idx="12"/>
          </p:nvPr>
        </p:nvSpPr>
        <p:spPr/>
        <p:txBody>
          <a:bodyPr/>
          <a:lstStyle>
            <a:extLst/>
          </a:lstStyle>
          <a:p>
            <a:fld id="{50357D9D-D98F-4264-92C8-91063682E561}" type="slidenum">
              <a:rPr lang="ar-SA" smtClean="0">
                <a:solidFill>
                  <a:srgbClr val="F4E7ED"/>
                </a:solidFill>
              </a:rPr>
              <a:pPr/>
              <a:t>‹#›</a:t>
            </a:fld>
            <a:r>
              <a:rPr lang="en-US" smtClean="0">
                <a:solidFill>
                  <a:srgbClr val="F4E7ED"/>
                </a:solidFill>
              </a:rPr>
              <a:t>/27</a:t>
            </a:r>
            <a:endParaRPr lang="en-GB">
              <a:solidFill>
                <a:srgbClr val="F4E7ED"/>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extLst>
      <p:ext uri="{BB962C8B-B14F-4D97-AF65-F5344CB8AC3E}">
        <p14:creationId xmlns:p14="http://schemas.microsoft.com/office/powerpoint/2010/main" val="152730683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8FF996F7-A619-4C01-A58C-26474A584B81}"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8386921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endParaRPr lang="en-GB">
              <a:solidFill>
                <a:srgbClr val="B13F9A"/>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69BC944-5043-4755-947C-63141BA6244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5493983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pPr algn="l" rtl="0" eaLnBrk="0" fontAlgn="base" hangingPunct="0">
              <a:lnSpc>
                <a:spcPct val="90000"/>
              </a:lnSpc>
              <a:spcBef>
                <a:spcPct val="20000"/>
              </a:spcBef>
              <a:spcAft>
                <a:spcPct val="0"/>
              </a:spcAft>
            </a:pPr>
            <a:endParaRPr lang="en-US" sz="2800">
              <a:solidFill>
                <a:prstClr val="black"/>
              </a:solidFill>
              <a:latin typeface="Comic Sans MS" pitchFamily="66" charset="0"/>
            </a:endParaRPr>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667DE0D-ECCC-498A-93C7-98EDBF6D9EF8}" type="slidenum">
              <a:rPr lang="ar-SA"/>
              <a:pPr/>
              <a:t>‹#›</a:t>
            </a:fld>
            <a:r>
              <a:t>/27</a:t>
            </a:r>
            <a:endParaRPr lang="en-GB"/>
          </a:p>
        </p:txBody>
      </p:sp>
    </p:spTree>
    <p:extLst>
      <p:ext uri="{BB962C8B-B14F-4D97-AF65-F5344CB8AC3E}">
        <p14:creationId xmlns:p14="http://schemas.microsoft.com/office/powerpoint/2010/main" val="91114782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03A368BC-172F-4E9E-B8C1-E575DB4FFF30}"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42146517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endParaRPr lang="en-GB">
              <a:solidFill>
                <a:srgbClr val="B13F9A"/>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solidFill>
                <a:srgbClr val="B13F9A"/>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751EC41-036F-4DA0-87E2-BDE5332CE9E4}"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21196669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8688FC7E-1275-4B7A-ADF0-AB0A25B1EC3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5969118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GB">
              <a:solidFill>
                <a:srgbClr val="B13F9A"/>
              </a:solidFill>
            </a:endParaRPr>
          </a:p>
        </p:txBody>
      </p:sp>
      <p:sp>
        <p:nvSpPr>
          <p:cNvPr id="8" name="Footer Placeholder 7"/>
          <p:cNvSpPr>
            <a:spLocks noGrp="1"/>
          </p:cNvSpPr>
          <p:nvPr>
            <p:ph type="ftr" sz="quarter" idx="11"/>
          </p:nvPr>
        </p:nvSpPr>
        <p:spPr/>
        <p:txBody>
          <a:bodyPr/>
          <a:lstStyle>
            <a:extLst/>
          </a:lstStyle>
          <a:p>
            <a:endParaRPr lang="en-GB">
              <a:solidFill>
                <a:srgbClr val="B13F9A"/>
              </a:solidFill>
            </a:endParaRPr>
          </a:p>
        </p:txBody>
      </p:sp>
      <p:sp>
        <p:nvSpPr>
          <p:cNvPr id="9" name="Slide Number Placeholder 8"/>
          <p:cNvSpPr>
            <a:spLocks noGrp="1"/>
          </p:cNvSpPr>
          <p:nvPr>
            <p:ph type="sldNum" sz="quarter" idx="12"/>
          </p:nvPr>
        </p:nvSpPr>
        <p:spPr/>
        <p:txBody>
          <a:bodyPr/>
          <a:lstStyle>
            <a:extLst/>
          </a:lstStyle>
          <a:p>
            <a:fld id="{D9F8ECA5-6E99-4174-B0FA-26F9637C720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1710580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GB">
              <a:solidFill>
                <a:srgbClr val="B13F9A"/>
              </a:solidFill>
            </a:endParaRPr>
          </a:p>
        </p:txBody>
      </p:sp>
      <p:sp>
        <p:nvSpPr>
          <p:cNvPr id="4" name="Footer Placeholder 3"/>
          <p:cNvSpPr>
            <a:spLocks noGrp="1"/>
          </p:cNvSpPr>
          <p:nvPr>
            <p:ph type="ftr" sz="quarter" idx="11"/>
          </p:nvPr>
        </p:nvSpPr>
        <p:spPr/>
        <p:txBody>
          <a:bodyPr/>
          <a:lstStyle>
            <a:extLst/>
          </a:lstStyle>
          <a:p>
            <a:endParaRPr lang="en-GB">
              <a:solidFill>
                <a:srgbClr val="B13F9A"/>
              </a:solidFill>
            </a:endParaRPr>
          </a:p>
        </p:txBody>
      </p:sp>
      <p:sp>
        <p:nvSpPr>
          <p:cNvPr id="5" name="Slide Number Placeholder 4"/>
          <p:cNvSpPr>
            <a:spLocks noGrp="1"/>
          </p:cNvSpPr>
          <p:nvPr>
            <p:ph type="sldNum" sz="quarter" idx="12"/>
          </p:nvPr>
        </p:nvSpPr>
        <p:spPr/>
        <p:txBody>
          <a:bodyPr/>
          <a:lstStyle>
            <a:extLst/>
          </a:lstStyle>
          <a:p>
            <a:fld id="{F30E6CE9-B2CF-4F9E-85BF-A1DE0A28BBB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4094352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endParaRPr lang="en-GB">
              <a:solidFill>
                <a:srgbClr val="B13F9A"/>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solidFill>
                <a:srgbClr val="B13F9A"/>
              </a:solidFill>
            </a:endParaRPr>
          </a:p>
        </p:txBody>
      </p:sp>
      <p:sp>
        <p:nvSpPr>
          <p:cNvPr id="4" name="Slide Number Placeholder 3"/>
          <p:cNvSpPr>
            <a:spLocks noGrp="1"/>
          </p:cNvSpPr>
          <p:nvPr>
            <p:ph type="sldNum" sz="quarter" idx="12"/>
          </p:nvPr>
        </p:nvSpPr>
        <p:spPr/>
        <p:txBody>
          <a:bodyPr/>
          <a:lstStyle>
            <a:extLst/>
          </a:lstStyle>
          <a:p>
            <a:fld id="{7DDF2AE4-6E0B-4F96-A0FC-7B8C753BDD49}"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2158274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4A9B8DCA-0E0A-4746-8512-D446DE57A9AA}"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0213684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endParaRPr lang="en-GB">
              <a:solidFill>
                <a:srgbClr val="F4E7ED"/>
              </a:solidFill>
            </a:endParaRPr>
          </a:p>
        </p:txBody>
      </p:sp>
      <p:sp>
        <p:nvSpPr>
          <p:cNvPr id="6" name="Footer Placeholder 5"/>
          <p:cNvSpPr>
            <a:spLocks noGrp="1"/>
          </p:cNvSpPr>
          <p:nvPr>
            <p:ph type="ftr" sz="quarter" idx="11"/>
          </p:nvPr>
        </p:nvSpPr>
        <p:spPr/>
        <p:txBody>
          <a:bodyPr/>
          <a:lstStyle>
            <a:extLst/>
          </a:lstStyle>
          <a:p>
            <a:endParaRPr lang="en-GB">
              <a:solidFill>
                <a:srgbClr val="F4E7ED"/>
              </a:solidFill>
            </a:endParaRPr>
          </a:p>
        </p:txBody>
      </p:sp>
      <p:sp>
        <p:nvSpPr>
          <p:cNvPr id="7" name="Slide Number Placeholder 6"/>
          <p:cNvSpPr>
            <a:spLocks noGrp="1"/>
          </p:cNvSpPr>
          <p:nvPr>
            <p:ph type="sldNum" sz="quarter" idx="12"/>
          </p:nvPr>
        </p:nvSpPr>
        <p:spPr/>
        <p:txBody>
          <a:bodyPr/>
          <a:lstStyle>
            <a:extLst/>
          </a:lstStyle>
          <a:p>
            <a:fld id="{50357D9D-D98F-4264-92C8-91063682E561}" type="slidenum">
              <a:rPr lang="ar-SA" smtClean="0">
                <a:solidFill>
                  <a:srgbClr val="F4E7ED"/>
                </a:solidFill>
              </a:rPr>
              <a:pPr/>
              <a:t>‹#›</a:t>
            </a:fld>
            <a:r>
              <a:rPr lang="en-US" smtClean="0">
                <a:solidFill>
                  <a:srgbClr val="F4E7ED"/>
                </a:solidFill>
              </a:rPr>
              <a:t>/27</a:t>
            </a:r>
            <a:endParaRPr lang="en-GB">
              <a:solidFill>
                <a:srgbClr val="F4E7ED"/>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extLst>
      <p:ext uri="{BB962C8B-B14F-4D97-AF65-F5344CB8AC3E}">
        <p14:creationId xmlns:p14="http://schemas.microsoft.com/office/powerpoint/2010/main" val="2605395432"/>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8FF996F7-A619-4C01-A58C-26474A584B81}"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0240706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endParaRPr lang="en-GB">
              <a:solidFill>
                <a:srgbClr val="B13F9A"/>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69BC944-5043-4755-947C-63141BA6244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16777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FB54916F-B932-4C00-82DC-138DBBC15AFF}" type="datetimeFigureOut">
              <a:rPr lang="ar-SA" smtClean="0"/>
              <a:t>23/05/1434</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2472E4A-E0B0-48E7-965F-FE44B685AEA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rtl="0" fontAlgn="base">
              <a:lnSpc>
                <a:spcPct val="90000"/>
              </a:lnSpc>
              <a:spcBef>
                <a:spcPct val="20000"/>
              </a:spcBef>
              <a:spcAft>
                <a:spcPct val="0"/>
              </a:spcAft>
            </a:pPr>
            <a:fld id="{E5CEF2FC-171F-4168-96A7-986A297A0752}" type="slidenum">
              <a:rPr lang="ar-SA" smtClean="0">
                <a:solidFill>
                  <a:srgbClr val="B13F9A"/>
                </a:solidFill>
                <a:latin typeface="Comic Sans MS" pitchFamily="66" charset="0"/>
              </a:rPr>
              <a:pPr rtl="0" fontAlgn="base">
                <a:lnSpc>
                  <a:spcPct val="90000"/>
                </a:lnSpc>
                <a:spcBef>
                  <a:spcPct val="20000"/>
                </a:spcBef>
                <a:spcAft>
                  <a:spcPct val="0"/>
                </a:spcAft>
              </a:pPr>
              <a:t>‹#›</a:t>
            </a:fld>
            <a:r>
              <a:rPr lang="en-US" smtClean="0">
                <a:solidFill>
                  <a:srgbClr val="B13F9A"/>
                </a:solidFill>
                <a:latin typeface="Comic Sans MS" pitchFamily="66" charset="0"/>
              </a:rPr>
              <a:t>/27</a:t>
            </a:r>
            <a:endParaRPr lang="en-GB">
              <a:solidFill>
                <a:srgbClr val="B13F9A"/>
              </a:solidFill>
              <a:latin typeface="Comic Sans MS" pitchFamily="66" charset="0"/>
            </a:endParaRPr>
          </a:p>
        </p:txBody>
      </p:sp>
    </p:spTree>
    <p:extLst>
      <p:ext uri="{BB962C8B-B14F-4D97-AF65-F5344CB8AC3E}">
        <p14:creationId xmlns:p14="http://schemas.microsoft.com/office/powerpoint/2010/main" val="15508622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rtl="0" fontAlgn="base">
              <a:lnSpc>
                <a:spcPct val="90000"/>
              </a:lnSpc>
              <a:spcBef>
                <a:spcPct val="20000"/>
              </a:spcBef>
              <a:spcAft>
                <a:spcPct val="0"/>
              </a:spcAft>
            </a:pPr>
            <a:fld id="{E5CEF2FC-171F-4168-96A7-986A297A0752}" type="slidenum">
              <a:rPr lang="ar-SA" smtClean="0">
                <a:solidFill>
                  <a:srgbClr val="B13F9A"/>
                </a:solidFill>
                <a:latin typeface="Comic Sans MS" pitchFamily="66" charset="0"/>
              </a:rPr>
              <a:pPr rtl="0" fontAlgn="base">
                <a:lnSpc>
                  <a:spcPct val="90000"/>
                </a:lnSpc>
                <a:spcBef>
                  <a:spcPct val="20000"/>
                </a:spcBef>
                <a:spcAft>
                  <a:spcPct val="0"/>
                </a:spcAft>
              </a:pPr>
              <a:t>‹#›</a:t>
            </a:fld>
            <a:r>
              <a:rPr lang="en-US" smtClean="0">
                <a:solidFill>
                  <a:srgbClr val="B13F9A"/>
                </a:solidFill>
                <a:latin typeface="Comic Sans MS" pitchFamily="66" charset="0"/>
              </a:rPr>
              <a:t>/27</a:t>
            </a:r>
            <a:endParaRPr lang="en-GB">
              <a:solidFill>
                <a:srgbClr val="B13F9A"/>
              </a:solidFill>
              <a:latin typeface="Comic Sans MS" pitchFamily="66" charset="0"/>
            </a:endParaRPr>
          </a:p>
        </p:txBody>
      </p:sp>
    </p:spTree>
    <p:extLst>
      <p:ext uri="{BB962C8B-B14F-4D97-AF65-F5344CB8AC3E}">
        <p14:creationId xmlns:p14="http://schemas.microsoft.com/office/powerpoint/2010/main" val="237274095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rtl="0" fontAlgn="base">
              <a:lnSpc>
                <a:spcPct val="90000"/>
              </a:lnSpc>
              <a:spcBef>
                <a:spcPct val="20000"/>
              </a:spcBef>
              <a:spcAft>
                <a:spcPct val="0"/>
              </a:spcAft>
            </a:pPr>
            <a:fld id="{E5CEF2FC-171F-4168-96A7-986A297A0752}" type="slidenum">
              <a:rPr lang="ar-SA" smtClean="0">
                <a:solidFill>
                  <a:srgbClr val="B13F9A"/>
                </a:solidFill>
                <a:latin typeface="Comic Sans MS" pitchFamily="66" charset="0"/>
              </a:rPr>
              <a:pPr rtl="0" fontAlgn="base">
                <a:lnSpc>
                  <a:spcPct val="90000"/>
                </a:lnSpc>
                <a:spcBef>
                  <a:spcPct val="20000"/>
                </a:spcBef>
                <a:spcAft>
                  <a:spcPct val="0"/>
                </a:spcAft>
              </a:pPr>
              <a:t>‹#›</a:t>
            </a:fld>
            <a:r>
              <a:rPr lang="en-US" smtClean="0">
                <a:solidFill>
                  <a:srgbClr val="B13F9A"/>
                </a:solidFill>
                <a:latin typeface="Comic Sans MS" pitchFamily="66" charset="0"/>
              </a:rPr>
              <a:t>/27</a:t>
            </a:r>
            <a:endParaRPr lang="en-GB">
              <a:solidFill>
                <a:srgbClr val="B13F9A"/>
              </a:solidFill>
              <a:latin typeface="Comic Sans MS" pitchFamily="66" charset="0"/>
            </a:endParaRPr>
          </a:p>
        </p:txBody>
      </p:sp>
    </p:spTree>
    <p:extLst>
      <p:ext uri="{BB962C8B-B14F-4D97-AF65-F5344CB8AC3E}">
        <p14:creationId xmlns:p14="http://schemas.microsoft.com/office/powerpoint/2010/main" val="415567784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rtl="0" fontAlgn="base">
              <a:lnSpc>
                <a:spcPct val="90000"/>
              </a:lnSpc>
              <a:spcBef>
                <a:spcPct val="20000"/>
              </a:spcBef>
              <a:spcAft>
                <a:spcPct val="0"/>
              </a:spcAft>
            </a:pPr>
            <a:fld id="{E5CEF2FC-171F-4168-96A7-986A297A0752}" type="slidenum">
              <a:rPr lang="ar-SA" smtClean="0">
                <a:solidFill>
                  <a:srgbClr val="B13F9A"/>
                </a:solidFill>
                <a:latin typeface="Comic Sans MS" pitchFamily="66" charset="0"/>
              </a:rPr>
              <a:pPr rtl="0" fontAlgn="base">
                <a:lnSpc>
                  <a:spcPct val="90000"/>
                </a:lnSpc>
                <a:spcBef>
                  <a:spcPct val="20000"/>
                </a:spcBef>
                <a:spcAft>
                  <a:spcPct val="0"/>
                </a:spcAft>
              </a:pPr>
              <a:t>‹#›</a:t>
            </a:fld>
            <a:r>
              <a:rPr lang="en-US" smtClean="0">
                <a:solidFill>
                  <a:srgbClr val="B13F9A"/>
                </a:solidFill>
                <a:latin typeface="Comic Sans MS" pitchFamily="66" charset="0"/>
              </a:rPr>
              <a:t>/27</a:t>
            </a:r>
            <a:endParaRPr lang="en-GB">
              <a:solidFill>
                <a:srgbClr val="B13F9A"/>
              </a:solidFill>
              <a:latin typeface="Comic Sans MS" pitchFamily="66" charset="0"/>
            </a:endParaRPr>
          </a:p>
        </p:txBody>
      </p:sp>
    </p:spTree>
    <p:extLst>
      <p:ext uri="{BB962C8B-B14F-4D97-AF65-F5344CB8AC3E}">
        <p14:creationId xmlns:p14="http://schemas.microsoft.com/office/powerpoint/2010/main" val="94739550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63" y="2212975"/>
            <a:ext cx="8474075"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5178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556792"/>
            <a:ext cx="7632848" cy="4034848"/>
          </a:xfrm>
        </p:spPr>
        <p:txBody>
          <a:bodyPr>
            <a:normAutofit fontScale="92500"/>
          </a:bodyPr>
          <a:lstStyle/>
          <a:p>
            <a:pPr marL="0" lvl="0" indent="0" algn="ctr">
              <a:buClr>
                <a:srgbClr val="B13F9A"/>
              </a:buClr>
              <a:buNone/>
              <a:defRPr/>
            </a:pPr>
            <a:r>
              <a:rPr lang="en-US" sz="48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9</a:t>
            </a:r>
          </a:p>
          <a:p>
            <a:pPr marL="0" lvl="0" indent="0" algn="ctr">
              <a:buClr>
                <a:srgbClr val="B13F9A"/>
              </a:buClr>
              <a:buNone/>
              <a:defRPr/>
            </a:pPr>
            <a:r>
              <a:rPr lang="en-US" sz="4400" b="1" cap="all" dirty="0" smtClean="0">
                <a:ln w="500">
                  <a:solidFill>
                    <a:srgbClr val="B13F9A">
                      <a:shade val="20000"/>
                      <a:satMod val="120000"/>
                    </a:srgbClr>
                  </a:solidFill>
                </a:ln>
                <a:solidFill>
                  <a:srgbClr val="B13F9A">
                    <a:lumMod val="60000"/>
                    <a:lumOff val="40000"/>
                  </a:srgbClr>
                </a:solidFill>
              </a:rPr>
              <a:t> </a:t>
            </a:r>
          </a:p>
          <a:p>
            <a:pPr marL="0" lvl="0" indent="0" algn="ctr" rtl="0">
              <a:buClr>
                <a:srgbClr val="B13F9A"/>
              </a:buClr>
              <a:buNone/>
              <a:defRPr/>
            </a:pPr>
            <a:r>
              <a:rPr lang="en-US" sz="4800" b="1" u="sng" cap="all" dirty="0">
                <a:ln w="500">
                  <a:solidFill>
                    <a:srgbClr val="B13F9A">
                      <a:shade val="20000"/>
                      <a:satMod val="120000"/>
                    </a:srgbClr>
                  </a:solidFill>
                </a:ln>
                <a:solidFill>
                  <a:schemeClr val="tx2">
                    <a:lumMod val="60000"/>
                    <a:lumOff val="40000"/>
                  </a:schemeClr>
                </a:solidFill>
              </a:rPr>
              <a:t>Public – key cryptography &amp; massage  authentication</a:t>
            </a:r>
            <a:endParaRPr lang="en-US" sz="4800" u="sng" dirty="0">
              <a:solidFill>
                <a:schemeClr val="tx2">
                  <a:lumMod val="60000"/>
                  <a:lumOff val="40000"/>
                </a:schemeClr>
              </a:solidFill>
            </a:endParaRPr>
          </a:p>
          <a:p>
            <a:pPr marL="0" lvl="0" indent="0" algn="ctr" rtl="0" fontAlgn="base">
              <a:spcBef>
                <a:spcPct val="0"/>
              </a:spcBef>
              <a:spcAft>
                <a:spcPct val="0"/>
              </a:spcAft>
              <a:buClrTx/>
              <a:buSzTx/>
              <a:buNone/>
            </a:pPr>
            <a:endParaRPr lang="ar-SA" sz="9600" b="1" baseline="30000" dirty="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endParaRPr>
          </a:p>
          <a:p>
            <a:pPr marL="0" lvl="0" indent="0" algn="ctr">
              <a:buClr>
                <a:srgbClr val="B13F9A"/>
              </a:buClr>
              <a:buNone/>
              <a:defRPr/>
            </a:pPr>
            <a:endParaRPr lang="en-US" sz="4400" b="1" cap="all" dirty="0">
              <a:ln w="500">
                <a:solidFill>
                  <a:srgbClr val="B13F9A">
                    <a:shade val="20000"/>
                    <a:satMod val="120000"/>
                  </a:srgbClr>
                </a:solidFill>
              </a:ln>
              <a:solidFill>
                <a:srgbClr val="B13F9A">
                  <a:lumMod val="60000"/>
                  <a:lumOff val="40000"/>
                </a:srgbClr>
              </a:solidFill>
            </a:endParaRPr>
          </a:p>
          <a:p>
            <a:endParaRPr lang="ar-SA" dirty="0"/>
          </a:p>
        </p:txBody>
      </p:sp>
    </p:spTree>
    <p:extLst>
      <p:ext uri="{BB962C8B-B14F-4D97-AF65-F5344CB8AC3E}">
        <p14:creationId xmlns:p14="http://schemas.microsoft.com/office/powerpoint/2010/main" val="323518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u="sng" dirty="0" smtClean="0">
                <a:solidFill>
                  <a:schemeClr val="accent5">
                    <a:lumMod val="75000"/>
                  </a:schemeClr>
                </a:solidFill>
                <a:latin typeface="Arabic Typesetting" pitchFamily="66" charset="-78"/>
                <a:cs typeface="Arabic Typesetting" pitchFamily="66" charset="-78"/>
              </a:rPr>
              <a:t>استخدامات التشفير بالمفتاح العام :</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sz="4000" b="1" dirty="0" smtClean="0">
                <a:latin typeface="Arabic Typesetting" pitchFamily="66" charset="-78"/>
                <a:cs typeface="Arabic Typesetting" pitchFamily="66" charset="-78"/>
              </a:rPr>
              <a:t>يستخدم المفتاح العام  في الاتي:</a:t>
            </a:r>
          </a:p>
          <a:p>
            <a:pPr marL="514350" indent="-514350">
              <a:buFont typeface="+mj-lt"/>
              <a:buAutoNum type="arabicPeriod"/>
            </a:pPr>
            <a:r>
              <a:rPr lang="ar-SA" sz="4000" b="1" dirty="0" smtClean="0">
                <a:solidFill>
                  <a:schemeClr val="bg2">
                    <a:lumMod val="50000"/>
                  </a:schemeClr>
                </a:solidFill>
                <a:latin typeface="Arabic Typesetting" pitchFamily="66" charset="-78"/>
                <a:cs typeface="Arabic Typesetting" pitchFamily="66" charset="-78"/>
              </a:rPr>
              <a:t>تشفير او فك التشفير</a:t>
            </a:r>
          </a:p>
          <a:p>
            <a:pPr marL="514350" indent="-514350">
              <a:buFont typeface="+mj-lt"/>
              <a:buAutoNum type="arabicPeriod"/>
            </a:pPr>
            <a:r>
              <a:rPr lang="ar-SA" sz="4000" b="1" dirty="0" smtClean="0">
                <a:solidFill>
                  <a:schemeClr val="accent5">
                    <a:lumMod val="75000"/>
                  </a:schemeClr>
                </a:solidFill>
                <a:latin typeface="Arabic Typesetting" pitchFamily="66" charset="-78"/>
                <a:cs typeface="Arabic Typesetting" pitchFamily="66" charset="-78"/>
              </a:rPr>
              <a:t>التوقيع الرقمي</a:t>
            </a:r>
          </a:p>
          <a:p>
            <a:pPr marL="514350" indent="-514350">
              <a:buFont typeface="+mj-lt"/>
              <a:buAutoNum type="arabicPeriod"/>
            </a:pPr>
            <a:r>
              <a:rPr lang="ar-SA" sz="4000" b="1" dirty="0" smtClean="0">
                <a:solidFill>
                  <a:schemeClr val="accent5">
                    <a:lumMod val="75000"/>
                  </a:schemeClr>
                </a:solidFill>
                <a:latin typeface="Arabic Typesetting" pitchFamily="66" charset="-78"/>
                <a:cs typeface="Arabic Typesetting" pitchFamily="66" charset="-78"/>
              </a:rPr>
              <a:t>تبادل المفاتيح</a:t>
            </a:r>
            <a:endParaRPr lang="ar-SA" sz="4000" b="1" dirty="0">
              <a:solidFill>
                <a:schemeClr val="accent5">
                  <a:lumMod val="75000"/>
                </a:schemeClr>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189255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92696"/>
            <a:ext cx="7239000" cy="1143000"/>
          </a:xfrm>
        </p:spPr>
        <p:txBody>
          <a:bodyPr>
            <a:noAutofit/>
          </a:bodyPr>
          <a:lstStyle/>
          <a:p>
            <a:pPr marL="514350" lvl="0" indent="-514350" algn="ctr">
              <a:spcBef>
                <a:spcPts val="600"/>
              </a:spcBef>
            </a:pPr>
            <a:r>
              <a:rPr lang="ar-SA" sz="4400" u="sng" cap="none" dirty="0">
                <a:ln>
                  <a:noFill/>
                </a:ln>
                <a:solidFill>
                  <a:srgbClr val="FF0000"/>
                </a:solidFill>
                <a:latin typeface="Arabic Typesetting" pitchFamily="66" charset="-78"/>
                <a:ea typeface="+mn-ea"/>
                <a:cs typeface="Arabic Typesetting" pitchFamily="66" charset="-78"/>
              </a:rPr>
              <a:t>تشفير او فك التشفير</a:t>
            </a:r>
            <a:br>
              <a:rPr lang="ar-SA" sz="4400" u="sng" cap="none" dirty="0">
                <a:ln>
                  <a:noFill/>
                </a:ln>
                <a:solidFill>
                  <a:srgbClr val="FF0000"/>
                </a:solidFill>
                <a:latin typeface="Arabic Typesetting" pitchFamily="66" charset="-78"/>
                <a:ea typeface="+mn-ea"/>
                <a:cs typeface="Arabic Typesetting" pitchFamily="66" charset="-78"/>
              </a:rPr>
            </a:br>
            <a:endParaRPr lang="ar-SA" sz="4400" u="sng" dirty="0"/>
          </a:p>
        </p:txBody>
      </p:sp>
      <p:sp>
        <p:nvSpPr>
          <p:cNvPr id="3" name="عنصر نائب للمحتوى 2"/>
          <p:cNvSpPr>
            <a:spLocks noGrp="1"/>
          </p:cNvSpPr>
          <p:nvPr>
            <p:ph idx="1"/>
          </p:nvPr>
        </p:nvSpPr>
        <p:spPr/>
        <p:txBody>
          <a:bodyPr>
            <a:normAutofit/>
          </a:bodyPr>
          <a:lstStyle/>
          <a:p>
            <a:r>
              <a:rPr lang="ar-SA" sz="4400" b="1" dirty="0" smtClean="0">
                <a:latin typeface="Arabic Typesetting" pitchFamily="66" charset="-78"/>
                <a:cs typeface="Arabic Typesetting" pitchFamily="66" charset="-78"/>
              </a:rPr>
              <a:t>عملية التشفير باستخدام المفتاح العام للمستلم حيث توفر هذه الطريقة أمنية عالية لأن الذى يستطيع فتح التشفير هو الذى يمتلك المفتاح الخاص وفى هذه الحالة يكون المستلم ولكن هذه الطريقة لا توفر تحقق شخصية للمرسل</a:t>
            </a:r>
            <a:r>
              <a:rPr lang="en-US" sz="4400" b="1" dirty="0" smtClean="0">
                <a:latin typeface="Arabic Typesetting" pitchFamily="66" charset="-78"/>
                <a:cs typeface="Arabic Typesetting" pitchFamily="66" charset="-78"/>
              </a:rPr>
              <a:t>Authentication </a:t>
            </a:r>
            <a:endParaRPr lang="ar-SA" sz="44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1383350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sv-SE" dirty="0">
                <a:solidFill>
                  <a:schemeClr val="tx2">
                    <a:lumMod val="60000"/>
                    <a:lumOff val="40000"/>
                  </a:schemeClr>
                </a:solidFill>
              </a:rPr>
              <a:t>Encryption using Public-Key system</a:t>
            </a:r>
            <a:endParaRPr lang="en-GB" dirty="0">
              <a:solidFill>
                <a:schemeClr val="tx2">
                  <a:lumMod val="60000"/>
                  <a:lumOff val="40000"/>
                </a:schemeClr>
              </a:solidFill>
            </a:endParaRPr>
          </a:p>
        </p:txBody>
      </p:sp>
      <p:sp>
        <p:nvSpPr>
          <p:cNvPr id="6" name="Slide Number Placeholder 5"/>
          <p:cNvSpPr>
            <a:spLocks noGrp="1"/>
          </p:cNvSpPr>
          <p:nvPr>
            <p:ph type="sldNum" sz="quarter" idx="12"/>
          </p:nvPr>
        </p:nvSpPr>
        <p:spPr/>
        <p:txBody>
          <a:bodyPr/>
          <a:lstStyle/>
          <a:p>
            <a:fld id="{D586028B-C044-4690-B0B7-B0828781CAEE}" type="slidenum">
              <a:rPr lang="ar-SA">
                <a:solidFill>
                  <a:srgbClr val="B13F9A"/>
                </a:solidFill>
              </a:rPr>
              <a:pPr/>
              <a:t>5</a:t>
            </a:fld>
            <a:r>
              <a:rPr lang="en-US">
                <a:solidFill>
                  <a:srgbClr val="B13F9A"/>
                </a:solidFill>
              </a:rPr>
              <a:t>/27</a:t>
            </a:r>
            <a:endParaRPr lang="en-GB">
              <a:solidFill>
                <a:srgbClr val="B13F9A"/>
              </a:solidFill>
            </a:endParaRPr>
          </a:p>
        </p:txBody>
      </p:sp>
      <p:pic>
        <p:nvPicPr>
          <p:cNvPr id="1843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7075512" cy="3756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437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sz="5400" u="sng" dirty="0" smtClean="0">
                <a:solidFill>
                  <a:srgbClr val="FF0000"/>
                </a:solidFill>
                <a:latin typeface="Arabic Typesetting" pitchFamily="66" charset="-78"/>
                <a:cs typeface="Arabic Typesetting" pitchFamily="66" charset="-78"/>
              </a:rPr>
              <a:t>اثبات الهوية </a:t>
            </a:r>
            <a:r>
              <a:rPr lang="en-US" sz="5400" u="sng" dirty="0" smtClean="0">
                <a:solidFill>
                  <a:srgbClr val="FF0000"/>
                </a:solidFill>
                <a:latin typeface="Arabic Typesetting" pitchFamily="66" charset="-78"/>
                <a:cs typeface="Arabic Typesetting" pitchFamily="66" charset="-78"/>
              </a:rPr>
              <a:t> Authentication:</a:t>
            </a:r>
            <a:endParaRPr lang="ar-SA" sz="5400" u="sng" dirty="0">
              <a:solidFill>
                <a:srgbClr val="FF000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p:txBody>
          <a:bodyPr>
            <a:normAutofit/>
          </a:bodyPr>
          <a:lstStyle/>
          <a:p>
            <a:pPr algn="r" rtl="1"/>
            <a:r>
              <a:rPr lang="ar-SA" sz="3600" b="1" dirty="0">
                <a:solidFill>
                  <a:prstClr val="black"/>
                </a:solidFill>
                <a:latin typeface="Times New Roman"/>
                <a:ea typeface="Times New Roman"/>
                <a:cs typeface="Traditional Arabic"/>
              </a:rPr>
              <a:t>يعني التحقق من هوية المرسل ومصادر </a:t>
            </a:r>
            <a:r>
              <a:rPr lang="ar-SA" sz="3600" b="1" dirty="0" smtClean="0">
                <a:solidFill>
                  <a:prstClr val="black"/>
                </a:solidFill>
                <a:latin typeface="Times New Roman"/>
                <a:ea typeface="Times New Roman"/>
                <a:cs typeface="Traditional Arabic"/>
              </a:rPr>
              <a:t>البيات</a:t>
            </a:r>
          </a:p>
          <a:p>
            <a:pPr algn="r" rtl="1"/>
            <a:r>
              <a:rPr lang="ar-SA" sz="3600" b="1" dirty="0" smtClean="0">
                <a:solidFill>
                  <a:prstClr val="black"/>
                </a:solidFill>
                <a:latin typeface="Times New Roman"/>
                <a:cs typeface="Traditional Arabic"/>
              </a:rPr>
              <a:t>من الشكل التالي يتم التحقق من شخصية المرسل لأنه شفر الرسالة بمفتاحه الخاص ولكن هذه الطريقة لم تحقق الامنية المطلوبة لان كل شخص يستخدم المفتاح العام للمرسل يمكنه فك تشفير الرسالة.</a:t>
            </a:r>
            <a:endParaRPr lang="ar-SA" sz="3600" b="1" dirty="0"/>
          </a:p>
        </p:txBody>
      </p:sp>
      <p:sp>
        <p:nvSpPr>
          <p:cNvPr id="4" name="عنصر نائب لرقم الشريحة 3"/>
          <p:cNvSpPr>
            <a:spLocks noGrp="1"/>
          </p:cNvSpPr>
          <p:nvPr>
            <p:ph type="sldNum" sz="quarter" idx="12"/>
          </p:nvPr>
        </p:nvSpPr>
        <p:spPr/>
        <p:txBody>
          <a:bodyPr/>
          <a:lstStyle/>
          <a:p>
            <a:fld id="{03A368BC-172F-4E9E-B8C1-E575DB4FFF30}" type="slidenum">
              <a:rPr lang="ar-SA" smtClean="0">
                <a:solidFill>
                  <a:srgbClr val="B13F9A"/>
                </a:solidFill>
              </a:rPr>
              <a:pPr/>
              <a:t>6</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735696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GB" dirty="0">
                <a:solidFill>
                  <a:schemeClr val="tx2">
                    <a:lumMod val="60000"/>
                    <a:lumOff val="40000"/>
                  </a:schemeClr>
                </a:solidFill>
              </a:rPr>
              <a:t>Authentication using</a:t>
            </a:r>
            <a:r>
              <a:rPr lang="sv-SE" dirty="0">
                <a:solidFill>
                  <a:schemeClr val="tx2">
                    <a:lumMod val="60000"/>
                    <a:lumOff val="40000"/>
                  </a:schemeClr>
                </a:solidFill>
              </a:rPr>
              <a:t> </a:t>
            </a:r>
            <a:r>
              <a:rPr lang="en-GB" dirty="0">
                <a:solidFill>
                  <a:schemeClr val="tx2">
                    <a:lumMod val="60000"/>
                    <a:lumOff val="40000"/>
                  </a:schemeClr>
                </a:solidFill>
              </a:rPr>
              <a:t>Public-Key System</a:t>
            </a:r>
          </a:p>
        </p:txBody>
      </p:sp>
      <p:sp>
        <p:nvSpPr>
          <p:cNvPr id="5" name="Slide Number Placeholder 5"/>
          <p:cNvSpPr>
            <a:spLocks noGrp="1"/>
          </p:cNvSpPr>
          <p:nvPr>
            <p:ph type="sldNum" sz="quarter" idx="12"/>
          </p:nvPr>
        </p:nvSpPr>
        <p:spPr/>
        <p:txBody>
          <a:bodyPr/>
          <a:lstStyle/>
          <a:p>
            <a:fld id="{4C24B470-9478-4CE2-A697-54EEBF789F3A}" type="slidenum">
              <a:rPr lang="ar-SA">
                <a:solidFill>
                  <a:srgbClr val="B13F9A"/>
                </a:solidFill>
              </a:rPr>
              <a:pPr/>
              <a:t>7</a:t>
            </a:fld>
            <a:r>
              <a:rPr lang="en-US">
                <a:solidFill>
                  <a:srgbClr val="B13F9A"/>
                </a:solidFill>
              </a:rPr>
              <a:t>/27</a:t>
            </a:r>
            <a:endParaRPr lang="en-GB">
              <a:solidFill>
                <a:srgbClr val="B13F9A"/>
              </a:solidFill>
            </a:endParaRP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57400"/>
            <a:ext cx="6694512" cy="360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998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7584" y="1052736"/>
            <a:ext cx="7239000" cy="576064"/>
          </a:xfrm>
        </p:spPr>
        <p:txBody>
          <a:bodyPr>
            <a:noAutofit/>
          </a:bodyPr>
          <a:lstStyle/>
          <a:p>
            <a:pPr marL="274320" lvl="0" indent="-274320" algn="r">
              <a:spcBef>
                <a:spcPts val="600"/>
              </a:spcBef>
            </a:pPr>
            <a:r>
              <a:rPr lang="ar-SA" sz="3200" u="sng" cap="none" dirty="0">
                <a:ln>
                  <a:noFill/>
                </a:ln>
                <a:solidFill>
                  <a:srgbClr val="FF0000"/>
                </a:solidFill>
                <a:latin typeface="Arabic Typesetting" pitchFamily="66" charset="-78"/>
                <a:ea typeface="+mn-ea"/>
                <a:cs typeface="Arabic Typesetting" pitchFamily="66" charset="-78"/>
              </a:rPr>
              <a:t>اثبات صحة </a:t>
            </a:r>
            <a:r>
              <a:rPr lang="ar-SA" sz="3200" u="sng" cap="none" dirty="0" smtClean="0">
                <a:ln>
                  <a:noFill/>
                </a:ln>
                <a:solidFill>
                  <a:srgbClr val="FF0000"/>
                </a:solidFill>
                <a:latin typeface="Arabic Typesetting" pitchFamily="66" charset="-78"/>
                <a:ea typeface="+mn-ea"/>
                <a:cs typeface="Arabic Typesetting" pitchFamily="66" charset="-78"/>
              </a:rPr>
              <a:t>الرسالة</a:t>
            </a:r>
            <a:r>
              <a:rPr lang="en-US" sz="3200" u="sng" cap="none" dirty="0" smtClean="0">
                <a:ln>
                  <a:noFill/>
                </a:ln>
                <a:solidFill>
                  <a:srgbClr val="FF0000"/>
                </a:solidFill>
                <a:latin typeface="Arabic Typesetting" pitchFamily="66" charset="-78"/>
                <a:ea typeface="+mn-ea"/>
                <a:cs typeface="Arabic Typesetting" pitchFamily="66" charset="-78"/>
              </a:rPr>
              <a:t>Authentication</a:t>
            </a:r>
            <a:r>
              <a:rPr lang="ar-SA" sz="3200" u="sng" cap="none" dirty="0">
                <a:ln>
                  <a:noFill/>
                </a:ln>
                <a:solidFill>
                  <a:srgbClr val="FF0000"/>
                </a:solidFill>
                <a:latin typeface="Arabic Typesetting" pitchFamily="66" charset="-78"/>
                <a:ea typeface="+mn-ea"/>
                <a:cs typeface="Arabic Typesetting" pitchFamily="66" charset="-78"/>
              </a:rPr>
              <a:t/>
            </a:r>
            <a:br>
              <a:rPr lang="ar-SA" sz="3200" u="sng" cap="none" dirty="0">
                <a:ln>
                  <a:noFill/>
                </a:ln>
                <a:solidFill>
                  <a:srgbClr val="FF0000"/>
                </a:solidFill>
                <a:latin typeface="Arabic Typesetting" pitchFamily="66" charset="-78"/>
                <a:ea typeface="+mn-ea"/>
                <a:cs typeface="Arabic Typesetting" pitchFamily="66" charset="-78"/>
              </a:rPr>
            </a:br>
            <a:endParaRPr lang="ar-SA" sz="3200" u="sng" dirty="0">
              <a:solidFill>
                <a:srgbClr val="FF000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179512" y="1124744"/>
            <a:ext cx="8039744" cy="4846320"/>
          </a:xfrm>
        </p:spPr>
        <p:txBody>
          <a:bodyPr>
            <a:normAutofit fontScale="92500"/>
          </a:bodyPr>
          <a:lstStyle/>
          <a:p>
            <a:r>
              <a:rPr lang="ar-SA" sz="2800" b="1" dirty="0" smtClean="0">
                <a:latin typeface="Arabic Typesetting" pitchFamily="66" charset="-78"/>
                <a:cs typeface="Arabic Typesetting" pitchFamily="66" charset="-78"/>
              </a:rPr>
              <a:t>عندما يتم تناقل البيانات بين عدة اطراف في شبكة الانترنيت او في أي شبكة حاسوب  اخر سواء كانت سلكية او لا سلكية تتعرض هذه البيانات الى الكثير من الاعتراضات والهجوم وذألك من اجل القيام  بالعمليات اللاشرعية التالية :</a:t>
            </a:r>
          </a:p>
          <a:p>
            <a:pPr marL="484632" lvl="2" indent="0">
              <a:buNone/>
            </a:pPr>
            <a:r>
              <a:rPr lang="ar-SA" sz="2800" b="1" dirty="0" smtClean="0">
                <a:latin typeface="Arabic Typesetting" pitchFamily="66" charset="-78"/>
                <a:cs typeface="Arabic Typesetting" pitchFamily="66" charset="-78"/>
              </a:rPr>
              <a:t>1-</a:t>
            </a:r>
            <a:r>
              <a:rPr lang="ar-SA" sz="2800" b="1" dirty="0" smtClean="0">
                <a:solidFill>
                  <a:srgbClr val="FF0000"/>
                </a:solidFill>
                <a:latin typeface="Arabic Typesetting" pitchFamily="66" charset="-78"/>
                <a:cs typeface="Arabic Typesetting" pitchFamily="66" charset="-78"/>
              </a:rPr>
              <a:t> الكشف </a:t>
            </a:r>
            <a:r>
              <a:rPr lang="en-US" sz="2800" b="1" dirty="0" smtClean="0">
                <a:latin typeface="Arabic Typesetting" pitchFamily="66" charset="-78"/>
                <a:cs typeface="Arabic Typesetting" pitchFamily="66" charset="-78"/>
              </a:rPr>
              <a:t>Disclosure </a:t>
            </a:r>
            <a:r>
              <a:rPr lang="ar-SA" sz="2800" b="1" dirty="0" smtClean="0">
                <a:latin typeface="Arabic Typesetting" pitchFamily="66" charset="-78"/>
                <a:cs typeface="Arabic Typesetting" pitchFamily="66" charset="-78"/>
              </a:rPr>
              <a:t> </a:t>
            </a:r>
            <a:r>
              <a:rPr lang="ar-SA" sz="2800" b="1" dirty="0" smtClean="0">
                <a:latin typeface="Arabic Typesetting" pitchFamily="66" charset="-78"/>
                <a:cs typeface="Arabic Typesetting" pitchFamily="66" charset="-78"/>
              </a:rPr>
              <a:t>اطلاق محتوى الرسالة لأى شخص او القيام بعمليات معالجة لا تمتلك مفتاح التشفير </a:t>
            </a:r>
          </a:p>
          <a:p>
            <a:pPr marL="484632" lvl="2" indent="0">
              <a:buNone/>
            </a:pPr>
            <a:r>
              <a:rPr lang="ar-SA" sz="2800" b="1" dirty="0" smtClean="0">
                <a:latin typeface="Arabic Typesetting" pitchFamily="66" charset="-78"/>
                <a:cs typeface="Arabic Typesetting" pitchFamily="66" charset="-78"/>
              </a:rPr>
              <a:t>2- </a:t>
            </a:r>
            <a:r>
              <a:rPr lang="ar-SA" sz="2800" b="1" dirty="0" smtClean="0">
                <a:solidFill>
                  <a:srgbClr val="FF0000"/>
                </a:solidFill>
                <a:latin typeface="Arabic Typesetting" pitchFamily="66" charset="-78"/>
                <a:cs typeface="Arabic Typesetting" pitchFamily="66" charset="-78"/>
              </a:rPr>
              <a:t>تحليل بيانات المرور </a:t>
            </a:r>
            <a:r>
              <a:rPr lang="en-US" sz="2800" b="1" dirty="0" smtClean="0">
                <a:latin typeface="Arabic Typesetting" pitchFamily="66" charset="-78"/>
                <a:cs typeface="Arabic Typesetting" pitchFamily="66" charset="-78"/>
              </a:rPr>
              <a:t>Traffic Analysis </a:t>
            </a:r>
            <a:r>
              <a:rPr lang="ar-SA" sz="2800" b="1" dirty="0" smtClean="0">
                <a:latin typeface="Arabic Typesetting" pitchFamily="66" charset="-78"/>
                <a:cs typeface="Arabic Typesetting" pitchFamily="66" charset="-78"/>
              </a:rPr>
              <a:t> </a:t>
            </a:r>
            <a:r>
              <a:rPr lang="ar-SA" sz="2800" b="1" dirty="0" smtClean="0">
                <a:latin typeface="Arabic Typesetting" pitchFamily="66" charset="-78"/>
                <a:cs typeface="Arabic Typesetting" pitchFamily="66" charset="-78"/>
              </a:rPr>
              <a:t>اكتشاف نموذج مسار بيانات المرور اثناء النقل بين الاطراف المتصلة </a:t>
            </a:r>
          </a:p>
          <a:p>
            <a:pPr marL="484632" lvl="2" indent="0">
              <a:buNone/>
            </a:pPr>
            <a:r>
              <a:rPr lang="ar-SA" sz="2800" b="1" dirty="0" smtClean="0">
                <a:latin typeface="Arabic Typesetting" pitchFamily="66" charset="-78"/>
                <a:cs typeface="Arabic Typesetting" pitchFamily="66" charset="-78"/>
              </a:rPr>
              <a:t>3- </a:t>
            </a:r>
            <a:r>
              <a:rPr lang="ar-SA" sz="2800" b="1" dirty="0" smtClean="0">
                <a:solidFill>
                  <a:srgbClr val="FF0000"/>
                </a:solidFill>
                <a:latin typeface="Arabic Typesetting" pitchFamily="66" charset="-78"/>
                <a:cs typeface="Arabic Typesetting" pitchFamily="66" charset="-78"/>
              </a:rPr>
              <a:t>التنكر</a:t>
            </a:r>
            <a:r>
              <a:rPr lang="ar-SA" sz="2800" b="1" dirty="0" smtClean="0">
                <a:latin typeface="Arabic Typesetting" pitchFamily="66" charset="-78"/>
                <a:cs typeface="Arabic Typesetting" pitchFamily="66" charset="-78"/>
              </a:rPr>
              <a:t> </a:t>
            </a:r>
            <a:r>
              <a:rPr lang="en-US" sz="2800" b="1" dirty="0" smtClean="0">
                <a:latin typeface="Arabic Typesetting" pitchFamily="66" charset="-78"/>
                <a:cs typeface="Arabic Typesetting" pitchFamily="66" charset="-78"/>
              </a:rPr>
              <a:t>masquerade </a:t>
            </a:r>
            <a:r>
              <a:rPr lang="ar-SA" sz="2800" b="1" dirty="0" smtClean="0">
                <a:latin typeface="Arabic Typesetting" pitchFamily="66" charset="-78"/>
                <a:cs typeface="Arabic Typesetting" pitchFamily="66" charset="-78"/>
              </a:rPr>
              <a:t> ادخال الرسائل في الشبكة من مصدر هو جزأ من المحادثة و يتضمن هذا تكوين الرسائل من قبل الخصم الذى يتظاهر بانها اتية من مصدر مخول او شرعي معتمد </a:t>
            </a:r>
          </a:p>
          <a:p>
            <a:endParaRPr lang="ar-SA" sz="2800" b="1" dirty="0" smtClean="0">
              <a:latin typeface="Arabic Typesetting" pitchFamily="66" charset="-78"/>
              <a:cs typeface="Arabic Typesetting" pitchFamily="66" charset="-78"/>
            </a:endParaRPr>
          </a:p>
        </p:txBody>
      </p:sp>
      <p:sp>
        <p:nvSpPr>
          <p:cNvPr id="4" name="مستطيل 3"/>
          <p:cNvSpPr/>
          <p:nvPr/>
        </p:nvSpPr>
        <p:spPr>
          <a:xfrm>
            <a:off x="683568" y="553035"/>
            <a:ext cx="1914306" cy="584775"/>
          </a:xfrm>
          <a:prstGeom prst="rect">
            <a:avLst/>
          </a:prstGeom>
        </p:spPr>
        <p:txBody>
          <a:bodyPr wrap="none">
            <a:spAutoFit/>
          </a:bodyPr>
          <a:lstStyle/>
          <a:p>
            <a:r>
              <a:rPr lang="en-US" sz="3200" b="1" u="sng" dirty="0" smtClean="0">
                <a:solidFill>
                  <a:srgbClr val="FF0000"/>
                </a:solidFill>
                <a:latin typeface="Arabic Typesetting" pitchFamily="66" charset="-78"/>
                <a:ea typeface="+mj-ea"/>
                <a:cs typeface="Arabic Typesetting" pitchFamily="66" charset="-78"/>
              </a:rPr>
              <a:t>Message</a:t>
            </a:r>
            <a:endParaRPr lang="ar-SA" sz="3200" dirty="0"/>
          </a:p>
        </p:txBody>
      </p:sp>
    </p:spTree>
    <p:extLst>
      <p:ext uri="{BB962C8B-B14F-4D97-AF65-F5344CB8AC3E}">
        <p14:creationId xmlns:p14="http://schemas.microsoft.com/office/powerpoint/2010/main" val="93558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marL="484632" lvl="2" indent="0">
              <a:buClr>
                <a:srgbClr val="F9B639"/>
              </a:buClr>
              <a:buNone/>
            </a:pPr>
            <a:r>
              <a:rPr lang="ar-SA" sz="2800" b="1" dirty="0" smtClean="0">
                <a:solidFill>
                  <a:prstClr val="black"/>
                </a:solidFill>
                <a:latin typeface="Arabic Typesetting" pitchFamily="66" charset="-78"/>
                <a:cs typeface="Arabic Typesetting" pitchFamily="66" charset="-78"/>
              </a:rPr>
              <a:t>4-</a:t>
            </a:r>
            <a:r>
              <a:rPr lang="ar-SA" b="1" dirty="0" smtClean="0">
                <a:solidFill>
                  <a:prstClr val="black"/>
                </a:solidFill>
                <a:latin typeface="Arabic Typesetting" pitchFamily="66" charset="-78"/>
                <a:cs typeface="Arabic Typesetting" pitchFamily="66" charset="-78"/>
              </a:rPr>
              <a:t> </a:t>
            </a:r>
            <a:r>
              <a:rPr lang="ar-SA" sz="3200" b="1" dirty="0">
                <a:solidFill>
                  <a:srgbClr val="FF0000"/>
                </a:solidFill>
                <a:latin typeface="Arabic Typesetting" pitchFamily="66" charset="-78"/>
                <a:cs typeface="Arabic Typesetting" pitchFamily="66" charset="-78"/>
              </a:rPr>
              <a:t>تغير المحتوى </a:t>
            </a:r>
            <a:r>
              <a:rPr lang="en-US" sz="3200" b="1" dirty="0">
                <a:solidFill>
                  <a:prstClr val="black"/>
                </a:solidFill>
                <a:latin typeface="Arabic Typesetting" pitchFamily="66" charset="-78"/>
                <a:cs typeface="Arabic Typesetting" pitchFamily="66" charset="-78"/>
              </a:rPr>
              <a:t>content change </a:t>
            </a:r>
            <a:r>
              <a:rPr lang="ar-SA" sz="3200" b="1" dirty="0">
                <a:solidFill>
                  <a:prstClr val="black"/>
                </a:solidFill>
                <a:latin typeface="Arabic Typesetting" pitchFamily="66" charset="-78"/>
                <a:cs typeface="Arabic Typesetting" pitchFamily="66" charset="-78"/>
              </a:rPr>
              <a:t>تغير في محتوى </a:t>
            </a:r>
            <a:r>
              <a:rPr lang="ar-SA" sz="3200" b="1" dirty="0" smtClean="0">
                <a:solidFill>
                  <a:prstClr val="black"/>
                </a:solidFill>
                <a:latin typeface="Arabic Typesetting" pitchFamily="66" charset="-78"/>
                <a:cs typeface="Arabic Typesetting" pitchFamily="66" charset="-78"/>
              </a:rPr>
              <a:t>الرسائل بين </a:t>
            </a:r>
            <a:r>
              <a:rPr lang="ar-SA" sz="3200" b="1" dirty="0" err="1" smtClean="0">
                <a:solidFill>
                  <a:prstClr val="black"/>
                </a:solidFill>
                <a:latin typeface="Arabic Typesetting" pitchFamily="66" charset="-78"/>
                <a:cs typeface="Arabic Typesetting" pitchFamily="66" charset="-78"/>
              </a:rPr>
              <a:t>المتراسلين</a:t>
            </a:r>
            <a:r>
              <a:rPr lang="ar-SA" sz="3200" b="1" dirty="0" smtClean="0">
                <a:solidFill>
                  <a:prstClr val="black"/>
                </a:solidFill>
                <a:latin typeface="Arabic Typesetting" pitchFamily="66" charset="-78"/>
                <a:cs typeface="Arabic Typesetting" pitchFamily="66" charset="-78"/>
              </a:rPr>
              <a:t> </a:t>
            </a:r>
            <a:r>
              <a:rPr lang="ar-SA" sz="3200" b="1" dirty="0">
                <a:solidFill>
                  <a:prstClr val="black"/>
                </a:solidFill>
                <a:latin typeface="Arabic Typesetting" pitchFamily="66" charset="-78"/>
                <a:cs typeface="Arabic Typesetting" pitchFamily="66" charset="-78"/>
              </a:rPr>
              <a:t>وتتضمن عمليات التعديل ك الادخال </a:t>
            </a:r>
            <a:r>
              <a:rPr lang="ar-SA" sz="3200" b="1" dirty="0" smtClean="0">
                <a:solidFill>
                  <a:prstClr val="black"/>
                </a:solidFill>
                <a:latin typeface="Arabic Typesetting" pitchFamily="66" charset="-78"/>
                <a:cs typeface="Arabic Typesetting" pitchFamily="66" charset="-78"/>
              </a:rPr>
              <a:t>والحذف والنقل والتغيير </a:t>
            </a:r>
            <a:endParaRPr lang="ar-SA" sz="3200" b="1" dirty="0">
              <a:solidFill>
                <a:prstClr val="black"/>
              </a:solidFill>
              <a:latin typeface="Arabic Typesetting" pitchFamily="66" charset="-78"/>
              <a:cs typeface="Arabic Typesetting" pitchFamily="66" charset="-78"/>
            </a:endParaRPr>
          </a:p>
          <a:p>
            <a:pPr marL="484632" lvl="2" indent="0">
              <a:buClr>
                <a:srgbClr val="F9B639"/>
              </a:buClr>
              <a:buNone/>
            </a:pPr>
            <a:r>
              <a:rPr lang="ar-SA" sz="3200" b="1" dirty="0">
                <a:solidFill>
                  <a:prstClr val="black"/>
                </a:solidFill>
                <a:latin typeface="Arabic Typesetting" pitchFamily="66" charset="-78"/>
                <a:cs typeface="Arabic Typesetting" pitchFamily="66" charset="-78"/>
              </a:rPr>
              <a:t>5- </a:t>
            </a:r>
            <a:r>
              <a:rPr lang="ar-SA" sz="3200" b="1" dirty="0" smtClean="0">
                <a:latin typeface="Arabic Typesetting" pitchFamily="66" charset="-78"/>
                <a:cs typeface="Arabic Typesetting" pitchFamily="66" charset="-78"/>
              </a:rPr>
              <a:t> </a:t>
            </a:r>
            <a:r>
              <a:rPr lang="ar-SA" sz="3200" b="1" dirty="0" smtClean="0">
                <a:solidFill>
                  <a:srgbClr val="FF0000"/>
                </a:solidFill>
                <a:latin typeface="Arabic Typesetting" pitchFamily="66" charset="-78"/>
                <a:cs typeface="Arabic Typesetting" pitchFamily="66" charset="-78"/>
              </a:rPr>
              <a:t>تغيير الوقت </a:t>
            </a:r>
            <a:r>
              <a:rPr lang="en-US" sz="3200" b="1" dirty="0" smtClean="0">
                <a:latin typeface="Arabic Typesetting" pitchFamily="66" charset="-78"/>
                <a:cs typeface="Arabic Typesetting" pitchFamily="66" charset="-78"/>
              </a:rPr>
              <a:t>timing </a:t>
            </a:r>
            <a:r>
              <a:rPr lang="ar-SA" sz="3200" b="1" dirty="0" smtClean="0">
                <a:latin typeface="Arabic Typesetting" pitchFamily="66" charset="-78"/>
                <a:cs typeface="Arabic Typesetting" pitchFamily="66" charset="-78"/>
              </a:rPr>
              <a:t> تأخير واعادة بث الرسائل </a:t>
            </a:r>
          </a:p>
          <a:p>
            <a:pPr marL="484632" lvl="2" indent="0">
              <a:buNone/>
            </a:pPr>
            <a:r>
              <a:rPr lang="ar-SA" sz="3200" b="1" dirty="0" smtClean="0">
                <a:latin typeface="Arabic Typesetting" pitchFamily="66" charset="-78"/>
                <a:cs typeface="Arabic Typesetting" pitchFamily="66" charset="-78"/>
              </a:rPr>
              <a:t>7- </a:t>
            </a:r>
            <a:r>
              <a:rPr lang="ar-SA" sz="3200" b="1" dirty="0" smtClean="0">
                <a:solidFill>
                  <a:srgbClr val="FF0000"/>
                </a:solidFill>
                <a:latin typeface="Arabic Typesetting" pitchFamily="66" charset="-78"/>
                <a:cs typeface="Arabic Typesetting" pitchFamily="66" charset="-78"/>
              </a:rPr>
              <a:t>عدم انكار المصدر </a:t>
            </a:r>
            <a:r>
              <a:rPr lang="en-US" sz="3200" b="1" dirty="0" smtClean="0">
                <a:latin typeface="Arabic Typesetting" pitchFamily="66" charset="-78"/>
                <a:cs typeface="Arabic Typesetting" pitchFamily="66" charset="-78"/>
              </a:rPr>
              <a:t>source repudiation </a:t>
            </a:r>
            <a:r>
              <a:rPr lang="ar-SA" sz="3200" b="1" dirty="0" smtClean="0">
                <a:latin typeface="Arabic Typesetting" pitchFamily="66" charset="-78"/>
                <a:cs typeface="Arabic Typesetting" pitchFamily="66" charset="-78"/>
              </a:rPr>
              <a:t> انكار ارسال الرسالة من قبل المصدر </a:t>
            </a:r>
          </a:p>
          <a:p>
            <a:pPr marL="484632" lvl="2" indent="0">
              <a:buNone/>
            </a:pPr>
            <a:r>
              <a:rPr lang="ar-SA" sz="3200" b="1" dirty="0" smtClean="0">
                <a:latin typeface="Arabic Typesetting" pitchFamily="66" charset="-78"/>
                <a:cs typeface="Arabic Typesetting" pitchFamily="66" charset="-78"/>
              </a:rPr>
              <a:t>8- </a:t>
            </a:r>
            <a:r>
              <a:rPr lang="ar-SA" sz="3200" b="1" dirty="0" smtClean="0">
                <a:solidFill>
                  <a:srgbClr val="FF0000"/>
                </a:solidFill>
                <a:latin typeface="Arabic Typesetting" pitchFamily="66" charset="-78"/>
                <a:cs typeface="Arabic Typesetting" pitchFamily="66" charset="-78"/>
              </a:rPr>
              <a:t>عدم انكار الهدف </a:t>
            </a:r>
            <a:r>
              <a:rPr lang="en-US" sz="3200" b="1" dirty="0">
                <a:latin typeface="Arabic Typesetting" pitchFamily="66" charset="-78"/>
                <a:cs typeface="Arabic Typesetting" pitchFamily="66" charset="-78"/>
              </a:rPr>
              <a:t>destination </a:t>
            </a:r>
            <a:r>
              <a:rPr lang="en-US" sz="3200" b="1" dirty="0" smtClean="0">
                <a:latin typeface="Arabic Typesetting" pitchFamily="66" charset="-78"/>
                <a:cs typeface="Arabic Typesetting" pitchFamily="66" charset="-78"/>
              </a:rPr>
              <a:t>repudiation </a:t>
            </a:r>
            <a:r>
              <a:rPr lang="ar-SA" sz="3200" b="1" dirty="0" smtClean="0">
                <a:latin typeface="Arabic Typesetting" pitchFamily="66" charset="-78"/>
                <a:cs typeface="Arabic Typesetting" pitchFamily="66" charset="-78"/>
              </a:rPr>
              <a:t> انكار استلام الرسالة من قبل الهدف </a:t>
            </a:r>
          </a:p>
          <a:p>
            <a:pPr marL="484632" lvl="2" indent="0">
              <a:buNone/>
            </a:pP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152961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sz="4000" b="1" u="sng" dirty="0" smtClean="0">
                <a:solidFill>
                  <a:schemeClr val="bg2">
                    <a:lumMod val="50000"/>
                  </a:schemeClr>
                </a:solidFill>
                <a:latin typeface="Arabic Typesetting" pitchFamily="66" charset="-78"/>
                <a:cs typeface="Arabic Typesetting" pitchFamily="66" charset="-78"/>
              </a:rPr>
              <a:t>دالات اثبات الهوية : </a:t>
            </a:r>
          </a:p>
          <a:p>
            <a:pPr lvl="2"/>
            <a:r>
              <a:rPr lang="ar-SA" sz="3400" b="1" dirty="0" smtClean="0">
                <a:latin typeface="Arabic Typesetting" pitchFamily="66" charset="-78"/>
                <a:cs typeface="Arabic Typesetting" pitchFamily="66" charset="-78"/>
              </a:rPr>
              <a:t>أي اثبات هوية الرسالة أي مصدر الرسالة ويمكن عمل ذألك باستخدام الية التوقيع الرقمي حيث يمكن النظر لها على انها تمتلك بصورة اساسية المستويات التالية: </a:t>
            </a:r>
          </a:p>
          <a:p>
            <a:pPr lvl="2"/>
            <a:r>
              <a:rPr lang="ar-SA" sz="3400" b="1" dirty="0" smtClean="0">
                <a:latin typeface="Arabic Typesetting" pitchFamily="66" charset="-78"/>
                <a:cs typeface="Arabic Typesetting" pitchFamily="66" charset="-78"/>
              </a:rPr>
              <a:t>في المستوى الادنى يجب ان يكون هناك نوع من الدالات التي تنتج ما يثبت الهوية </a:t>
            </a:r>
          </a:p>
          <a:p>
            <a:pPr lvl="2"/>
            <a:r>
              <a:rPr lang="ar-SA" sz="3400" b="1" dirty="0" smtClean="0">
                <a:latin typeface="Arabic Typesetting" pitchFamily="66" charset="-78"/>
                <a:cs typeface="Arabic Typesetting" pitchFamily="66" charset="-78"/>
              </a:rPr>
              <a:t>في المستوى الاعلى قيمة يجب استخدامها لا ثبات صحة الرسالة </a:t>
            </a:r>
          </a:p>
          <a:p>
            <a:pPr lvl="2"/>
            <a:r>
              <a:rPr lang="ar-SA" sz="3400" b="1" dirty="0" smtClean="0">
                <a:latin typeface="Arabic Typesetting" pitchFamily="66" charset="-78"/>
                <a:cs typeface="Arabic Typesetting" pitchFamily="66" charset="-78"/>
              </a:rPr>
              <a:t>توجد انواع من الدالات لا نتاج ما يثبت الهوية  يمكن تجميع هذه الدالات بثلاثة مجاميع هي: </a:t>
            </a:r>
          </a:p>
          <a:p>
            <a:endParaRPr lang="ar-SA" dirty="0" smtClean="0"/>
          </a:p>
        </p:txBody>
      </p:sp>
    </p:spTree>
    <p:extLst>
      <p:ext uri="{BB962C8B-B14F-4D97-AF65-F5344CB8AC3E}">
        <p14:creationId xmlns:p14="http://schemas.microsoft.com/office/powerpoint/2010/main" val="133509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marL="0" indent="0">
              <a:buNone/>
            </a:pPr>
            <a:r>
              <a:rPr lang="ar-SA" sz="4000" b="1" dirty="0" smtClean="0">
                <a:latin typeface="Arabic Typesetting" pitchFamily="66" charset="-78"/>
                <a:cs typeface="Arabic Typesetting" pitchFamily="66" charset="-78"/>
              </a:rPr>
              <a:t>1- </a:t>
            </a:r>
            <a:r>
              <a:rPr lang="ar-SA" sz="2800" b="1" dirty="0" smtClean="0">
                <a:latin typeface="Arabic Typesetting" pitchFamily="66" charset="-78"/>
                <a:cs typeface="Arabic Typesetting" pitchFamily="66" charset="-78"/>
              </a:rPr>
              <a:t>تشفير الرسالة </a:t>
            </a:r>
            <a:r>
              <a:rPr lang="en-US" sz="2800" b="1" dirty="0" smtClean="0">
                <a:latin typeface="Arabic Typesetting" pitchFamily="66" charset="-78"/>
                <a:cs typeface="Arabic Typesetting" pitchFamily="66" charset="-78"/>
              </a:rPr>
              <a:t>message encryption </a:t>
            </a:r>
            <a:r>
              <a:rPr lang="ar-SA" sz="2800" b="1" dirty="0" smtClean="0">
                <a:latin typeface="Arabic Typesetting" pitchFamily="66" charset="-78"/>
                <a:cs typeface="Arabic Typesetting" pitchFamily="66" charset="-78"/>
              </a:rPr>
              <a:t> يعمل النص المشفر للرسالة الكاملة كمحقق على صحتها.</a:t>
            </a:r>
          </a:p>
          <a:p>
            <a:pPr marL="0" indent="0">
              <a:buNone/>
            </a:pPr>
            <a:r>
              <a:rPr lang="ar-SA" sz="2800" b="1" dirty="0" smtClean="0">
                <a:latin typeface="Arabic Typesetting" pitchFamily="66" charset="-78"/>
                <a:cs typeface="Arabic Typesetting" pitchFamily="66" charset="-78"/>
              </a:rPr>
              <a:t> 2- رمز التحقق من الرسالة </a:t>
            </a:r>
            <a:r>
              <a:rPr lang="en-US" sz="2800" b="1" dirty="0" smtClean="0">
                <a:latin typeface="Arabic Typesetting" pitchFamily="66" charset="-78"/>
                <a:cs typeface="Arabic Typesetting" pitchFamily="66" charset="-78"/>
              </a:rPr>
              <a:t>message authentication (MAC)</a:t>
            </a:r>
            <a:r>
              <a:rPr lang="en-US" sz="2800" b="1" dirty="0" smtClean="0">
                <a:solidFill>
                  <a:prstClr val="black"/>
                </a:solidFill>
                <a:latin typeface="Arabic Typesetting" pitchFamily="66" charset="-78"/>
                <a:cs typeface="Arabic Typesetting" pitchFamily="66" charset="-78"/>
              </a:rPr>
              <a:t> </a:t>
            </a:r>
            <a:r>
              <a:rPr lang="en-US" sz="2800" b="1" dirty="0">
                <a:solidFill>
                  <a:prstClr val="black"/>
                </a:solidFill>
                <a:latin typeface="Arabic Typesetting" pitchFamily="66" charset="-78"/>
                <a:cs typeface="Arabic Typesetting" pitchFamily="66" charset="-78"/>
              </a:rPr>
              <a:t>code</a:t>
            </a:r>
            <a:r>
              <a:rPr lang="en-US" sz="2800" b="1" dirty="0" smtClean="0">
                <a:latin typeface="Arabic Typesetting" pitchFamily="66" charset="-78"/>
                <a:cs typeface="Arabic Typesetting" pitchFamily="66" charset="-78"/>
              </a:rPr>
              <a:t> </a:t>
            </a:r>
            <a:r>
              <a:rPr lang="ar-SA" sz="2800" b="1" dirty="0" smtClean="0">
                <a:latin typeface="Arabic Typesetting" pitchFamily="66" charset="-78"/>
                <a:cs typeface="Arabic Typesetting" pitchFamily="66" charset="-78"/>
              </a:rPr>
              <a:t> تنتج دالة عامة للرسالة والمفتاح السرى قيمة ذات طول ثابت</a:t>
            </a:r>
          </a:p>
          <a:p>
            <a:pPr marL="0" indent="0">
              <a:buNone/>
            </a:pPr>
            <a:r>
              <a:rPr lang="ar-SA" sz="2800" b="1" dirty="0" smtClean="0">
                <a:latin typeface="Arabic Typesetting" pitchFamily="66" charset="-78"/>
                <a:cs typeface="Arabic Typesetting" pitchFamily="66" charset="-78"/>
              </a:rPr>
              <a:t> 3- دالة الهاش </a:t>
            </a:r>
            <a:r>
              <a:rPr lang="en-US" sz="2800" b="1" dirty="0" smtClean="0">
                <a:latin typeface="Arabic Typesetting" pitchFamily="66" charset="-78"/>
                <a:cs typeface="Arabic Typesetting" pitchFamily="66" charset="-78"/>
              </a:rPr>
              <a:t>hash function </a:t>
            </a:r>
            <a:r>
              <a:rPr lang="ar-SA" sz="2800" b="1" dirty="0" smtClean="0">
                <a:latin typeface="Arabic Typesetting" pitchFamily="66" charset="-78"/>
                <a:cs typeface="Arabic Typesetting" pitchFamily="66" charset="-78"/>
              </a:rPr>
              <a:t> تحول دالة عامة الرسائل باي طول كانت الى قيمة هاشيه محدودة الطول.</a:t>
            </a:r>
          </a:p>
        </p:txBody>
      </p:sp>
    </p:spTree>
    <p:extLst>
      <p:ext uri="{BB962C8B-B14F-4D97-AF65-F5344CB8AC3E}">
        <p14:creationId xmlns:p14="http://schemas.microsoft.com/office/powerpoint/2010/main" val="354796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571184" cy="1143000"/>
          </a:xfrm>
        </p:spPr>
        <p:txBody>
          <a:bodyPr>
            <a:normAutofit fontScale="90000"/>
          </a:bodyPr>
          <a:lstStyle/>
          <a:p>
            <a:pPr lvl="0" algn="r">
              <a:spcBef>
                <a:spcPts val="600"/>
              </a:spcBef>
            </a:pPr>
            <a:r>
              <a:rPr lang="ar-SA" sz="4000" u="sng" cap="none" dirty="0">
                <a:ln>
                  <a:noFill/>
                </a:ln>
                <a:solidFill>
                  <a:srgbClr val="FF0000"/>
                </a:solidFill>
                <a:latin typeface="Arabic Typesetting" pitchFamily="66" charset="-78"/>
                <a:ea typeface="+mn-ea"/>
                <a:cs typeface="Arabic Typesetting" pitchFamily="66" charset="-78"/>
              </a:rPr>
              <a:t>رمز التحقق من الرسالة </a:t>
            </a:r>
            <a:r>
              <a:rPr lang="en-US" sz="4000" u="sng" cap="none" dirty="0" smtClean="0">
                <a:ln>
                  <a:noFill/>
                </a:ln>
                <a:solidFill>
                  <a:srgbClr val="FF0000"/>
                </a:solidFill>
                <a:latin typeface="Arabic Typesetting" pitchFamily="66" charset="-78"/>
                <a:ea typeface="+mn-ea"/>
                <a:cs typeface="Arabic Typesetting" pitchFamily="66" charset="-78"/>
              </a:rPr>
              <a:t>Message Authentication </a:t>
            </a:r>
            <a:r>
              <a:rPr lang="en-US" sz="3600" u="sng" cap="none" dirty="0" smtClean="0">
                <a:ln>
                  <a:noFill/>
                </a:ln>
                <a:solidFill>
                  <a:srgbClr val="FF0000"/>
                </a:solidFill>
                <a:latin typeface="Arabic Typesetting" pitchFamily="66" charset="-78"/>
                <a:cs typeface="Arabic Typesetting" pitchFamily="66" charset="-78"/>
              </a:rPr>
              <a:t>Code</a:t>
            </a:r>
            <a:r>
              <a:rPr lang="en-US" sz="4000" u="sng" cap="none" dirty="0" smtClean="0">
                <a:ln>
                  <a:noFill/>
                </a:ln>
                <a:solidFill>
                  <a:srgbClr val="FF0000"/>
                </a:solidFill>
                <a:latin typeface="Arabic Typesetting" pitchFamily="66" charset="-78"/>
                <a:ea typeface="+mn-ea"/>
                <a:cs typeface="Arabic Typesetting" pitchFamily="66" charset="-78"/>
              </a:rPr>
              <a:t> </a:t>
            </a:r>
            <a:r>
              <a:rPr lang="en-US" sz="4000" u="sng" cap="none" dirty="0">
                <a:ln>
                  <a:noFill/>
                </a:ln>
                <a:solidFill>
                  <a:srgbClr val="FF0000"/>
                </a:solidFill>
                <a:latin typeface="Arabic Typesetting" pitchFamily="66" charset="-78"/>
                <a:ea typeface="+mn-ea"/>
                <a:cs typeface="Arabic Typesetting" pitchFamily="66" charset="-78"/>
              </a:rPr>
              <a:t>(MAC</a:t>
            </a:r>
            <a:r>
              <a:rPr lang="en-US" sz="4000" u="sng" cap="none" dirty="0" smtClean="0">
                <a:ln>
                  <a:noFill/>
                </a:ln>
                <a:solidFill>
                  <a:srgbClr val="FF0000"/>
                </a:solidFill>
                <a:latin typeface="Arabic Typesetting" pitchFamily="66" charset="-78"/>
                <a:ea typeface="+mn-ea"/>
                <a:cs typeface="Arabic Typesetting" pitchFamily="66" charset="-78"/>
              </a:rPr>
              <a:t>)</a:t>
            </a:r>
            <a:endParaRPr lang="ar-SA" sz="4000" u="sng" cap="none" dirty="0">
              <a:ln>
                <a:noFill/>
              </a:ln>
              <a:solidFill>
                <a:srgbClr val="FF0000"/>
              </a:solidFill>
              <a:latin typeface="Arabic Typesetting" pitchFamily="66" charset="-78"/>
              <a:ea typeface="+mn-ea"/>
              <a:cs typeface="Arabic Typesetting" pitchFamily="66" charset="-78"/>
            </a:endParaRPr>
          </a:p>
        </p:txBody>
      </p:sp>
      <p:sp>
        <p:nvSpPr>
          <p:cNvPr id="3" name="عنصر نائب للمحتوى 2"/>
          <p:cNvSpPr>
            <a:spLocks noGrp="1"/>
          </p:cNvSpPr>
          <p:nvPr>
            <p:ph idx="1"/>
          </p:nvPr>
        </p:nvSpPr>
        <p:spPr/>
        <p:txBody>
          <a:bodyPr>
            <a:normAutofit/>
          </a:bodyPr>
          <a:lstStyle/>
          <a:p>
            <a:r>
              <a:rPr lang="ar-SA" sz="2800" b="1" dirty="0" smtClean="0">
                <a:latin typeface="Arabic Typesetting" pitchFamily="66" charset="-78"/>
                <a:cs typeface="Arabic Typesetting" pitchFamily="66" charset="-78"/>
              </a:rPr>
              <a:t>احدى التقنيات المستخدمة لأثبات صحة وأصالة الأرسال هي عملية استخدام مفتاح سرى لتوليد كتلة صغيرة من البيانات تعرف بال </a:t>
            </a:r>
            <a:r>
              <a:rPr lang="en-US" sz="2800" b="1" dirty="0" smtClean="0">
                <a:latin typeface="Arabic Typesetting" pitchFamily="66" charset="-78"/>
                <a:cs typeface="Arabic Typesetting" pitchFamily="66" charset="-78"/>
              </a:rPr>
              <a:t>MAC</a:t>
            </a:r>
            <a:r>
              <a:rPr lang="ar-SA" sz="2800" b="1" dirty="0" smtClean="0">
                <a:latin typeface="Arabic Typesetting" pitchFamily="66" charset="-78"/>
                <a:cs typeface="Arabic Typesetting" pitchFamily="66" charset="-78"/>
              </a:rPr>
              <a:t> والتي تضاف نهاية الرسالة</a:t>
            </a:r>
          </a:p>
          <a:p>
            <a:r>
              <a:rPr lang="ar-SA" sz="2800" b="1" dirty="0" smtClean="0">
                <a:latin typeface="Arabic Typesetting" pitchFamily="66" charset="-78"/>
                <a:cs typeface="Arabic Typesetting" pitchFamily="66" charset="-78"/>
              </a:rPr>
              <a:t>تفترض في هذه التقنية بأن طرفي الارسال يشتركون بمفتاح سرى عام هو  </a:t>
            </a:r>
            <a:r>
              <a:rPr lang="en-US" sz="2800" b="1" dirty="0" smtClean="0">
                <a:latin typeface="Arabic Typesetting" pitchFamily="66" charset="-78"/>
                <a:cs typeface="Arabic Typesetting" pitchFamily="66" charset="-78"/>
              </a:rPr>
              <a:t>k  </a:t>
            </a:r>
            <a:r>
              <a:rPr lang="ar-SA" sz="2800" b="1" dirty="0" smtClean="0">
                <a:latin typeface="Arabic Typesetting" pitchFamily="66" charset="-78"/>
                <a:cs typeface="Arabic Typesetting" pitchFamily="66" charset="-78"/>
              </a:rPr>
              <a:t>فمثلا عندما يمتلك المستخدم </a:t>
            </a:r>
            <a:r>
              <a:rPr lang="en-US" sz="2800" b="1" dirty="0" smtClean="0">
                <a:latin typeface="Arabic Typesetting" pitchFamily="66" charset="-78"/>
                <a:cs typeface="Arabic Typesetting" pitchFamily="66" charset="-78"/>
              </a:rPr>
              <a:t>A</a:t>
            </a:r>
            <a:r>
              <a:rPr lang="ar-SA" sz="2800" b="1" dirty="0" smtClean="0">
                <a:latin typeface="Arabic Typesetting" pitchFamily="66" charset="-78"/>
                <a:cs typeface="Arabic Typesetting" pitchFamily="66" charset="-78"/>
              </a:rPr>
              <a:t> رسالة ويريد ان يقوم بأرسالها الى المستخدم </a:t>
            </a:r>
            <a:r>
              <a:rPr lang="en-US" sz="2800" b="1" dirty="0" smtClean="0">
                <a:latin typeface="Arabic Typesetting" pitchFamily="66" charset="-78"/>
                <a:cs typeface="Arabic Typesetting" pitchFamily="66" charset="-78"/>
              </a:rPr>
              <a:t>B</a:t>
            </a:r>
            <a:r>
              <a:rPr lang="ar-SA" sz="2800" b="1" dirty="0" smtClean="0">
                <a:latin typeface="Arabic Typesetting" pitchFamily="66" charset="-78"/>
                <a:cs typeface="Arabic Typesetting" pitchFamily="66" charset="-78"/>
              </a:rPr>
              <a:t> فيمكن حساب رمز اثبات صحة الرسال كدالة تضاف الى الرسالة المفتوحة كما في المعادلة التالية : </a:t>
            </a:r>
          </a:p>
          <a:p>
            <a:pPr marL="0" indent="0" algn="ctr">
              <a:buNone/>
            </a:pPr>
            <a:r>
              <a:rPr lang="en-US" sz="2800" b="1" dirty="0" smtClean="0">
                <a:solidFill>
                  <a:srgbClr val="FF0000"/>
                </a:solidFill>
                <a:latin typeface="Arabic Typesetting" pitchFamily="66" charset="-78"/>
                <a:cs typeface="Arabic Typesetting" pitchFamily="66" charset="-78"/>
              </a:rPr>
              <a:t>MAC=F(K,M)</a:t>
            </a:r>
            <a:endParaRPr lang="ar-SA" sz="2800" b="1" dirty="0" smtClean="0">
              <a:solidFill>
                <a:srgbClr val="FF0000"/>
              </a:solidFill>
              <a:latin typeface="Arabic Typesetting" pitchFamily="66" charset="-78"/>
              <a:cs typeface="Arabic Typesetting" pitchFamily="66" charset="-78"/>
            </a:endParaRPr>
          </a:p>
          <a:p>
            <a:endParaRPr lang="ar-SA" sz="2800" dirty="0"/>
          </a:p>
        </p:txBody>
      </p:sp>
    </p:spTree>
    <p:extLst>
      <p:ext uri="{BB962C8B-B14F-4D97-AF65-F5344CB8AC3E}">
        <p14:creationId xmlns:p14="http://schemas.microsoft.com/office/powerpoint/2010/main" val="1783282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buClr>
                <a:srgbClr val="B13F9A"/>
              </a:buClr>
            </a:pPr>
            <a:r>
              <a:rPr lang="ar-SA" sz="2800" b="1" dirty="0">
                <a:solidFill>
                  <a:prstClr val="black"/>
                </a:solidFill>
                <a:latin typeface="Arabic Typesetting" pitchFamily="66" charset="-78"/>
                <a:cs typeface="Arabic Typesetting" pitchFamily="66" charset="-78"/>
              </a:rPr>
              <a:t>الشكل التالي يوضح دالة ال</a:t>
            </a:r>
            <a:r>
              <a:rPr lang="en-US" sz="2800" b="1" dirty="0">
                <a:solidFill>
                  <a:prstClr val="black"/>
                </a:solidFill>
                <a:latin typeface="Arabic Typesetting" pitchFamily="66" charset="-78"/>
                <a:cs typeface="Arabic Typesetting" pitchFamily="66" charset="-78"/>
              </a:rPr>
              <a:t>MAC</a:t>
            </a:r>
            <a:r>
              <a:rPr lang="ar-SA" sz="2800" b="1" dirty="0">
                <a:solidFill>
                  <a:prstClr val="black"/>
                </a:solidFill>
                <a:latin typeface="Arabic Typesetting" pitchFamily="66" charset="-78"/>
                <a:cs typeface="Arabic Typesetting" pitchFamily="66" charset="-78"/>
              </a:rPr>
              <a:t> والتي سيتم اضافتها الى الرسالة </a:t>
            </a:r>
          </a:p>
          <a:p>
            <a:pPr lvl="0">
              <a:buClr>
                <a:srgbClr val="B13F9A"/>
              </a:buClr>
            </a:pPr>
            <a:r>
              <a:rPr lang="ar-SA" sz="2800" b="1" dirty="0">
                <a:solidFill>
                  <a:prstClr val="black"/>
                </a:solidFill>
                <a:latin typeface="Arabic Typesetting" pitchFamily="66" charset="-78"/>
                <a:cs typeface="Arabic Typesetting" pitchFamily="66" charset="-78"/>
              </a:rPr>
              <a:t>العملية التي تم وصفها الان مشابهة الى عملية التشفير بحد كبير واحد الاختلافات هو ان الخوارزمية اثبات الهوية لا تحتاج الى عكسها مثل ما تحتاجه عملية فك الشفرة </a:t>
            </a:r>
            <a:endParaRPr lang="en-US" sz="2800" b="1" dirty="0">
              <a:solidFill>
                <a:prstClr val="black"/>
              </a:solidFill>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3384976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009415D-23CE-412B-956D-ED0D5839645E}" type="slidenum">
              <a:rPr lang="ar-SA">
                <a:solidFill>
                  <a:srgbClr val="B13F9A"/>
                </a:solidFill>
              </a:rPr>
              <a:pPr/>
              <a:t>14</a:t>
            </a:fld>
            <a:r>
              <a:rPr lang="en-US">
                <a:solidFill>
                  <a:srgbClr val="B13F9A"/>
                </a:solidFill>
              </a:rPr>
              <a:t>/27</a:t>
            </a:r>
            <a:endParaRPr lang="en-GB">
              <a:solidFill>
                <a:srgbClr val="B13F9A"/>
              </a:solidFill>
            </a:endParaRPr>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96752"/>
            <a:ext cx="7075512"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8093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764704"/>
            <a:ext cx="7239000" cy="1143000"/>
          </a:xfrm>
        </p:spPr>
        <p:txBody>
          <a:bodyPr>
            <a:normAutofit fontScale="90000"/>
          </a:bodyPr>
          <a:lstStyle/>
          <a:p>
            <a:pPr marL="274320" lvl="0" indent="-274320" algn="r">
              <a:spcBef>
                <a:spcPts val="600"/>
              </a:spcBef>
            </a:pPr>
            <a:r>
              <a:rPr lang="ar-SA" sz="3600" u="sng" cap="none" dirty="0">
                <a:ln>
                  <a:noFill/>
                </a:ln>
                <a:solidFill>
                  <a:schemeClr val="accent1">
                    <a:lumMod val="75000"/>
                  </a:schemeClr>
                </a:solidFill>
                <a:latin typeface="Arabic Typesetting" pitchFamily="66" charset="-78"/>
                <a:ea typeface="+mn-ea"/>
                <a:cs typeface="Arabic Typesetting" pitchFamily="66" charset="-78"/>
              </a:rPr>
              <a:t>3- دالة هاش ذات الاتجاه الواحد </a:t>
            </a:r>
            <a:r>
              <a:rPr lang="en-US" sz="3600" u="sng" cap="none" dirty="0">
                <a:ln>
                  <a:noFill/>
                </a:ln>
                <a:solidFill>
                  <a:schemeClr val="accent1">
                    <a:lumMod val="75000"/>
                  </a:schemeClr>
                </a:solidFill>
                <a:latin typeface="Arabic Typesetting" pitchFamily="66" charset="-78"/>
                <a:ea typeface="+mn-ea"/>
                <a:cs typeface="Arabic Typesetting" pitchFamily="66" charset="-78"/>
              </a:rPr>
              <a:t>one-way hash function : </a:t>
            </a:r>
            <a:br>
              <a:rPr lang="en-US" sz="3600" u="sng" cap="none" dirty="0">
                <a:ln>
                  <a:noFill/>
                </a:ln>
                <a:solidFill>
                  <a:schemeClr val="accent1">
                    <a:lumMod val="75000"/>
                  </a:schemeClr>
                </a:solidFill>
                <a:latin typeface="Arabic Typesetting" pitchFamily="66" charset="-78"/>
                <a:ea typeface="+mn-ea"/>
                <a:cs typeface="Arabic Typesetting" pitchFamily="66" charset="-78"/>
              </a:rPr>
            </a:br>
            <a:endParaRPr lang="ar-SA" sz="3600" u="sng" dirty="0">
              <a:solidFill>
                <a:schemeClr val="accent1">
                  <a:lumMod val="75000"/>
                </a:schemeClr>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p:txBody>
          <a:bodyPr>
            <a:normAutofit fontScale="92500" lnSpcReduction="20000"/>
          </a:bodyPr>
          <a:lstStyle/>
          <a:p>
            <a:r>
              <a:rPr lang="ar-SA" sz="3600" b="1" dirty="0" smtClean="0">
                <a:latin typeface="Arabic Typesetting" pitchFamily="66" charset="-78"/>
                <a:cs typeface="Arabic Typesetting" pitchFamily="66" charset="-78"/>
              </a:rPr>
              <a:t>اكثر طريقة من رمز اثبات هوية الرسالة لفتت الانتباه هي دالة هاش ذات الاتجاه الواحد حيث تتقبل دالة الهاش مثل رمز اثبات اصالة, الرسالة (</a:t>
            </a:r>
            <a:r>
              <a:rPr lang="en-US" sz="3600" b="1" dirty="0" smtClean="0">
                <a:latin typeface="Arabic Typesetting" pitchFamily="66" charset="-78"/>
                <a:cs typeface="Arabic Typesetting" pitchFamily="66" charset="-78"/>
              </a:rPr>
              <a:t>M</a:t>
            </a:r>
            <a:r>
              <a:rPr lang="ar-SA" sz="3600" b="1" dirty="0" smtClean="0">
                <a:latin typeface="Arabic Typesetting" pitchFamily="66" charset="-78"/>
                <a:cs typeface="Arabic Typesetting" pitchFamily="66" charset="-78"/>
              </a:rPr>
              <a:t> ) </a:t>
            </a:r>
            <a:r>
              <a:rPr lang="en-US" sz="3600" b="1" dirty="0" smtClean="0">
                <a:latin typeface="Arabic Typesetting" pitchFamily="66" charset="-78"/>
                <a:cs typeface="Arabic Typesetting" pitchFamily="66" charset="-78"/>
              </a:rPr>
              <a:t>h</a:t>
            </a:r>
            <a:r>
              <a:rPr lang="ar-SA" sz="3600" b="1" dirty="0" smtClean="0">
                <a:latin typeface="Arabic Typesetting" pitchFamily="66" charset="-78"/>
                <a:cs typeface="Arabic Typesetting" pitchFamily="66" charset="-78"/>
              </a:rPr>
              <a:t>ذات الطول المتغير كمدخلات , لإنتاج مختصر رسالة ثابت الحجم </a:t>
            </a:r>
            <a:r>
              <a:rPr lang="en-US" sz="3600" b="1" dirty="0" smtClean="0">
                <a:latin typeface="Arabic Typesetting" pitchFamily="66" charset="-78"/>
                <a:cs typeface="Arabic Typesetting" pitchFamily="66" charset="-78"/>
              </a:rPr>
              <a:t>H(M)</a:t>
            </a:r>
            <a:r>
              <a:rPr lang="ar-SA" sz="3600" b="1" dirty="0" smtClean="0">
                <a:latin typeface="Arabic Typesetting" pitchFamily="66" charset="-78"/>
                <a:cs typeface="Arabic Typesetting" pitchFamily="66" charset="-78"/>
              </a:rPr>
              <a:t> كمخرجات وليس مثل </a:t>
            </a:r>
            <a:r>
              <a:rPr lang="en-US" sz="3600" b="1" dirty="0" smtClean="0">
                <a:latin typeface="Arabic Typesetting" pitchFamily="66" charset="-78"/>
                <a:cs typeface="Arabic Typesetting" pitchFamily="66" charset="-78"/>
              </a:rPr>
              <a:t>MAC</a:t>
            </a:r>
            <a:r>
              <a:rPr lang="ar-SA" sz="3600" b="1" dirty="0" smtClean="0">
                <a:latin typeface="Arabic Typesetting" pitchFamily="66" charset="-78"/>
                <a:cs typeface="Arabic Typesetting" pitchFamily="66" charset="-78"/>
              </a:rPr>
              <a:t>, دالة الهاش ايضا لا تأخذ مفتاح سرى كمدخل لأثبات هوية الرسالة بل ان مختصر الرسالة يتم ارساله مع الرسالة بطريقة يكون فيها مختصر الرسالة هو موثوق. </a:t>
            </a:r>
          </a:p>
          <a:p>
            <a:r>
              <a:rPr lang="ar-SA" sz="3600" b="1" dirty="0" smtClean="0">
                <a:latin typeface="Arabic Typesetting" pitchFamily="66" charset="-78"/>
                <a:cs typeface="Arabic Typesetting" pitchFamily="66" charset="-78"/>
              </a:rPr>
              <a:t>يوضح الشكل التالي ثلاثة طرق يمكن اثبات اصالة الرسالة فيها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921747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sz="5400" u="sng" dirty="0" smtClean="0">
                <a:solidFill>
                  <a:schemeClr val="accent1">
                    <a:lumMod val="75000"/>
                  </a:schemeClr>
                </a:solidFill>
                <a:latin typeface="Arabic Typesetting" pitchFamily="66" charset="-78"/>
                <a:cs typeface="Arabic Typesetting" pitchFamily="66" charset="-78"/>
              </a:rPr>
              <a:t>الطريقة الأولى: استخدام مفتاح سرى</a:t>
            </a:r>
            <a:endParaRPr lang="ar-SA" sz="5400" u="sng" dirty="0">
              <a:solidFill>
                <a:schemeClr val="accent1">
                  <a:lumMod val="75000"/>
                </a:schemeClr>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p:txBody>
          <a:bodyPr>
            <a:noAutofit/>
          </a:bodyPr>
          <a:lstStyle/>
          <a:p>
            <a:r>
              <a:rPr lang="ar-SA" sz="3600" b="1" dirty="0" smtClean="0">
                <a:latin typeface="Arabic Typesetting" pitchFamily="66" charset="-78"/>
                <a:cs typeface="Arabic Typesetting" pitchFamily="66" charset="-78"/>
              </a:rPr>
              <a:t>المرسل :</a:t>
            </a:r>
          </a:p>
          <a:p>
            <a:pPr marL="0" indent="0">
              <a:buNone/>
            </a:pPr>
            <a:r>
              <a:rPr lang="ar-SA" sz="3600" b="1" dirty="0" smtClean="0">
                <a:solidFill>
                  <a:srgbClr val="FF0000"/>
                </a:solidFill>
                <a:latin typeface="Arabic Typesetting" pitchFamily="66" charset="-78"/>
                <a:cs typeface="Arabic Typesetting" pitchFamily="66" charset="-78"/>
              </a:rPr>
              <a:t>1- يأخذ جزء الرسالة ويشفر باستخدام الدالة الهاشية </a:t>
            </a:r>
          </a:p>
          <a:p>
            <a:pPr marL="0" indent="0">
              <a:buNone/>
            </a:pPr>
            <a:r>
              <a:rPr lang="ar-SA" sz="3600" b="1" dirty="0" smtClean="0">
                <a:solidFill>
                  <a:srgbClr val="FF0000"/>
                </a:solidFill>
                <a:latin typeface="Arabic Typesetting" pitchFamily="66" charset="-78"/>
                <a:cs typeface="Arabic Typesetting" pitchFamily="66" charset="-78"/>
              </a:rPr>
              <a:t>2- تأخذ الناتج ويشفر باستخدام المفتاح </a:t>
            </a:r>
            <a:r>
              <a:rPr lang="en-US" sz="3600" b="1" dirty="0" smtClean="0">
                <a:solidFill>
                  <a:srgbClr val="FF0000"/>
                </a:solidFill>
                <a:latin typeface="Arabic Typesetting" pitchFamily="66" charset="-78"/>
                <a:cs typeface="Arabic Typesetting" pitchFamily="66" charset="-78"/>
              </a:rPr>
              <a:t>K</a:t>
            </a:r>
            <a:r>
              <a:rPr lang="ar-SA" sz="3600" b="1" dirty="0" smtClean="0">
                <a:solidFill>
                  <a:srgbClr val="FF0000"/>
                </a:solidFill>
                <a:latin typeface="Arabic Typesetting" pitchFamily="66" charset="-78"/>
                <a:cs typeface="Arabic Typesetting" pitchFamily="66" charset="-78"/>
              </a:rPr>
              <a:t> </a:t>
            </a:r>
          </a:p>
          <a:p>
            <a:pPr marL="0" indent="0">
              <a:buNone/>
            </a:pPr>
            <a:r>
              <a:rPr lang="ar-SA" sz="3600" b="1" dirty="0" smtClean="0">
                <a:solidFill>
                  <a:srgbClr val="FF0000"/>
                </a:solidFill>
                <a:latin typeface="Arabic Typesetting" pitchFamily="66" charset="-78"/>
                <a:cs typeface="Arabic Typesetting" pitchFamily="66" charset="-78"/>
              </a:rPr>
              <a:t>3- يدمج الناتج مع الرسالة ويرسل الى الطرف الاخر </a:t>
            </a:r>
          </a:p>
          <a:p>
            <a:r>
              <a:rPr lang="ar-SA" sz="3600" b="1" dirty="0" smtClean="0">
                <a:latin typeface="Arabic Typesetting" pitchFamily="66" charset="-78"/>
                <a:cs typeface="Arabic Typesetting" pitchFamily="66" charset="-78"/>
              </a:rPr>
              <a:t>المستلم :</a:t>
            </a:r>
          </a:p>
          <a:p>
            <a:pPr marL="0" indent="0">
              <a:buNone/>
            </a:pPr>
            <a:r>
              <a:rPr lang="ar-SA" sz="3600" b="1" dirty="0" smtClean="0">
                <a:solidFill>
                  <a:srgbClr val="FF0000"/>
                </a:solidFill>
                <a:latin typeface="Arabic Typesetting" pitchFamily="66" charset="-78"/>
                <a:cs typeface="Arabic Typesetting" pitchFamily="66" charset="-78"/>
              </a:rPr>
              <a:t>1- يأخذ جزء الرسالة ويشفر باستخدام الدالة الهاشية </a:t>
            </a:r>
          </a:p>
          <a:p>
            <a:pPr marL="0" indent="0">
              <a:buNone/>
            </a:pPr>
            <a:r>
              <a:rPr lang="ar-SA" sz="3600" b="1" dirty="0" smtClean="0">
                <a:solidFill>
                  <a:srgbClr val="FF0000"/>
                </a:solidFill>
                <a:latin typeface="Arabic Typesetting" pitchFamily="66" charset="-78"/>
                <a:cs typeface="Arabic Typesetting" pitchFamily="66" charset="-78"/>
              </a:rPr>
              <a:t>2- يأخذ الجزء المدمج وبفتح التشفير باستخدام المفتاح </a:t>
            </a:r>
            <a:r>
              <a:rPr lang="en-US" sz="3600" b="1" dirty="0" smtClean="0">
                <a:solidFill>
                  <a:srgbClr val="FF0000"/>
                </a:solidFill>
                <a:latin typeface="Arabic Typesetting" pitchFamily="66" charset="-78"/>
                <a:cs typeface="Arabic Typesetting" pitchFamily="66" charset="-78"/>
              </a:rPr>
              <a:t>K </a:t>
            </a:r>
            <a:r>
              <a:rPr lang="ar-SA" sz="3600" b="1" dirty="0" smtClean="0">
                <a:solidFill>
                  <a:srgbClr val="FF0000"/>
                </a:solidFill>
                <a:latin typeface="Arabic Typesetting" pitchFamily="66" charset="-78"/>
                <a:cs typeface="Arabic Typesetting" pitchFamily="66" charset="-78"/>
              </a:rPr>
              <a:t> </a:t>
            </a:r>
          </a:p>
          <a:p>
            <a:pPr marL="0" indent="0">
              <a:buNone/>
            </a:pPr>
            <a:r>
              <a:rPr lang="ar-SA" sz="3600" b="1" dirty="0" smtClean="0">
                <a:solidFill>
                  <a:srgbClr val="FF0000"/>
                </a:solidFill>
                <a:latin typeface="Arabic Typesetting" pitchFamily="66" charset="-78"/>
                <a:cs typeface="Arabic Typesetting" pitchFamily="66" charset="-78"/>
              </a:rPr>
              <a:t>3- يقارن الناتجان في </a:t>
            </a:r>
            <a:r>
              <a:rPr lang="en-US" sz="3600" b="1" dirty="0" smtClean="0">
                <a:solidFill>
                  <a:srgbClr val="FF0000"/>
                </a:solidFill>
                <a:latin typeface="Arabic Typesetting" pitchFamily="66" charset="-78"/>
                <a:cs typeface="Arabic Typesetting" pitchFamily="66" charset="-78"/>
              </a:rPr>
              <a:t>2</a:t>
            </a:r>
            <a:r>
              <a:rPr lang="ar-SA" sz="3600" b="1" dirty="0" smtClean="0">
                <a:solidFill>
                  <a:srgbClr val="FF0000"/>
                </a:solidFill>
                <a:latin typeface="Arabic Typesetting" pitchFamily="66" charset="-78"/>
                <a:cs typeface="Arabic Typesetting" pitchFamily="66" charset="-78"/>
              </a:rPr>
              <a:t>و</a:t>
            </a:r>
            <a:r>
              <a:rPr lang="en-US" sz="3600" b="1" dirty="0" smtClean="0">
                <a:solidFill>
                  <a:srgbClr val="FF0000"/>
                </a:solidFill>
                <a:latin typeface="Arabic Typesetting" pitchFamily="66" charset="-78"/>
                <a:cs typeface="Arabic Typesetting" pitchFamily="66" charset="-78"/>
              </a:rPr>
              <a:t>1</a:t>
            </a:r>
            <a:endParaRPr lang="ar-SA" sz="3600" b="1" dirty="0">
              <a:solidFill>
                <a:srgbClr val="FF000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698710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sz="5400" u="sng" dirty="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الطريقة </a:t>
            </a:r>
            <a:r>
              <a:rPr lang="ar-SA" sz="5400" u="sng" dirty="0" smtClean="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الثانية: </a:t>
            </a:r>
            <a:r>
              <a:rPr lang="ar-SA" sz="5400" u="sng" dirty="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استخدام مفتاح </a:t>
            </a:r>
            <a:r>
              <a:rPr lang="ar-SA" sz="5400" u="sng" dirty="0" smtClean="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عام</a:t>
            </a:r>
            <a:endParaRPr lang="ar-SA" dirty="0"/>
          </a:p>
        </p:txBody>
      </p:sp>
      <p:sp>
        <p:nvSpPr>
          <p:cNvPr id="3" name="عنصر نائب للمحتوى 2"/>
          <p:cNvSpPr>
            <a:spLocks noGrp="1"/>
          </p:cNvSpPr>
          <p:nvPr>
            <p:ph idx="1"/>
          </p:nvPr>
        </p:nvSpPr>
        <p:spPr/>
        <p:txBody>
          <a:bodyPr>
            <a:normAutofit/>
          </a:bodyPr>
          <a:lstStyle/>
          <a:p>
            <a:r>
              <a:rPr lang="ar-SA" sz="4000" b="1" dirty="0" smtClean="0">
                <a:latin typeface="Arabic Typesetting" pitchFamily="66" charset="-78"/>
                <a:cs typeface="Arabic Typesetting" pitchFamily="66" charset="-78"/>
              </a:rPr>
              <a:t>نفس طريقة (ا) ولكن المفتاح المستخدم في التشفير هو المفتاح الخاص والمفتاح المستخدم في فك الشفرة هو المفتاح العام </a:t>
            </a:r>
          </a:p>
        </p:txBody>
      </p:sp>
    </p:spTree>
    <p:extLst>
      <p:ext uri="{BB962C8B-B14F-4D97-AF65-F5344CB8AC3E}">
        <p14:creationId xmlns:p14="http://schemas.microsoft.com/office/powerpoint/2010/main" val="248109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FDE64A0-0F02-4E83-8B17-917D6BB0402E}" type="slidenum">
              <a:rPr lang="ar-SA">
                <a:solidFill>
                  <a:srgbClr val="B13F9A"/>
                </a:solidFill>
              </a:rPr>
              <a:pPr/>
              <a:t>18</a:t>
            </a:fld>
            <a:r>
              <a:rPr lang="en-US">
                <a:solidFill>
                  <a:srgbClr val="B13F9A"/>
                </a:solidFill>
              </a:rPr>
              <a:t>/27</a:t>
            </a:r>
            <a:endParaRPr lang="en-GB">
              <a:solidFill>
                <a:srgbClr val="B13F9A"/>
              </a:solidFill>
            </a:endParaRPr>
          </a:p>
        </p:txBody>
      </p:sp>
      <p:pic>
        <p:nvPicPr>
          <p:cNvPr id="717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556792"/>
            <a:ext cx="6537920" cy="4176464"/>
          </a:xfrm>
          <a:prstGeom prst="rect">
            <a:avLst/>
          </a:prstGeom>
          <a:noFill/>
          <a:extLst>
            <a:ext uri="{909E8E84-426E-40DD-AFC4-6F175D3DCCD1}">
              <a14:hiddenFill xmlns:a14="http://schemas.microsoft.com/office/drawing/2010/main">
                <a:solidFill>
                  <a:srgbClr val="FFFFFF"/>
                </a:solidFill>
              </a14:hiddenFill>
            </a:ext>
          </a:extLst>
        </p:spPr>
      </p:pic>
      <p:sp>
        <p:nvSpPr>
          <p:cNvPr id="7175" name="Text Box 7"/>
          <p:cNvSpPr txBox="1">
            <a:spLocks noChangeArrowheads="1"/>
          </p:cNvSpPr>
          <p:nvPr/>
        </p:nvSpPr>
        <p:spPr bwMode="auto">
          <a:xfrm>
            <a:off x="467544" y="304800"/>
            <a:ext cx="7162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0" eaLnBrk="0" fontAlgn="base" hangingPunct="0">
              <a:spcBef>
                <a:spcPct val="50000"/>
              </a:spcBef>
              <a:spcAft>
                <a:spcPct val="0"/>
              </a:spcAft>
            </a:pPr>
            <a:r>
              <a:rPr lang="sv-SE" sz="4400" b="1" dirty="0">
                <a:solidFill>
                  <a:srgbClr val="B13F9A">
                    <a:lumMod val="60000"/>
                    <a:lumOff val="40000"/>
                  </a:srgbClr>
                </a:solidFill>
                <a:effectLst>
                  <a:outerShdw blurRad="38100" dist="38100" dir="2700000" algn="tl">
                    <a:srgbClr val="C0C0C0"/>
                  </a:outerShdw>
                </a:effectLst>
              </a:rPr>
              <a:t>One-way HASH function</a:t>
            </a:r>
            <a:endParaRPr lang="en-GB" sz="4400" b="1" dirty="0">
              <a:solidFill>
                <a:srgbClr val="B13F9A">
                  <a:lumMod val="60000"/>
                  <a:lumOff val="40000"/>
                </a:srgbClr>
              </a:solidFill>
              <a:effectLst>
                <a:outerShdw blurRad="38100" dist="38100" dir="2700000" algn="tl">
                  <a:srgbClr val="C0C0C0"/>
                </a:outerShdw>
              </a:effectLst>
            </a:endParaRPr>
          </a:p>
        </p:txBody>
      </p:sp>
    </p:spTree>
    <p:extLst>
      <p:ext uri="{BB962C8B-B14F-4D97-AF65-F5344CB8AC3E}">
        <p14:creationId xmlns:p14="http://schemas.microsoft.com/office/powerpoint/2010/main" val="7620069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sz="5400" u="sng" dirty="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الطريقة </a:t>
            </a:r>
            <a:r>
              <a:rPr lang="ar-SA" sz="5400" u="sng" dirty="0" smtClean="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الثالثة: </a:t>
            </a:r>
            <a:r>
              <a:rPr lang="ar-SA" sz="5400" u="sng" dirty="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استخدام </a:t>
            </a:r>
            <a:r>
              <a:rPr lang="ar-SA" sz="5400" u="sng" dirty="0" smtClean="0">
                <a:ln w="500">
                  <a:solidFill>
                    <a:srgbClr val="B13F9A">
                      <a:shade val="20000"/>
                      <a:satMod val="120000"/>
                    </a:srgbClr>
                  </a:solidFill>
                </a:ln>
                <a:solidFill>
                  <a:srgbClr val="B83D68">
                    <a:lumMod val="75000"/>
                  </a:srgbClr>
                </a:solidFill>
                <a:latin typeface="Arabic Typesetting" pitchFamily="66" charset="-78"/>
                <a:cs typeface="Arabic Typesetting" pitchFamily="66" charset="-78"/>
              </a:rPr>
              <a:t>قيمة سرية</a:t>
            </a:r>
            <a:endParaRPr lang="ar-SA" dirty="0"/>
          </a:p>
        </p:txBody>
      </p:sp>
      <p:sp>
        <p:nvSpPr>
          <p:cNvPr id="3" name="عنصر نائب للمحتوى 2"/>
          <p:cNvSpPr>
            <a:spLocks noGrp="1"/>
          </p:cNvSpPr>
          <p:nvPr>
            <p:ph idx="1"/>
          </p:nvPr>
        </p:nvSpPr>
        <p:spPr/>
        <p:txBody>
          <a:bodyPr>
            <a:normAutofit fontScale="77500" lnSpcReduction="20000"/>
          </a:bodyPr>
          <a:lstStyle/>
          <a:p>
            <a:pPr algn="r" rtl="1">
              <a:buClr>
                <a:srgbClr val="B13F9A"/>
              </a:buClr>
            </a:pPr>
            <a:r>
              <a:rPr lang="ar-SA" sz="3600" b="1" u="sng" dirty="0" smtClean="0">
                <a:latin typeface="Arabic Typesetting" pitchFamily="66" charset="-78"/>
                <a:cs typeface="Arabic Typesetting" pitchFamily="66" charset="-78"/>
              </a:rPr>
              <a:t>المرسل</a:t>
            </a:r>
          </a:p>
          <a:p>
            <a:pPr marL="0" lvl="0" indent="0" algn="r" rtl="1">
              <a:buClr>
                <a:srgbClr val="B13F9A"/>
              </a:buClr>
              <a:buNone/>
            </a:pPr>
            <a:r>
              <a:rPr lang="ar-SA" sz="3600" b="1" dirty="0" smtClean="0">
                <a:solidFill>
                  <a:srgbClr val="FF0000"/>
                </a:solidFill>
                <a:latin typeface="Arabic Typesetting" pitchFamily="66" charset="-78"/>
                <a:cs typeface="Arabic Typesetting" pitchFamily="66" charset="-78"/>
              </a:rPr>
              <a:t>1-ياخذ </a:t>
            </a:r>
            <a:r>
              <a:rPr lang="ar-SA" sz="3600" b="1" dirty="0">
                <a:solidFill>
                  <a:srgbClr val="FF0000"/>
                </a:solidFill>
                <a:latin typeface="Arabic Typesetting" pitchFamily="66" charset="-78"/>
                <a:cs typeface="Arabic Typesetting" pitchFamily="66" charset="-78"/>
              </a:rPr>
              <a:t>قيمة سرية ويدمجها مع الرسالة ويشفرها باستخدام الدالة الهاشية </a:t>
            </a:r>
            <a:r>
              <a:rPr lang="en-US" sz="3600" b="1" dirty="0">
                <a:solidFill>
                  <a:srgbClr val="FF0000"/>
                </a:solidFill>
                <a:latin typeface="Arabic Typesetting" pitchFamily="66" charset="-78"/>
                <a:cs typeface="Arabic Typesetting" pitchFamily="66" charset="-78"/>
              </a:rPr>
              <a:t>H</a:t>
            </a:r>
          </a:p>
          <a:p>
            <a:pPr marL="0" lvl="0" indent="0" algn="r" rtl="1">
              <a:buClr>
                <a:srgbClr val="B13F9A"/>
              </a:buClr>
              <a:buNone/>
            </a:pPr>
            <a:r>
              <a:rPr lang="ar-SA" sz="3600" b="1" dirty="0">
                <a:solidFill>
                  <a:srgbClr val="FF0000"/>
                </a:solidFill>
                <a:latin typeface="Arabic Typesetting" pitchFamily="66" charset="-78"/>
                <a:cs typeface="Arabic Typesetting" pitchFamily="66" charset="-78"/>
              </a:rPr>
              <a:t>2- يدمجها مع الرسالة ويشفرها باستخدام الدالة الهاشية </a:t>
            </a:r>
          </a:p>
          <a:p>
            <a:pPr marL="0" lvl="0" indent="0" algn="r" rtl="1">
              <a:buClr>
                <a:srgbClr val="B13F9A"/>
              </a:buClr>
              <a:buNone/>
            </a:pPr>
            <a:r>
              <a:rPr lang="ar-SA" sz="3600" b="1" dirty="0">
                <a:solidFill>
                  <a:srgbClr val="FF0000"/>
                </a:solidFill>
                <a:latin typeface="Arabic Typesetting" pitchFamily="66" charset="-78"/>
                <a:cs typeface="Arabic Typesetting" pitchFamily="66" charset="-78"/>
              </a:rPr>
              <a:t>3- يدمج ناتج الدلاة الهاشية مع الرسالة ويرسلها الى الطرف الاخر </a:t>
            </a:r>
          </a:p>
          <a:p>
            <a:pPr algn="r" rtl="1"/>
            <a:r>
              <a:rPr lang="ar-SA" sz="4000" b="1" u="sng" dirty="0" smtClean="0">
                <a:latin typeface="Arabic Typesetting" pitchFamily="66" charset="-78"/>
                <a:cs typeface="Arabic Typesetting" pitchFamily="66" charset="-78"/>
              </a:rPr>
              <a:t>المستلم:</a:t>
            </a:r>
          </a:p>
          <a:p>
            <a:pPr marL="514350" indent="-514350" algn="r" rtl="1">
              <a:buFont typeface="+mj-lt"/>
              <a:buAutoNum type="arabicPeriod"/>
            </a:pPr>
            <a:r>
              <a:rPr lang="ar-SA" sz="4000" b="1" dirty="0" smtClean="0">
                <a:solidFill>
                  <a:srgbClr val="FF0000"/>
                </a:solidFill>
                <a:latin typeface="Arabic Typesetting" pitchFamily="66" charset="-78"/>
                <a:cs typeface="Arabic Typesetting" pitchFamily="66" charset="-78"/>
              </a:rPr>
              <a:t>يرسل الرسالة مع القيمة السرية ويشفرها </a:t>
            </a:r>
            <a:r>
              <a:rPr lang="ar-SA" sz="4000" b="1" dirty="0" err="1" smtClean="0">
                <a:solidFill>
                  <a:srgbClr val="FF0000"/>
                </a:solidFill>
                <a:latin typeface="Arabic Typesetting" pitchFamily="66" charset="-78"/>
                <a:cs typeface="Arabic Typesetting" pitchFamily="66" charset="-78"/>
              </a:rPr>
              <a:t>بأستخدام</a:t>
            </a:r>
            <a:r>
              <a:rPr lang="ar-SA" sz="4000" b="1" dirty="0" smtClean="0">
                <a:solidFill>
                  <a:srgbClr val="FF0000"/>
                </a:solidFill>
                <a:latin typeface="Arabic Typesetting" pitchFamily="66" charset="-78"/>
                <a:cs typeface="Arabic Typesetting" pitchFamily="66" charset="-78"/>
              </a:rPr>
              <a:t> الدالة الهاشية.</a:t>
            </a:r>
          </a:p>
          <a:p>
            <a:pPr marL="514350" indent="-514350" algn="r" rtl="1">
              <a:buFont typeface="+mj-lt"/>
              <a:buAutoNum type="arabicPeriod"/>
            </a:pPr>
            <a:r>
              <a:rPr lang="ar-SA" sz="4000" b="1" dirty="0" smtClean="0">
                <a:solidFill>
                  <a:srgbClr val="FF0000"/>
                </a:solidFill>
                <a:latin typeface="Arabic Typesetting" pitchFamily="66" charset="-78"/>
                <a:cs typeface="Arabic Typesetting" pitchFamily="66" charset="-78"/>
              </a:rPr>
              <a:t>يقارن القيمة المدموجة مع القيمة المحتسبة</a:t>
            </a:r>
          </a:p>
          <a:p>
            <a:pPr marL="0" indent="0" algn="r" rtl="1">
              <a:buNone/>
            </a:pPr>
            <a:r>
              <a:rPr lang="ar-SA" sz="4000" b="1" dirty="0" smtClean="0">
                <a:solidFill>
                  <a:srgbClr val="00B050"/>
                </a:solidFill>
                <a:latin typeface="Arabic Typesetting" pitchFamily="66" charset="-78"/>
                <a:cs typeface="Arabic Typesetting" pitchFamily="66" charset="-78"/>
              </a:rPr>
              <a:t>كما في الشكل التالي:</a:t>
            </a:r>
            <a:endParaRPr lang="ar-SA" sz="4000" b="1" dirty="0">
              <a:solidFill>
                <a:srgbClr val="00B050"/>
              </a:solidFill>
              <a:latin typeface="Arabic Typesetting" pitchFamily="66" charset="-78"/>
              <a:cs typeface="Arabic Typesetting" pitchFamily="66" charset="-78"/>
            </a:endParaRPr>
          </a:p>
        </p:txBody>
      </p:sp>
      <p:sp>
        <p:nvSpPr>
          <p:cNvPr id="4" name="عنصر نائب لرقم الشريحة 3"/>
          <p:cNvSpPr>
            <a:spLocks noGrp="1"/>
          </p:cNvSpPr>
          <p:nvPr>
            <p:ph type="sldNum" sz="quarter" idx="12"/>
          </p:nvPr>
        </p:nvSpPr>
        <p:spPr/>
        <p:txBody>
          <a:bodyPr/>
          <a:lstStyle/>
          <a:p>
            <a:fld id="{03A368BC-172F-4E9E-B8C1-E575DB4FFF30}" type="slidenum">
              <a:rPr lang="ar-SA" smtClean="0">
                <a:solidFill>
                  <a:srgbClr val="B13F9A"/>
                </a:solidFill>
              </a:rPr>
              <a:pPr/>
              <a:t>19</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3803558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sv-SE" dirty="0">
                <a:solidFill>
                  <a:schemeClr val="tx2">
                    <a:lumMod val="60000"/>
                    <a:lumOff val="40000"/>
                  </a:schemeClr>
                </a:solidFill>
              </a:rPr>
              <a:t>One-way HASH function</a:t>
            </a:r>
            <a:r>
              <a:rPr lang="en-GB" dirty="0">
                <a:solidFill>
                  <a:schemeClr val="tx2">
                    <a:lumMod val="60000"/>
                    <a:lumOff val="40000"/>
                  </a:schemeClr>
                </a:solidFill>
              </a:rPr>
              <a:t/>
            </a:r>
            <a:br>
              <a:rPr lang="en-GB" dirty="0">
                <a:solidFill>
                  <a:schemeClr val="tx2">
                    <a:lumMod val="60000"/>
                    <a:lumOff val="40000"/>
                  </a:schemeClr>
                </a:solidFill>
              </a:rPr>
            </a:br>
            <a:endParaRPr lang="en-GB" dirty="0">
              <a:solidFill>
                <a:schemeClr val="tx2">
                  <a:lumMod val="60000"/>
                  <a:lumOff val="40000"/>
                </a:schemeClr>
              </a:solidFill>
            </a:endParaRPr>
          </a:p>
        </p:txBody>
      </p:sp>
      <p:sp>
        <p:nvSpPr>
          <p:cNvPr id="10243" name="Rectangle 3"/>
          <p:cNvSpPr>
            <a:spLocks noGrp="1" noChangeArrowheads="1"/>
          </p:cNvSpPr>
          <p:nvPr>
            <p:ph idx="1"/>
          </p:nvPr>
        </p:nvSpPr>
        <p:spPr>
          <a:xfrm>
            <a:off x="685800" y="1447800"/>
            <a:ext cx="7198568" cy="4648200"/>
          </a:xfrm>
        </p:spPr>
        <p:txBody>
          <a:bodyPr/>
          <a:lstStyle/>
          <a:p>
            <a:r>
              <a:rPr lang="sv-SE" dirty="0"/>
              <a:t>Secret value is added before the hash and removed before transmission.</a:t>
            </a:r>
            <a:endParaRPr lang="en-GB" dirty="0"/>
          </a:p>
        </p:txBody>
      </p:sp>
      <p:sp>
        <p:nvSpPr>
          <p:cNvPr id="6" name="Slide Number Placeholder 5"/>
          <p:cNvSpPr>
            <a:spLocks noGrp="1"/>
          </p:cNvSpPr>
          <p:nvPr>
            <p:ph type="sldNum" sz="quarter" idx="12"/>
          </p:nvPr>
        </p:nvSpPr>
        <p:spPr/>
        <p:txBody>
          <a:bodyPr/>
          <a:lstStyle/>
          <a:p>
            <a:fld id="{204C5D36-75B3-44A9-88E8-E5BB9DAA95C3}" type="slidenum">
              <a:rPr lang="ar-SA">
                <a:solidFill>
                  <a:srgbClr val="B13F9A"/>
                </a:solidFill>
              </a:rPr>
              <a:pPr/>
              <a:t>20</a:t>
            </a:fld>
            <a:r>
              <a:rPr lang="en-US">
                <a:solidFill>
                  <a:srgbClr val="B13F9A"/>
                </a:solidFill>
              </a:rPr>
              <a:t>/27</a:t>
            </a:r>
            <a:endParaRPr lang="en-GB">
              <a:solidFill>
                <a:srgbClr val="B13F9A"/>
              </a:solidFill>
            </a:endParaRP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667000"/>
            <a:ext cx="7003504"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3312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274320" lvl="0" indent="-274320" algn="r">
              <a:spcBef>
                <a:spcPts val="600"/>
              </a:spcBef>
            </a:pPr>
            <a:r>
              <a:rPr lang="ar-SA" sz="3600" u="sng" cap="none" dirty="0">
                <a:ln>
                  <a:noFill/>
                </a:ln>
                <a:solidFill>
                  <a:srgbClr val="FF0000"/>
                </a:solidFill>
                <a:latin typeface="Arabic Typesetting" pitchFamily="66" charset="-78"/>
                <a:ea typeface="+mn-ea"/>
                <a:cs typeface="Arabic Typesetting" pitchFamily="66" charset="-78"/>
              </a:rPr>
              <a:t>توجد اسباب عديدة لتطوير تقنية تتجنب التشفير منها :</a:t>
            </a:r>
          </a:p>
        </p:txBody>
      </p:sp>
      <p:sp>
        <p:nvSpPr>
          <p:cNvPr id="3" name="عنصر نائب للمحتوى 2"/>
          <p:cNvSpPr>
            <a:spLocks noGrp="1"/>
          </p:cNvSpPr>
          <p:nvPr>
            <p:ph idx="1"/>
          </p:nvPr>
        </p:nvSpPr>
        <p:spPr/>
        <p:txBody>
          <a:bodyPr>
            <a:noAutofit/>
          </a:bodyPr>
          <a:lstStyle/>
          <a:p>
            <a:pPr marL="0" indent="0">
              <a:buNone/>
            </a:pPr>
            <a:r>
              <a:rPr lang="ar-SA" sz="3600" b="1" dirty="0" smtClean="0">
                <a:latin typeface="Arabic Typesetting" pitchFamily="66" charset="-78"/>
                <a:cs typeface="Arabic Typesetting" pitchFamily="66" charset="-78"/>
              </a:rPr>
              <a:t>1- تعتبر برمجيات التشفير بطيئة جدا نسبيا حتى وان كان حجم البيانات المراد تشفيرها في الرسالة صغير فان هناك سيل ثابت من الرسائل الداخلة والخارجة من المنظومة </a:t>
            </a:r>
          </a:p>
          <a:p>
            <a:pPr marL="0" indent="0">
              <a:buNone/>
            </a:pPr>
            <a:r>
              <a:rPr lang="ar-SA" sz="3600" b="1" dirty="0" smtClean="0">
                <a:latin typeface="Arabic Typesetting" pitchFamily="66" charset="-78"/>
                <a:cs typeface="Arabic Typesetting" pitchFamily="66" charset="-78"/>
              </a:rPr>
              <a:t>2- تكلفة ماديات التشفير كلفة لا يمكن اهمالها : ان تنفيذ تشفير </a:t>
            </a:r>
            <a:r>
              <a:rPr lang="en-US" sz="3600" b="1" dirty="0" smtClean="0">
                <a:latin typeface="Arabic Typesetting" pitchFamily="66" charset="-78"/>
                <a:cs typeface="Arabic Typesetting" pitchFamily="66" charset="-78"/>
              </a:rPr>
              <a:t>DES </a:t>
            </a:r>
            <a:r>
              <a:rPr lang="ar-SA" sz="3600" b="1" dirty="0" smtClean="0">
                <a:latin typeface="Arabic Typesetting" pitchFamily="66" charset="-78"/>
                <a:cs typeface="Arabic Typesetting" pitchFamily="66" charset="-78"/>
              </a:rPr>
              <a:t> على رقاقة قليلة الثمن متوفر ولكن الكلفة تصبح مرتفعة اذا كانت </a:t>
            </a:r>
            <a:r>
              <a:rPr lang="ar-SA" sz="3600" b="1" dirty="0" err="1" smtClean="0">
                <a:latin typeface="Arabic Typesetting" pitchFamily="66" charset="-78"/>
                <a:cs typeface="Arabic Typesetting" pitchFamily="66" charset="-78"/>
              </a:rPr>
              <a:t>كا</a:t>
            </a:r>
            <a:r>
              <a:rPr lang="ar-SA" sz="3600" b="1" dirty="0" smtClean="0">
                <a:latin typeface="Arabic Typesetting" pitchFamily="66" charset="-78"/>
                <a:cs typeface="Arabic Typesetting" pitchFamily="66" charset="-78"/>
              </a:rPr>
              <a:t> عقدة في الشبكة مزورة بهذه القدرة </a:t>
            </a:r>
          </a:p>
          <a:p>
            <a:pPr marL="0" indent="0">
              <a:buNone/>
            </a:pPr>
            <a:r>
              <a:rPr lang="ar-SA" sz="3600" b="1" dirty="0" smtClean="0">
                <a:latin typeface="Arabic Typesetting" pitchFamily="66" charset="-78"/>
                <a:cs typeface="Arabic Typesetting" pitchFamily="66" charset="-78"/>
              </a:rPr>
              <a:t>3- تكون ماديات التشفير مخصصة الى البيانات ذات الحجم الكبيرة </a:t>
            </a:r>
          </a:p>
          <a:p>
            <a:pPr marL="0" indent="0">
              <a:buNone/>
            </a:pPr>
            <a:r>
              <a:rPr lang="ar-SA" sz="3600" b="1" dirty="0" smtClean="0">
                <a:latin typeface="Arabic Typesetting" pitchFamily="66" charset="-78"/>
                <a:cs typeface="Arabic Typesetting" pitchFamily="66" charset="-78"/>
              </a:rPr>
              <a:t>4- خوارزميات التشفير قد تكون ضمن رسوم اجازة الاستخدام الواجب دفعها من قبل المستفيد</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191109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92696"/>
            <a:ext cx="7239000" cy="1143000"/>
          </a:xfrm>
        </p:spPr>
        <p:txBody>
          <a:bodyPr>
            <a:noAutofit/>
          </a:bodyPr>
          <a:lstStyle/>
          <a:p>
            <a:pPr marL="302260" lvl="0" indent="154940" algn="ctr">
              <a:lnSpc>
                <a:spcPct val="115000"/>
              </a:lnSpc>
              <a:spcBef>
                <a:spcPts val="600"/>
              </a:spcBef>
              <a:spcAft>
                <a:spcPts val="1000"/>
              </a:spcAft>
            </a:pPr>
            <a:r>
              <a:rPr lang="ar-SA" sz="4400" u="sng" cap="none" dirty="0">
                <a:ln>
                  <a:noFill/>
                </a:ln>
                <a:solidFill>
                  <a:srgbClr val="FF0000"/>
                </a:solidFill>
                <a:latin typeface="Blackadder ITC"/>
                <a:ea typeface="Arial Unicode MS"/>
                <a:cs typeface="Traditional Arabic"/>
              </a:rPr>
              <a:t>التوقيع الإلكتروني :</a:t>
            </a:r>
            <a:r>
              <a:rPr lang="en-US" sz="4400" u="sng" cap="none" dirty="0">
                <a:ln>
                  <a:noFill/>
                </a:ln>
                <a:solidFill>
                  <a:srgbClr val="FF0000"/>
                </a:solidFill>
                <a:latin typeface="Calibri"/>
                <a:ea typeface="Calibri"/>
                <a:cs typeface="Arial"/>
              </a:rPr>
              <a:t/>
            </a:r>
            <a:br>
              <a:rPr lang="en-US" sz="4400" u="sng" cap="none" dirty="0">
                <a:ln>
                  <a:noFill/>
                </a:ln>
                <a:solidFill>
                  <a:srgbClr val="FF0000"/>
                </a:solidFill>
                <a:latin typeface="Calibri"/>
                <a:ea typeface="Calibri"/>
                <a:cs typeface="Arial"/>
              </a:rPr>
            </a:br>
            <a:endParaRPr lang="ar-SA" sz="4400" u="sng" dirty="0">
              <a:solidFill>
                <a:srgbClr val="FF0000"/>
              </a:solidFill>
            </a:endParaRPr>
          </a:p>
        </p:txBody>
      </p:sp>
      <p:sp>
        <p:nvSpPr>
          <p:cNvPr id="3" name="عنصر نائب للمحتوى 2"/>
          <p:cNvSpPr>
            <a:spLocks noGrp="1"/>
          </p:cNvSpPr>
          <p:nvPr>
            <p:ph idx="1"/>
          </p:nvPr>
        </p:nvSpPr>
        <p:spPr>
          <a:xfrm>
            <a:off x="539552" y="1124744"/>
            <a:ext cx="7239000" cy="4846320"/>
          </a:xfrm>
        </p:spPr>
        <p:txBody>
          <a:bodyPr>
            <a:normAutofit/>
          </a:bodyPr>
          <a:lstStyle/>
          <a:p>
            <a:pPr marL="302260" indent="0">
              <a:lnSpc>
                <a:spcPct val="115000"/>
              </a:lnSpc>
              <a:spcAft>
                <a:spcPts val="1000"/>
              </a:spcAft>
              <a:buNone/>
            </a:pPr>
            <a:r>
              <a:rPr lang="ar-SA" sz="2800" dirty="0" smtClean="0">
                <a:latin typeface="Times New Roman"/>
                <a:ea typeface="Times New Roman"/>
                <a:cs typeface="Traditional Arabic"/>
              </a:rPr>
              <a:t>                  التوقِّيع </a:t>
            </a:r>
            <a:r>
              <a:rPr lang="ar-SA" sz="2800" dirty="0">
                <a:latin typeface="Times New Roman"/>
                <a:ea typeface="Times New Roman"/>
                <a:cs typeface="Traditional Arabic"/>
              </a:rPr>
              <a:t>عموماً هو علامة شخصية يمكن من خلالها تمييز هوية الموقِّع وتتكون هذه العلامة من أحد الخواص الاسمية للموقع وهي اسمه ولقبه فالاسم هو روح التوقيع ، ووظيفته الاساسية هي التعبير عن رضا الموقع بما صدر منه ويجب ان يصدر من شخص كامل الاهلية</a:t>
            </a:r>
            <a:r>
              <a:rPr lang="ar-SA" sz="3200" dirty="0">
                <a:latin typeface="Times New Roman"/>
                <a:ea typeface="Times New Roman"/>
                <a:cs typeface="Traditional Arabic"/>
              </a:rPr>
              <a:t>. ويجب ان</a:t>
            </a:r>
            <a:r>
              <a:rPr lang="ar-SA" sz="3200" dirty="0">
                <a:solidFill>
                  <a:srgbClr val="000080"/>
                </a:solidFill>
                <a:latin typeface="Times New Roman"/>
                <a:ea typeface="Times New Roman"/>
                <a:cs typeface="Traditional Arabic"/>
              </a:rPr>
              <a:t> </a:t>
            </a:r>
            <a:r>
              <a:rPr lang="ar-SA" sz="3200" dirty="0">
                <a:latin typeface="Times New Roman"/>
                <a:ea typeface="Times New Roman"/>
                <a:cs typeface="Traditional Arabic"/>
              </a:rPr>
              <a:t>يكون التوقيع بخط يد الموقع ، ولكن لاعتبارات معينه أجازت التشريعات التوقيع بالختم والبصمة</a:t>
            </a:r>
            <a:endParaRPr lang="en-US" sz="2000" dirty="0">
              <a:latin typeface="Calibri"/>
              <a:ea typeface="Calibri"/>
              <a:cs typeface="Arial"/>
            </a:endParaRPr>
          </a:p>
          <a:p>
            <a:endParaRPr lang="ar-SA" dirty="0" smtClean="0"/>
          </a:p>
          <a:p>
            <a:endParaRPr lang="ar-SA" dirty="0"/>
          </a:p>
        </p:txBody>
      </p:sp>
    </p:spTree>
    <p:extLst>
      <p:ext uri="{BB962C8B-B14F-4D97-AF65-F5344CB8AC3E}">
        <p14:creationId xmlns:p14="http://schemas.microsoft.com/office/powerpoint/2010/main" val="1203752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457200" lvl="0" algn="just">
              <a:lnSpc>
                <a:spcPct val="115000"/>
              </a:lnSpc>
              <a:spcAft>
                <a:spcPts val="1000"/>
              </a:spcAft>
              <a:buClr>
                <a:srgbClr val="B13F9A"/>
              </a:buClr>
            </a:pPr>
            <a:r>
              <a:rPr lang="ar-SA" sz="2800" dirty="0" smtClean="0">
                <a:solidFill>
                  <a:prstClr val="black"/>
                </a:solidFill>
                <a:latin typeface="Times New Roman"/>
                <a:ea typeface="Times New Roman"/>
                <a:cs typeface="Traditional Arabic"/>
              </a:rPr>
              <a:t>الفرق </a:t>
            </a:r>
            <a:r>
              <a:rPr lang="ar-SA" sz="2800" dirty="0">
                <a:solidFill>
                  <a:prstClr val="black"/>
                </a:solidFill>
                <a:latin typeface="Times New Roman"/>
                <a:ea typeface="Times New Roman"/>
                <a:cs typeface="Traditional Arabic"/>
              </a:rPr>
              <a:t>بين التوقيع العادي والتوقيع الإلكتروني هو أن التوقيع العادي عبارة عن رسم يقوم به الشخص بمعني انه فن وليس علم ومن هنا يسهل تزويره، أما التوقيع الإلكتروني فهو علم وليس فن </a:t>
            </a:r>
            <a:r>
              <a:rPr lang="ar-SA" sz="2800" dirty="0" smtClean="0">
                <a:solidFill>
                  <a:prstClr val="black"/>
                </a:solidFill>
                <a:latin typeface="Times New Roman"/>
                <a:ea typeface="Times New Roman"/>
                <a:cs typeface="Traditional Arabic"/>
              </a:rPr>
              <a:t>ويصعب </a:t>
            </a:r>
            <a:r>
              <a:rPr lang="ar-SA" sz="2800" dirty="0">
                <a:solidFill>
                  <a:prstClr val="black"/>
                </a:solidFill>
                <a:latin typeface="Times New Roman"/>
                <a:ea typeface="Times New Roman"/>
                <a:cs typeface="Traditional Arabic"/>
              </a:rPr>
              <a:t>تزويره.</a:t>
            </a:r>
            <a:endParaRPr lang="ar-SA" sz="2800" dirty="0"/>
          </a:p>
        </p:txBody>
      </p:sp>
    </p:spTree>
    <p:extLst>
      <p:ext uri="{BB962C8B-B14F-4D97-AF65-F5344CB8AC3E}">
        <p14:creationId xmlns:p14="http://schemas.microsoft.com/office/powerpoint/2010/main" val="1142501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908720"/>
            <a:ext cx="7239000" cy="842352"/>
          </a:xfrm>
        </p:spPr>
        <p:txBody>
          <a:bodyPr>
            <a:normAutofit fontScale="90000"/>
          </a:bodyPr>
          <a:lstStyle/>
          <a:p>
            <a:pPr marL="457200" algn="r">
              <a:lnSpc>
                <a:spcPct val="115000"/>
              </a:lnSpc>
              <a:spcAft>
                <a:spcPts val="1000"/>
              </a:spcAft>
            </a:pPr>
            <a:r>
              <a:rPr lang="ar-SA" sz="4000" dirty="0">
                <a:solidFill>
                  <a:srgbClr val="FF0000"/>
                </a:solidFill>
                <a:latin typeface="Blackadder ITC"/>
                <a:ea typeface="Arial Unicode MS"/>
                <a:cs typeface="Traditional Arabic"/>
              </a:rPr>
              <a:t>أهمية التوقيع الإلكتروني:</a:t>
            </a:r>
            <a:r>
              <a:rPr lang="en-US" sz="2400" dirty="0">
                <a:solidFill>
                  <a:srgbClr val="FF0000"/>
                </a:solidFill>
                <a:latin typeface="Calibri"/>
                <a:ea typeface="Calibri"/>
                <a:cs typeface="Arial"/>
              </a:rPr>
              <a:t/>
            </a:r>
            <a:br>
              <a:rPr lang="en-US" sz="2400" dirty="0">
                <a:solidFill>
                  <a:srgbClr val="FF0000"/>
                </a:solidFill>
                <a:latin typeface="Calibri"/>
                <a:ea typeface="Calibri"/>
                <a:cs typeface="Arial"/>
              </a:rPr>
            </a:br>
            <a:endParaRPr lang="ar-SA" dirty="0">
              <a:solidFill>
                <a:srgbClr val="FF0000"/>
              </a:solidFill>
            </a:endParaRPr>
          </a:p>
        </p:txBody>
      </p:sp>
      <p:sp>
        <p:nvSpPr>
          <p:cNvPr id="3" name="عنصر نائب للمحتوى 2"/>
          <p:cNvSpPr>
            <a:spLocks noGrp="1"/>
          </p:cNvSpPr>
          <p:nvPr>
            <p:ph idx="1"/>
          </p:nvPr>
        </p:nvSpPr>
        <p:spPr>
          <a:xfrm>
            <a:off x="467544" y="1412776"/>
            <a:ext cx="7239000" cy="4846320"/>
          </a:xfrm>
        </p:spPr>
        <p:txBody>
          <a:bodyPr/>
          <a:lstStyle/>
          <a:p>
            <a:r>
              <a:rPr lang="ar-SA" sz="2800" b="1" dirty="0">
                <a:latin typeface="Times New Roman"/>
                <a:ea typeface="Times New Roman"/>
                <a:cs typeface="Traditional Arabic"/>
              </a:rPr>
              <a:t>تنبع أهمية التوقيع الإلكتروني في تصديق أن الرسالة لم يتم تغييرها، وتوفر الضمان والتأكد بأنه لم يتم أجراء أي تعديل عليها  لأنه من الصعب تزويره والعبث </a:t>
            </a:r>
            <a:r>
              <a:rPr lang="ar-SA" sz="2800" b="1" dirty="0" smtClean="0">
                <a:latin typeface="Times New Roman"/>
                <a:ea typeface="Times New Roman"/>
                <a:cs typeface="Traditional Arabic"/>
              </a:rPr>
              <a:t>به</a:t>
            </a:r>
            <a:endParaRPr lang="ar-SA" b="1" dirty="0"/>
          </a:p>
        </p:txBody>
      </p:sp>
    </p:spTree>
    <p:extLst>
      <p:ext uri="{BB962C8B-B14F-4D97-AF65-F5344CB8AC3E}">
        <p14:creationId xmlns:p14="http://schemas.microsoft.com/office/powerpoint/2010/main" val="2072021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457200" lvl="0" indent="-274320" algn="r">
              <a:lnSpc>
                <a:spcPct val="115000"/>
              </a:lnSpc>
              <a:spcBef>
                <a:spcPts val="600"/>
              </a:spcBef>
              <a:spcAft>
                <a:spcPts val="1000"/>
              </a:spcAft>
            </a:pPr>
            <a:r>
              <a:rPr lang="ar-SA" sz="3600" cap="none" dirty="0">
                <a:ln>
                  <a:noFill/>
                </a:ln>
                <a:solidFill>
                  <a:srgbClr val="FF0000"/>
                </a:solidFill>
                <a:latin typeface="Blackadder ITC"/>
                <a:ea typeface="Arial Unicode MS"/>
                <a:cs typeface="Traditional Arabic"/>
              </a:rPr>
              <a:t>أنواع التوقيع الإلكتروني:</a:t>
            </a:r>
            <a:r>
              <a:rPr lang="en-US" sz="2000" b="0" cap="none" dirty="0">
                <a:ln>
                  <a:noFill/>
                </a:ln>
                <a:solidFill>
                  <a:srgbClr val="FF0000"/>
                </a:solidFill>
                <a:latin typeface="Calibri"/>
                <a:ea typeface="Calibri"/>
                <a:cs typeface="Arial"/>
              </a:rPr>
              <a:t/>
            </a:r>
            <a:br>
              <a:rPr lang="en-US" sz="2000" b="0" cap="none" dirty="0">
                <a:ln>
                  <a:noFill/>
                </a:ln>
                <a:solidFill>
                  <a:srgbClr val="FF0000"/>
                </a:solidFill>
                <a:latin typeface="Calibri"/>
                <a:ea typeface="Calibri"/>
                <a:cs typeface="Arial"/>
              </a:rPr>
            </a:br>
            <a:endParaRPr lang="ar-SA" dirty="0">
              <a:solidFill>
                <a:srgbClr val="FF0000"/>
              </a:solidFill>
            </a:endParaRPr>
          </a:p>
        </p:txBody>
      </p:sp>
      <p:sp>
        <p:nvSpPr>
          <p:cNvPr id="3" name="عنصر نائب للمحتوى 2"/>
          <p:cNvSpPr>
            <a:spLocks noGrp="1"/>
          </p:cNvSpPr>
          <p:nvPr>
            <p:ph idx="1"/>
          </p:nvPr>
        </p:nvSpPr>
        <p:spPr/>
        <p:txBody>
          <a:bodyPr/>
          <a:lstStyle/>
          <a:p>
            <a:pPr marL="457200">
              <a:lnSpc>
                <a:spcPct val="115000"/>
              </a:lnSpc>
              <a:spcAft>
                <a:spcPts val="1000"/>
              </a:spcAft>
            </a:pPr>
            <a:r>
              <a:rPr lang="ar-SA" sz="2800" dirty="0" smtClean="0">
                <a:latin typeface="Blackadder ITC"/>
                <a:ea typeface="Arial Unicode MS"/>
                <a:cs typeface="Traditional Arabic"/>
              </a:rPr>
              <a:t>توجد </a:t>
            </a:r>
            <a:r>
              <a:rPr lang="ar-SA" sz="2800" dirty="0">
                <a:latin typeface="Blackadder ITC"/>
                <a:ea typeface="Arial Unicode MS"/>
                <a:cs typeface="Traditional Arabic"/>
              </a:rPr>
              <a:t>أنواع كثيرة من التوقيع الإلكتروني منها :-</a:t>
            </a:r>
            <a:endParaRPr lang="en-US" sz="2000" dirty="0">
              <a:latin typeface="Calibri"/>
              <a:ea typeface="Calibri"/>
              <a:cs typeface="Arial"/>
            </a:endParaRPr>
          </a:p>
          <a:p>
            <a:pPr marL="342900" lvl="0" indent="-342900">
              <a:lnSpc>
                <a:spcPct val="115000"/>
              </a:lnSpc>
              <a:spcAft>
                <a:spcPts val="1000"/>
              </a:spcAft>
              <a:buFont typeface="+mj-lt"/>
              <a:buAutoNum type="arabicPeriod"/>
            </a:pPr>
            <a:r>
              <a:rPr lang="ar-SA" sz="2800" b="1" dirty="0">
                <a:solidFill>
                  <a:srgbClr val="0070C0"/>
                </a:solidFill>
                <a:latin typeface="Blackadder ITC"/>
                <a:ea typeface="Arial Unicode MS"/>
                <a:cs typeface="Traditional Arabic"/>
              </a:rPr>
              <a:t>التوقيع الرقمي أو الكودي:</a:t>
            </a:r>
            <a:endParaRPr lang="en-US" sz="2000" b="1" dirty="0">
              <a:solidFill>
                <a:srgbClr val="0070C0"/>
              </a:solidFill>
              <a:latin typeface="Calibri"/>
              <a:ea typeface="Calibri"/>
              <a:cs typeface="Arial"/>
            </a:endParaRPr>
          </a:p>
          <a:p>
            <a:pPr marL="457200">
              <a:lnSpc>
                <a:spcPct val="115000"/>
              </a:lnSpc>
              <a:spcAft>
                <a:spcPts val="1000"/>
              </a:spcAft>
            </a:pPr>
            <a:r>
              <a:rPr lang="ar-SA" sz="2800" dirty="0">
                <a:latin typeface="Blackadder ITC"/>
                <a:ea typeface="Arial Unicode MS"/>
                <a:cs typeface="Traditional Arabic"/>
              </a:rPr>
              <a:t>    هو عدة أرقام يتم تركيبها لتكون في النهاية كود يتم التوقيع به، ويستخدم هذا في المعاملات البنكية والمراسلات الإلكترونية التي تتم بين التجار أو بين الشركات وبعضها، ومثال له بطاقة </a:t>
            </a:r>
            <a:r>
              <a:rPr lang="ar-SA" sz="2800" dirty="0" smtClean="0">
                <a:latin typeface="Blackadder ITC"/>
                <a:ea typeface="Arial Unicode MS"/>
                <a:cs typeface="Traditional Arabic"/>
              </a:rPr>
              <a:t>الائتمان </a:t>
            </a:r>
            <a:r>
              <a:rPr lang="ar-SA" sz="2800" dirty="0">
                <a:latin typeface="Blackadder ITC"/>
                <a:ea typeface="Arial Unicode MS"/>
                <a:cs typeface="Traditional Arabic"/>
              </a:rPr>
              <a:t>التي تحتوي علي رقم سري لا يعرفه سوي العميل.</a:t>
            </a:r>
            <a:endParaRPr lang="en-US" sz="2000" dirty="0">
              <a:latin typeface="Calibri"/>
              <a:ea typeface="Calibri"/>
              <a:cs typeface="Arial"/>
            </a:endParaRPr>
          </a:p>
          <a:p>
            <a:endParaRPr lang="ar-SA" dirty="0"/>
          </a:p>
        </p:txBody>
      </p:sp>
    </p:spTree>
    <p:extLst>
      <p:ext uri="{BB962C8B-B14F-4D97-AF65-F5344CB8AC3E}">
        <p14:creationId xmlns:p14="http://schemas.microsoft.com/office/powerpoint/2010/main" val="711327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marL="342900" lvl="0" indent="-342900">
              <a:lnSpc>
                <a:spcPct val="115000"/>
              </a:lnSpc>
              <a:spcAft>
                <a:spcPts val="1000"/>
              </a:spcAft>
              <a:buFont typeface="+mj-lt"/>
              <a:buAutoNum type="arabicPeriod"/>
            </a:pPr>
            <a:r>
              <a:rPr lang="ar-SA" sz="2800" b="1" dirty="0">
                <a:solidFill>
                  <a:srgbClr val="0070C0"/>
                </a:solidFill>
                <a:latin typeface="Blackadder ITC"/>
                <a:ea typeface="Arial Unicode MS"/>
                <a:cs typeface="Traditional Arabic"/>
              </a:rPr>
              <a:t>التوقيع الشخصي: </a:t>
            </a:r>
            <a:endParaRPr lang="en-US" sz="2000" b="1" dirty="0">
              <a:solidFill>
                <a:srgbClr val="0070C0"/>
              </a:solidFill>
              <a:latin typeface="Calibri"/>
              <a:ea typeface="Calibri"/>
              <a:cs typeface="Arial"/>
            </a:endParaRPr>
          </a:p>
          <a:p>
            <a:pPr marL="457200">
              <a:lnSpc>
                <a:spcPct val="115000"/>
              </a:lnSpc>
              <a:spcAft>
                <a:spcPts val="1000"/>
              </a:spcAft>
            </a:pPr>
            <a:r>
              <a:rPr lang="ar-SA" sz="2800" dirty="0">
                <a:latin typeface="Blackadder ITC"/>
                <a:ea typeface="Arial Unicode MS"/>
                <a:cs typeface="Traditional Arabic"/>
              </a:rPr>
              <a:t>  يقوم علي أساس التحقق من شخصية المتعامل </a:t>
            </a:r>
            <a:r>
              <a:rPr lang="ar-SA" sz="2800" dirty="0" smtClean="0">
                <a:latin typeface="Blackadder ITC"/>
                <a:ea typeface="Arial Unicode MS"/>
                <a:cs typeface="Traditional Arabic"/>
              </a:rPr>
              <a:t>بالاعتماد </a:t>
            </a:r>
            <a:r>
              <a:rPr lang="ar-SA" sz="2800" dirty="0">
                <a:latin typeface="Blackadder ITC"/>
                <a:ea typeface="Arial Unicode MS"/>
                <a:cs typeface="Traditional Arabic"/>
              </a:rPr>
              <a:t>علي الصفات الجسمانية للأفراد مثل البصمة الشخصية، مسح العين البشرية، التعرف علي الوجه البشري،</a:t>
            </a:r>
            <a:endParaRPr lang="en-US" sz="2000" dirty="0">
              <a:latin typeface="Calibri"/>
              <a:ea typeface="Calibri"/>
              <a:cs typeface="Arial"/>
            </a:endParaRPr>
          </a:p>
          <a:p>
            <a:r>
              <a:rPr lang="ar-SA" sz="2800" dirty="0">
                <a:latin typeface="Blackadder ITC"/>
                <a:ea typeface="Arial Unicode MS"/>
                <a:cs typeface="Traditional Arabic"/>
              </a:rPr>
              <a:t>خواص اليد البشرية، التحقق من نبرة الصوت، والتوقيع الشخصي. ويتم التأكد من شخصية المتعامل عن طريق إدخال المعلومات للحاسب الألي أو الرسائل الحديثة مثل التقاط صورة دقيقة لعين المستخدم أو صوته أو يده ويتم تخزينها بطريقة مشفرة في ذاكرة الحاسب الألي ليقوم بعد ذلك بالمطابقة، ويعتري هذا النظام العديد من المشاكل منها أن صورة التوقيع ييتم وضعها علي القرص الصلب للحاسب الألي ومن ثم يمكن مهاجمتها أو نسخها بواسطة الطرق المستخدمة في القرصنة الإلكترونية</a:t>
            </a:r>
            <a:endParaRPr lang="ar-SA" dirty="0"/>
          </a:p>
        </p:txBody>
      </p:sp>
    </p:spTree>
    <p:extLst>
      <p:ext uri="{BB962C8B-B14F-4D97-AF65-F5344CB8AC3E}">
        <p14:creationId xmlns:p14="http://schemas.microsoft.com/office/powerpoint/2010/main" val="1557650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marL="342900" lvl="0" indent="-342900">
              <a:lnSpc>
                <a:spcPct val="115000"/>
              </a:lnSpc>
              <a:spcAft>
                <a:spcPts val="1000"/>
              </a:spcAft>
              <a:buFont typeface="+mj-lt"/>
              <a:buAutoNum type="arabicPeriod"/>
            </a:pPr>
            <a:r>
              <a:rPr lang="ar-SA" sz="2800" dirty="0">
                <a:solidFill>
                  <a:srgbClr val="0070C0"/>
                </a:solidFill>
                <a:latin typeface="Blackadder ITC"/>
                <a:ea typeface="Arial Unicode MS"/>
                <a:cs typeface="Traditional Arabic"/>
              </a:rPr>
              <a:t>التوقيع بالقلم الإلكتروني: </a:t>
            </a:r>
            <a:endParaRPr lang="en-US" sz="2000" dirty="0">
              <a:solidFill>
                <a:srgbClr val="0070C0"/>
              </a:solidFill>
              <a:latin typeface="Calibri"/>
              <a:ea typeface="Calibri"/>
              <a:cs typeface="Arial"/>
            </a:endParaRPr>
          </a:p>
          <a:p>
            <a:pPr marL="457200">
              <a:lnSpc>
                <a:spcPct val="115000"/>
              </a:lnSpc>
              <a:spcAft>
                <a:spcPts val="1000"/>
              </a:spcAft>
            </a:pPr>
            <a:r>
              <a:rPr lang="en-US" sz="2800" dirty="0">
                <a:latin typeface="Traditional Arabic"/>
                <a:ea typeface="Arial Unicode MS"/>
                <a:cs typeface="Arial"/>
              </a:rPr>
              <a:t> </a:t>
            </a:r>
            <a:r>
              <a:rPr lang="ar-SA" sz="2800" dirty="0">
                <a:latin typeface="Traditional Arabic"/>
                <a:ea typeface="Arial Unicode MS"/>
                <a:cs typeface="Arial"/>
              </a:rPr>
              <a:t> هنا يقوم  مرسل الرسالة بكتابة توقيعه الشخصي </a:t>
            </a:r>
            <a:r>
              <a:rPr lang="ar-SA" sz="2800" dirty="0" smtClean="0">
                <a:latin typeface="Traditional Arabic"/>
                <a:ea typeface="Arial Unicode MS"/>
                <a:cs typeface="Arial"/>
              </a:rPr>
              <a:t>باستخدام </a:t>
            </a:r>
            <a:r>
              <a:rPr lang="ar-SA" sz="2800" dirty="0">
                <a:latin typeface="Traditional Arabic"/>
                <a:ea typeface="Arial Unicode MS"/>
                <a:cs typeface="Arial"/>
              </a:rPr>
              <a:t>قلم إلكتروني خاص علي شاشة الحاسب الألي عن طريق برنامج معين ويقوم هذا البرنامج </a:t>
            </a:r>
            <a:r>
              <a:rPr lang="ar-SA" sz="2800" dirty="0" err="1">
                <a:latin typeface="Traditional Arabic"/>
                <a:ea typeface="Arial Unicode MS"/>
                <a:cs typeface="Arial"/>
              </a:rPr>
              <a:t>البرنامج</a:t>
            </a:r>
            <a:r>
              <a:rPr lang="ar-SA" sz="2800" dirty="0">
                <a:latin typeface="Traditional Arabic"/>
                <a:ea typeface="Arial Unicode MS"/>
                <a:cs typeface="Arial"/>
              </a:rPr>
              <a:t> بالتقاط التوقيع والتحقق من صحته، ويحتاج هذا النظام الي جهاز حاسب ألي بمواصفات خاصة ويستخدم هذا التوقيع للتحقق من الشخصية. وهذا النوع أفضل من التوقيع اليدوي والذي يتم علي شاشة جهاز الحاسوب أو لوحة خاصة معدة لذلك </a:t>
            </a:r>
            <a:r>
              <a:rPr lang="ar-SA" sz="2800" dirty="0" smtClean="0">
                <a:latin typeface="Traditional Arabic"/>
                <a:ea typeface="Arial Unicode MS"/>
                <a:cs typeface="Arial"/>
              </a:rPr>
              <a:t>باستعمال </a:t>
            </a:r>
            <a:r>
              <a:rPr lang="ar-SA" sz="2800" dirty="0">
                <a:latin typeface="Traditional Arabic"/>
                <a:ea typeface="Arial Unicode MS"/>
                <a:cs typeface="Arial"/>
              </a:rPr>
              <a:t>قلم خاص عند ظهور المحرر الإلكتروني علي </a:t>
            </a:r>
            <a:r>
              <a:rPr lang="ar-SA" sz="2800" dirty="0" smtClean="0">
                <a:latin typeface="Traditional Arabic"/>
                <a:ea typeface="Arial Unicode MS"/>
                <a:cs typeface="Arial"/>
              </a:rPr>
              <a:t>الشاشة، </a:t>
            </a:r>
            <a:r>
              <a:rPr lang="ar-SA" sz="2800" dirty="0">
                <a:latin typeface="Traditional Arabic"/>
                <a:ea typeface="Arial Unicode MS"/>
                <a:cs typeface="Arial"/>
              </a:rPr>
              <a:t>وهذا النوع لا يتمتع بدرجة عالية من الأمان ولا يتضمن حجية قانونية في الإثبات. الصورة التالية توضح عملية التوقيع </a:t>
            </a:r>
            <a:r>
              <a:rPr lang="ar-SA" sz="2800" dirty="0" smtClean="0">
                <a:latin typeface="Traditional Arabic"/>
                <a:ea typeface="Arial Unicode MS"/>
                <a:cs typeface="Arial"/>
              </a:rPr>
              <a:t>باستخدام </a:t>
            </a:r>
            <a:r>
              <a:rPr lang="ar-SA" sz="2800" dirty="0">
                <a:latin typeface="Traditional Arabic"/>
                <a:ea typeface="Arial Unicode MS"/>
                <a:cs typeface="Arial"/>
              </a:rPr>
              <a:t>القلم الالكتروني:</a:t>
            </a:r>
            <a:endParaRPr lang="en-US" sz="2000" dirty="0">
              <a:latin typeface="Calibri"/>
              <a:ea typeface="Calibri"/>
              <a:cs typeface="Arial"/>
            </a:endParaRPr>
          </a:p>
          <a:p>
            <a:endParaRPr lang="ar-SA" dirty="0"/>
          </a:p>
        </p:txBody>
      </p:sp>
    </p:spTree>
    <p:extLst>
      <p:ext uri="{BB962C8B-B14F-4D97-AF65-F5344CB8AC3E}">
        <p14:creationId xmlns:p14="http://schemas.microsoft.com/office/powerpoint/2010/main" val="85522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lnSpc>
                <a:spcPct val="115000"/>
              </a:lnSpc>
              <a:spcAft>
                <a:spcPts val="1000"/>
              </a:spcAft>
            </a:pPr>
            <a:r>
              <a:rPr lang="ar-SA" sz="4000" dirty="0">
                <a:latin typeface="Blackadder ITC"/>
                <a:ea typeface="Arial Unicode MS"/>
                <a:cs typeface="Traditional Arabic"/>
              </a:rPr>
              <a:t>خوارزميات التوقيع الإلكتروني :</a:t>
            </a:r>
            <a:r>
              <a:rPr lang="en-US" sz="2400" dirty="0">
                <a:latin typeface="Calibri"/>
                <a:ea typeface="Calibri"/>
                <a:cs typeface="Arial"/>
              </a:rPr>
              <a:t/>
            </a:r>
            <a:br>
              <a:rPr lang="en-US" sz="2400" dirty="0">
                <a:latin typeface="Calibri"/>
                <a:ea typeface="Calibri"/>
                <a:cs typeface="Arial"/>
              </a:rPr>
            </a:br>
            <a:endParaRPr lang="ar-SA" dirty="0"/>
          </a:p>
        </p:txBody>
      </p:sp>
      <p:sp>
        <p:nvSpPr>
          <p:cNvPr id="3" name="عنصر نائب للمحتوى 2"/>
          <p:cNvSpPr>
            <a:spLocks noGrp="1"/>
          </p:cNvSpPr>
          <p:nvPr>
            <p:ph idx="1"/>
          </p:nvPr>
        </p:nvSpPr>
        <p:spPr/>
        <p:txBody>
          <a:bodyPr/>
          <a:lstStyle/>
          <a:p>
            <a:pPr algn="just"/>
            <a:r>
              <a:rPr lang="en-US" sz="2400" dirty="0">
                <a:latin typeface="Traditional Arabic"/>
                <a:ea typeface="Times New Roman"/>
              </a:rPr>
              <a:t> </a:t>
            </a:r>
            <a:r>
              <a:rPr lang="ar-SA" sz="2800" dirty="0">
                <a:latin typeface="Times New Roman"/>
                <a:ea typeface="Times New Roman"/>
                <a:cs typeface="Traditional Arabic"/>
              </a:rPr>
              <a:t>هي خوارزمية جاءت حلاً لمشكلة التوزيع غير الآمن للمفاتيح في التشفير المتماثل، فعوضاً عن استخدام مفتاح واحد، يستخدِم التشفير اللامتماثِل مفتاحين اثنين تربط بينهما علاقة, ويُدعى هذان المفتاحان بالمفتاح العام (</a:t>
            </a:r>
            <a:r>
              <a:rPr lang="en-US" sz="2800" dirty="0">
                <a:latin typeface="Times New Roman"/>
                <a:ea typeface="Times New Roman"/>
              </a:rPr>
              <a:t>public key</a:t>
            </a:r>
            <a:r>
              <a:rPr lang="ar-SA" sz="2800" dirty="0">
                <a:latin typeface="Times New Roman"/>
                <a:ea typeface="Times New Roman"/>
                <a:cs typeface="Traditional Arabic"/>
              </a:rPr>
              <a:t>)، والمفتاح الخاص (</a:t>
            </a:r>
            <a:r>
              <a:rPr lang="en-US" sz="2800" dirty="0">
                <a:latin typeface="Times New Roman"/>
                <a:ea typeface="Times New Roman"/>
              </a:rPr>
              <a:t>private key</a:t>
            </a:r>
            <a:r>
              <a:rPr lang="ar-SA" sz="2800" dirty="0">
                <a:latin typeface="Times New Roman"/>
                <a:ea typeface="Times New Roman"/>
                <a:cs typeface="Traditional Arabic"/>
              </a:rPr>
              <a:t>).يتم تشفيرها بمفتاح عام ويفك التشفير بمفتاح خاص كما نلاحظ في الشكل التالي:</a:t>
            </a:r>
            <a:endParaRPr lang="en-US" sz="2400" dirty="0">
              <a:latin typeface="Times New Roman"/>
              <a:ea typeface="Times New Roman"/>
            </a:endParaRPr>
          </a:p>
          <a:p>
            <a:endParaRPr lang="ar-SA" dirty="0"/>
          </a:p>
        </p:txBody>
      </p:sp>
    </p:spTree>
    <p:extLst>
      <p:ext uri="{BB962C8B-B14F-4D97-AF65-F5344CB8AC3E}">
        <p14:creationId xmlns:p14="http://schemas.microsoft.com/office/powerpoint/2010/main" val="3901976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a:lnSpc>
                <a:spcPct val="115000"/>
              </a:lnSpc>
              <a:spcAft>
                <a:spcPts val="1000"/>
              </a:spcAft>
            </a:pPr>
            <a:r>
              <a:rPr lang="ar-SA" sz="2800" dirty="0">
                <a:latin typeface="Times New Roman"/>
                <a:ea typeface="Times New Roman"/>
                <a:cs typeface="Traditional Arabic"/>
              </a:rPr>
              <a:t>ويكون المفتاح العام في التشفير اللامتماثِل معروفاً لدى أكثر من جهة أو شخص ، لتستطيع هذه الجهة تشفير أي رسالة ولكنها لا تُفتح إلا من صاحب الصلاحية بالمفتاح الخاص والذي هو سري. وفيما يلي أشهر الخوارزميات لهذا النوع من التشفير :</a:t>
            </a:r>
            <a:endParaRPr lang="en-US" sz="2000" dirty="0">
              <a:latin typeface="Calibri"/>
              <a:ea typeface="Calibri"/>
              <a:cs typeface="Arial"/>
            </a:endParaRPr>
          </a:p>
          <a:p>
            <a:endParaRPr lang="ar-SA" dirty="0"/>
          </a:p>
        </p:txBody>
      </p:sp>
    </p:spTree>
    <p:extLst>
      <p:ext uri="{BB962C8B-B14F-4D97-AF65-F5344CB8AC3E}">
        <p14:creationId xmlns:p14="http://schemas.microsoft.com/office/powerpoint/2010/main" val="119971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20688"/>
            <a:ext cx="7239000" cy="1143000"/>
          </a:xfrm>
        </p:spPr>
        <p:txBody>
          <a:bodyPr/>
          <a:lstStyle/>
          <a:p>
            <a:pPr marL="274320" lvl="0" indent="-274320" algn="r">
              <a:lnSpc>
                <a:spcPct val="115000"/>
              </a:lnSpc>
              <a:spcBef>
                <a:spcPts val="600"/>
              </a:spcBef>
              <a:spcAft>
                <a:spcPts val="1000"/>
              </a:spcAft>
            </a:pPr>
            <a:r>
              <a:rPr lang="ar-SA" sz="2400" u="sng" cap="none" dirty="0">
                <a:ln>
                  <a:noFill/>
                </a:ln>
                <a:solidFill>
                  <a:srgbClr val="FF0000"/>
                </a:solidFill>
                <a:latin typeface="Calibri"/>
                <a:ea typeface="Times New Roman"/>
                <a:cs typeface="Times New Roman"/>
              </a:rPr>
              <a:t>   </a:t>
            </a:r>
            <a:r>
              <a:rPr lang="ar-SA" sz="2400" u="sng" cap="none" dirty="0">
                <a:ln>
                  <a:noFill/>
                </a:ln>
                <a:solidFill>
                  <a:srgbClr val="FF0000"/>
                </a:solidFill>
                <a:latin typeface="Times New Roman"/>
                <a:ea typeface="Times New Roman"/>
                <a:cs typeface="Traditional Arabic"/>
              </a:rPr>
              <a:t>خوارزمية </a:t>
            </a:r>
            <a:r>
              <a:rPr lang="ar-SA" sz="2400" u="sng" cap="none" dirty="0" err="1">
                <a:ln>
                  <a:noFill/>
                </a:ln>
                <a:solidFill>
                  <a:srgbClr val="FF0000"/>
                </a:solidFill>
                <a:latin typeface="Times New Roman"/>
                <a:ea typeface="Times New Roman"/>
                <a:cs typeface="Traditional Arabic"/>
              </a:rPr>
              <a:t>ديفي</a:t>
            </a:r>
            <a:r>
              <a:rPr lang="ar-SA" sz="2400" u="sng" cap="none" dirty="0">
                <a:ln>
                  <a:noFill/>
                </a:ln>
                <a:solidFill>
                  <a:srgbClr val="FF0000"/>
                </a:solidFill>
                <a:latin typeface="Times New Roman"/>
                <a:ea typeface="Times New Roman"/>
                <a:cs typeface="Traditional Arabic"/>
              </a:rPr>
              <a:t> و هيلمان (</a:t>
            </a:r>
            <a:r>
              <a:rPr lang="en-US" sz="2400" u="sng" cap="none" dirty="0">
                <a:ln>
                  <a:noFill/>
                </a:ln>
                <a:solidFill>
                  <a:srgbClr val="FF0000"/>
                </a:solidFill>
                <a:latin typeface="Times New Roman"/>
                <a:ea typeface="Times New Roman"/>
                <a:cs typeface="Arial"/>
              </a:rPr>
              <a:t>DH</a:t>
            </a:r>
            <a:r>
              <a:rPr lang="ar-SA" sz="2400" u="sng" cap="none" dirty="0">
                <a:ln>
                  <a:noFill/>
                </a:ln>
                <a:solidFill>
                  <a:srgbClr val="FF0000"/>
                </a:solidFill>
                <a:latin typeface="Times New Roman"/>
                <a:ea typeface="Times New Roman"/>
                <a:cs typeface="Traditional Arabic"/>
              </a:rPr>
              <a:t>) : </a:t>
            </a:r>
            <a:r>
              <a:rPr lang="en-US" sz="2000" b="0" u="sng" cap="none" dirty="0">
                <a:ln>
                  <a:noFill/>
                </a:ln>
                <a:solidFill>
                  <a:srgbClr val="FF0000"/>
                </a:solidFill>
                <a:latin typeface="Calibri"/>
                <a:ea typeface="Calibri"/>
                <a:cs typeface="Arial"/>
              </a:rPr>
              <a:t/>
            </a:r>
            <a:br>
              <a:rPr lang="en-US" sz="2000" b="0" u="sng" cap="none" dirty="0">
                <a:ln>
                  <a:noFill/>
                </a:ln>
                <a:solidFill>
                  <a:srgbClr val="FF0000"/>
                </a:solidFill>
                <a:latin typeface="Calibri"/>
                <a:ea typeface="Calibri"/>
                <a:cs typeface="Arial"/>
              </a:rPr>
            </a:br>
            <a:endParaRPr lang="ar-SA" u="sng" dirty="0">
              <a:solidFill>
                <a:srgbClr val="FF0000"/>
              </a:solidFill>
            </a:endParaRPr>
          </a:p>
        </p:txBody>
      </p:sp>
      <p:sp>
        <p:nvSpPr>
          <p:cNvPr id="3" name="عنصر نائب للمحتوى 2"/>
          <p:cNvSpPr>
            <a:spLocks noGrp="1"/>
          </p:cNvSpPr>
          <p:nvPr>
            <p:ph idx="1"/>
          </p:nvPr>
        </p:nvSpPr>
        <p:spPr/>
        <p:txBody>
          <a:bodyPr/>
          <a:lstStyle/>
          <a:p>
            <a:pPr algn="just">
              <a:lnSpc>
                <a:spcPct val="115000"/>
              </a:lnSpc>
              <a:spcAft>
                <a:spcPts val="1000"/>
              </a:spcAft>
            </a:pPr>
            <a:r>
              <a:rPr lang="ar-SA" sz="2800" dirty="0" smtClean="0">
                <a:latin typeface="Times New Roman"/>
                <a:ea typeface="Times New Roman"/>
                <a:cs typeface="Traditional Arabic"/>
              </a:rPr>
              <a:t>خوارزمية </a:t>
            </a:r>
            <a:r>
              <a:rPr lang="ar-SA" sz="2800" dirty="0" err="1" smtClean="0">
                <a:latin typeface="Times New Roman"/>
                <a:ea typeface="Times New Roman"/>
                <a:cs typeface="Traditional Arabic"/>
              </a:rPr>
              <a:t>ديفي</a:t>
            </a:r>
            <a:r>
              <a:rPr lang="ar-SA" sz="2800" dirty="0" smtClean="0">
                <a:latin typeface="Times New Roman"/>
                <a:ea typeface="Times New Roman"/>
                <a:cs typeface="Traditional Arabic"/>
              </a:rPr>
              <a:t> </a:t>
            </a:r>
            <a:r>
              <a:rPr lang="ar-SA" sz="2800" dirty="0">
                <a:latin typeface="Times New Roman"/>
                <a:ea typeface="Times New Roman"/>
                <a:cs typeface="Traditional Arabic"/>
              </a:rPr>
              <a:t>وهيلمان تعتبر أول خوارزمية ذات مفتاح عام وكانت 1976م وتعتمد على خاصية نظام اللوغاريتم الصحيح في تصميم نظام للتشفير. أن صعوبة كسر هذه الخوارزمية حسب ما هو معروف الآن تعادل صعوبة حل مسالة اللوغاريتم الصحيح إلا إنها خوارزمية بطيئة لأنها تعتمد على كثير من عمليات الرفع إلى قوة , لذلك ينصح باستعمالها لتشفير الرسائل القصيرة وخصوصا المفاتيح التي تستخدمها خوارزميات أخرى ويتم تبادلها بين </a:t>
            </a:r>
            <a:r>
              <a:rPr lang="ar-SA" sz="2800" dirty="0" err="1">
                <a:latin typeface="Times New Roman"/>
                <a:ea typeface="Times New Roman"/>
                <a:cs typeface="Traditional Arabic"/>
              </a:rPr>
              <a:t>الإطراف</a:t>
            </a:r>
            <a:r>
              <a:rPr lang="ar-SA" sz="2800" dirty="0">
                <a:latin typeface="Times New Roman"/>
                <a:ea typeface="Times New Roman"/>
                <a:cs typeface="Traditional Arabic"/>
              </a:rPr>
              <a:t> المتراسلة.</a:t>
            </a:r>
            <a:endParaRPr lang="en-US" sz="2000" dirty="0">
              <a:latin typeface="Calibri"/>
              <a:ea typeface="Calibri"/>
              <a:cs typeface="Arial"/>
            </a:endParaRPr>
          </a:p>
          <a:p>
            <a:endParaRPr lang="ar-SA" dirty="0"/>
          </a:p>
        </p:txBody>
      </p:sp>
    </p:spTree>
    <p:extLst>
      <p:ext uri="{BB962C8B-B14F-4D97-AF65-F5344CB8AC3E}">
        <p14:creationId xmlns:p14="http://schemas.microsoft.com/office/powerpoint/2010/main" val="4141949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lnSpc>
                <a:spcPct val="115000"/>
              </a:lnSpc>
              <a:spcAft>
                <a:spcPts val="1000"/>
              </a:spcAft>
            </a:pPr>
            <a:r>
              <a:rPr lang="ar-SA" sz="4000" dirty="0">
                <a:solidFill>
                  <a:srgbClr val="FF0000"/>
                </a:solidFill>
                <a:latin typeface="Times New Roman"/>
                <a:ea typeface="Times New Roman"/>
                <a:cs typeface="Traditional Arabic"/>
              </a:rPr>
              <a:t>دوال </a:t>
            </a:r>
            <a:r>
              <a:rPr lang="ar-SA" sz="4000" dirty="0" smtClean="0">
                <a:solidFill>
                  <a:srgbClr val="FF0000"/>
                </a:solidFill>
                <a:latin typeface="Times New Roman"/>
                <a:ea typeface="Times New Roman"/>
                <a:cs typeface="Traditional Arabic"/>
              </a:rPr>
              <a:t>الاختزال او الهاش:</a:t>
            </a:r>
            <a:r>
              <a:rPr lang="en-US" sz="2400" dirty="0">
                <a:solidFill>
                  <a:srgbClr val="FF0000"/>
                </a:solidFill>
                <a:latin typeface="Calibri"/>
                <a:ea typeface="Calibri"/>
                <a:cs typeface="Arial"/>
              </a:rPr>
              <a:t/>
            </a:r>
            <a:br>
              <a:rPr lang="en-US" sz="2400" dirty="0">
                <a:solidFill>
                  <a:srgbClr val="FF0000"/>
                </a:solidFill>
                <a:latin typeface="Calibri"/>
                <a:ea typeface="Calibri"/>
                <a:cs typeface="Arial"/>
              </a:rPr>
            </a:br>
            <a:endParaRPr lang="ar-SA" dirty="0">
              <a:solidFill>
                <a:srgbClr val="FF0000"/>
              </a:solidFill>
            </a:endParaRPr>
          </a:p>
        </p:txBody>
      </p:sp>
      <p:sp>
        <p:nvSpPr>
          <p:cNvPr id="3" name="عنصر نائب للمحتوى 2"/>
          <p:cNvSpPr>
            <a:spLocks noGrp="1"/>
          </p:cNvSpPr>
          <p:nvPr>
            <p:ph idx="1"/>
          </p:nvPr>
        </p:nvSpPr>
        <p:spPr/>
        <p:txBody>
          <a:bodyPr>
            <a:normAutofit fontScale="92500" lnSpcReduction="10000"/>
          </a:bodyPr>
          <a:lstStyle/>
          <a:p>
            <a:pPr algn="just">
              <a:lnSpc>
                <a:spcPct val="115000"/>
              </a:lnSpc>
              <a:spcAft>
                <a:spcPts val="1000"/>
              </a:spcAft>
            </a:pPr>
            <a:r>
              <a:rPr lang="en-US" sz="2400" dirty="0">
                <a:latin typeface="Times New Roman"/>
                <a:ea typeface="Times New Roman"/>
                <a:cs typeface="Traditional Arabic"/>
              </a:rPr>
              <a:t> </a:t>
            </a:r>
            <a:r>
              <a:rPr lang="ar-SA" sz="2400" dirty="0">
                <a:latin typeface="Times New Roman"/>
                <a:ea typeface="Times New Roman"/>
                <a:cs typeface="Traditional Arabic"/>
              </a:rPr>
              <a:t>في </a:t>
            </a:r>
            <a:r>
              <a:rPr lang="ar-SA" sz="2800" dirty="0">
                <a:latin typeface="Times New Roman"/>
                <a:ea typeface="Times New Roman"/>
                <a:cs typeface="Traditional Arabic"/>
              </a:rPr>
              <a:t>عملية التوقيع الرقمي كان هناك مشكلة وهي إن الرسالة الموقعة تكون بحجم الرسالة المشفرة </a:t>
            </a:r>
            <a:r>
              <a:rPr lang="ar-SA" sz="2800" dirty="0" smtClean="0">
                <a:latin typeface="Times New Roman"/>
                <a:ea typeface="Times New Roman"/>
                <a:cs typeface="Traditional Arabic"/>
              </a:rPr>
              <a:t>وبذلك </a:t>
            </a:r>
            <a:r>
              <a:rPr lang="ar-SA" sz="2800" dirty="0">
                <a:latin typeface="Times New Roman"/>
                <a:ea typeface="Times New Roman"/>
                <a:cs typeface="Traditional Arabic"/>
              </a:rPr>
              <a:t>يصبح عندنا رسالتين رسالة مشفرة وأخرى موقعة وهذا يؤدي إلى زيادة حجم الإرسال للضعف إضافة إلى بطأ العملية.</a:t>
            </a:r>
            <a:endParaRPr lang="en-US" sz="2000" dirty="0">
              <a:latin typeface="Calibri"/>
              <a:ea typeface="Calibri"/>
              <a:cs typeface="Arial"/>
            </a:endParaRPr>
          </a:p>
          <a:p>
            <a:pPr algn="just">
              <a:lnSpc>
                <a:spcPct val="115000"/>
              </a:lnSpc>
              <a:spcAft>
                <a:spcPts val="1000"/>
              </a:spcAft>
            </a:pPr>
            <a:r>
              <a:rPr lang="ar-SA" sz="2800" dirty="0">
                <a:latin typeface="Times New Roman"/>
                <a:ea typeface="Times New Roman"/>
                <a:cs typeface="Traditional Arabic"/>
              </a:rPr>
              <a:t>لذلك ظهرت طريقة اختزال الرسالة إلى رسالة صغيرة كحل للمشكلة السابقة وهذه الرسالة الصغيرة المختزلة نقوم بتوقيع عليها وإرسالها مع الرسالة الأصلية المشفرة, ودوال الاختزال هي دوال اتجاه واحد تأخذ النص مهما كان طوله (آلاف بل ملايين البت) لتخرج نص بطول ثابت (مثلا 160بت أو 128بت) وإذا حصل أي تغيير في النص الداخل فان النص المختزل الخارج يتغير لذلك دوال الاختزال تستخدم أيضا لتأكيد من عدم التغيير في الرسالة المرسلة </a:t>
            </a:r>
            <a:r>
              <a:rPr lang="ar-SA" sz="2800" dirty="0" smtClean="0">
                <a:latin typeface="Times New Roman"/>
                <a:ea typeface="Times New Roman"/>
                <a:cs typeface="Traditional Arabic"/>
              </a:rPr>
              <a:t>كما بينا سابقاً.</a:t>
            </a:r>
            <a:endParaRPr lang="ar-SA" dirty="0"/>
          </a:p>
        </p:txBody>
      </p:sp>
    </p:spTree>
    <p:extLst>
      <p:ext uri="{BB962C8B-B14F-4D97-AF65-F5344CB8AC3E}">
        <p14:creationId xmlns:p14="http://schemas.microsoft.com/office/powerpoint/2010/main" val="3585980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349BABB-657E-46DF-AA28-A8AB6BE0FCB6}" type="slidenum">
              <a:rPr lang="ar-SA">
                <a:solidFill>
                  <a:srgbClr val="B13F9A"/>
                </a:solidFill>
              </a:rPr>
              <a:pPr/>
              <a:t>32</a:t>
            </a:fld>
            <a:r>
              <a:rPr lang="en-US">
                <a:solidFill>
                  <a:srgbClr val="B13F9A"/>
                </a:solidFill>
              </a:rPr>
              <a:t>/22</a:t>
            </a:r>
          </a:p>
        </p:txBody>
      </p:sp>
      <p:pic>
        <p:nvPicPr>
          <p:cNvPr id="2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772816"/>
            <a:ext cx="6004520" cy="4471988"/>
          </a:xfrm>
          <a:prstGeom prst="rect">
            <a:avLst/>
          </a:prstGeom>
          <a:noFill/>
          <a:extLst>
            <a:ext uri="{909E8E84-426E-40DD-AFC4-6F175D3DCCD1}">
              <a14:hiddenFill xmlns:a14="http://schemas.microsoft.com/office/drawing/2010/main">
                <a:solidFill>
                  <a:srgbClr val="FFFFFF"/>
                </a:solidFill>
              </a14:hiddenFill>
            </a:ext>
          </a:extLst>
        </p:spPr>
      </p:pic>
      <p:sp>
        <p:nvSpPr>
          <p:cNvPr id="20490" name="Text Box 10"/>
          <p:cNvSpPr txBox="1">
            <a:spLocks noChangeArrowheads="1"/>
          </p:cNvSpPr>
          <p:nvPr/>
        </p:nvSpPr>
        <p:spPr bwMode="auto">
          <a:xfrm>
            <a:off x="107504" y="188640"/>
            <a:ext cx="7239000"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0" eaLnBrk="0" fontAlgn="base" hangingPunct="0">
              <a:lnSpc>
                <a:spcPct val="90000"/>
              </a:lnSpc>
              <a:spcBef>
                <a:spcPct val="50000"/>
              </a:spcBef>
              <a:spcAft>
                <a:spcPct val="0"/>
              </a:spcAft>
            </a:pPr>
            <a:r>
              <a:rPr lang="sv-SE" sz="4400" b="1" dirty="0">
                <a:solidFill>
                  <a:srgbClr val="B13F9A">
                    <a:lumMod val="60000"/>
                    <a:lumOff val="40000"/>
                  </a:srgbClr>
                </a:solidFill>
                <a:effectLst>
                  <a:outerShdw blurRad="38100" dist="38100" dir="2700000" algn="tl">
                    <a:srgbClr val="C0C0C0"/>
                  </a:outerShdw>
                </a:effectLst>
              </a:rPr>
              <a:t>Typical </a:t>
            </a:r>
            <a:r>
              <a:rPr lang="en-US" sz="4400" b="1" dirty="0">
                <a:solidFill>
                  <a:srgbClr val="B13F9A">
                    <a:lumMod val="60000"/>
                    <a:lumOff val="40000"/>
                  </a:srgbClr>
                </a:solidFill>
                <a:effectLst>
                  <a:outerShdw blurRad="38100" dist="38100" dir="2700000" algn="tl">
                    <a:srgbClr val="C0C0C0"/>
                  </a:outerShdw>
                </a:effectLst>
              </a:rPr>
              <a:t>Digital Signature Approach</a:t>
            </a:r>
          </a:p>
        </p:txBody>
      </p:sp>
    </p:spTree>
    <p:extLst>
      <p:ext uri="{BB962C8B-B14F-4D97-AF65-F5344CB8AC3E}">
        <p14:creationId xmlns:p14="http://schemas.microsoft.com/office/powerpoint/2010/main" val="13241154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eaLnBrk="1" hangingPunct="1">
              <a:defRPr/>
            </a:pPr>
            <a:r>
              <a:rPr lang="en-US" dirty="0" smtClean="0">
                <a:solidFill>
                  <a:schemeClr val="tx2">
                    <a:lumMod val="60000"/>
                    <a:lumOff val="40000"/>
                  </a:schemeClr>
                </a:solidFill>
              </a:rPr>
              <a:t>END </a:t>
            </a:r>
            <a:r>
              <a:rPr lang="en-US" smtClean="0">
                <a:solidFill>
                  <a:schemeClr val="tx2">
                    <a:lumMod val="60000"/>
                    <a:lumOff val="40000"/>
                  </a:schemeClr>
                </a:solidFill>
              </a:rPr>
              <a:t>SLIDE SHOW # 4</a:t>
            </a:r>
            <a:endParaRPr lang="en-US" dirty="0">
              <a:solidFill>
                <a:schemeClr val="tx2">
                  <a:lumMod val="60000"/>
                  <a:lumOff val="40000"/>
                </a:schemeClr>
              </a:solidFill>
            </a:endParaRPr>
          </a:p>
        </p:txBody>
      </p:sp>
      <p:sp>
        <p:nvSpPr>
          <p:cNvPr id="2867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eaLnBrk="0" fontAlgn="base" hangingPunct="0">
              <a:spcBef>
                <a:spcPct val="0"/>
              </a:spcBef>
              <a:spcAft>
                <a:spcPct val="0"/>
              </a:spcAft>
              <a:defRPr sz="2400" baseline="30000">
                <a:solidFill>
                  <a:schemeClr val="tx1"/>
                </a:solidFill>
                <a:latin typeface="Times New Roman" pitchFamily="18" charset="0"/>
              </a:defRPr>
            </a:lvl6pPr>
            <a:lvl7pPr marL="2971800" indent="-228600" eaLnBrk="0" fontAlgn="base" hangingPunct="0">
              <a:spcBef>
                <a:spcPct val="0"/>
              </a:spcBef>
              <a:spcAft>
                <a:spcPct val="0"/>
              </a:spcAft>
              <a:defRPr sz="2400" baseline="30000">
                <a:solidFill>
                  <a:schemeClr val="tx1"/>
                </a:solidFill>
                <a:latin typeface="Times New Roman" pitchFamily="18" charset="0"/>
              </a:defRPr>
            </a:lvl7pPr>
            <a:lvl8pPr marL="3429000" indent="-228600" eaLnBrk="0" fontAlgn="base" hangingPunct="0">
              <a:spcBef>
                <a:spcPct val="0"/>
              </a:spcBef>
              <a:spcAft>
                <a:spcPct val="0"/>
              </a:spcAft>
              <a:defRPr sz="2400" baseline="30000">
                <a:solidFill>
                  <a:schemeClr val="tx1"/>
                </a:solidFill>
                <a:latin typeface="Times New Roman" pitchFamily="18" charset="0"/>
              </a:defRPr>
            </a:lvl8pPr>
            <a:lvl9pPr marL="3886200" indent="-228600" eaLnBrk="0" fontAlgn="base" hangingPunct="0">
              <a:spcBef>
                <a:spcPct val="0"/>
              </a:spcBef>
              <a:spcAft>
                <a:spcPct val="0"/>
              </a:spcAft>
              <a:defRPr sz="2400" baseline="30000">
                <a:solidFill>
                  <a:schemeClr val="tx1"/>
                </a:solidFill>
                <a:latin typeface="Times New Roman" pitchFamily="18" charset="0"/>
              </a:defRPr>
            </a:lvl9pPr>
          </a:lstStyle>
          <a:p>
            <a:pPr eaLnBrk="1" hangingPunct="1"/>
            <a:r>
              <a:rPr lang="en-US" sz="1000" smtClean="0">
                <a:solidFill>
                  <a:srgbClr val="B13F9A"/>
                </a:solidFill>
              </a:rPr>
              <a:t>L: Rania  Tabeidi</a:t>
            </a: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eaLnBrk="0" fontAlgn="base" hangingPunct="0">
              <a:spcBef>
                <a:spcPct val="0"/>
              </a:spcBef>
              <a:spcAft>
                <a:spcPct val="0"/>
              </a:spcAft>
              <a:defRPr sz="2400" baseline="30000">
                <a:solidFill>
                  <a:schemeClr val="tx1"/>
                </a:solidFill>
                <a:latin typeface="Times New Roman" pitchFamily="18" charset="0"/>
              </a:defRPr>
            </a:lvl6pPr>
            <a:lvl7pPr marL="2971800" indent="-228600" eaLnBrk="0" fontAlgn="base" hangingPunct="0">
              <a:spcBef>
                <a:spcPct val="0"/>
              </a:spcBef>
              <a:spcAft>
                <a:spcPct val="0"/>
              </a:spcAft>
              <a:defRPr sz="2400" baseline="30000">
                <a:solidFill>
                  <a:schemeClr val="tx1"/>
                </a:solidFill>
                <a:latin typeface="Times New Roman" pitchFamily="18" charset="0"/>
              </a:defRPr>
            </a:lvl7pPr>
            <a:lvl8pPr marL="3429000" indent="-228600" eaLnBrk="0" fontAlgn="base" hangingPunct="0">
              <a:spcBef>
                <a:spcPct val="0"/>
              </a:spcBef>
              <a:spcAft>
                <a:spcPct val="0"/>
              </a:spcAft>
              <a:defRPr sz="2400" baseline="30000">
                <a:solidFill>
                  <a:schemeClr val="tx1"/>
                </a:solidFill>
                <a:latin typeface="Times New Roman" pitchFamily="18" charset="0"/>
              </a:defRPr>
            </a:lvl8pPr>
            <a:lvl9pPr marL="3886200" indent="-228600" eaLnBrk="0" fontAlgn="base" hangingPunct="0">
              <a:spcBef>
                <a:spcPct val="0"/>
              </a:spcBef>
              <a:spcAft>
                <a:spcPct val="0"/>
              </a:spcAft>
              <a:defRPr sz="2400" baseline="30000">
                <a:solidFill>
                  <a:schemeClr val="tx1"/>
                </a:solidFill>
                <a:latin typeface="Times New Roman" pitchFamily="18" charset="0"/>
              </a:defRPr>
            </a:lvl9pPr>
          </a:lstStyle>
          <a:p>
            <a:pPr eaLnBrk="1" hangingPunct="1"/>
            <a:fld id="{4764019C-8F21-46DF-9E36-B6D4AF06C0C1}" type="slidenum">
              <a:rPr lang="ar-SA" sz="1100" smtClean="0">
                <a:solidFill>
                  <a:srgbClr val="B13F9A"/>
                </a:solidFill>
              </a:rPr>
              <a:pPr eaLnBrk="1" hangingPunct="1"/>
              <a:t>33</a:t>
            </a:fld>
            <a:r>
              <a:rPr lang="en-US" sz="1100" smtClean="0">
                <a:solidFill>
                  <a:srgbClr val="B13F9A"/>
                </a:solidFill>
              </a:rPr>
              <a:t>/11</a:t>
            </a:r>
          </a:p>
        </p:txBody>
      </p:sp>
    </p:spTree>
    <p:extLst>
      <p:ext uri="{BB962C8B-B14F-4D97-AF65-F5344CB8AC3E}">
        <p14:creationId xmlns:p14="http://schemas.microsoft.com/office/powerpoint/2010/main" val="19986996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4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1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2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571</TotalTime>
  <Words>1597</Words>
  <Application>Microsoft Office PowerPoint</Application>
  <PresentationFormat>On-screen Show (4:3)</PresentationFormat>
  <Paragraphs>105</Paragraphs>
  <Slides>33</Slides>
  <Notes>0</Notes>
  <HiddenSlides>0</HiddenSlides>
  <MMClips>0</MMClips>
  <ScaleCrop>false</ScaleCrop>
  <HeadingPairs>
    <vt:vector size="4" baseType="variant">
      <vt:variant>
        <vt:lpstr>Theme</vt:lpstr>
      </vt:variant>
      <vt:variant>
        <vt:i4>5</vt:i4>
      </vt:variant>
      <vt:variant>
        <vt:lpstr>Slide Titles</vt:lpstr>
      </vt:variant>
      <vt:variant>
        <vt:i4>33</vt:i4>
      </vt:variant>
    </vt:vector>
  </HeadingPairs>
  <TitlesOfParts>
    <vt:vector size="38" baseType="lpstr">
      <vt:lpstr>وافر</vt:lpstr>
      <vt:lpstr>Opulent</vt:lpstr>
      <vt:lpstr>4_Opulent</vt:lpstr>
      <vt:lpstr>1_Opulent</vt:lpstr>
      <vt:lpstr>2_Opulent</vt:lpstr>
      <vt:lpstr>PowerPoint Presentation</vt:lpstr>
      <vt:lpstr>PowerPoint Presentation</vt:lpstr>
      <vt:lpstr>استخدامات التشفير بالمفتاح العام : </vt:lpstr>
      <vt:lpstr>تشفير او فك التشفير </vt:lpstr>
      <vt:lpstr>Encryption using Public-Key system</vt:lpstr>
      <vt:lpstr>اثبات الهوية  Authentication:</vt:lpstr>
      <vt:lpstr>Authentication using Public-Key System</vt:lpstr>
      <vt:lpstr>اثبات صحة الرسالةAuthentication </vt:lpstr>
      <vt:lpstr>PowerPoint Presentation</vt:lpstr>
      <vt:lpstr>PowerPoint Presentation</vt:lpstr>
      <vt:lpstr>PowerPoint Presentation</vt:lpstr>
      <vt:lpstr>رمز التحقق من الرسالة Message Authentication Code (MAC)</vt:lpstr>
      <vt:lpstr>PowerPoint Presentation</vt:lpstr>
      <vt:lpstr>PowerPoint Presentation</vt:lpstr>
      <vt:lpstr>3- دالة هاش ذات الاتجاه الواحد one-way hash function :  </vt:lpstr>
      <vt:lpstr>الطريقة الأولى: استخدام مفتاح سرى</vt:lpstr>
      <vt:lpstr>الطريقة الثانية: استخدام مفتاح عام</vt:lpstr>
      <vt:lpstr>PowerPoint Presentation</vt:lpstr>
      <vt:lpstr>الطريقة الثالثة: استخدام قيمة سرية</vt:lpstr>
      <vt:lpstr>One-way HASH function </vt:lpstr>
      <vt:lpstr>توجد اسباب عديدة لتطوير تقنية تتجنب التشفير منها :</vt:lpstr>
      <vt:lpstr>التوقيع الإلكتروني : </vt:lpstr>
      <vt:lpstr>PowerPoint Presentation</vt:lpstr>
      <vt:lpstr>أهمية التوقيع الإلكتروني: </vt:lpstr>
      <vt:lpstr>أنواع التوقيع الإلكتروني: </vt:lpstr>
      <vt:lpstr>PowerPoint Presentation</vt:lpstr>
      <vt:lpstr>PowerPoint Presentation</vt:lpstr>
      <vt:lpstr>خوارزميات التوقيع الإلكتروني : </vt:lpstr>
      <vt:lpstr>PowerPoint Presentation</vt:lpstr>
      <vt:lpstr>   خوارزمية ديفي و هيلمان (DH) :  </vt:lpstr>
      <vt:lpstr>دوال الاختزال او الهاش: </vt:lpstr>
      <vt:lpstr>PowerPoint Presentation</vt:lpstr>
      <vt:lpstr>END SLIDE SHOW # 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Rania Ahmed Mohmed Tabeidi</cp:lastModifiedBy>
  <cp:revision>51</cp:revision>
  <dcterms:created xsi:type="dcterms:W3CDTF">2013-03-28T17:46:37Z</dcterms:created>
  <dcterms:modified xsi:type="dcterms:W3CDTF">2013-04-03T06:58:25Z</dcterms:modified>
</cp:coreProperties>
</file>