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44" r:id="rId2"/>
  </p:sldMasterIdLst>
  <p:sldIdLst>
    <p:sldId id="284" r:id="rId3"/>
    <p:sldId id="285" r:id="rId4"/>
    <p:sldId id="288" r:id="rId5"/>
    <p:sldId id="309"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08"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5" d="100"/>
          <a:sy n="85" d="100"/>
        </p:scale>
        <p:origin x="-152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FB54916F-B932-4C00-82DC-138DBBC15AFF}" type="datetimeFigureOut">
              <a:rPr lang="ar-SA" smtClean="0"/>
              <a:t>05/06/34</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2472E4A-E0B0-48E7-965F-FE44B685AEA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B54916F-B932-4C00-82DC-138DBBC15AFF}" type="datetimeFigureOut">
              <a:rPr lang="ar-SA" smtClean="0"/>
              <a:t>05/06/34</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92472E4A-E0B0-48E7-965F-FE44B685AEAC}"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FB54916F-B932-4C00-82DC-138DBBC15AFF}" type="datetimeFigureOut">
              <a:rPr lang="ar-SA" smtClean="0"/>
              <a:t>05/06/34</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2472E4A-E0B0-48E7-965F-FE44B685AEAC}" type="slidenum">
              <a:rPr lang="ar-SA" smtClean="0"/>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B54916F-B932-4C00-82DC-138DBBC15AFF}" type="datetimeFigureOut">
              <a:rPr lang="ar-SA" smtClean="0"/>
              <a:t>05/06/34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2472E4A-E0B0-48E7-965F-FE44B685AEA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FB54916F-B932-4C00-82DC-138DBBC15AFF}" type="datetimeFigureOut">
              <a:rPr lang="ar-SA" smtClean="0"/>
              <a:t>05/06/34</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2472E4A-E0B0-48E7-965F-FE44B685AEAC}"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pPr algn="l" rtl="0" eaLnBrk="0" fontAlgn="base" hangingPunct="0">
              <a:lnSpc>
                <a:spcPct val="90000"/>
              </a:lnSpc>
              <a:spcBef>
                <a:spcPct val="20000"/>
              </a:spcBef>
              <a:spcAft>
                <a:spcPct val="0"/>
              </a:spcAft>
            </a:pPr>
            <a:endParaRPr lang="en-US" sz="2800">
              <a:solidFill>
                <a:prstClr val="black"/>
              </a:solidFill>
              <a:latin typeface="Comic Sans MS" pitchFamily="66" charset="0"/>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67DE0D-ECCC-498A-93C7-98EDBF6D9EF8}" type="slidenum">
              <a:rPr lang="ar-SA"/>
              <a:pPr/>
              <a:t>‹#›</a:t>
            </a:fld>
            <a:r>
              <a:t>/27</a:t>
            </a:r>
            <a:endParaRPr lang="en-GB"/>
          </a:p>
        </p:txBody>
      </p:sp>
    </p:spTree>
    <p:extLst>
      <p:ext uri="{BB962C8B-B14F-4D97-AF65-F5344CB8AC3E}">
        <p14:creationId xmlns:p14="http://schemas.microsoft.com/office/powerpoint/2010/main" val="9111478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03A368BC-172F-4E9E-B8C1-E575DB4FFF30}"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4214651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endParaRPr lang="en-GB">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751EC41-036F-4DA0-87E2-BDE5332CE9E4}"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21196669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8688FC7E-1275-4B7A-ADF0-AB0A25B1EC3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596911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GB">
              <a:solidFill>
                <a:srgbClr val="B13F9A"/>
              </a:solidFill>
            </a:endParaRPr>
          </a:p>
        </p:txBody>
      </p:sp>
      <p:sp>
        <p:nvSpPr>
          <p:cNvPr id="8" name="Footer Placeholder 7"/>
          <p:cNvSpPr>
            <a:spLocks noGrp="1"/>
          </p:cNvSpPr>
          <p:nvPr>
            <p:ph type="ftr" sz="quarter" idx="11"/>
          </p:nvPr>
        </p:nvSpPr>
        <p:spPr/>
        <p:txBody>
          <a:bodyPr/>
          <a:lstStyle>
            <a:extLst/>
          </a:lstStyle>
          <a:p>
            <a:endParaRPr lang="en-GB">
              <a:solidFill>
                <a:srgbClr val="B13F9A"/>
              </a:solidFill>
            </a:endParaRPr>
          </a:p>
        </p:txBody>
      </p:sp>
      <p:sp>
        <p:nvSpPr>
          <p:cNvPr id="9" name="Slide Number Placeholder 8"/>
          <p:cNvSpPr>
            <a:spLocks noGrp="1"/>
          </p:cNvSpPr>
          <p:nvPr>
            <p:ph type="sldNum" sz="quarter" idx="12"/>
          </p:nvPr>
        </p:nvSpPr>
        <p:spPr/>
        <p:txBody>
          <a:bodyPr/>
          <a:lstStyle>
            <a:extLst/>
          </a:lstStyle>
          <a:p>
            <a:fld id="{D9F8ECA5-6E99-4174-B0FA-26F9637C720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171058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GB">
              <a:solidFill>
                <a:srgbClr val="B13F9A"/>
              </a:solidFill>
            </a:endParaRPr>
          </a:p>
        </p:txBody>
      </p:sp>
      <p:sp>
        <p:nvSpPr>
          <p:cNvPr id="4" name="Footer Placeholder 3"/>
          <p:cNvSpPr>
            <a:spLocks noGrp="1"/>
          </p:cNvSpPr>
          <p:nvPr>
            <p:ph type="ftr" sz="quarter" idx="11"/>
          </p:nvPr>
        </p:nvSpPr>
        <p:spPr/>
        <p:txBody>
          <a:bodyPr/>
          <a:lstStyle>
            <a:extLst/>
          </a:lstStyle>
          <a:p>
            <a:endParaRPr lang="en-GB">
              <a:solidFill>
                <a:srgbClr val="B13F9A"/>
              </a:solidFill>
            </a:endParaRPr>
          </a:p>
        </p:txBody>
      </p:sp>
      <p:sp>
        <p:nvSpPr>
          <p:cNvPr id="5" name="Slide Number Placeholder 4"/>
          <p:cNvSpPr>
            <a:spLocks noGrp="1"/>
          </p:cNvSpPr>
          <p:nvPr>
            <p:ph type="sldNum" sz="quarter" idx="12"/>
          </p:nvPr>
        </p:nvSpPr>
        <p:spPr/>
        <p:txBody>
          <a:bodyPr/>
          <a:lstStyle>
            <a:extLst/>
          </a:lstStyle>
          <a:p>
            <a:fld id="{F30E6CE9-B2CF-4F9E-85BF-A1DE0A28BBB2}"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409435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endParaRPr lang="en-GB">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solidFill>
                <a:srgbClr val="B13F9A"/>
              </a:solidFill>
            </a:endParaRPr>
          </a:p>
        </p:txBody>
      </p:sp>
      <p:sp>
        <p:nvSpPr>
          <p:cNvPr id="4" name="Slide Number Placeholder 3"/>
          <p:cNvSpPr>
            <a:spLocks noGrp="1"/>
          </p:cNvSpPr>
          <p:nvPr>
            <p:ph type="sldNum" sz="quarter" idx="12"/>
          </p:nvPr>
        </p:nvSpPr>
        <p:spPr/>
        <p:txBody>
          <a:bodyPr/>
          <a:lstStyle>
            <a:extLst/>
          </a:lstStyle>
          <a:p>
            <a:fld id="{7DDF2AE4-6E0B-4F96-A0FC-7B8C753BDD49}"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215827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GB">
              <a:solidFill>
                <a:srgbClr val="B13F9A"/>
              </a:solidFill>
            </a:endParaRPr>
          </a:p>
        </p:txBody>
      </p:sp>
      <p:sp>
        <p:nvSpPr>
          <p:cNvPr id="6" name="Footer Placeholder 5"/>
          <p:cNvSpPr>
            <a:spLocks noGrp="1"/>
          </p:cNvSpPr>
          <p:nvPr>
            <p:ph type="ftr" sz="quarter" idx="11"/>
          </p:nvPr>
        </p:nvSpPr>
        <p:spPr/>
        <p:txBody>
          <a:bodyPr/>
          <a:lstStyle>
            <a:extLst/>
          </a:lstStyle>
          <a:p>
            <a:endParaRPr lang="en-GB">
              <a:solidFill>
                <a:srgbClr val="B13F9A"/>
              </a:solidFill>
            </a:endParaRPr>
          </a:p>
        </p:txBody>
      </p:sp>
      <p:sp>
        <p:nvSpPr>
          <p:cNvPr id="7" name="Slide Number Placeholder 6"/>
          <p:cNvSpPr>
            <a:spLocks noGrp="1"/>
          </p:cNvSpPr>
          <p:nvPr>
            <p:ph type="sldNum" sz="quarter" idx="12"/>
          </p:nvPr>
        </p:nvSpPr>
        <p:spPr/>
        <p:txBody>
          <a:bodyPr/>
          <a:lstStyle>
            <a:extLst/>
          </a:lstStyle>
          <a:p>
            <a:fld id="{4A9B8DCA-0E0A-4746-8512-D446DE57A9AA}"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2021368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endParaRPr lang="en-GB">
              <a:solidFill>
                <a:srgbClr val="F4E7ED"/>
              </a:solidFill>
            </a:endParaRPr>
          </a:p>
        </p:txBody>
      </p:sp>
      <p:sp>
        <p:nvSpPr>
          <p:cNvPr id="6" name="Footer Placeholder 5"/>
          <p:cNvSpPr>
            <a:spLocks noGrp="1"/>
          </p:cNvSpPr>
          <p:nvPr>
            <p:ph type="ftr" sz="quarter" idx="11"/>
          </p:nvPr>
        </p:nvSpPr>
        <p:spPr/>
        <p:txBody>
          <a:bodyPr/>
          <a:lstStyle>
            <a:extLst/>
          </a:lstStyle>
          <a:p>
            <a:endParaRPr lang="en-GB">
              <a:solidFill>
                <a:srgbClr val="F4E7ED"/>
              </a:solidFill>
            </a:endParaRPr>
          </a:p>
        </p:txBody>
      </p:sp>
      <p:sp>
        <p:nvSpPr>
          <p:cNvPr id="7" name="Slide Number Placeholder 6"/>
          <p:cNvSpPr>
            <a:spLocks noGrp="1"/>
          </p:cNvSpPr>
          <p:nvPr>
            <p:ph type="sldNum" sz="quarter" idx="12"/>
          </p:nvPr>
        </p:nvSpPr>
        <p:spPr/>
        <p:txBody>
          <a:bodyPr/>
          <a:lstStyle>
            <a:extLst/>
          </a:lstStyle>
          <a:p>
            <a:fld id="{50357D9D-D98F-4264-92C8-91063682E561}" type="slidenum">
              <a:rPr lang="ar-SA" smtClean="0">
                <a:solidFill>
                  <a:srgbClr val="F4E7ED"/>
                </a:solidFill>
              </a:rPr>
              <a:pPr/>
              <a:t>‹#›</a:t>
            </a:fld>
            <a:r>
              <a:rPr lang="en-US" smtClean="0">
                <a:solidFill>
                  <a:srgbClr val="F4E7ED"/>
                </a:solidFill>
              </a:rPr>
              <a:t>/27</a:t>
            </a:r>
            <a:endParaRPr lang="en-GB">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val="260539543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GB">
              <a:solidFill>
                <a:srgbClr val="B13F9A"/>
              </a:solidFill>
            </a:endParaRPr>
          </a:p>
        </p:txBody>
      </p:sp>
      <p:sp>
        <p:nvSpPr>
          <p:cNvPr id="5" name="Footer Placeholder 4"/>
          <p:cNvSpPr>
            <a:spLocks noGrp="1"/>
          </p:cNvSpPr>
          <p:nvPr>
            <p:ph type="ftr" sz="quarter" idx="11"/>
          </p:nvPr>
        </p:nvSpPr>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p:txBody>
          <a:bodyPr/>
          <a:lstStyle>
            <a:extLst/>
          </a:lstStyle>
          <a:p>
            <a:fld id="{8FF996F7-A619-4C01-A58C-26474A584B81}"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024070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endParaRPr lang="en-GB">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69BC944-5043-4755-947C-63141BA62448}" type="slidenum">
              <a:rPr lang="ar-SA" smtClean="0">
                <a:solidFill>
                  <a:srgbClr val="B13F9A"/>
                </a:solidFill>
              </a:rPr>
              <a:pPr/>
              <a:t>‹#›</a:t>
            </a:fld>
            <a:r>
              <a:rPr lang="en-US" smtClean="0">
                <a:solidFill>
                  <a:srgbClr val="B13F9A"/>
                </a:solidFill>
              </a:rPr>
              <a:t>/27</a:t>
            </a:r>
            <a:endParaRPr lang="en-GB">
              <a:solidFill>
                <a:srgbClr val="B13F9A"/>
              </a:solidFill>
            </a:endParaRPr>
          </a:p>
        </p:txBody>
      </p:sp>
    </p:spTree>
    <p:extLst>
      <p:ext uri="{BB962C8B-B14F-4D97-AF65-F5344CB8AC3E}">
        <p14:creationId xmlns:p14="http://schemas.microsoft.com/office/powerpoint/2010/main" val="116777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FB54916F-B932-4C00-82DC-138DBBC15AFF}" type="datetimeFigureOut">
              <a:rPr lang="ar-SA" smtClean="0"/>
              <a:t>05/06/34</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2472E4A-E0B0-48E7-965F-FE44B685AEAC}"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base">
              <a:lnSpc>
                <a:spcPct val="90000"/>
              </a:lnSpc>
              <a:spcBef>
                <a:spcPct val="20000"/>
              </a:spcBef>
              <a:spcAft>
                <a:spcPct val="0"/>
              </a:spcAft>
            </a:pPr>
            <a:endParaRPr lang="en-US" sz="280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rtl="0" fontAlgn="base">
              <a:lnSpc>
                <a:spcPct val="90000"/>
              </a:lnSpc>
              <a:spcBef>
                <a:spcPct val="20000"/>
              </a:spcBef>
              <a:spcAft>
                <a:spcPct val="0"/>
              </a:spcAft>
            </a:pPr>
            <a:endParaRPr lang="en-GB">
              <a:solidFill>
                <a:srgbClr val="B13F9A"/>
              </a:solidFill>
              <a:latin typeface="Comic Sans MS" pitchFamily="66" charset="0"/>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rtl="0" fontAlgn="base">
              <a:lnSpc>
                <a:spcPct val="90000"/>
              </a:lnSpc>
              <a:spcBef>
                <a:spcPct val="20000"/>
              </a:spcBef>
              <a:spcAft>
                <a:spcPct val="0"/>
              </a:spcAft>
            </a:pPr>
            <a:fld id="{E5CEF2FC-171F-4168-96A7-986A297A0752}" type="slidenum">
              <a:rPr lang="ar-SA" smtClean="0">
                <a:solidFill>
                  <a:srgbClr val="B13F9A"/>
                </a:solidFill>
                <a:latin typeface="Comic Sans MS" pitchFamily="66" charset="0"/>
              </a:rPr>
              <a:pPr rtl="0" fontAlgn="base">
                <a:lnSpc>
                  <a:spcPct val="90000"/>
                </a:lnSpc>
                <a:spcBef>
                  <a:spcPct val="20000"/>
                </a:spcBef>
                <a:spcAft>
                  <a:spcPct val="0"/>
                </a:spcAft>
              </a:pPr>
              <a:t>‹#›</a:t>
            </a:fld>
            <a:r>
              <a:rPr lang="en-US" smtClean="0">
                <a:solidFill>
                  <a:srgbClr val="B13F9A"/>
                </a:solidFill>
                <a:latin typeface="Comic Sans MS" pitchFamily="66" charset="0"/>
              </a:rPr>
              <a:t>/27</a:t>
            </a:r>
            <a:endParaRPr lang="en-GB">
              <a:solidFill>
                <a:srgbClr val="B13F9A"/>
              </a:solidFill>
              <a:latin typeface="Comic Sans MS" pitchFamily="66" charset="0"/>
            </a:endParaRPr>
          </a:p>
        </p:txBody>
      </p:sp>
    </p:spTree>
    <p:extLst>
      <p:ext uri="{BB962C8B-B14F-4D97-AF65-F5344CB8AC3E}">
        <p14:creationId xmlns:p14="http://schemas.microsoft.com/office/powerpoint/2010/main" val="94739550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3" y="2212975"/>
            <a:ext cx="8474075"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5178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556792"/>
            <a:ext cx="7632848" cy="4034848"/>
          </a:xfrm>
        </p:spPr>
        <p:txBody>
          <a:bodyPr>
            <a:normAutofit/>
          </a:bodyPr>
          <a:lstStyle/>
          <a:p>
            <a:pPr marL="0" lvl="0" indent="0" algn="ctr">
              <a:buClr>
                <a:srgbClr val="B13F9A"/>
              </a:buClr>
              <a:buNone/>
              <a:defRPr/>
            </a:pPr>
            <a:r>
              <a:rPr lang="en-US" sz="48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10</a:t>
            </a:r>
          </a:p>
          <a:p>
            <a:pPr marL="0" lvl="0" indent="0" algn="ctr">
              <a:buClr>
                <a:srgbClr val="B13F9A"/>
              </a:buClr>
              <a:buNone/>
              <a:defRPr/>
            </a:pPr>
            <a:r>
              <a:rPr lang="en-US" sz="4400" b="1" cap="all" dirty="0" smtClean="0">
                <a:ln w="500">
                  <a:solidFill>
                    <a:srgbClr val="B13F9A">
                      <a:shade val="20000"/>
                      <a:satMod val="120000"/>
                    </a:srgbClr>
                  </a:solidFill>
                </a:ln>
                <a:solidFill>
                  <a:srgbClr val="B13F9A">
                    <a:lumMod val="60000"/>
                    <a:lumOff val="40000"/>
                  </a:srgbClr>
                </a:solidFill>
              </a:rPr>
              <a:t> </a:t>
            </a:r>
          </a:p>
          <a:p>
            <a:pPr marL="0" lvl="0" indent="0" algn="ctr" rtl="0" fontAlgn="base">
              <a:spcBef>
                <a:spcPct val="0"/>
              </a:spcBef>
              <a:spcAft>
                <a:spcPct val="0"/>
              </a:spcAft>
              <a:buClrTx/>
              <a:buSzTx/>
              <a:buNone/>
            </a:pPr>
            <a:r>
              <a:rPr lang="en-US" sz="96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rPr>
              <a:t>Operating system</a:t>
            </a:r>
          </a:p>
          <a:p>
            <a:pPr marL="0" lvl="0" indent="0" algn="ctr" rtl="0" fontAlgn="base">
              <a:spcBef>
                <a:spcPct val="0"/>
              </a:spcBef>
              <a:spcAft>
                <a:spcPct val="0"/>
              </a:spcAft>
              <a:buClrTx/>
              <a:buSzTx/>
              <a:buNone/>
            </a:pPr>
            <a:r>
              <a:rPr lang="ar-SA" sz="88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rPr>
              <a:t>نظم التشغيل</a:t>
            </a:r>
            <a:endParaRPr lang="en-US" sz="8800" b="1" cap="all" dirty="0">
              <a:ln w="500">
                <a:solidFill>
                  <a:srgbClr val="B13F9A">
                    <a:shade val="20000"/>
                    <a:satMod val="120000"/>
                  </a:srgbClr>
                </a:solidFill>
              </a:ln>
              <a:solidFill>
                <a:srgbClr val="B13F9A">
                  <a:lumMod val="60000"/>
                  <a:lumOff val="40000"/>
                </a:srgbClr>
              </a:solidFill>
            </a:endParaRPr>
          </a:p>
          <a:p>
            <a:endParaRPr lang="ar-SA" dirty="0"/>
          </a:p>
        </p:txBody>
      </p:sp>
    </p:spTree>
    <p:extLst>
      <p:ext uri="{BB962C8B-B14F-4D97-AF65-F5344CB8AC3E}">
        <p14:creationId xmlns:p14="http://schemas.microsoft.com/office/powerpoint/2010/main" val="323518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en-US" u="sng" dirty="0" smtClean="0">
                <a:solidFill>
                  <a:schemeClr val="accent5">
                    <a:lumMod val="75000"/>
                  </a:schemeClr>
                </a:solidFill>
                <a:latin typeface="Arabic Typesetting" pitchFamily="66" charset="-78"/>
                <a:cs typeface="Arabic Typesetting" pitchFamily="66" charset="-78"/>
              </a:rPr>
              <a:t>Outline</a:t>
            </a:r>
            <a:r>
              <a:rPr lang="ar-SA" u="sng" dirty="0" smtClean="0">
                <a:solidFill>
                  <a:schemeClr val="accent5">
                    <a:lumMod val="75000"/>
                  </a:schemeClr>
                </a:solidFill>
                <a:latin typeface="Arabic Typesetting" pitchFamily="66" charset="-78"/>
                <a:cs typeface="Arabic Typesetting" pitchFamily="66" charset="-78"/>
              </a:rPr>
              <a:t>:</a:t>
            </a:r>
            <a:r>
              <a:rPr lang="ar-SA" dirty="0" smtClean="0"/>
              <a:t> </a:t>
            </a:r>
            <a:endParaRPr lang="ar-SA" dirty="0"/>
          </a:p>
        </p:txBody>
      </p:sp>
      <p:sp>
        <p:nvSpPr>
          <p:cNvPr id="3" name="عنصر نائب للمحتوى 2"/>
          <p:cNvSpPr>
            <a:spLocks noGrp="1"/>
          </p:cNvSpPr>
          <p:nvPr>
            <p:ph idx="1"/>
          </p:nvPr>
        </p:nvSpPr>
        <p:spPr/>
        <p:txBody>
          <a:bodyPr>
            <a:normAutofit/>
          </a:bodyPr>
          <a:lstStyle/>
          <a:p>
            <a:r>
              <a:rPr lang="ar-SA" sz="4000" b="1" dirty="0" smtClean="0">
                <a:solidFill>
                  <a:schemeClr val="accent5">
                    <a:lumMod val="75000"/>
                  </a:schemeClr>
                </a:solidFill>
                <a:latin typeface="Arabic Typesetting" pitchFamily="66" charset="-78"/>
                <a:cs typeface="Arabic Typesetting" pitchFamily="66" charset="-78"/>
              </a:rPr>
              <a:t>نظم التشغيل</a:t>
            </a:r>
          </a:p>
          <a:p>
            <a:r>
              <a:rPr lang="ar-SA" sz="4000" b="1" dirty="0" smtClean="0">
                <a:solidFill>
                  <a:schemeClr val="accent5">
                    <a:lumMod val="75000"/>
                  </a:schemeClr>
                </a:solidFill>
                <a:latin typeface="Arabic Typesetting" pitchFamily="66" charset="-78"/>
                <a:cs typeface="Arabic Typesetting" pitchFamily="66" charset="-78"/>
              </a:rPr>
              <a:t>خدمات نظم التشغيل</a:t>
            </a:r>
          </a:p>
          <a:p>
            <a:pPr marL="0" indent="0">
              <a:buNone/>
            </a:pPr>
            <a:endParaRPr lang="ar-SA" sz="4000" b="1" dirty="0" smtClean="0">
              <a:solidFill>
                <a:schemeClr val="accent5">
                  <a:lumMod val="75000"/>
                </a:schemeClr>
              </a:solidFill>
              <a:latin typeface="Arabic Typesetting" pitchFamily="66" charset="-78"/>
              <a:cs typeface="Arabic Typesetting" pitchFamily="66" charset="-78"/>
            </a:endParaRPr>
          </a:p>
          <a:p>
            <a:endParaRPr lang="ar-SA" sz="4000" b="1" dirty="0">
              <a:solidFill>
                <a:schemeClr val="accent5">
                  <a:lumMod val="75000"/>
                </a:schemeClr>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189255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نظم التشغيل:</a:t>
            </a:r>
            <a:endParaRPr lang="ar-SA" dirty="0"/>
          </a:p>
        </p:txBody>
      </p:sp>
      <p:sp>
        <p:nvSpPr>
          <p:cNvPr id="3" name="عنصر نائب للمحتوى 2"/>
          <p:cNvSpPr>
            <a:spLocks noGrp="1"/>
          </p:cNvSpPr>
          <p:nvPr>
            <p:ph idx="1"/>
          </p:nvPr>
        </p:nvSpPr>
        <p:spPr/>
        <p:txBody>
          <a:bodyPr>
            <a:normAutofit/>
          </a:bodyPr>
          <a:lstStyle/>
          <a:p>
            <a:pPr>
              <a:lnSpc>
                <a:spcPct val="115000"/>
              </a:lnSpc>
              <a:spcAft>
                <a:spcPts val="1000"/>
              </a:spcAft>
            </a:pPr>
            <a:r>
              <a:rPr lang="ar-SA" sz="2800" b="1" dirty="0">
                <a:latin typeface="Arabic Typesetting" pitchFamily="66" charset="-78"/>
                <a:cs typeface="Arabic Typesetting" pitchFamily="66" charset="-78"/>
              </a:rPr>
              <a:t>عبارة عن مجموعة متكاملة من البرامج التي تنتجها شركات الحاسبات بهدف إخضاع الكيان الآلي لتنفيذ برامج المستخدم دون تدخل مباشر في أداء الآلات</a:t>
            </a:r>
            <a:endParaRPr lang="ar-SA" sz="2800" b="1" dirty="0" smtClean="0">
              <a:latin typeface="Arabic Typesetting" pitchFamily="66" charset="-78"/>
              <a:ea typeface="Calibri"/>
              <a:cs typeface="Arabic Typesetting" pitchFamily="66" charset="-78"/>
            </a:endParaRPr>
          </a:p>
          <a:p>
            <a:pPr>
              <a:lnSpc>
                <a:spcPct val="115000"/>
              </a:lnSpc>
              <a:spcAft>
                <a:spcPts val="1000"/>
              </a:spcAft>
            </a:pPr>
            <a:r>
              <a:rPr lang="ar-SA" sz="2800" dirty="0" smtClean="0">
                <a:latin typeface="Calibri"/>
                <a:ea typeface="Calibri"/>
                <a:cs typeface="Arial"/>
              </a:rPr>
              <a:t>أنظمة </a:t>
            </a:r>
            <a:r>
              <a:rPr lang="ar-SA" sz="2800" dirty="0">
                <a:latin typeface="Calibri"/>
                <a:ea typeface="Calibri"/>
                <a:cs typeface="Arial"/>
              </a:rPr>
              <a:t>التشغيل هو أقرب طبقة للأجهزة الحاسب </a:t>
            </a:r>
            <a:r>
              <a:rPr lang="ar-SA" sz="2800" dirty="0" smtClean="0">
                <a:latin typeface="Calibri"/>
                <a:ea typeface="Calibri"/>
                <a:cs typeface="Arial"/>
              </a:rPr>
              <a:t>الآلي . حيث </a:t>
            </a:r>
            <a:r>
              <a:rPr lang="ar-SA" sz="2800" dirty="0">
                <a:latin typeface="Calibri"/>
                <a:ea typeface="Calibri"/>
                <a:cs typeface="Arial"/>
              </a:rPr>
              <a:t>تخفي تفاصيل الأجهزة </a:t>
            </a:r>
            <a:r>
              <a:rPr lang="ar-SA" sz="2800" dirty="0" smtClean="0">
                <a:latin typeface="Calibri"/>
                <a:ea typeface="Calibri"/>
                <a:cs typeface="Arial"/>
              </a:rPr>
              <a:t>وتعتبر واجهة للمبرمجين.</a:t>
            </a:r>
          </a:p>
          <a:p>
            <a:pPr>
              <a:lnSpc>
                <a:spcPct val="115000"/>
              </a:lnSpc>
              <a:spcAft>
                <a:spcPts val="1000"/>
              </a:spcAft>
            </a:pPr>
            <a:endParaRPr lang="ar-SA" dirty="0"/>
          </a:p>
        </p:txBody>
      </p:sp>
    </p:spTree>
    <p:extLst>
      <p:ext uri="{BB962C8B-B14F-4D97-AF65-F5344CB8AC3E}">
        <p14:creationId xmlns:p14="http://schemas.microsoft.com/office/powerpoint/2010/main" val="194969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274320" lvl="0" indent="-274320" algn="r">
              <a:spcBef>
                <a:spcPts val="600"/>
              </a:spcBef>
            </a:pPr>
            <a:r>
              <a:rPr lang="ar-SA" sz="4000" u="sng" cap="none" dirty="0" smtClean="0">
                <a:ln>
                  <a:noFill/>
                </a:ln>
                <a:solidFill>
                  <a:srgbClr val="FF0000"/>
                </a:solidFill>
                <a:latin typeface="Arabic Typesetting" pitchFamily="66" charset="-78"/>
                <a:ea typeface="+mn-ea"/>
                <a:cs typeface="Arabic Typesetting" pitchFamily="66" charset="-78"/>
              </a:rPr>
              <a:t>الخدمات التي يقدمها نظام التشغيل:</a:t>
            </a:r>
            <a:endParaRPr lang="ar-SA" sz="4000" u="sng"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Autofit/>
          </a:bodyPr>
          <a:lstStyle/>
          <a:p>
            <a:pPr marL="514350" indent="-514350">
              <a:buFont typeface="+mj-lt"/>
              <a:buAutoNum type="arabicPeriod"/>
            </a:pPr>
            <a:r>
              <a:rPr lang="ar-SA" sz="3200" b="1" dirty="0" smtClean="0">
                <a:latin typeface="Arabic Typesetting" pitchFamily="66" charset="-78"/>
                <a:cs typeface="Arabic Typesetting" pitchFamily="66" charset="-78"/>
              </a:rPr>
              <a:t>واجهة المستخدم</a:t>
            </a:r>
          </a:p>
          <a:p>
            <a:pPr marL="514350" indent="-514350">
              <a:buFont typeface="+mj-lt"/>
              <a:buAutoNum type="arabicPeriod"/>
            </a:pPr>
            <a:r>
              <a:rPr lang="ar-SA" sz="3200" b="1" dirty="0" smtClean="0">
                <a:latin typeface="Arabic Typesetting" pitchFamily="66" charset="-78"/>
                <a:cs typeface="Arabic Typesetting" pitchFamily="66" charset="-78"/>
              </a:rPr>
              <a:t>تنفيذ البرامج</a:t>
            </a:r>
          </a:p>
          <a:p>
            <a:pPr marL="514350" indent="-514350">
              <a:buFont typeface="+mj-lt"/>
              <a:buAutoNum type="arabicPeriod"/>
            </a:pPr>
            <a:r>
              <a:rPr lang="ar-SA" sz="3200" b="1" dirty="0" smtClean="0">
                <a:latin typeface="Arabic Typesetting" pitchFamily="66" charset="-78"/>
                <a:cs typeface="Arabic Typesetting" pitchFamily="66" charset="-78"/>
              </a:rPr>
              <a:t>عمليات الإدخال والإخراج</a:t>
            </a:r>
          </a:p>
          <a:p>
            <a:pPr marL="514350" indent="-514350">
              <a:buFont typeface="+mj-lt"/>
              <a:buAutoNum type="arabicPeriod"/>
            </a:pPr>
            <a:r>
              <a:rPr lang="ar-SA" sz="3200" b="1" dirty="0" smtClean="0">
                <a:latin typeface="Arabic Typesetting" pitchFamily="66" charset="-78"/>
                <a:cs typeface="Arabic Typesetting" pitchFamily="66" charset="-78"/>
              </a:rPr>
              <a:t>معالجة نظام الملفات</a:t>
            </a:r>
          </a:p>
          <a:p>
            <a:pPr marL="514350" indent="-514350">
              <a:buFont typeface="+mj-lt"/>
              <a:buAutoNum type="arabicPeriod"/>
            </a:pPr>
            <a:r>
              <a:rPr lang="ar-SA" sz="3200" b="1" dirty="0" smtClean="0">
                <a:latin typeface="Arabic Typesetting" pitchFamily="66" charset="-78"/>
                <a:cs typeface="Arabic Typesetting" pitchFamily="66" charset="-78"/>
              </a:rPr>
              <a:t>الاتصالات </a:t>
            </a:r>
          </a:p>
          <a:p>
            <a:pPr marL="514350" indent="-514350">
              <a:buFont typeface="+mj-lt"/>
              <a:buAutoNum type="arabicPeriod"/>
            </a:pPr>
            <a:r>
              <a:rPr lang="ar-SA" sz="3200" b="1" dirty="0" smtClean="0">
                <a:latin typeface="Arabic Typesetting" pitchFamily="66" charset="-78"/>
                <a:cs typeface="Arabic Typesetting" pitchFamily="66" charset="-78"/>
              </a:rPr>
              <a:t>اكتشاف الأخطاء</a:t>
            </a:r>
          </a:p>
          <a:p>
            <a:pPr marL="514350" indent="-514350">
              <a:buFont typeface="+mj-lt"/>
              <a:buAutoNum type="arabicPeriod"/>
            </a:pPr>
            <a:r>
              <a:rPr lang="ar-SA" sz="3200" b="1" dirty="0" smtClean="0">
                <a:latin typeface="Arabic Typesetting" pitchFamily="66" charset="-78"/>
                <a:cs typeface="Arabic Typesetting" pitchFamily="66" charset="-78"/>
              </a:rPr>
              <a:t>توزيع الموارد</a:t>
            </a:r>
          </a:p>
          <a:p>
            <a:pPr marL="514350" indent="-514350">
              <a:buFont typeface="+mj-lt"/>
              <a:buAutoNum type="arabicPeriod"/>
            </a:pPr>
            <a:r>
              <a:rPr lang="ar-SA" sz="3200" b="1" dirty="0" smtClean="0">
                <a:latin typeface="Arabic Typesetting" pitchFamily="66" charset="-78"/>
                <a:cs typeface="Arabic Typesetting" pitchFamily="66" charset="-78"/>
              </a:rPr>
              <a:t>المحاسبة</a:t>
            </a:r>
          </a:p>
          <a:p>
            <a:pPr marL="514350" indent="-514350">
              <a:buFont typeface="+mj-lt"/>
              <a:buAutoNum type="arabicPeriod"/>
            </a:pPr>
            <a:r>
              <a:rPr lang="ar-SA" sz="3200" b="1" dirty="0" smtClean="0">
                <a:latin typeface="Arabic Typesetting" pitchFamily="66" charset="-78"/>
                <a:cs typeface="Arabic Typesetting" pitchFamily="66" charset="-78"/>
              </a:rPr>
              <a:t>الحماية والأمن</a:t>
            </a:r>
            <a:endParaRPr lang="ar-SA" sz="32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544264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404664"/>
            <a:ext cx="7239000" cy="1143000"/>
          </a:xfrm>
        </p:spPr>
        <p:txBody>
          <a:bodyPr>
            <a:noAutofit/>
          </a:bodyPr>
          <a:lstStyle/>
          <a:p>
            <a:pPr marL="742950" indent="-742950" algn="r">
              <a:buFont typeface="+mj-lt"/>
              <a:buAutoNum type="arabicPeriod"/>
            </a:pPr>
            <a:r>
              <a:rPr lang="ar-SA" sz="4000" dirty="0">
                <a:solidFill>
                  <a:srgbClr val="FF0000"/>
                </a:solidFill>
                <a:latin typeface="Arabic Typesetting" pitchFamily="66" charset="-78"/>
                <a:cs typeface="Arabic Typesetting" pitchFamily="66" charset="-78"/>
              </a:rPr>
              <a:t>واجهة </a:t>
            </a:r>
            <a:r>
              <a:rPr lang="ar-SA" sz="4000" dirty="0" smtClean="0">
                <a:solidFill>
                  <a:srgbClr val="FF0000"/>
                </a:solidFill>
                <a:latin typeface="Arabic Typesetting" pitchFamily="66" charset="-78"/>
                <a:cs typeface="Arabic Typesetting" pitchFamily="66" charset="-78"/>
              </a:rPr>
              <a:t>المستخدم(</a:t>
            </a:r>
            <a:r>
              <a:rPr lang="en-US" sz="4000" dirty="0" smtClean="0">
                <a:solidFill>
                  <a:srgbClr val="FF0000"/>
                </a:solidFill>
                <a:latin typeface="Arabic Typesetting" pitchFamily="66" charset="-78"/>
                <a:cs typeface="Arabic Typesetting" pitchFamily="66" charset="-78"/>
              </a:rPr>
              <a:t>(User interface-</a:t>
            </a:r>
            <a:r>
              <a:rPr lang="en-US" sz="4000" dirty="0" err="1" smtClean="0">
                <a:solidFill>
                  <a:srgbClr val="FF0000"/>
                </a:solidFill>
                <a:latin typeface="Arabic Typesetting" pitchFamily="66" charset="-78"/>
                <a:cs typeface="Arabic Typesetting" pitchFamily="66" charset="-78"/>
              </a:rPr>
              <a:t>ui</a:t>
            </a:r>
            <a:endParaRPr lang="ar-SA" sz="4000"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467544" y="1268760"/>
            <a:ext cx="7239000" cy="4846320"/>
          </a:xfrm>
        </p:spPr>
        <p:txBody>
          <a:bodyPr>
            <a:normAutofit/>
          </a:bodyPr>
          <a:lstStyle/>
          <a:p>
            <a:endParaRPr lang="ar-SA" dirty="0"/>
          </a:p>
          <a:p>
            <a:r>
              <a:rPr lang="ar-SA" dirty="0" smtClean="0">
                <a:solidFill>
                  <a:srgbClr val="00B050"/>
                </a:solidFill>
              </a:rPr>
              <a:t>انواع واجهة المستخدم:</a:t>
            </a:r>
          </a:p>
          <a:p>
            <a:pPr marL="998982" lvl="2" indent="-514350">
              <a:buFont typeface="+mj-lt"/>
              <a:buAutoNum type="arabicPeriod"/>
            </a:pPr>
            <a:r>
              <a:rPr lang="ar-SA" dirty="0" smtClean="0"/>
              <a:t>واجهة المستخدم </a:t>
            </a:r>
            <a:r>
              <a:rPr lang="ar-SA" dirty="0" err="1" smtClean="0"/>
              <a:t>الأمرية</a:t>
            </a:r>
            <a:endParaRPr lang="ar-SA" dirty="0" smtClean="0"/>
          </a:p>
          <a:p>
            <a:pPr marL="998982" lvl="2" indent="-514350">
              <a:buFont typeface="+mj-lt"/>
              <a:buAutoNum type="arabicPeriod"/>
            </a:pPr>
            <a:r>
              <a:rPr lang="ar-SA" dirty="0" smtClean="0"/>
              <a:t>واجهة المستخدم الرسومية</a:t>
            </a:r>
            <a:endParaRPr lang="ar-SA" dirty="0"/>
          </a:p>
        </p:txBody>
      </p:sp>
    </p:spTree>
    <p:extLst>
      <p:ext uri="{BB962C8B-B14F-4D97-AF65-F5344CB8AC3E}">
        <p14:creationId xmlns:p14="http://schemas.microsoft.com/office/powerpoint/2010/main" val="3313440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457200" indent="-457200" algn="r">
              <a:buFont typeface="+mj-lt"/>
              <a:buAutoNum type="arabicPeriod"/>
            </a:pPr>
            <a:r>
              <a:rPr lang="ar-SA" sz="2000" dirty="0">
                <a:solidFill>
                  <a:srgbClr val="00B050"/>
                </a:solidFill>
                <a:latin typeface="Arial Narrow" pitchFamily="34" charset="0"/>
                <a:cs typeface="+mn-cs"/>
              </a:rPr>
              <a:t>واجهة المستخدم </a:t>
            </a:r>
            <a:r>
              <a:rPr lang="ar-SA" sz="2000" dirty="0" err="1" smtClean="0">
                <a:solidFill>
                  <a:srgbClr val="00B050"/>
                </a:solidFill>
                <a:latin typeface="Arial Narrow" pitchFamily="34" charset="0"/>
                <a:cs typeface="+mn-cs"/>
              </a:rPr>
              <a:t>الأمرية</a:t>
            </a:r>
            <a:r>
              <a:rPr lang="ar-SA" sz="2000" dirty="0" smtClean="0">
                <a:solidFill>
                  <a:srgbClr val="00B050"/>
                </a:solidFill>
                <a:latin typeface="Arial Narrow" pitchFamily="34" charset="0"/>
                <a:cs typeface="+mn-cs"/>
              </a:rPr>
              <a:t> </a:t>
            </a:r>
            <a:r>
              <a:rPr lang="en-US" sz="2000" dirty="0" smtClean="0">
                <a:solidFill>
                  <a:srgbClr val="00B050"/>
                </a:solidFill>
                <a:latin typeface="Arial Narrow" pitchFamily="34" charset="0"/>
                <a:cs typeface="Arabic Typesetting" pitchFamily="66" charset="-78"/>
              </a:rPr>
              <a:t>cli)</a:t>
            </a:r>
            <a:r>
              <a:rPr lang="ar-SA" sz="2000" dirty="0" smtClean="0">
                <a:solidFill>
                  <a:srgbClr val="00B050"/>
                </a:solidFill>
                <a:latin typeface="Arial Narrow" pitchFamily="34" charset="0"/>
                <a:cs typeface="Arabic Typesetting" pitchFamily="66" charset="-78"/>
              </a:rPr>
              <a:t>-</a:t>
            </a:r>
            <a:r>
              <a:rPr lang="en-US" sz="2000" dirty="0" smtClean="0">
                <a:solidFill>
                  <a:srgbClr val="00B050"/>
                </a:solidFill>
                <a:latin typeface="Arial Narrow" pitchFamily="34" charset="0"/>
                <a:cs typeface="Arabic Typesetting" pitchFamily="66" charset="-78"/>
              </a:rPr>
              <a:t> (command line interface</a:t>
            </a:r>
            <a:r>
              <a:rPr lang="en-US" sz="2000" dirty="0" smtClean="0">
                <a:solidFill>
                  <a:srgbClr val="00B050"/>
                </a:solidFill>
                <a:latin typeface="Arial Black" pitchFamily="34" charset="0"/>
                <a:cs typeface="Arabic Typesetting" pitchFamily="66" charset="-78"/>
              </a:rPr>
              <a:t> </a:t>
            </a:r>
            <a:r>
              <a:rPr lang="ar-SA" sz="2000" dirty="0">
                <a:solidFill>
                  <a:srgbClr val="00B050"/>
                </a:solidFill>
                <a:latin typeface="Arial Black" pitchFamily="34" charset="0"/>
                <a:cs typeface="Arabic Typesetting" pitchFamily="66" charset="-78"/>
              </a:rPr>
              <a:t/>
            </a:r>
            <a:br>
              <a:rPr lang="ar-SA" sz="2000" dirty="0">
                <a:solidFill>
                  <a:srgbClr val="00B050"/>
                </a:solidFill>
                <a:latin typeface="Arial Black" pitchFamily="34" charset="0"/>
                <a:cs typeface="Arabic Typesetting" pitchFamily="66" charset="-78"/>
              </a:rPr>
            </a:br>
            <a:endParaRPr lang="ar-SA" sz="2000" dirty="0">
              <a:solidFill>
                <a:srgbClr val="00B050"/>
              </a:solidFill>
              <a:latin typeface="Arial Black" pitchFamily="34" charset="0"/>
              <a:cs typeface="Arabic Typesetting" pitchFamily="66" charset="-78"/>
            </a:endParaRPr>
          </a:p>
        </p:txBody>
      </p:sp>
      <p:sp>
        <p:nvSpPr>
          <p:cNvPr id="3" name="عنصر نائب للمحتوى 2"/>
          <p:cNvSpPr>
            <a:spLocks noGrp="1"/>
          </p:cNvSpPr>
          <p:nvPr>
            <p:ph idx="1"/>
          </p:nvPr>
        </p:nvSpPr>
        <p:spPr/>
        <p:txBody>
          <a:bodyPr>
            <a:normAutofit/>
          </a:bodyPr>
          <a:lstStyle/>
          <a:p>
            <a:r>
              <a:rPr lang="ar-SA" sz="4000" b="1" dirty="0" smtClean="0">
                <a:latin typeface="Arabic Typesetting" pitchFamily="66" charset="-78"/>
                <a:cs typeface="Arabic Typesetting" pitchFamily="66" charset="-78"/>
              </a:rPr>
              <a:t>تستخدم هذه الواجهة الأوامر النصية وتتبع طريقة معينة لإدخالها</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473365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457200" indent="-457200" algn="r">
              <a:buFont typeface="+mj-lt"/>
              <a:buAutoNum type="arabicPeriod" startAt="2"/>
            </a:pPr>
            <a:r>
              <a:rPr lang="ar-SA" sz="1800" b="1" dirty="0" smtClean="0">
                <a:solidFill>
                  <a:srgbClr val="00B050"/>
                </a:solidFill>
              </a:rPr>
              <a:t>واجهة المستخدم الرسومية</a:t>
            </a:r>
            <a:r>
              <a:rPr lang="ar-SA" sz="1800" b="1" dirty="0">
                <a:solidFill>
                  <a:srgbClr val="00B050"/>
                </a:solidFill>
              </a:rPr>
              <a:t> </a:t>
            </a:r>
            <a:r>
              <a:rPr lang="en-US" sz="1800" b="1" dirty="0" smtClean="0">
                <a:solidFill>
                  <a:srgbClr val="00B050"/>
                </a:solidFill>
              </a:rPr>
              <a:t>-GUI)</a:t>
            </a:r>
            <a:r>
              <a:rPr lang="ar-SA" sz="1800" b="1" dirty="0" smtClean="0">
                <a:solidFill>
                  <a:srgbClr val="00B050"/>
                </a:solidFill>
              </a:rPr>
              <a:t> </a:t>
            </a:r>
            <a:r>
              <a:rPr lang="en-US" sz="1800" b="1" dirty="0" smtClean="0">
                <a:solidFill>
                  <a:srgbClr val="00B050"/>
                </a:solidFill>
              </a:rPr>
              <a:t>(Graphic User Interface</a:t>
            </a:r>
            <a:r>
              <a:rPr lang="ar-SA" sz="1800" b="1" dirty="0" smtClean="0">
                <a:solidFill>
                  <a:srgbClr val="00B050"/>
                </a:solidFill>
              </a:rPr>
              <a:t/>
            </a:r>
            <a:br>
              <a:rPr lang="ar-SA" sz="1800" b="1" dirty="0" smtClean="0">
                <a:solidFill>
                  <a:srgbClr val="00B050"/>
                </a:solidFill>
              </a:rPr>
            </a:br>
            <a:endParaRPr lang="ar-SA" sz="1800" b="1" dirty="0">
              <a:solidFill>
                <a:srgbClr val="00B050"/>
              </a:solidFill>
            </a:endParaRPr>
          </a:p>
        </p:txBody>
      </p:sp>
      <p:sp>
        <p:nvSpPr>
          <p:cNvPr id="3" name="عنصر نائب للمحتوى 2"/>
          <p:cNvSpPr>
            <a:spLocks noGrp="1"/>
          </p:cNvSpPr>
          <p:nvPr>
            <p:ph idx="1"/>
          </p:nvPr>
        </p:nvSpPr>
        <p:spPr/>
        <p:txBody>
          <a:bodyPr/>
          <a:lstStyle/>
          <a:p>
            <a:r>
              <a:rPr lang="ar-SA" sz="3600" b="1" dirty="0" smtClean="0">
                <a:latin typeface="Arabic Typesetting" pitchFamily="66" charset="-78"/>
                <a:cs typeface="Arabic Typesetting" pitchFamily="66" charset="-78"/>
              </a:rPr>
              <a:t>هذا النوع من الواجهات يؤمن التفاعل باستخدام الصور الرسومية والواجهة عبارة عن نافذة نظامية تحتوى على مؤشر لتوجيه المدخلات والمخرجات</a:t>
            </a:r>
            <a:r>
              <a:rPr lang="ar-SA" dirty="0" smtClean="0"/>
              <a:t>.</a:t>
            </a:r>
            <a:endParaRPr lang="ar-SA" dirty="0"/>
          </a:p>
        </p:txBody>
      </p:sp>
    </p:spTree>
    <p:extLst>
      <p:ext uri="{BB962C8B-B14F-4D97-AF65-F5344CB8AC3E}">
        <p14:creationId xmlns:p14="http://schemas.microsoft.com/office/powerpoint/2010/main" val="3490630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buFont typeface="+mj-lt"/>
              <a:buAutoNum type="arabicPeriod" startAt="2"/>
            </a:pPr>
            <a:r>
              <a:rPr lang="ar-SA" sz="3200" cap="none" dirty="0">
                <a:ln>
                  <a:noFill/>
                </a:ln>
                <a:solidFill>
                  <a:srgbClr val="FF0000"/>
                </a:solidFill>
                <a:latin typeface="Arabic Typesetting" pitchFamily="66" charset="-78"/>
                <a:ea typeface="+mn-ea"/>
                <a:cs typeface="Arabic Typesetting" pitchFamily="66" charset="-78"/>
              </a:rPr>
              <a:t>تنفيذ </a:t>
            </a:r>
            <a:r>
              <a:rPr lang="ar-SA" sz="3200" cap="none" dirty="0" smtClean="0">
                <a:ln>
                  <a:noFill/>
                </a:ln>
                <a:solidFill>
                  <a:srgbClr val="FF0000"/>
                </a:solidFill>
                <a:latin typeface="Arabic Typesetting" pitchFamily="66" charset="-78"/>
                <a:ea typeface="+mn-ea"/>
                <a:cs typeface="Arabic Typesetting" pitchFamily="66" charset="-78"/>
              </a:rPr>
              <a:t>البرامج </a:t>
            </a:r>
            <a:r>
              <a:rPr lang="en-US" sz="3200" cap="none" dirty="0" smtClean="0">
                <a:ln>
                  <a:noFill/>
                </a:ln>
                <a:solidFill>
                  <a:srgbClr val="FF0000"/>
                </a:solidFill>
                <a:latin typeface="Arabic Typesetting" pitchFamily="66" charset="-78"/>
                <a:ea typeface="+mn-ea"/>
                <a:cs typeface="Arabic Typesetting" pitchFamily="66" charset="-78"/>
              </a:rPr>
              <a:t>Program Execution)</a:t>
            </a:r>
            <a:r>
              <a:rPr lang="ar-SA" sz="3200" cap="none" dirty="0" smtClean="0">
                <a:ln>
                  <a:noFill/>
                </a:ln>
                <a:solidFill>
                  <a:srgbClr val="FF0000"/>
                </a:solidFill>
                <a:latin typeface="Arabic Typesetting" pitchFamily="66" charset="-78"/>
                <a:ea typeface="+mn-ea"/>
                <a:cs typeface="Arabic Typesetting" pitchFamily="66" charset="-78"/>
              </a:rPr>
              <a:t>):</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r>
              <a:rPr lang="ar-SA" sz="3600" b="1" dirty="0" smtClean="0">
                <a:latin typeface="Arabic Typesetting" pitchFamily="66" charset="-78"/>
                <a:cs typeface="Arabic Typesetting" pitchFamily="66" charset="-78"/>
              </a:rPr>
              <a:t>نظام التشغيل غادراً على تحميل البرامج الى الذاكرة وتنفيذه وإنهائه ايضاً بطريقة طبيعية.</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429118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742950" indent="-742950" algn="r">
              <a:buFont typeface="+mj-lt"/>
              <a:buAutoNum type="arabicPeriod" startAt="3"/>
            </a:pPr>
            <a:r>
              <a:rPr lang="ar-SA" sz="4000" dirty="0">
                <a:solidFill>
                  <a:srgbClr val="FF0000"/>
                </a:solidFill>
                <a:latin typeface="Arabic Typesetting" pitchFamily="66" charset="-78"/>
                <a:cs typeface="Arabic Typesetting" pitchFamily="66" charset="-78"/>
              </a:rPr>
              <a:t>عمليات الإدخال </a:t>
            </a:r>
            <a:r>
              <a:rPr lang="ar-SA" sz="4000" dirty="0" smtClean="0">
                <a:solidFill>
                  <a:srgbClr val="FF0000"/>
                </a:solidFill>
                <a:latin typeface="Arabic Typesetting" pitchFamily="66" charset="-78"/>
                <a:cs typeface="Arabic Typesetting" pitchFamily="66" charset="-78"/>
              </a:rPr>
              <a:t>والإخراج </a:t>
            </a:r>
            <a:r>
              <a:rPr lang="en-US" sz="4000" dirty="0" smtClean="0">
                <a:solidFill>
                  <a:srgbClr val="FF0000"/>
                </a:solidFill>
                <a:latin typeface="Arabic Typesetting" pitchFamily="66" charset="-78"/>
                <a:cs typeface="Arabic Typesetting" pitchFamily="66" charset="-78"/>
              </a:rPr>
              <a:t>I/O operation) </a:t>
            </a:r>
            <a:r>
              <a:rPr lang="ar-SA" sz="4000" dirty="0" smtClean="0">
                <a:solidFill>
                  <a:srgbClr val="FF0000"/>
                </a:solidFill>
                <a:latin typeface="Arabic Typesetting" pitchFamily="66" charset="-78"/>
                <a:cs typeface="Arabic Typesetting" pitchFamily="66" charset="-78"/>
              </a:rPr>
              <a:t>):</a:t>
            </a:r>
            <a:r>
              <a:rPr lang="ar-SA" sz="4000" dirty="0">
                <a:solidFill>
                  <a:srgbClr val="FF0000"/>
                </a:solidFill>
                <a:latin typeface="Arabic Typesetting" pitchFamily="66" charset="-78"/>
                <a:cs typeface="Arabic Typesetting" pitchFamily="66" charset="-78"/>
              </a:rPr>
              <a:t/>
            </a:r>
            <a:br>
              <a:rPr lang="ar-SA" sz="4000" dirty="0">
                <a:solidFill>
                  <a:srgbClr val="FF0000"/>
                </a:solidFill>
                <a:latin typeface="Arabic Typesetting" pitchFamily="66" charset="-78"/>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lstStyle/>
          <a:p>
            <a:r>
              <a:rPr lang="ar-SA" sz="3600" b="1" dirty="0" smtClean="0">
                <a:latin typeface="Arabic Typesetting" pitchFamily="66" charset="-78"/>
                <a:cs typeface="Arabic Typesetting" pitchFamily="66" charset="-78"/>
              </a:rPr>
              <a:t>من الممكن أن يطلب برنامج قيد التنفيذ مدخلات أو مخرجات قد تتضمن ملف أو أداة أدخال أو أخراج .</a:t>
            </a:r>
          </a:p>
          <a:p>
            <a:r>
              <a:rPr lang="ar-SA" sz="3600" b="1" dirty="0" smtClean="0">
                <a:latin typeface="Arabic Typesetting" pitchFamily="66" charset="-78"/>
                <a:cs typeface="Arabic Typesetting" pitchFamily="66" charset="-78"/>
              </a:rPr>
              <a:t>بعض الأدوات قد تحتاج أعمال محددة كالكتابة على القرص لغرض الفعالية والحماية لا يستطيع المستخدمون التحكم بأدوات الإدخال /الإخراج مباشرة لذلك على نظام التشغيل أن يقدم طريقة لتنفيذ هذه العمليات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1100409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buFont typeface="+mj-lt"/>
              <a:buAutoNum type="arabicPeriod" startAt="4"/>
            </a:pPr>
            <a:r>
              <a:rPr lang="ar-SA" sz="3200" cap="none" dirty="0">
                <a:ln>
                  <a:noFill/>
                </a:ln>
                <a:solidFill>
                  <a:srgbClr val="FF0000"/>
                </a:solidFill>
                <a:latin typeface="Arabic Typesetting" pitchFamily="66" charset="-78"/>
                <a:ea typeface="+mn-ea"/>
                <a:cs typeface="Arabic Typesetting" pitchFamily="66" charset="-78"/>
              </a:rPr>
              <a:t>معالجة نظام </a:t>
            </a:r>
            <a:r>
              <a:rPr lang="ar-SA" sz="3200" cap="none" dirty="0" smtClean="0">
                <a:ln>
                  <a:noFill/>
                </a:ln>
                <a:solidFill>
                  <a:srgbClr val="FF0000"/>
                </a:solidFill>
                <a:latin typeface="Arabic Typesetting" pitchFamily="66" charset="-78"/>
                <a:ea typeface="+mn-ea"/>
                <a:cs typeface="Arabic Typesetting" pitchFamily="66" charset="-78"/>
              </a:rPr>
              <a:t>الملفات</a:t>
            </a:r>
            <a:r>
              <a:rPr lang="en-US" sz="3200" cap="none" dirty="0" smtClean="0">
                <a:ln>
                  <a:noFill/>
                </a:ln>
                <a:solidFill>
                  <a:srgbClr val="FF0000"/>
                </a:solidFill>
                <a:latin typeface="Arabic Typesetting" pitchFamily="66" charset="-78"/>
                <a:ea typeface="+mn-ea"/>
                <a:cs typeface="Arabic Typesetting" pitchFamily="66" charset="-78"/>
              </a:rPr>
              <a:t>File System Manipulation) </a:t>
            </a:r>
            <a:r>
              <a:rPr lang="ar-SA" sz="3200" cap="none" dirty="0" smtClean="0">
                <a:ln>
                  <a:noFill/>
                </a:ln>
                <a:solidFill>
                  <a:srgbClr val="FF0000"/>
                </a:solidFill>
                <a:latin typeface="Arabic Typesetting" pitchFamily="66" charset="-78"/>
                <a:ea typeface="+mn-ea"/>
                <a:cs typeface="Arabic Typesetting" pitchFamily="66" charset="-78"/>
              </a:rPr>
              <a:t>)</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البرامج تحتاج الى قراءة أو كتابة الملفات , البحث عن ملف معين أو عرض معلومات ملف ما.</a:t>
            </a:r>
            <a:endParaRPr lang="ar-SA" dirty="0"/>
          </a:p>
        </p:txBody>
      </p:sp>
    </p:spTree>
    <p:extLst>
      <p:ext uri="{BB962C8B-B14F-4D97-AF65-F5344CB8AC3E}">
        <p14:creationId xmlns:p14="http://schemas.microsoft.com/office/powerpoint/2010/main" val="31684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742950" indent="-742950" algn="r">
              <a:buFont typeface="+mj-lt"/>
              <a:buAutoNum type="arabicPeriod" startAt="5"/>
            </a:pPr>
            <a:r>
              <a:rPr lang="ar-SA" sz="4000" dirty="0">
                <a:solidFill>
                  <a:srgbClr val="FF0000"/>
                </a:solidFill>
                <a:latin typeface="Arabic Typesetting" pitchFamily="66" charset="-78"/>
                <a:cs typeface="Arabic Typesetting" pitchFamily="66" charset="-78"/>
              </a:rPr>
              <a:t>الاتصالات </a:t>
            </a:r>
            <a:r>
              <a:rPr lang="en-US" sz="4000" dirty="0" smtClean="0">
                <a:solidFill>
                  <a:srgbClr val="FF0000"/>
                </a:solidFill>
                <a:latin typeface="Arabic Typesetting" pitchFamily="66" charset="-78"/>
                <a:cs typeface="Arabic Typesetting" pitchFamily="66" charset="-78"/>
              </a:rPr>
              <a:t>Communication)</a:t>
            </a:r>
            <a:r>
              <a:rPr lang="ar-SA" sz="4000" dirty="0" smtClean="0">
                <a:solidFill>
                  <a:srgbClr val="FF0000"/>
                </a:solidFill>
                <a:latin typeface="Arabic Typesetting" pitchFamily="66" charset="-78"/>
                <a:cs typeface="Arabic Typesetting" pitchFamily="66" charset="-78"/>
              </a:rPr>
              <a:t>)</a:t>
            </a:r>
            <a:r>
              <a:rPr lang="ar-SA" sz="4000" dirty="0">
                <a:solidFill>
                  <a:srgbClr val="FF0000"/>
                </a:solidFill>
                <a:latin typeface="Arabic Typesetting" pitchFamily="66" charset="-78"/>
                <a:cs typeface="Arabic Typesetting" pitchFamily="66" charset="-78"/>
              </a:rPr>
              <a:t/>
            </a:r>
            <a:br>
              <a:rPr lang="ar-SA" sz="4000" dirty="0">
                <a:solidFill>
                  <a:srgbClr val="FF0000"/>
                </a:solidFill>
                <a:latin typeface="Arabic Typesetting" pitchFamily="66" charset="-78"/>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r>
              <a:rPr lang="ar-SA" sz="3600" b="1" dirty="0" smtClean="0">
                <a:latin typeface="Arabic Typesetting" pitchFamily="66" charset="-78"/>
                <a:cs typeface="Arabic Typesetting" pitchFamily="66" charset="-78"/>
              </a:rPr>
              <a:t>قد تحتاج العملية </a:t>
            </a:r>
            <a:r>
              <a:rPr lang="en-US" sz="3600" b="1" dirty="0" smtClean="0">
                <a:latin typeface="Arabic Typesetting" pitchFamily="66" charset="-78"/>
                <a:cs typeface="Arabic Typesetting" pitchFamily="66" charset="-78"/>
              </a:rPr>
              <a:t>Process</a:t>
            </a:r>
            <a:r>
              <a:rPr lang="ar-SA" sz="3600" b="1" dirty="0" smtClean="0">
                <a:latin typeface="Arabic Typesetting" pitchFamily="66" charset="-78"/>
                <a:cs typeface="Arabic Typesetting" pitchFamily="66" charset="-78"/>
              </a:rPr>
              <a:t> الى استبدال المعلومات مع عملية أخرى . وهذه الاتصالات قد تتم بين عمليات على نفس جهاز الحاسب او على اجهزة مختلفة مرتبطة عن طريق شبكة, الاتصالات قد تطبق بإحدى الطريقتين التاليتين:</a:t>
            </a:r>
          </a:p>
          <a:p>
            <a:pPr marL="998982" lvl="2" indent="-514350">
              <a:buFont typeface="+mj-lt"/>
              <a:buAutoNum type="arabicPeriod"/>
            </a:pPr>
            <a:r>
              <a:rPr lang="ar-SA" sz="3600" b="1" dirty="0" smtClean="0">
                <a:latin typeface="Arabic Typesetting" pitchFamily="66" charset="-78"/>
                <a:cs typeface="Arabic Typesetting" pitchFamily="66" charset="-78"/>
              </a:rPr>
              <a:t>مشاركة الذاكرة </a:t>
            </a:r>
            <a:r>
              <a:rPr lang="en-US" sz="3600" b="1" dirty="0" smtClean="0">
                <a:latin typeface="Arabic Typesetting" pitchFamily="66" charset="-78"/>
                <a:cs typeface="Arabic Typesetting" pitchFamily="66" charset="-78"/>
              </a:rPr>
              <a:t> Shared Memory) </a:t>
            </a:r>
            <a:r>
              <a:rPr lang="ar-SA" sz="3600" b="1" dirty="0" smtClean="0">
                <a:latin typeface="Arabic Typesetting" pitchFamily="66" charset="-78"/>
                <a:cs typeface="Arabic Typesetting" pitchFamily="66" charset="-78"/>
              </a:rPr>
              <a:t>)</a:t>
            </a:r>
          </a:p>
          <a:p>
            <a:pPr marL="998982" lvl="2" indent="-514350">
              <a:buFont typeface="+mj-lt"/>
              <a:buAutoNum type="arabicPeriod"/>
            </a:pPr>
            <a:r>
              <a:rPr lang="ar-SA" sz="3600" b="1" dirty="0" smtClean="0">
                <a:latin typeface="Arabic Typesetting" pitchFamily="66" charset="-78"/>
                <a:cs typeface="Arabic Typesetting" pitchFamily="66" charset="-78"/>
              </a:rPr>
              <a:t>تمرير الرسائل</a:t>
            </a:r>
            <a:r>
              <a:rPr lang="en-US" sz="3600" b="1" dirty="0" smtClean="0">
                <a:latin typeface="Arabic Typesetting" pitchFamily="66" charset="-78"/>
                <a:cs typeface="Arabic Typesetting" pitchFamily="66" charset="-78"/>
              </a:rPr>
              <a:t>(Message Passing )</a:t>
            </a:r>
            <a:endParaRPr lang="ar-SA" sz="3600" b="1" dirty="0" smtClean="0">
              <a:latin typeface="Arabic Typesetting" pitchFamily="66" charset="-78"/>
              <a:cs typeface="Arabic Typesetting" pitchFamily="66" charset="-78"/>
            </a:endParaRPr>
          </a:p>
          <a:p>
            <a:pPr marL="571500" indent="-571500">
              <a:buFont typeface="Wingdings" pitchFamily="2" charset="2"/>
              <a:buChar char="q"/>
            </a:pPr>
            <a:r>
              <a:rPr lang="ar-SA" sz="4200" b="1" dirty="0" smtClean="0">
                <a:latin typeface="Arabic Typesetting" pitchFamily="66" charset="-78"/>
                <a:cs typeface="Arabic Typesetting" pitchFamily="66" charset="-78"/>
              </a:rPr>
              <a:t>حيث يتولى نظام التشغيل عملية تمرير المعلومات بين العمليات.</a:t>
            </a:r>
            <a:endParaRPr lang="ar-SA" sz="42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747969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buFont typeface="+mj-lt"/>
              <a:buAutoNum type="arabicPeriod" startAt="6"/>
            </a:pPr>
            <a:r>
              <a:rPr lang="ar-SA" sz="3200" cap="none" dirty="0">
                <a:ln>
                  <a:noFill/>
                </a:ln>
                <a:solidFill>
                  <a:srgbClr val="FF0000"/>
                </a:solidFill>
                <a:latin typeface="Arabic Typesetting" pitchFamily="66" charset="-78"/>
                <a:ea typeface="+mn-ea"/>
                <a:cs typeface="Arabic Typesetting" pitchFamily="66" charset="-78"/>
              </a:rPr>
              <a:t>اكتشاف </a:t>
            </a:r>
            <a:r>
              <a:rPr lang="ar-SA" sz="3200" cap="none" dirty="0" smtClean="0">
                <a:ln>
                  <a:noFill/>
                </a:ln>
                <a:solidFill>
                  <a:srgbClr val="FF0000"/>
                </a:solidFill>
                <a:latin typeface="Arabic Typesetting" pitchFamily="66" charset="-78"/>
                <a:ea typeface="+mn-ea"/>
                <a:cs typeface="Arabic Typesetting" pitchFamily="66" charset="-78"/>
              </a:rPr>
              <a:t>الأخطاء</a:t>
            </a:r>
            <a:r>
              <a:rPr lang="en-US" sz="3200" cap="none" dirty="0" smtClean="0">
                <a:ln>
                  <a:noFill/>
                </a:ln>
                <a:solidFill>
                  <a:srgbClr val="FF0000"/>
                </a:solidFill>
                <a:latin typeface="Arabic Typesetting" pitchFamily="66" charset="-78"/>
                <a:ea typeface="+mn-ea"/>
                <a:cs typeface="Arabic Typesetting" pitchFamily="66" charset="-78"/>
              </a:rPr>
              <a:t> Error detection ) </a:t>
            </a:r>
            <a:r>
              <a:rPr lang="ar-SA" sz="3200" cap="none" dirty="0" smtClean="0">
                <a:ln>
                  <a:noFill/>
                </a:ln>
                <a:solidFill>
                  <a:srgbClr val="FF0000"/>
                </a:solidFill>
                <a:latin typeface="Arabic Typesetting" pitchFamily="66" charset="-78"/>
                <a:ea typeface="+mn-ea"/>
                <a:cs typeface="Arabic Typesetting" pitchFamily="66" charset="-78"/>
              </a:rPr>
              <a:t>):</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r>
              <a:rPr lang="ar-SA" sz="2800" b="1" dirty="0" smtClean="0">
                <a:latin typeface="Arabic Typesetting" pitchFamily="66" charset="-78"/>
                <a:cs typeface="Arabic Typesetting" pitchFamily="66" charset="-78"/>
              </a:rPr>
              <a:t>من الضروري ان يكون نظام التشغيل مدركا دوما للأخطاء المحتملة الحدوث . وقد تحدث الاخطاء في :</a:t>
            </a:r>
          </a:p>
          <a:p>
            <a:pPr marL="514350" indent="-514350">
              <a:buFont typeface="+mj-lt"/>
              <a:buAutoNum type="arabicPeriod"/>
            </a:pPr>
            <a:r>
              <a:rPr lang="ar-SA" sz="2800" b="1" dirty="0" smtClean="0">
                <a:solidFill>
                  <a:srgbClr val="0070C0"/>
                </a:solidFill>
                <a:latin typeface="Arabic Typesetting" pitchFamily="66" charset="-78"/>
                <a:cs typeface="Arabic Typesetting" pitchFamily="66" charset="-78"/>
              </a:rPr>
              <a:t>وحدة المعالجة المركزية </a:t>
            </a:r>
            <a:r>
              <a:rPr lang="en-US" sz="2800" b="1" dirty="0" err="1" smtClean="0">
                <a:solidFill>
                  <a:srgbClr val="0070C0"/>
                </a:solidFill>
                <a:latin typeface="Arabic Typesetting" pitchFamily="66" charset="-78"/>
                <a:cs typeface="Arabic Typesetting" pitchFamily="66" charset="-78"/>
              </a:rPr>
              <a:t>cpu</a:t>
            </a:r>
            <a:r>
              <a:rPr lang="en-US" sz="2800" b="1" dirty="0" smtClean="0">
                <a:solidFill>
                  <a:srgbClr val="0070C0"/>
                </a:solidFill>
                <a:latin typeface="Arabic Typesetting" pitchFamily="66" charset="-78"/>
                <a:cs typeface="Arabic Typesetting" pitchFamily="66" charset="-78"/>
              </a:rPr>
              <a:t> </a:t>
            </a:r>
            <a:r>
              <a:rPr lang="ar-SA" sz="2800" b="1" dirty="0" smtClean="0">
                <a:solidFill>
                  <a:srgbClr val="0070C0"/>
                </a:solidFill>
                <a:latin typeface="Arabic Typesetting" pitchFamily="66" charset="-78"/>
                <a:cs typeface="Arabic Typesetting" pitchFamily="66" charset="-78"/>
              </a:rPr>
              <a:t> </a:t>
            </a:r>
            <a:endParaRPr lang="ar-SA" sz="2800" b="1" dirty="0" smtClean="0">
              <a:solidFill>
                <a:srgbClr val="0070C0"/>
              </a:solidFill>
              <a:latin typeface="Arabic Typesetting" pitchFamily="66" charset="-78"/>
              <a:cs typeface="Arabic Typesetting" pitchFamily="66" charset="-78"/>
            </a:endParaRPr>
          </a:p>
          <a:p>
            <a:pPr marL="514350" indent="-514350">
              <a:buFont typeface="+mj-lt"/>
              <a:buAutoNum type="arabicPeriod"/>
            </a:pPr>
            <a:r>
              <a:rPr lang="ar-SA" sz="2800" b="1" dirty="0" smtClean="0">
                <a:solidFill>
                  <a:srgbClr val="0070C0"/>
                </a:solidFill>
                <a:latin typeface="Arabic Typesetting" pitchFamily="66" charset="-78"/>
                <a:cs typeface="Arabic Typesetting" pitchFamily="66" charset="-78"/>
              </a:rPr>
              <a:t>ذاكرة </a:t>
            </a:r>
            <a:r>
              <a:rPr lang="ar-SA" sz="2800" b="1" dirty="0" smtClean="0">
                <a:solidFill>
                  <a:srgbClr val="0070C0"/>
                </a:solidFill>
                <a:latin typeface="Arabic Typesetting" pitchFamily="66" charset="-78"/>
                <a:cs typeface="Arabic Typesetting" pitchFamily="66" charset="-78"/>
              </a:rPr>
              <a:t>الجهاز (خطاء في الذاكرة او فشل القوة ) </a:t>
            </a:r>
            <a:endParaRPr lang="ar-SA" sz="2800" b="1" dirty="0" smtClean="0">
              <a:solidFill>
                <a:srgbClr val="0070C0"/>
              </a:solidFill>
              <a:latin typeface="Arabic Typesetting" pitchFamily="66" charset="-78"/>
              <a:cs typeface="Arabic Typesetting" pitchFamily="66" charset="-78"/>
            </a:endParaRPr>
          </a:p>
          <a:p>
            <a:pPr marL="514350" indent="-514350">
              <a:buFont typeface="+mj-lt"/>
              <a:buAutoNum type="arabicPeriod"/>
            </a:pPr>
            <a:r>
              <a:rPr lang="ar-SA" sz="2800" b="1" dirty="0" smtClean="0">
                <a:solidFill>
                  <a:srgbClr val="0070C0"/>
                </a:solidFill>
                <a:latin typeface="Arabic Typesetting" pitchFamily="66" charset="-78"/>
                <a:cs typeface="Arabic Typesetting" pitchFamily="66" charset="-78"/>
              </a:rPr>
              <a:t>ادوات </a:t>
            </a:r>
            <a:r>
              <a:rPr lang="ar-SA" sz="2800" b="1" dirty="0" smtClean="0">
                <a:solidFill>
                  <a:srgbClr val="0070C0"/>
                </a:solidFill>
                <a:latin typeface="Arabic Typesetting" pitchFamily="66" charset="-78"/>
                <a:cs typeface="Arabic Typesetting" pitchFamily="66" charset="-78"/>
              </a:rPr>
              <a:t>الادخال والاخراج (فشل الاتصال بالشبكة او انتهاء الورق من الطابعة ) </a:t>
            </a:r>
            <a:endParaRPr lang="ar-SA" sz="2800" b="1" dirty="0" smtClean="0">
              <a:solidFill>
                <a:srgbClr val="0070C0"/>
              </a:solidFill>
              <a:latin typeface="Arabic Typesetting" pitchFamily="66" charset="-78"/>
              <a:cs typeface="Arabic Typesetting" pitchFamily="66" charset="-78"/>
            </a:endParaRPr>
          </a:p>
          <a:p>
            <a:pPr marL="514350" indent="-514350">
              <a:buFont typeface="+mj-lt"/>
              <a:buAutoNum type="arabicPeriod"/>
            </a:pPr>
            <a:r>
              <a:rPr lang="ar-SA" sz="2800" b="1" dirty="0" smtClean="0">
                <a:solidFill>
                  <a:srgbClr val="0070C0"/>
                </a:solidFill>
                <a:latin typeface="Arabic Typesetting" pitchFamily="66" charset="-78"/>
                <a:cs typeface="Arabic Typesetting" pitchFamily="66" charset="-78"/>
              </a:rPr>
              <a:t>برنامج </a:t>
            </a:r>
            <a:r>
              <a:rPr lang="ar-SA" sz="2800" b="1" dirty="0" smtClean="0">
                <a:solidFill>
                  <a:srgbClr val="0070C0"/>
                </a:solidFill>
                <a:latin typeface="Arabic Typesetting" pitchFamily="66" charset="-78"/>
                <a:cs typeface="Arabic Typesetting" pitchFamily="66" charset="-78"/>
              </a:rPr>
              <a:t>المستخدم (محاولة تنفيذ او دخول غير شرعي لمكان ما في الذاكرة او استهلاك وقت كبير من وقت </a:t>
            </a:r>
            <a:r>
              <a:rPr lang="en-US" sz="2800" b="1" dirty="0" err="1" smtClean="0">
                <a:solidFill>
                  <a:srgbClr val="0070C0"/>
                </a:solidFill>
                <a:latin typeface="Arabic Typesetting" pitchFamily="66" charset="-78"/>
                <a:cs typeface="Arabic Typesetting" pitchFamily="66" charset="-78"/>
              </a:rPr>
              <a:t>cpu</a:t>
            </a:r>
            <a:r>
              <a:rPr lang="ar-SA" sz="2800" b="1" dirty="0" smtClean="0">
                <a:solidFill>
                  <a:srgbClr val="0070C0"/>
                </a:solidFill>
                <a:latin typeface="Arabic Typesetting" pitchFamily="66" charset="-78"/>
                <a:cs typeface="Arabic Typesetting" pitchFamily="66" charset="-78"/>
              </a:rPr>
              <a:t> على نظام التشغيل ان يتخذ القرار الصحيح و </a:t>
            </a:r>
            <a:r>
              <a:rPr lang="ar-SA" sz="2800" b="1" dirty="0" smtClean="0">
                <a:solidFill>
                  <a:srgbClr val="0070C0"/>
                </a:solidFill>
                <a:latin typeface="Arabic Typesetting" pitchFamily="66" charset="-78"/>
                <a:cs typeface="Arabic Typesetting" pitchFamily="66" charset="-78"/>
              </a:rPr>
              <a:t>المناسب </a:t>
            </a:r>
            <a:r>
              <a:rPr lang="ar-SA" sz="2800" b="1" dirty="0" smtClean="0">
                <a:solidFill>
                  <a:srgbClr val="0070C0"/>
                </a:solidFill>
                <a:latin typeface="Arabic Typesetting" pitchFamily="66" charset="-78"/>
                <a:cs typeface="Arabic Typesetting" pitchFamily="66" charset="-78"/>
              </a:rPr>
              <a:t>لكل نوع من هذه الاخطاء لضمان حسابات صحيحة ومتوافقة . </a:t>
            </a:r>
            <a:endParaRPr lang="ar-SA" sz="2800" b="1" dirty="0" smtClean="0">
              <a:solidFill>
                <a:srgbClr val="0070C0"/>
              </a:solidFill>
              <a:latin typeface="Arabic Typesetting" pitchFamily="66" charset="-78"/>
              <a:cs typeface="Arabic Typesetting" pitchFamily="66" charset="-78"/>
            </a:endParaRPr>
          </a:p>
          <a:p>
            <a:r>
              <a:rPr lang="ar-SA" sz="2800" b="1" dirty="0" smtClean="0">
                <a:latin typeface="Arabic Typesetting" pitchFamily="66" charset="-78"/>
                <a:cs typeface="Arabic Typesetting" pitchFamily="66" charset="-78"/>
              </a:rPr>
              <a:t>تسهيلات </a:t>
            </a:r>
            <a:r>
              <a:rPr lang="ar-SA" sz="2800" b="1" dirty="0" smtClean="0">
                <a:latin typeface="Arabic Typesetting" pitchFamily="66" charset="-78"/>
                <a:cs typeface="Arabic Typesetting" pitchFamily="66" charset="-78"/>
              </a:rPr>
              <a:t>الضبط</a:t>
            </a:r>
            <a:r>
              <a:rPr lang="en-US" sz="2800" b="1" dirty="0" smtClean="0">
                <a:latin typeface="Arabic Typesetting" pitchFamily="66" charset="-78"/>
                <a:cs typeface="Arabic Typesetting" pitchFamily="66" charset="-78"/>
              </a:rPr>
              <a:t>debugging </a:t>
            </a:r>
            <a:r>
              <a:rPr lang="en-US" sz="2800" b="1" dirty="0" smtClean="0">
                <a:latin typeface="Arabic Typesetting" pitchFamily="66" charset="-78"/>
                <a:cs typeface="Arabic Typesetting" pitchFamily="66" charset="-78"/>
              </a:rPr>
              <a:t>facilities </a:t>
            </a:r>
            <a:r>
              <a:rPr lang="ar-SA" sz="2800" b="1" dirty="0" smtClean="0">
                <a:latin typeface="Arabic Typesetting" pitchFamily="66" charset="-78"/>
                <a:cs typeface="Arabic Typesetting" pitchFamily="66" charset="-78"/>
              </a:rPr>
              <a:t> </a:t>
            </a:r>
            <a:r>
              <a:rPr lang="ar-SA" sz="2800" b="1" dirty="0" smtClean="0">
                <a:latin typeface="Arabic Typesetting" pitchFamily="66" charset="-78"/>
                <a:cs typeface="Arabic Typesetting" pitchFamily="66" charset="-78"/>
              </a:rPr>
              <a:t>تساهم كثيرا في تحسين قدرات المستخدم والمبرمج لاستخدام النظام بفعالية .</a:t>
            </a:r>
            <a:endParaRPr lang="ar-SA" sz="28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01906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buFont typeface="+mj-lt"/>
              <a:buAutoNum type="arabicPeriod" startAt="7"/>
            </a:pPr>
            <a:r>
              <a:rPr lang="ar-SA" sz="3200" cap="none" dirty="0">
                <a:ln>
                  <a:noFill/>
                </a:ln>
                <a:solidFill>
                  <a:srgbClr val="FF0000"/>
                </a:solidFill>
                <a:latin typeface="Arabic Typesetting" pitchFamily="66" charset="-78"/>
                <a:ea typeface="+mn-ea"/>
                <a:cs typeface="Arabic Typesetting" pitchFamily="66" charset="-78"/>
              </a:rPr>
              <a:t>توزيع </a:t>
            </a:r>
            <a:r>
              <a:rPr lang="ar-SA" sz="3200" cap="none" dirty="0" smtClean="0">
                <a:ln>
                  <a:noFill/>
                </a:ln>
                <a:solidFill>
                  <a:srgbClr val="FF0000"/>
                </a:solidFill>
                <a:latin typeface="Arabic Typesetting" pitchFamily="66" charset="-78"/>
                <a:ea typeface="+mn-ea"/>
                <a:cs typeface="Arabic Typesetting" pitchFamily="66" charset="-78"/>
              </a:rPr>
              <a:t>الموارد </a:t>
            </a:r>
            <a:r>
              <a:rPr lang="en-US" sz="3200" cap="none" dirty="0" smtClean="0">
                <a:ln>
                  <a:noFill/>
                </a:ln>
                <a:solidFill>
                  <a:srgbClr val="FF0000"/>
                </a:solidFill>
                <a:latin typeface="Arabic Typesetting" pitchFamily="66" charset="-78"/>
                <a:ea typeface="+mn-ea"/>
                <a:cs typeface="Arabic Typesetting" pitchFamily="66" charset="-78"/>
              </a:rPr>
              <a:t> Resource Allocation ) </a:t>
            </a:r>
            <a:r>
              <a:rPr lang="ar-SA" sz="3200" cap="none" dirty="0" smtClean="0">
                <a:ln>
                  <a:noFill/>
                </a:ln>
                <a:solidFill>
                  <a:srgbClr val="FF0000"/>
                </a:solidFill>
                <a:latin typeface="Arabic Typesetting" pitchFamily="66" charset="-78"/>
                <a:ea typeface="+mn-ea"/>
                <a:cs typeface="Arabic Typesetting" pitchFamily="66" charset="-78"/>
              </a:rPr>
              <a:t>) :</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noAutofit/>
          </a:bodyPr>
          <a:lstStyle/>
          <a:p>
            <a:r>
              <a:rPr lang="ar-SA" sz="3200" b="1" dirty="0" smtClean="0">
                <a:latin typeface="Arabic Typesetting" pitchFamily="66" charset="-78"/>
                <a:cs typeface="Arabic Typesetting" pitchFamily="66" charset="-78"/>
              </a:rPr>
              <a:t>عند تواجد اكثر من عملية قيد التنفيذ في نفس الوقت يجب ان يتم توزيع الموارد بينهم حيث ان نظام التشغيل يدير العديد من الموارد . بعضها (كدورة وحدة المعالجة المركزية </a:t>
            </a:r>
            <a:r>
              <a:rPr lang="ar-SA" sz="3200" b="1" dirty="0" smtClean="0">
                <a:latin typeface="Arabic Typesetting" pitchFamily="66" charset="-78"/>
                <a:cs typeface="Arabic Typesetting" pitchFamily="66" charset="-78"/>
              </a:rPr>
              <a:t>,الذاكرة </a:t>
            </a:r>
            <a:r>
              <a:rPr lang="ar-SA" sz="3200" b="1" dirty="0" smtClean="0">
                <a:latin typeface="Arabic Typesetting" pitchFamily="66" charset="-78"/>
                <a:cs typeface="Arabic Typesetting" pitchFamily="66" charset="-78"/>
              </a:rPr>
              <a:t>الرئيسية </a:t>
            </a:r>
            <a:r>
              <a:rPr lang="ar-SA" sz="3200" b="1" dirty="0" smtClean="0">
                <a:latin typeface="Arabic Typesetting" pitchFamily="66" charset="-78"/>
                <a:cs typeface="Arabic Typesetting" pitchFamily="66" charset="-78"/>
              </a:rPr>
              <a:t>وتخزين </a:t>
            </a:r>
            <a:r>
              <a:rPr lang="ar-SA" sz="3200" b="1" dirty="0" smtClean="0">
                <a:latin typeface="Arabic Typesetting" pitchFamily="66" charset="-78"/>
                <a:cs typeface="Arabic Typesetting" pitchFamily="66" charset="-78"/>
              </a:rPr>
              <a:t>الملفات) قد تتطلب رمز توزيع خاص بينما البعض الاخر (كأدوات الادخال / الاخراج) يتطلب رمزا اكثر عموما على سبيل المثال اذا اردنا تحديد افضل طريقة </a:t>
            </a:r>
            <a:r>
              <a:rPr lang="ar-SA" sz="3200" b="1" dirty="0" smtClean="0">
                <a:latin typeface="Arabic Typesetting" pitchFamily="66" charset="-78"/>
                <a:cs typeface="Arabic Typesetting" pitchFamily="66" charset="-78"/>
              </a:rPr>
              <a:t> لاستغلال </a:t>
            </a:r>
            <a:r>
              <a:rPr lang="ar-SA" sz="3200" b="1" dirty="0" smtClean="0">
                <a:latin typeface="Arabic Typesetting" pitchFamily="66" charset="-78"/>
                <a:cs typeface="Arabic Typesetting" pitchFamily="66" charset="-78"/>
              </a:rPr>
              <a:t>وحدة المعالجة المركزية </a:t>
            </a:r>
            <a:r>
              <a:rPr lang="ar-SA" sz="3200" b="1" dirty="0" smtClean="0">
                <a:latin typeface="Arabic Typesetting" pitchFamily="66" charset="-78"/>
                <a:cs typeface="Arabic Typesetting" pitchFamily="66" charset="-78"/>
              </a:rPr>
              <a:t>,تقدم </a:t>
            </a:r>
            <a:r>
              <a:rPr lang="ar-SA" sz="3200" b="1" dirty="0" smtClean="0">
                <a:latin typeface="Arabic Typesetting" pitchFamily="66" charset="-78"/>
                <a:cs typeface="Arabic Typesetting" pitchFamily="66" charset="-78"/>
              </a:rPr>
              <a:t>نظم تشغيل روتينيات لجدولتها مع الاخذ بعين الاعتبار سرعة وحدة المعالجة والعمليات التي يجب ان تنفذ عدد السجلات </a:t>
            </a:r>
            <a:r>
              <a:rPr lang="en-US" sz="3200" b="1" dirty="0" smtClean="0">
                <a:latin typeface="Arabic Typesetting" pitchFamily="66" charset="-78"/>
                <a:cs typeface="Arabic Typesetting" pitchFamily="66" charset="-78"/>
              </a:rPr>
              <a:t>REGISTERS</a:t>
            </a:r>
            <a:r>
              <a:rPr lang="ar-SA" sz="3200" b="1" dirty="0" smtClean="0">
                <a:latin typeface="Arabic Typesetting" pitchFamily="66" charset="-78"/>
                <a:cs typeface="Arabic Typesetting" pitchFamily="66" charset="-78"/>
              </a:rPr>
              <a:t> المتاحة و العديد من العوامل الاخرى . قد تتواجد ايضا روتينيات لتوزيع الطابعة والمودم وادوات التخزين من نوع صل واتصل ( </a:t>
            </a:r>
            <a:r>
              <a:rPr lang="en-US" sz="3200" b="1" dirty="0" smtClean="0">
                <a:latin typeface="Arabic Typesetting" pitchFamily="66" charset="-78"/>
                <a:cs typeface="Arabic Typesetting" pitchFamily="66" charset="-78"/>
              </a:rPr>
              <a:t>plug and play – usb</a:t>
            </a:r>
            <a:r>
              <a:rPr lang="ar-SA" sz="3200" b="1" dirty="0" smtClean="0">
                <a:latin typeface="Arabic Typesetting" pitchFamily="66" charset="-78"/>
                <a:cs typeface="Arabic Typesetting" pitchFamily="66" charset="-78"/>
              </a:rPr>
              <a:t>) وغيرها .</a:t>
            </a:r>
            <a:endParaRPr lang="ar-SA" sz="32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1567005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buFont typeface="+mj-lt"/>
              <a:buAutoNum type="arabicPeriod" startAt="8"/>
            </a:pPr>
            <a:r>
              <a:rPr lang="ar-SA" sz="3200" cap="none" dirty="0" smtClean="0">
                <a:ln>
                  <a:noFill/>
                </a:ln>
                <a:solidFill>
                  <a:srgbClr val="FF0000"/>
                </a:solidFill>
                <a:latin typeface="Arabic Typesetting" pitchFamily="66" charset="-78"/>
                <a:ea typeface="+mn-ea"/>
                <a:cs typeface="Arabic Typesetting" pitchFamily="66" charset="-78"/>
              </a:rPr>
              <a:t>المحاسبة </a:t>
            </a:r>
            <a:r>
              <a:rPr lang="en-US" sz="3200" cap="none" dirty="0" smtClean="0">
                <a:ln>
                  <a:noFill/>
                </a:ln>
                <a:solidFill>
                  <a:srgbClr val="FF0000"/>
                </a:solidFill>
                <a:latin typeface="Arabic Typesetting" pitchFamily="66" charset="-78"/>
                <a:ea typeface="+mn-ea"/>
                <a:cs typeface="Arabic Typesetting" pitchFamily="66" charset="-78"/>
              </a:rPr>
              <a:t> ( Accounting ) </a:t>
            </a:r>
            <a:r>
              <a:rPr lang="ar-SA" sz="3200" cap="none" dirty="0" smtClean="0">
                <a:ln>
                  <a:noFill/>
                </a:ln>
                <a:solidFill>
                  <a:srgbClr val="FF0000"/>
                </a:solidFill>
                <a:latin typeface="Arabic Typesetting" pitchFamily="66" charset="-78"/>
                <a:ea typeface="+mn-ea"/>
                <a:cs typeface="Arabic Typesetting" pitchFamily="66" charset="-78"/>
              </a:rPr>
              <a:t>:</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a:t> </a:t>
            </a:r>
            <a:r>
              <a:rPr lang="ar-SA" dirty="0" smtClean="0"/>
              <a:t> </a:t>
            </a:r>
            <a:r>
              <a:rPr lang="ar-SA" sz="3600" b="1" dirty="0" smtClean="0">
                <a:latin typeface="Arabic Typesetting" pitchFamily="66" charset="-78"/>
                <a:cs typeface="Arabic Typesetting" pitchFamily="66" charset="-78"/>
              </a:rPr>
              <a:t>نريد ان نحتفظ باثر المستخدمين كم وماذا يستخدم من موارد الكمبيوتر ؟ عملية الاحتفاظ هذه قد تستخدم لغرض المحاسبة </a:t>
            </a:r>
            <a:r>
              <a:rPr lang="ar-SA" sz="3600" b="1" dirty="0" smtClean="0">
                <a:latin typeface="Arabic Typesetting" pitchFamily="66" charset="-78"/>
                <a:cs typeface="Arabic Typesetting" pitchFamily="66" charset="-78"/>
              </a:rPr>
              <a:t>او </a:t>
            </a:r>
            <a:r>
              <a:rPr lang="ar-SA" sz="3600" b="1" dirty="0" smtClean="0">
                <a:latin typeface="Arabic Typesetting" pitchFamily="66" charset="-78"/>
                <a:cs typeface="Arabic Typesetting" pitchFamily="66" charset="-78"/>
              </a:rPr>
              <a:t>ببساطة لغرض تكديس احصائيات الاستخدام . احصائيات الاستخدام قد تكون اداة للباحثين الذين يريدون اعادة تشكيل النظام لتحسين الخدمات الحسابية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992003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0" indent="-514350" algn="r">
              <a:spcBef>
                <a:spcPts val="600"/>
              </a:spcBef>
            </a:pPr>
            <a:r>
              <a:rPr lang="ar-SA" sz="3200" cap="none" dirty="0">
                <a:ln>
                  <a:noFill/>
                </a:ln>
                <a:solidFill>
                  <a:srgbClr val="FF0000"/>
                </a:solidFill>
                <a:latin typeface="Arabic Typesetting" pitchFamily="66" charset="-78"/>
                <a:ea typeface="+mn-ea"/>
                <a:cs typeface="Arabic Typesetting" pitchFamily="66" charset="-78"/>
              </a:rPr>
              <a:t>الحماية </a:t>
            </a:r>
            <a:r>
              <a:rPr lang="ar-SA" sz="3200" cap="none" dirty="0" smtClean="0">
                <a:ln>
                  <a:noFill/>
                </a:ln>
                <a:solidFill>
                  <a:srgbClr val="FF0000"/>
                </a:solidFill>
                <a:latin typeface="Arabic Typesetting" pitchFamily="66" charset="-78"/>
                <a:ea typeface="+mn-ea"/>
                <a:cs typeface="Arabic Typesetting" pitchFamily="66" charset="-78"/>
              </a:rPr>
              <a:t>والأمن </a:t>
            </a:r>
            <a:r>
              <a:rPr lang="en-US" sz="3200" cap="none" dirty="0" smtClean="0">
                <a:ln>
                  <a:noFill/>
                </a:ln>
                <a:solidFill>
                  <a:srgbClr val="FF0000"/>
                </a:solidFill>
                <a:latin typeface="Arabic Typesetting" pitchFamily="66" charset="-78"/>
                <a:ea typeface="+mn-ea"/>
                <a:cs typeface="Arabic Typesetting" pitchFamily="66" charset="-78"/>
              </a:rPr>
              <a:t>Production &amp; Security ) </a:t>
            </a:r>
            <a:r>
              <a:rPr lang="ar-SA" sz="3200" cap="none" dirty="0" smtClean="0">
                <a:ln>
                  <a:noFill/>
                </a:ln>
                <a:solidFill>
                  <a:srgbClr val="FF0000"/>
                </a:solidFill>
                <a:latin typeface="Arabic Typesetting" pitchFamily="66" charset="-78"/>
                <a:ea typeface="+mn-ea"/>
                <a:cs typeface="Arabic Typesetting" pitchFamily="66" charset="-78"/>
              </a:rPr>
              <a:t>) :</a:t>
            </a:r>
            <a:r>
              <a:rPr lang="ar-SA" sz="3200" cap="none" dirty="0">
                <a:ln>
                  <a:noFill/>
                </a:ln>
                <a:solidFill>
                  <a:srgbClr val="FF0000"/>
                </a:solidFill>
                <a:latin typeface="Arabic Typesetting" pitchFamily="66" charset="-78"/>
                <a:ea typeface="+mn-ea"/>
                <a:cs typeface="Arabic Typesetting" pitchFamily="66" charset="-78"/>
              </a:rPr>
              <a:t/>
            </a:r>
            <a:br>
              <a:rPr lang="ar-SA" sz="3200" cap="none" dirty="0">
                <a:ln>
                  <a:noFill/>
                </a:ln>
                <a:solidFill>
                  <a:srgbClr val="FF0000"/>
                </a:solidFill>
                <a:latin typeface="Arabic Typesetting" pitchFamily="66" charset="-78"/>
                <a:ea typeface="+mn-ea"/>
                <a:cs typeface="Arabic Typesetting" pitchFamily="66" charset="-78"/>
              </a:rPr>
            </a:br>
            <a:endParaRPr lang="ar-SA" dirty="0">
              <a:solidFill>
                <a:srgbClr val="FF0000"/>
              </a:solidFill>
            </a:endParaRPr>
          </a:p>
        </p:txBody>
      </p:sp>
      <p:sp>
        <p:nvSpPr>
          <p:cNvPr id="3" name="عنصر نائب للمحتوى 2"/>
          <p:cNvSpPr>
            <a:spLocks noGrp="1"/>
          </p:cNvSpPr>
          <p:nvPr>
            <p:ph idx="1"/>
          </p:nvPr>
        </p:nvSpPr>
        <p:spPr/>
        <p:txBody>
          <a:bodyPr>
            <a:normAutofit/>
          </a:bodyPr>
          <a:lstStyle/>
          <a:p>
            <a:r>
              <a:rPr lang="ar-SA" sz="2800" b="1" dirty="0" smtClean="0">
                <a:latin typeface="Arabic Typesetting" pitchFamily="66" charset="-78"/>
                <a:cs typeface="Arabic Typesetting" pitchFamily="66" charset="-78"/>
              </a:rPr>
              <a:t>ملاك المعلومات المخزنة في النظام </a:t>
            </a:r>
            <a:r>
              <a:rPr lang="ar-SA" sz="2800" b="1" dirty="0" smtClean="0">
                <a:latin typeface="Arabic Typesetting" pitchFamily="66" charset="-78"/>
                <a:cs typeface="Arabic Typesetting" pitchFamily="66" charset="-78"/>
              </a:rPr>
              <a:t>عديد المستخدمين </a:t>
            </a:r>
            <a:r>
              <a:rPr lang="ar-SA" sz="2800" b="1" dirty="0" smtClean="0">
                <a:latin typeface="Arabic Typesetting" pitchFamily="66" charset="-78"/>
                <a:cs typeface="Arabic Typesetting" pitchFamily="66" charset="-78"/>
              </a:rPr>
              <a:t>او الشبكات قد يرغبون بالتحكم بطريقة استخدام </a:t>
            </a:r>
            <a:r>
              <a:rPr lang="ar-SA" sz="2800" b="1" dirty="0" smtClean="0">
                <a:latin typeface="Arabic Typesetting" pitchFamily="66" charset="-78"/>
                <a:cs typeface="Arabic Typesetting" pitchFamily="66" charset="-78"/>
              </a:rPr>
              <a:t>تلك </a:t>
            </a:r>
            <a:r>
              <a:rPr lang="ar-SA" sz="2800" b="1" dirty="0" smtClean="0">
                <a:latin typeface="Arabic Typesetting" pitchFamily="66" charset="-78"/>
                <a:cs typeface="Arabic Typesetting" pitchFamily="66" charset="-78"/>
              </a:rPr>
              <a:t>المعلومة . وعندما يتم تنفيذ عمليات منفصلة متزامنة يجب ان لا يكون متاحا للعملية التدخل بالعمليات الاخرى او نظام التشغيل </a:t>
            </a:r>
            <a:r>
              <a:rPr lang="ar-SA" sz="2800" b="1" dirty="0" smtClean="0">
                <a:latin typeface="Arabic Typesetting" pitchFamily="66" charset="-78"/>
                <a:cs typeface="Arabic Typesetting" pitchFamily="66" charset="-78"/>
              </a:rPr>
              <a:t>نفسة</a:t>
            </a:r>
          </a:p>
          <a:p>
            <a:r>
              <a:rPr lang="ar-SA" sz="2800" b="1" dirty="0" smtClean="0">
                <a:latin typeface="Arabic Typesetting" pitchFamily="66" charset="-78"/>
                <a:cs typeface="Arabic Typesetting" pitchFamily="66" charset="-78"/>
              </a:rPr>
              <a:t> </a:t>
            </a:r>
            <a:r>
              <a:rPr lang="ar-SA" sz="2800" b="1" dirty="0" smtClean="0">
                <a:latin typeface="Arabic Typesetting" pitchFamily="66" charset="-78"/>
                <a:cs typeface="Arabic Typesetting" pitchFamily="66" charset="-78"/>
              </a:rPr>
              <a:t>الحماية تضمن ان كل عمليات التنفيذ والدخول لموارد النظام قيد المراقبة ايضا تامين نظام من الدخلاء يعتبر مهما . هذا الامن او التامين يبدا بمطالبة المستخدمين بالإفصاح عن هويتهم للنظام والتأكد من صحتها عن طريق كلمة سر عادة للحصول على حق الدخول واستخدام موارد النظام هذه العملية تمتد ايضا للدفاع عن ادوات الادخال و/ والاخراج الخارجية مثل اجهزة المودم ,مهيئ الشبكة  ( </a:t>
            </a:r>
            <a:r>
              <a:rPr lang="en-US" sz="2800" b="1" dirty="0" smtClean="0">
                <a:latin typeface="Arabic Typesetting" pitchFamily="66" charset="-78"/>
                <a:cs typeface="Arabic Typesetting" pitchFamily="66" charset="-78"/>
              </a:rPr>
              <a:t>Network Adapter</a:t>
            </a:r>
            <a:r>
              <a:rPr lang="ar-SA" sz="2800" b="1" dirty="0" smtClean="0">
                <a:latin typeface="Arabic Typesetting" pitchFamily="66" charset="-78"/>
                <a:cs typeface="Arabic Typesetting" pitchFamily="66" charset="-78"/>
              </a:rPr>
              <a:t>) ضد محاولات الدخول </a:t>
            </a:r>
            <a:r>
              <a:rPr lang="ar-SA" sz="2800" b="1" dirty="0" smtClean="0">
                <a:latin typeface="Arabic Typesetting" pitchFamily="66" charset="-78"/>
                <a:cs typeface="Arabic Typesetting" pitchFamily="66" charset="-78"/>
              </a:rPr>
              <a:t>الغير مصرح بها </a:t>
            </a:r>
            <a:r>
              <a:rPr lang="ar-SA" sz="2800" b="1" dirty="0" smtClean="0">
                <a:latin typeface="Arabic Typesetting" pitchFamily="66" charset="-78"/>
                <a:cs typeface="Arabic Typesetting" pitchFamily="66" charset="-78"/>
              </a:rPr>
              <a:t>وتسجيل جميع الاتصالات </a:t>
            </a:r>
            <a:r>
              <a:rPr lang="ar-SA" sz="2800" b="1" dirty="0" smtClean="0">
                <a:latin typeface="Arabic Typesetting" pitchFamily="66" charset="-78"/>
                <a:cs typeface="Arabic Typesetting" pitchFamily="66" charset="-78"/>
              </a:rPr>
              <a:t>لاكتشافه. </a:t>
            </a:r>
            <a:r>
              <a:rPr lang="ar-SA" sz="2800" b="1" dirty="0" smtClean="0">
                <a:latin typeface="Arabic Typesetting" pitchFamily="66" charset="-78"/>
                <a:cs typeface="Arabic Typesetting" pitchFamily="66" charset="-78"/>
              </a:rPr>
              <a:t>اذا كان مطلوبا من النظام ان يكون امنا ومحميا يجب اتخاذ الاحتياطات اللازمة </a:t>
            </a:r>
            <a:r>
              <a:rPr lang="ar-SA" sz="2800" b="1" dirty="0" smtClean="0">
                <a:latin typeface="Arabic Typesetting" pitchFamily="66" charset="-78"/>
                <a:cs typeface="Arabic Typesetting" pitchFamily="66" charset="-78"/>
              </a:rPr>
              <a:t>خلاله.</a:t>
            </a:r>
            <a:endParaRPr lang="ar-SA" sz="28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520897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eaLnBrk="1" hangingPunct="1">
              <a:defRPr/>
            </a:pPr>
            <a:r>
              <a:rPr lang="en-US" dirty="0" smtClean="0">
                <a:solidFill>
                  <a:schemeClr val="tx2">
                    <a:lumMod val="60000"/>
                    <a:lumOff val="40000"/>
                  </a:schemeClr>
                </a:solidFill>
              </a:rPr>
              <a:t>END </a:t>
            </a:r>
            <a:r>
              <a:rPr lang="en-US" smtClean="0">
                <a:solidFill>
                  <a:schemeClr val="tx2">
                    <a:lumMod val="60000"/>
                    <a:lumOff val="40000"/>
                  </a:schemeClr>
                </a:solidFill>
              </a:rPr>
              <a:t>SLIDE SHOW # 4</a:t>
            </a:r>
            <a:endParaRPr lang="en-US" dirty="0">
              <a:solidFill>
                <a:schemeClr val="tx2">
                  <a:lumMod val="60000"/>
                  <a:lumOff val="40000"/>
                </a:schemeClr>
              </a:solidFill>
            </a:endParaRPr>
          </a:p>
        </p:txBody>
      </p:sp>
      <p:sp>
        <p:nvSpPr>
          <p:cNvPr id="2867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eaLnBrk="0" fontAlgn="base" hangingPunct="0">
              <a:spcBef>
                <a:spcPct val="0"/>
              </a:spcBef>
              <a:spcAft>
                <a:spcPct val="0"/>
              </a:spcAft>
              <a:defRPr sz="2400" baseline="30000">
                <a:solidFill>
                  <a:schemeClr val="tx1"/>
                </a:solidFill>
                <a:latin typeface="Times New Roman" pitchFamily="18" charset="0"/>
              </a:defRPr>
            </a:lvl6pPr>
            <a:lvl7pPr marL="2971800" indent="-228600" eaLnBrk="0" fontAlgn="base" hangingPunct="0">
              <a:spcBef>
                <a:spcPct val="0"/>
              </a:spcBef>
              <a:spcAft>
                <a:spcPct val="0"/>
              </a:spcAft>
              <a:defRPr sz="2400" baseline="30000">
                <a:solidFill>
                  <a:schemeClr val="tx1"/>
                </a:solidFill>
                <a:latin typeface="Times New Roman" pitchFamily="18" charset="0"/>
              </a:defRPr>
            </a:lvl7pPr>
            <a:lvl8pPr marL="3429000" indent="-228600" eaLnBrk="0" fontAlgn="base" hangingPunct="0">
              <a:spcBef>
                <a:spcPct val="0"/>
              </a:spcBef>
              <a:spcAft>
                <a:spcPct val="0"/>
              </a:spcAft>
              <a:defRPr sz="2400" baseline="30000">
                <a:solidFill>
                  <a:schemeClr val="tx1"/>
                </a:solidFill>
                <a:latin typeface="Times New Roman" pitchFamily="18" charset="0"/>
              </a:defRPr>
            </a:lvl8pPr>
            <a:lvl9pPr marL="3886200" indent="-228600" eaLnBrk="0" fontAlgn="base" hangingPunct="0">
              <a:spcBef>
                <a:spcPct val="0"/>
              </a:spcBef>
              <a:spcAft>
                <a:spcPct val="0"/>
              </a:spcAft>
              <a:defRPr sz="2400" baseline="30000">
                <a:solidFill>
                  <a:schemeClr val="tx1"/>
                </a:solidFill>
                <a:latin typeface="Times New Roman" pitchFamily="18" charset="0"/>
              </a:defRPr>
            </a:lvl9pPr>
          </a:lstStyle>
          <a:p>
            <a:pPr eaLnBrk="1" hangingPunct="1"/>
            <a:r>
              <a:rPr lang="en-US" sz="1000" smtClean="0">
                <a:solidFill>
                  <a:srgbClr val="B13F9A"/>
                </a:solidFill>
              </a:rPr>
              <a:t>L: Rania  Tabeidi</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eaLnBrk="0" fontAlgn="base" hangingPunct="0">
              <a:spcBef>
                <a:spcPct val="0"/>
              </a:spcBef>
              <a:spcAft>
                <a:spcPct val="0"/>
              </a:spcAft>
              <a:defRPr sz="2400" baseline="30000">
                <a:solidFill>
                  <a:schemeClr val="tx1"/>
                </a:solidFill>
                <a:latin typeface="Times New Roman" pitchFamily="18" charset="0"/>
              </a:defRPr>
            </a:lvl6pPr>
            <a:lvl7pPr marL="2971800" indent="-228600" eaLnBrk="0" fontAlgn="base" hangingPunct="0">
              <a:spcBef>
                <a:spcPct val="0"/>
              </a:spcBef>
              <a:spcAft>
                <a:spcPct val="0"/>
              </a:spcAft>
              <a:defRPr sz="2400" baseline="30000">
                <a:solidFill>
                  <a:schemeClr val="tx1"/>
                </a:solidFill>
                <a:latin typeface="Times New Roman" pitchFamily="18" charset="0"/>
              </a:defRPr>
            </a:lvl7pPr>
            <a:lvl8pPr marL="3429000" indent="-228600" eaLnBrk="0" fontAlgn="base" hangingPunct="0">
              <a:spcBef>
                <a:spcPct val="0"/>
              </a:spcBef>
              <a:spcAft>
                <a:spcPct val="0"/>
              </a:spcAft>
              <a:defRPr sz="2400" baseline="30000">
                <a:solidFill>
                  <a:schemeClr val="tx1"/>
                </a:solidFill>
                <a:latin typeface="Times New Roman" pitchFamily="18" charset="0"/>
              </a:defRPr>
            </a:lvl8pPr>
            <a:lvl9pPr marL="3886200" indent="-228600" eaLnBrk="0" fontAlgn="base" hangingPunct="0">
              <a:spcBef>
                <a:spcPct val="0"/>
              </a:spcBef>
              <a:spcAft>
                <a:spcPct val="0"/>
              </a:spcAft>
              <a:defRPr sz="2400" baseline="30000">
                <a:solidFill>
                  <a:schemeClr val="tx1"/>
                </a:solidFill>
                <a:latin typeface="Times New Roman" pitchFamily="18" charset="0"/>
              </a:defRPr>
            </a:lvl9pPr>
          </a:lstStyle>
          <a:p>
            <a:pPr eaLnBrk="1" hangingPunct="1"/>
            <a:fld id="{4764019C-8F21-46DF-9E36-B6D4AF06C0C1}" type="slidenum">
              <a:rPr lang="ar-SA" sz="1100" smtClean="0">
                <a:solidFill>
                  <a:srgbClr val="B13F9A"/>
                </a:solidFill>
              </a:rPr>
              <a:pPr eaLnBrk="1" hangingPunct="1"/>
              <a:t>17</a:t>
            </a:fld>
            <a:r>
              <a:rPr lang="en-US" sz="1100" smtClean="0">
                <a:solidFill>
                  <a:srgbClr val="B13F9A"/>
                </a:solidFill>
              </a:rPr>
              <a:t>/11</a:t>
            </a:r>
          </a:p>
        </p:txBody>
      </p:sp>
    </p:spTree>
    <p:extLst>
      <p:ext uri="{BB962C8B-B14F-4D97-AF65-F5344CB8AC3E}">
        <p14:creationId xmlns:p14="http://schemas.microsoft.com/office/powerpoint/2010/main" val="19986996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2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1122</TotalTime>
  <Words>737</Words>
  <Application>Microsoft Office PowerPoint</Application>
  <PresentationFormat>عرض على الشاشة (3:4)‏</PresentationFormat>
  <Paragraphs>58</Paragraphs>
  <Slides>17</Slides>
  <Notes>0</Notes>
  <HiddenSlides>0</HiddenSlides>
  <MMClips>0</MMClips>
  <ScaleCrop>false</ScaleCrop>
  <HeadingPairs>
    <vt:vector size="4" baseType="variant">
      <vt:variant>
        <vt:lpstr>نسق</vt:lpstr>
      </vt:variant>
      <vt:variant>
        <vt:i4>2</vt:i4>
      </vt:variant>
      <vt:variant>
        <vt:lpstr>عناوين الشرائح</vt:lpstr>
      </vt:variant>
      <vt:variant>
        <vt:i4>17</vt:i4>
      </vt:variant>
    </vt:vector>
  </HeadingPairs>
  <TitlesOfParts>
    <vt:vector size="19" baseType="lpstr">
      <vt:lpstr>وافر</vt:lpstr>
      <vt:lpstr>2_Opulent</vt:lpstr>
      <vt:lpstr>عرض تقديمي في PowerPoint</vt:lpstr>
      <vt:lpstr>عرض تقديمي في PowerPoint</vt:lpstr>
      <vt:lpstr>Outline: </vt:lpstr>
      <vt:lpstr>نظم التشغيل:</vt:lpstr>
      <vt:lpstr>الخدمات التي يقدمها نظام التشغيل:</vt:lpstr>
      <vt:lpstr>واجهة المستخدم((User interface-ui</vt:lpstr>
      <vt:lpstr>واجهة المستخدم الأمرية cli)- (command line interface  </vt:lpstr>
      <vt:lpstr>واجهة المستخدم الرسومية -GUI) (Graphic User Interface </vt:lpstr>
      <vt:lpstr>تنفيذ البرامج Program Execution)): </vt:lpstr>
      <vt:lpstr>عمليات الإدخال والإخراج I/O operation) ): </vt:lpstr>
      <vt:lpstr>معالجة نظام الملفاتFile System Manipulation) ) </vt:lpstr>
      <vt:lpstr>الاتصالات Communication)) </vt:lpstr>
      <vt:lpstr>اكتشاف الأخطاء Error detection ) ): </vt:lpstr>
      <vt:lpstr>توزيع الموارد  Resource Allocation ) ) : </vt:lpstr>
      <vt:lpstr>المحاسبة  ( Accounting ) : </vt:lpstr>
      <vt:lpstr>الحماية والأمن Production &amp; Security ) ) : </vt:lpstr>
      <vt:lpstr>END SLIDE SHOW #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91</cp:revision>
  <dcterms:created xsi:type="dcterms:W3CDTF">2013-03-28T17:46:37Z</dcterms:created>
  <dcterms:modified xsi:type="dcterms:W3CDTF">2013-04-15T04:00:32Z</dcterms:modified>
</cp:coreProperties>
</file>