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5" r:id="rId9"/>
    <p:sldId id="263" r:id="rId10"/>
    <p:sldId id="267" r:id="rId11"/>
    <p:sldId id="268"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69" autoAdjust="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9BFAA05-D062-441A-9EE3-B1F380F3AFBD}" type="datetimeFigureOut">
              <a:rPr lang="en-US" smtClean="0"/>
              <a:pPr/>
              <a:t>4/7/2013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F32F4D2-3DF7-48BE-BC05-0C5362F9CA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9F32F4D2-3DF7-48BE-BC05-0C5362F9CAF0}"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9BFAA05-D062-441A-9EE3-B1F380F3AFBD}" type="datetimeFigureOut">
              <a:rPr lang="en-US" smtClean="0"/>
              <a:pPr/>
              <a:t>4/7/2013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9F32F4D2-3DF7-48BE-BC05-0C5362F9CA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9BFAA05-D062-441A-9EE3-B1F380F3AFBD}" type="datetimeFigureOut">
              <a:rPr lang="en-US" smtClean="0"/>
              <a:pPr/>
              <a:t>4/7/2013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9F32F4D2-3DF7-48BE-BC05-0C5362F9CAF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9BFAA05-D062-441A-9EE3-B1F380F3AFBD}" type="datetimeFigureOut">
              <a:rPr lang="en-US" smtClean="0"/>
              <a:pPr/>
              <a:t>4/7/2013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9BFAA05-D062-441A-9EE3-B1F380F3AFBD}" type="datetimeFigureOut">
              <a:rPr lang="en-US" smtClean="0"/>
              <a:pPr/>
              <a:t>4/7/2013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9F32F4D2-3DF7-48BE-BC05-0C5362F9CA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9BFAA05-D062-441A-9EE3-B1F380F3AFBD}" type="datetimeFigureOut">
              <a:rPr lang="en-US" smtClean="0"/>
              <a:pPr/>
              <a:t>4/7/2013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9F32F4D2-3DF7-48BE-BC05-0C5362F9CAF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9BFAA05-D062-441A-9EE3-B1F380F3AFBD}" type="datetimeFigureOut">
              <a:rPr lang="en-US" smtClean="0"/>
              <a:pPr/>
              <a:t>4/7/2013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9F32F4D2-3DF7-48BE-BC05-0C5362F9CAF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9BFAA05-D062-441A-9EE3-B1F380F3AFBD}" type="datetimeFigureOut">
              <a:rPr lang="en-US" smtClean="0"/>
              <a:pPr/>
              <a:t>4/7/2013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F32F4D2-3DF7-48BE-BC05-0C5362F9CAF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Introduction to Translation</a:t>
            </a:r>
            <a:endParaRPr lang="en-US" dirty="0"/>
          </a:p>
        </p:txBody>
      </p:sp>
      <p:sp>
        <p:nvSpPr>
          <p:cNvPr id="3" name="Subtitle 2"/>
          <p:cNvSpPr>
            <a:spLocks noGrp="1"/>
          </p:cNvSpPr>
          <p:nvPr>
            <p:ph type="subTitle" idx="1"/>
          </p:nvPr>
        </p:nvSpPr>
        <p:spPr/>
        <p:txBody>
          <a:bodyPr/>
          <a:lstStyle/>
          <a:p>
            <a:r>
              <a:rPr lang="en-US" dirty="0" smtClean="0"/>
              <a:t>Machine &amp; Computer-assisted Translation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Machine Translation</a:t>
            </a:r>
            <a:endParaRPr lang="en-US" dirty="0"/>
          </a:p>
        </p:txBody>
      </p:sp>
      <p:sp>
        <p:nvSpPr>
          <p:cNvPr id="3" name="Content Placeholder 2"/>
          <p:cNvSpPr>
            <a:spLocks noGrp="1"/>
          </p:cNvSpPr>
          <p:nvPr>
            <p:ph idx="1"/>
          </p:nvPr>
        </p:nvSpPr>
        <p:spPr/>
        <p:txBody>
          <a:bodyPr/>
          <a:lstStyle/>
          <a:p>
            <a:r>
              <a:rPr lang="en-US" dirty="0" smtClean="0"/>
              <a:t>What is Machine Translation?</a:t>
            </a:r>
          </a:p>
          <a:p>
            <a:endParaRPr lang="en-US" dirty="0" smtClean="0"/>
          </a:p>
          <a:p>
            <a:r>
              <a:rPr lang="en-US" dirty="0" smtClean="0"/>
              <a:t>Machine translation is automated translation. It is the process by which computer software is used to translate a text from one natural language to another.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Translation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How does machine translation process?</a:t>
            </a:r>
          </a:p>
          <a:p>
            <a:endParaRPr lang="en-US" dirty="0" smtClean="0"/>
          </a:p>
          <a:p>
            <a:pPr>
              <a:buNone/>
            </a:pPr>
            <a:r>
              <a:rPr lang="en-US" dirty="0" smtClean="0"/>
              <a:t>	On a basic level, MT performs simple substitution of words in one natural language for words in another (word-for-word). </a:t>
            </a:r>
          </a:p>
          <a:p>
            <a:endParaRPr lang="en-US" dirty="0" smtClean="0"/>
          </a:p>
          <a:p>
            <a:pPr>
              <a:buNone/>
            </a:pPr>
            <a:r>
              <a:rPr lang="en-US" dirty="0" smtClean="0"/>
              <a:t>	However, that alone usually cannot produce a good translation of a text, because recognition of whole phrases and their closest counterparts in the target language is needed.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Translation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Solving this problem with corpus and statistical techniques is a rapidly growing field that is leading to better translations, handling differences in linguistic typology, translation of idioms, etc. Some solutions for this problem are: </a:t>
            </a:r>
          </a:p>
          <a:p>
            <a:endParaRPr lang="en-US" dirty="0" smtClean="0"/>
          </a:p>
          <a:p>
            <a:pPr>
              <a:buFont typeface="Wingdings" pitchFamily="2" charset="2"/>
              <a:buChar char="Ø"/>
            </a:pPr>
            <a:r>
              <a:rPr lang="en-US" dirty="0" smtClean="0"/>
              <a:t>Specifying Software Domain: Select one topic for each software to minimize variation in lexical options. This technique is particularly effective in domains where formal language is used (government and legal documents). </a:t>
            </a:r>
          </a:p>
          <a:p>
            <a:pPr>
              <a:buFont typeface="Wingdings" pitchFamily="2" charset="2"/>
              <a:buChar char="Ø"/>
            </a:pPr>
            <a:endParaRPr lang="en-US" dirty="0" smtClean="0"/>
          </a:p>
          <a:p>
            <a:pPr>
              <a:buFont typeface="Wingdings" pitchFamily="2" charset="2"/>
              <a:buChar char="Ø"/>
            </a:pPr>
            <a:r>
              <a:rPr lang="en-US" dirty="0" smtClean="0"/>
              <a:t>Human intervention: some systems are able to translate more accurately if the user identifies which words in the texts are names, locations, etc.</a:t>
            </a:r>
          </a:p>
          <a:p>
            <a:pPr>
              <a:buFont typeface="Wingdings" pitchFamily="2" charset="2"/>
              <a:buChar char="Ø"/>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Methods of Machine Translation</a:t>
            </a:r>
            <a:endParaRPr lang="en-US" dirty="0"/>
          </a:p>
        </p:txBody>
      </p:sp>
      <p:sp>
        <p:nvSpPr>
          <p:cNvPr id="3" name="Content Placeholder 2"/>
          <p:cNvSpPr>
            <a:spLocks noGrp="1"/>
          </p:cNvSpPr>
          <p:nvPr>
            <p:ph idx="1"/>
          </p:nvPr>
        </p:nvSpPr>
        <p:spPr/>
        <p:txBody>
          <a:bodyPr/>
          <a:lstStyle/>
          <a:p>
            <a:r>
              <a:rPr lang="en-US" dirty="0" smtClean="0"/>
              <a:t>There are 3 methods used by machine translation (MT):</a:t>
            </a:r>
          </a:p>
          <a:p>
            <a:pPr>
              <a:buFont typeface="Wingdings" pitchFamily="2" charset="2"/>
              <a:buChar char="Ø"/>
            </a:pPr>
            <a:endParaRPr lang="en-US" dirty="0" smtClean="0"/>
          </a:p>
          <a:p>
            <a:pPr>
              <a:buFont typeface="Wingdings" pitchFamily="2" charset="2"/>
              <a:buChar char="Ø"/>
            </a:pPr>
            <a:r>
              <a:rPr lang="en-US" dirty="0" smtClean="0"/>
              <a:t>Rule-based MT.</a:t>
            </a:r>
          </a:p>
          <a:p>
            <a:pPr>
              <a:buFont typeface="Wingdings" pitchFamily="2" charset="2"/>
              <a:buChar char="Ø"/>
            </a:pPr>
            <a:r>
              <a:rPr lang="en-US" dirty="0" smtClean="0"/>
              <a:t>Statistical MT.</a:t>
            </a:r>
          </a:p>
          <a:p>
            <a:pPr>
              <a:buFont typeface="Wingdings" pitchFamily="2" charset="2"/>
              <a:buChar char="Ø"/>
            </a:pPr>
            <a:r>
              <a:rPr lang="en-US" dirty="0" smtClean="0"/>
              <a:t>Hybrid MT.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smtClean="0"/>
              <a:t>Methods of Machine Translation</a:t>
            </a:r>
            <a:endParaRPr lang="en-US" dirty="0"/>
          </a:p>
        </p:txBody>
      </p:sp>
      <p:sp>
        <p:nvSpPr>
          <p:cNvPr id="3" name="Content Placeholder 2"/>
          <p:cNvSpPr>
            <a:spLocks noGrp="1"/>
          </p:cNvSpPr>
          <p:nvPr>
            <p:ph idx="1"/>
          </p:nvPr>
        </p:nvSpPr>
        <p:spPr/>
        <p:txBody>
          <a:bodyPr>
            <a:normAutofit/>
          </a:bodyPr>
          <a:lstStyle/>
          <a:p>
            <a:r>
              <a:rPr lang="en-US" dirty="0" smtClean="0"/>
              <a:t>Rule-based MT relies on countless built-in linguistic rules and millions of bilingual dictionaries for each language pair.</a:t>
            </a:r>
          </a:p>
          <a:p>
            <a:endParaRPr lang="en-US" dirty="0" smtClean="0"/>
          </a:p>
          <a:p>
            <a:r>
              <a:rPr lang="en-US" dirty="0" smtClean="0"/>
              <a:t>Statistical machine translation tries to generate translations using statistical methods based on bilingual text corpora, but such corpora are still rare for many language pairs.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Methods of Machine Translation (cont’d)</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Hybrid machine translation (HMT) combines the strengths of statistical and rule-based translation methodologies. This approach includes two ways:</a:t>
            </a:r>
          </a:p>
          <a:p>
            <a:endParaRPr lang="en-US" dirty="0" smtClean="0"/>
          </a:p>
          <a:p>
            <a:pPr>
              <a:buFont typeface="Wingdings" pitchFamily="2" charset="2"/>
              <a:buChar char="Ø"/>
            </a:pPr>
            <a:r>
              <a:rPr lang="en-US" b="1" dirty="0" smtClean="0"/>
              <a:t>Rules processed by statistics</a:t>
            </a:r>
            <a:r>
              <a:rPr lang="en-US" dirty="0" smtClean="0"/>
              <a:t>: Translations are performed using a rules based engine. Statistics are then used in an attempt to adjust the output from the rules engine.</a:t>
            </a:r>
          </a:p>
          <a:p>
            <a:pPr>
              <a:buFont typeface="Wingdings" pitchFamily="2" charset="2"/>
              <a:buChar char="Ø"/>
            </a:pPr>
            <a:endParaRPr lang="en-US" dirty="0" smtClean="0"/>
          </a:p>
          <a:p>
            <a:pPr>
              <a:buFont typeface="Wingdings" pitchFamily="2" charset="2"/>
              <a:buChar char="Ø"/>
            </a:pPr>
            <a:r>
              <a:rPr lang="en-US" b="1" dirty="0" smtClean="0"/>
              <a:t>Statistics guided by rules</a:t>
            </a:r>
            <a:r>
              <a:rPr lang="en-US" dirty="0" smtClean="0"/>
              <a:t>: Rules are used to pre-process data in an attempt to better guide the statistical engine. Rules are also used to post-process the statistical output to perform functions such as normalization. This approach has a lot more power, flexibility and control when translating.</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ctr"/>
            <a:r>
              <a:rPr lang="en-US" dirty="0" smtClean="0"/>
              <a:t>Comparison </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graphicFrame>
        <p:nvGraphicFramePr>
          <p:cNvPr id="4" name="Table 3"/>
          <p:cNvGraphicFramePr>
            <a:graphicFrameLocks noGrp="1"/>
          </p:cNvGraphicFramePr>
          <p:nvPr/>
        </p:nvGraphicFramePr>
        <p:xfrm>
          <a:off x="457200" y="1219200"/>
          <a:ext cx="8382000" cy="5669280"/>
        </p:xfrm>
        <a:graphic>
          <a:graphicData uri="http://schemas.openxmlformats.org/drawingml/2006/table">
            <a:tbl>
              <a:tblPr firstRow="1" bandRow="1">
                <a:tableStyleId>{5C22544A-7EE6-4342-B048-85BDC9FD1C3A}</a:tableStyleId>
              </a:tblPr>
              <a:tblGrid>
                <a:gridCol w="4191000"/>
                <a:gridCol w="4191000"/>
              </a:tblGrid>
              <a:tr h="330200">
                <a:tc>
                  <a:txBody>
                    <a:bodyPr/>
                    <a:lstStyle/>
                    <a:p>
                      <a:r>
                        <a:rPr lang="en-US" dirty="0" smtClean="0"/>
                        <a:t>Rule-based MT</a:t>
                      </a:r>
                      <a:endParaRPr lang="en-US" dirty="0"/>
                    </a:p>
                  </a:txBody>
                  <a:tcPr/>
                </a:tc>
                <a:tc>
                  <a:txBody>
                    <a:bodyPr/>
                    <a:lstStyle/>
                    <a:p>
                      <a:r>
                        <a:rPr lang="en-US" dirty="0" smtClean="0"/>
                        <a:t>Statistical MT</a:t>
                      </a:r>
                      <a:endParaRPr lang="en-US" dirty="0"/>
                    </a:p>
                  </a:txBody>
                  <a:tcPr/>
                </a:tc>
              </a:tr>
              <a:tr h="330200">
                <a:tc>
                  <a:txBody>
                    <a:bodyPr/>
                    <a:lstStyle/>
                    <a:p>
                      <a:r>
                        <a:rPr lang="en-US" sz="1800" dirty="0" smtClean="0"/>
                        <a:t>+ Consistent and predictable quality</a:t>
                      </a:r>
                    </a:p>
                  </a:txBody>
                  <a:tcPr marL="20320" marR="20320" marT="20320" marB="2032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Unpredictable translation quality</a:t>
                      </a:r>
                    </a:p>
                    <a:p>
                      <a:endParaRPr lang="en-US" dirty="0"/>
                    </a:p>
                  </a:txBody>
                  <a:tcPr/>
                </a:tc>
              </a:tr>
              <a:tr h="5778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Out-of-domain translation quality</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Poor out-of-domain quality</a:t>
                      </a:r>
                    </a:p>
                    <a:p>
                      <a:endParaRPr lang="en-US" dirty="0"/>
                    </a:p>
                  </a:txBody>
                  <a:tcPr/>
                </a:tc>
              </a:tr>
              <a:tr h="5778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Knows grammatical rules</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Does not know grammar</a:t>
                      </a:r>
                    </a:p>
                    <a:p>
                      <a:endParaRPr lang="en-US" dirty="0"/>
                    </a:p>
                  </a:txBody>
                  <a:tcPr/>
                </a:tc>
              </a:tr>
              <a:tr h="5778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Consistency between versions</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Inconsistency between versions</a:t>
                      </a:r>
                    </a:p>
                    <a:p>
                      <a:endParaRPr lang="en-US" dirty="0"/>
                    </a:p>
                  </a:txBody>
                  <a:tcPr/>
                </a:tc>
              </a:tr>
              <a:tr h="5778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Lack of fluency</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Good fluency</a:t>
                      </a:r>
                    </a:p>
                    <a:p>
                      <a:endParaRPr lang="en-US" dirty="0"/>
                    </a:p>
                  </a:txBody>
                  <a:tcPr/>
                </a:tc>
              </a:tr>
              <a:tr h="5778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Hard to handle exceptions to rules</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Good for catching exceptions to rules</a:t>
                      </a:r>
                    </a:p>
                    <a:p>
                      <a:endParaRPr lang="en-US" dirty="0"/>
                    </a:p>
                  </a:txBody>
                  <a:tcPr/>
                </a:tc>
              </a:tr>
              <a:tr h="825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High development and customization costs</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Rapid and cost-effective development costs provided the required corpus exists</a:t>
                      </a:r>
                    </a:p>
                    <a:p>
                      <a:endParaRPr lang="en-US"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Applications of MT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MT programs are used around the world. For example: </a:t>
            </a:r>
          </a:p>
          <a:p>
            <a:endParaRPr lang="en-US" dirty="0" smtClean="0"/>
          </a:p>
          <a:p>
            <a:pPr>
              <a:buFont typeface="Wingdings" pitchFamily="2" charset="2"/>
              <a:buChar char="Ø"/>
            </a:pPr>
            <a:r>
              <a:rPr lang="en-US" dirty="0" smtClean="0"/>
              <a:t>European  Commission: probably the largest institutional user.</a:t>
            </a:r>
          </a:p>
          <a:p>
            <a:pPr>
              <a:buFont typeface="Wingdings" pitchFamily="2" charset="2"/>
              <a:buChar char="Ø"/>
            </a:pPr>
            <a:endParaRPr lang="en-US" dirty="0" smtClean="0"/>
          </a:p>
          <a:p>
            <a:pPr>
              <a:buFont typeface="Wingdings" pitchFamily="2" charset="2"/>
              <a:buChar char="Ø"/>
            </a:pPr>
            <a:r>
              <a:rPr lang="en-US" dirty="0" smtClean="0"/>
              <a:t>Google: it improved its internal translation capabilities by using approximately 200 billion words from United Nations materials to train their system.</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Computer-assisted Translation</a:t>
            </a:r>
            <a:endParaRPr lang="en-US" dirty="0"/>
          </a:p>
        </p:txBody>
      </p:sp>
      <p:sp>
        <p:nvSpPr>
          <p:cNvPr id="3" name="Content Placeholder 2"/>
          <p:cNvSpPr>
            <a:spLocks noGrp="1"/>
          </p:cNvSpPr>
          <p:nvPr>
            <p:ph idx="1"/>
          </p:nvPr>
        </p:nvSpPr>
        <p:spPr/>
        <p:txBody>
          <a:bodyPr/>
          <a:lstStyle/>
          <a:p>
            <a:r>
              <a:rPr lang="en-US" dirty="0" smtClean="0"/>
              <a:t>What is Computer-assisted Translation (CAT)?</a:t>
            </a:r>
          </a:p>
          <a:p>
            <a:endParaRPr lang="en-US" dirty="0" smtClean="0"/>
          </a:p>
          <a:p>
            <a:r>
              <a:rPr lang="en-US" dirty="0" smtClean="0"/>
              <a:t> Computer-assisted is a form of language translation in which a human translator uses computer software to support and facilitate the translation process.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Computer-assisted Translation</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Computer-assisted translation is a broad and imprecise term covering a range of tools, from the fairly simple to the complicated. E.g.:</a:t>
            </a:r>
          </a:p>
          <a:p>
            <a:pPr>
              <a:buNone/>
            </a:pPr>
            <a:endParaRPr lang="en-US" dirty="0" smtClean="0"/>
          </a:p>
          <a:p>
            <a:r>
              <a:rPr lang="en-US" dirty="0" smtClean="0"/>
              <a:t>Spell Checkers: either built into word processing software, or add-on programs.</a:t>
            </a:r>
          </a:p>
          <a:p>
            <a:r>
              <a:rPr lang="en-US" dirty="0" smtClean="0"/>
              <a:t>Grammar Checkers: either built into word processing software, or add-on programs.</a:t>
            </a:r>
          </a:p>
          <a:p>
            <a:r>
              <a:rPr lang="en-US" dirty="0" smtClean="0"/>
              <a:t>Terminology managers: which allow the translator to manage his own terminology bank in an electronic form. </a:t>
            </a:r>
          </a:p>
          <a:p>
            <a:r>
              <a:rPr lang="en-US" dirty="0" smtClean="0"/>
              <a:t>Electronic dictionaries: either monolingual or bilingual.</a:t>
            </a:r>
          </a:p>
          <a:p>
            <a:r>
              <a:rPr lang="en-US" dirty="0" smtClean="0"/>
              <a:t>Translation memory tools: consist database of text segments in a source language and their translations in one or more target languages.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Translate the following paragraph, then use Google Translate to do the same task. Compare the two versions.</a:t>
            </a:r>
          </a:p>
          <a:p>
            <a:endParaRPr lang="en-US" dirty="0" smtClean="0"/>
          </a:p>
          <a:p>
            <a:pPr lvl="0">
              <a:buNone/>
            </a:pPr>
            <a:r>
              <a:rPr lang="en-US" dirty="0" smtClean="0">
                <a:solidFill>
                  <a:srgbClr val="FF0000"/>
                </a:solidFill>
              </a:rPr>
              <a:t>	</a:t>
            </a:r>
            <a:r>
              <a:rPr lang="en-US" sz="3200" dirty="0" smtClean="0">
                <a:solidFill>
                  <a:schemeClr val="accent3">
                    <a:lumMod val="60000"/>
                    <a:lumOff val="40000"/>
                  </a:schemeClr>
                </a:solidFill>
                <a:latin typeface="Candara" pitchFamily="34" charset="0"/>
                <a:ea typeface="Calibri" pitchFamily="34" charset="0"/>
                <a:cs typeface="Arial" pitchFamily="34" charset="0"/>
              </a:rPr>
              <a:t>One of the benefits of reading is that it can be a lot of fun.  If reading is fun, then children as well as adults will enjoy the experience and want to read more.  One way that reading can be fun is that it helps to stimulate the imagination.  When children read fictional stories that take place in make-believe worlds, it pushes their imagination to new heights.  </a:t>
            </a:r>
            <a:endParaRPr lang="en-US" dirty="0">
              <a:solidFill>
                <a:schemeClr val="accent3">
                  <a:lumMod val="60000"/>
                  <a:lumOff val="40000"/>
                </a:schemeClr>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359</TotalTime>
  <Words>422</Words>
  <Application>Microsoft Office PowerPoint</Application>
  <PresentationFormat>On-screen Show (4:3)</PresentationFormat>
  <Paragraphs>73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Verve</vt:lpstr>
      <vt:lpstr>Introduction to Translation</vt:lpstr>
      <vt:lpstr>Machine Translation</vt:lpstr>
      <vt:lpstr>Machine Translation</vt:lpstr>
      <vt:lpstr>Machine Translation</vt:lpstr>
      <vt:lpstr>Methods of Machine Translation</vt:lpstr>
      <vt:lpstr>Methods of Machine Translation</vt:lpstr>
      <vt:lpstr>Methods of Machine Translation (cont’d)</vt:lpstr>
      <vt:lpstr>Comparison </vt:lpstr>
      <vt:lpstr>Applications of MT</vt:lpstr>
      <vt:lpstr>Computer-assisted Translation</vt:lpstr>
      <vt:lpstr>Computer-assisted Translation</vt:lpstr>
      <vt:lpstr>Assignment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Translation</dc:title>
  <dc:creator>Rula</dc:creator>
  <cp:lastModifiedBy>Rula</cp:lastModifiedBy>
  <cp:revision>47</cp:revision>
  <dcterms:created xsi:type="dcterms:W3CDTF">2012-10-16T06:26:45Z</dcterms:created>
  <dcterms:modified xsi:type="dcterms:W3CDTF">2013-04-07T08:45:10Z</dcterms:modified>
</cp:coreProperties>
</file>