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5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A0274910-1BC2-4CCC-9E0F-D637E387BE11}" type="datetimeFigureOut">
              <a:rPr lang="en-US" smtClean="0"/>
              <a:pPr/>
              <a:t>4/1/2013</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AFCE09D6-2CCF-49FB-90C0-0AB7C92F823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A0274910-1BC2-4CCC-9E0F-D637E387BE11}" type="datetimeFigureOut">
              <a:rPr lang="en-US" smtClean="0"/>
              <a:pPr/>
              <a:t>4/1/2013</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AFCE09D6-2CCF-49FB-90C0-0AB7C92F823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A0274910-1BC2-4CCC-9E0F-D637E387BE11}" type="datetimeFigureOut">
              <a:rPr lang="en-US" smtClean="0"/>
              <a:pPr/>
              <a:t>4/1/2013</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AFCE09D6-2CCF-49FB-90C0-0AB7C92F8230}"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A0274910-1BC2-4CCC-9E0F-D637E387BE11}" type="datetimeFigureOut">
              <a:rPr lang="en-US" smtClean="0"/>
              <a:pPr/>
              <a:t>4/1/2013</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AFCE09D6-2CCF-49FB-90C0-0AB7C92F823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A0274910-1BC2-4CCC-9E0F-D637E387BE11}" type="datetimeFigureOut">
              <a:rPr lang="en-US" smtClean="0"/>
              <a:pPr/>
              <a:t>4/1/2013</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AFCE09D6-2CCF-49FB-90C0-0AB7C92F823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0274910-1BC2-4CCC-9E0F-D637E387BE11}" type="datetimeFigureOut">
              <a:rPr lang="en-US" smtClean="0"/>
              <a:pPr/>
              <a:t>4/1/2013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CE09D6-2CCF-49FB-90C0-0AB7C92F823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A0274910-1BC2-4CCC-9E0F-D637E387BE11}" type="datetimeFigureOut">
              <a:rPr lang="en-US" smtClean="0"/>
              <a:pPr/>
              <a:t>4/1/2013</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AFCE09D6-2CCF-49FB-90C0-0AB7C92F823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A0274910-1BC2-4CCC-9E0F-D637E387BE11}" type="datetimeFigureOut">
              <a:rPr lang="en-US" smtClean="0"/>
              <a:pPr/>
              <a:t>4/1/2013</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AFCE09D6-2CCF-49FB-90C0-0AB7C92F823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A0274910-1BC2-4CCC-9E0F-D637E387BE11}" type="datetimeFigureOut">
              <a:rPr lang="en-US" smtClean="0"/>
              <a:pPr/>
              <a:t>4/1/2013</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AFCE09D6-2CCF-49FB-90C0-0AB7C92F823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274910-1BC2-4CCC-9E0F-D637E387BE11}" type="datetimeFigureOut">
              <a:rPr lang="en-US" smtClean="0"/>
              <a:pPr/>
              <a:t>4/1/2013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CE09D6-2CCF-49FB-90C0-0AB7C92F823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274910-1BC2-4CCC-9E0F-D637E387BE11}" type="datetimeFigureOut">
              <a:rPr lang="en-US" smtClean="0"/>
              <a:pPr/>
              <a:t>4/1/2013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CE09D6-2CCF-49FB-90C0-0AB7C92F823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A0274910-1BC2-4CCC-9E0F-D637E387BE11}" type="datetimeFigureOut">
              <a:rPr lang="en-US" smtClean="0"/>
              <a:pPr/>
              <a:t>4/1/2013</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AFCE09D6-2CCF-49FB-90C0-0AB7C92F823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Translation</a:t>
            </a:r>
            <a:endParaRPr lang="en-US" dirty="0"/>
          </a:p>
        </p:txBody>
      </p:sp>
      <p:sp>
        <p:nvSpPr>
          <p:cNvPr id="3" name="Subtitle 2"/>
          <p:cNvSpPr>
            <a:spLocks noGrp="1"/>
          </p:cNvSpPr>
          <p:nvPr>
            <p:ph type="subTitle" idx="1"/>
          </p:nvPr>
        </p:nvSpPr>
        <p:spPr/>
        <p:txBody>
          <a:bodyPr/>
          <a:lstStyle/>
          <a:p>
            <a:r>
              <a:rPr lang="en-US" dirty="0" smtClean="0"/>
              <a:t>Grammatical Equivalence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Grammatical </a:t>
            </a:r>
            <a:r>
              <a:rPr lang="en-US" dirty="0" err="1" smtClean="0"/>
              <a:t>Disticntions</a:t>
            </a:r>
            <a:endParaRPr lang="en-US" dirty="0"/>
          </a:p>
        </p:txBody>
      </p:sp>
      <p:sp>
        <p:nvSpPr>
          <p:cNvPr id="3" name="Content Placeholder 2"/>
          <p:cNvSpPr>
            <a:spLocks noGrp="1"/>
          </p:cNvSpPr>
          <p:nvPr>
            <p:ph idx="1"/>
          </p:nvPr>
        </p:nvSpPr>
        <p:spPr/>
        <p:txBody>
          <a:bodyPr/>
          <a:lstStyle/>
          <a:p>
            <a:r>
              <a:rPr lang="en-US" dirty="0" smtClean="0"/>
              <a:t>Languages use grammatical systems to express distinctions in different areas; such as:</a:t>
            </a:r>
          </a:p>
          <a:p>
            <a:pPr>
              <a:buFontTx/>
              <a:buChar char="-"/>
            </a:pPr>
            <a:r>
              <a:rPr lang="en-US" dirty="0" smtClean="0"/>
              <a:t>Time</a:t>
            </a:r>
          </a:p>
          <a:p>
            <a:pPr>
              <a:buFontTx/>
              <a:buChar char="-"/>
            </a:pPr>
            <a:r>
              <a:rPr lang="en-US" dirty="0" smtClean="0"/>
              <a:t>Number</a:t>
            </a:r>
          </a:p>
          <a:p>
            <a:pPr>
              <a:buFontTx/>
              <a:buChar char="-"/>
            </a:pPr>
            <a:r>
              <a:rPr lang="en-US" dirty="0" smtClean="0"/>
              <a:t>Person</a:t>
            </a:r>
          </a:p>
          <a:p>
            <a:pPr>
              <a:buFontTx/>
              <a:buChar char="-"/>
            </a:pPr>
            <a:r>
              <a:rPr lang="en-US" dirty="0" smtClean="0"/>
              <a:t>Voice, etc.</a:t>
            </a:r>
          </a:p>
          <a:p>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Grammar?</a:t>
            </a:r>
            <a:endParaRPr lang="en-US" dirty="0"/>
          </a:p>
        </p:txBody>
      </p:sp>
      <p:sp>
        <p:nvSpPr>
          <p:cNvPr id="3" name="Content Placeholder 2"/>
          <p:cNvSpPr>
            <a:spLocks noGrp="1"/>
          </p:cNvSpPr>
          <p:nvPr>
            <p:ph idx="1"/>
          </p:nvPr>
        </p:nvSpPr>
        <p:spPr/>
        <p:txBody>
          <a:bodyPr/>
          <a:lstStyle/>
          <a:p>
            <a:r>
              <a:rPr lang="en-US" dirty="0" smtClean="0"/>
              <a:t>Grammar is a set of rules which determine the way in which units such as words and phrases can be combined in a language.</a:t>
            </a:r>
          </a:p>
          <a:p>
            <a:endParaRPr lang="en-US" dirty="0" smtClean="0"/>
          </a:p>
          <a:p>
            <a:r>
              <a:rPr lang="en-US" dirty="0" smtClean="0"/>
              <a:t>Languages differ widely in the range of basic categories of grammar.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Grammatical vs. Lexical Categories</a:t>
            </a:r>
            <a:endParaRPr lang="en-US" dirty="0"/>
          </a:p>
        </p:txBody>
      </p:sp>
      <p:sp>
        <p:nvSpPr>
          <p:cNvPr id="3" name="Content Placeholder 2"/>
          <p:cNvSpPr>
            <a:spLocks noGrp="1"/>
          </p:cNvSpPr>
          <p:nvPr>
            <p:ph idx="1"/>
          </p:nvPr>
        </p:nvSpPr>
        <p:spPr>
          <a:xfrm>
            <a:off x="457200" y="1905000"/>
            <a:ext cx="8229600" cy="5257800"/>
          </a:xfrm>
        </p:spPr>
        <p:txBody>
          <a:bodyPr>
            <a:normAutofit fontScale="77500" lnSpcReduction="20000"/>
          </a:bodyPr>
          <a:lstStyle/>
          <a:p>
            <a:r>
              <a:rPr lang="en-US" dirty="0" smtClean="0"/>
              <a:t>Grammar has two dimensions:</a:t>
            </a:r>
          </a:p>
          <a:p>
            <a:pPr>
              <a:buFontTx/>
              <a:buChar char="-"/>
            </a:pPr>
            <a:endParaRPr lang="en-US" dirty="0" smtClean="0"/>
          </a:p>
          <a:p>
            <a:pPr>
              <a:buFontTx/>
              <a:buChar char="-"/>
            </a:pPr>
            <a:r>
              <a:rPr lang="en-US" dirty="0" smtClean="0"/>
              <a:t>Morphology: covers the structure of words and its changes to indicate differences in grammatical systems.</a:t>
            </a:r>
          </a:p>
          <a:p>
            <a:pPr>
              <a:buNone/>
            </a:pPr>
            <a:r>
              <a:rPr lang="en-US" dirty="0" smtClean="0"/>
              <a:t>	E.g. man/men    car/cars    child/children</a:t>
            </a:r>
          </a:p>
          <a:p>
            <a:pPr>
              <a:buNone/>
            </a:pPr>
            <a:endParaRPr lang="en-US" dirty="0" smtClean="0"/>
          </a:p>
          <a:p>
            <a:pPr>
              <a:buFontTx/>
              <a:buChar char="-"/>
            </a:pPr>
            <a:r>
              <a:rPr lang="en-US" dirty="0" smtClean="0"/>
              <a:t>Syntax: cover grammatical structure of groups, clauses and sentences, word classes (V., adv., adj.), functional elements (subject, object, predicator.</a:t>
            </a:r>
          </a:p>
          <a:p>
            <a:pPr>
              <a:buNone/>
            </a:pPr>
            <a:r>
              <a:rPr lang="en-US" dirty="0" smtClean="0"/>
              <a:t>	E.g. She had forgotten about the party. (statement)</a:t>
            </a:r>
          </a:p>
          <a:p>
            <a:pPr>
              <a:buNone/>
            </a:pPr>
            <a:r>
              <a:rPr lang="en-US" dirty="0" smtClean="0"/>
              <a:t>		 Had she forgotten about the party? (question)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Grammatical vs. Lexical Categories</a:t>
            </a:r>
            <a:endParaRPr lang="en-US" dirty="0"/>
          </a:p>
        </p:txBody>
      </p:sp>
      <p:sp>
        <p:nvSpPr>
          <p:cNvPr id="3" name="Content Placeholder 2"/>
          <p:cNvSpPr>
            <a:spLocks noGrp="1"/>
          </p:cNvSpPr>
          <p:nvPr>
            <p:ph idx="1"/>
          </p:nvPr>
        </p:nvSpPr>
        <p:spPr/>
        <p:txBody>
          <a:bodyPr>
            <a:normAutofit lnSpcReduction="10000"/>
          </a:bodyPr>
          <a:lstStyle/>
          <a:p>
            <a:r>
              <a:rPr lang="en-US" dirty="0" smtClean="0"/>
              <a:t>Choices of structure in any language can be expressed grammatically or lexically.</a:t>
            </a:r>
          </a:p>
          <a:p>
            <a:endParaRPr lang="en-US" dirty="0" smtClean="0"/>
          </a:p>
          <a:p>
            <a:r>
              <a:rPr lang="en-US" dirty="0" smtClean="0"/>
              <a:t>Choices made from closed systems (number, pronoun…) are considered  grammatical.</a:t>
            </a:r>
          </a:p>
          <a:p>
            <a:endParaRPr lang="en-US" dirty="0" smtClean="0"/>
          </a:p>
          <a:p>
            <a:r>
              <a:rPr lang="en-US" dirty="0" smtClean="0"/>
              <a:t>Choices made from open-ended sets of items are considered lexical.</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Grammatical vs. Lexical Categories</a:t>
            </a:r>
            <a:endParaRPr lang="en-US" dirty="0"/>
          </a:p>
        </p:txBody>
      </p:sp>
      <p:graphicFrame>
        <p:nvGraphicFramePr>
          <p:cNvPr id="4" name="Content Placeholder 3"/>
          <p:cNvGraphicFramePr>
            <a:graphicFrameLocks noGrp="1"/>
          </p:cNvGraphicFramePr>
          <p:nvPr>
            <p:ph idx="1"/>
          </p:nvPr>
        </p:nvGraphicFramePr>
        <p:xfrm>
          <a:off x="457200" y="1905001"/>
          <a:ext cx="8229600" cy="3048000"/>
        </p:xfrm>
        <a:graphic>
          <a:graphicData uri="http://schemas.openxmlformats.org/drawingml/2006/table">
            <a:tbl>
              <a:tblPr firstRow="1" bandRow="1">
                <a:tableStyleId>{5C22544A-7EE6-4342-B048-85BDC9FD1C3A}</a:tableStyleId>
              </a:tblPr>
              <a:tblGrid>
                <a:gridCol w="4114800"/>
                <a:gridCol w="4114800"/>
              </a:tblGrid>
              <a:tr h="644939">
                <a:tc>
                  <a:txBody>
                    <a:bodyPr/>
                    <a:lstStyle/>
                    <a:p>
                      <a:r>
                        <a:rPr lang="en-US" dirty="0" smtClean="0"/>
                        <a:t>Grammatical Choices</a:t>
                      </a:r>
                      <a:endParaRPr lang="en-US" dirty="0"/>
                    </a:p>
                  </a:txBody>
                  <a:tcPr/>
                </a:tc>
                <a:tc>
                  <a:txBody>
                    <a:bodyPr/>
                    <a:lstStyle/>
                    <a:p>
                      <a:r>
                        <a:rPr lang="en-US" dirty="0" smtClean="0"/>
                        <a:t>Lexical Choices</a:t>
                      </a:r>
                      <a:endParaRPr lang="en-US" dirty="0"/>
                    </a:p>
                  </a:txBody>
                  <a:tcPr/>
                </a:tc>
              </a:tr>
              <a:tr h="1113183">
                <a:tc>
                  <a:txBody>
                    <a:bodyPr/>
                    <a:lstStyle/>
                    <a:p>
                      <a:r>
                        <a:rPr lang="en-US" dirty="0" smtClean="0"/>
                        <a:t>made of closed systems</a:t>
                      </a:r>
                      <a:r>
                        <a:rPr lang="en-US" baseline="0" dirty="0" smtClean="0"/>
                        <a:t> (number , pronoun)</a:t>
                      </a:r>
                      <a:endParaRPr lang="en-US" dirty="0"/>
                    </a:p>
                  </a:txBody>
                  <a:tcPr/>
                </a:tc>
                <a:tc>
                  <a:txBody>
                    <a:bodyPr/>
                    <a:lstStyle/>
                    <a:p>
                      <a:r>
                        <a:rPr lang="en-US" dirty="0" smtClean="0"/>
                        <a:t>made of open-ended system</a:t>
                      </a:r>
                      <a:endParaRPr lang="en-US" dirty="0"/>
                    </a:p>
                  </a:txBody>
                  <a:tcPr/>
                </a:tc>
              </a:tr>
              <a:tr h="644939">
                <a:tc>
                  <a:txBody>
                    <a:bodyPr/>
                    <a:lstStyle/>
                    <a:p>
                      <a:r>
                        <a:rPr lang="en-US" dirty="0" smtClean="0"/>
                        <a:t>considered</a:t>
                      </a:r>
                      <a:r>
                        <a:rPr lang="en-US" baseline="0" dirty="0" smtClean="0"/>
                        <a:t> largely obligatory</a:t>
                      </a:r>
                      <a:endParaRPr lang="en-US" dirty="0"/>
                    </a:p>
                  </a:txBody>
                  <a:tcPr/>
                </a:tc>
                <a:tc>
                  <a:txBody>
                    <a:bodyPr/>
                    <a:lstStyle/>
                    <a:p>
                      <a:r>
                        <a:rPr lang="en-US" dirty="0" smtClean="0"/>
                        <a:t>considered largely</a:t>
                      </a:r>
                      <a:r>
                        <a:rPr lang="en-US" baseline="0" dirty="0" smtClean="0"/>
                        <a:t> optional</a:t>
                      </a:r>
                      <a:endParaRPr lang="en-US" dirty="0"/>
                    </a:p>
                  </a:txBody>
                  <a:tcPr/>
                </a:tc>
              </a:tr>
              <a:tr h="644939">
                <a:tc>
                  <a:txBody>
                    <a:bodyPr/>
                    <a:lstStyle/>
                    <a:p>
                      <a:r>
                        <a:rPr lang="en-US" dirty="0" smtClean="0"/>
                        <a:t>more resistant</a:t>
                      </a:r>
                      <a:r>
                        <a:rPr lang="en-US" baseline="0" dirty="0" smtClean="0"/>
                        <a:t> to change</a:t>
                      </a:r>
                      <a:endParaRPr lang="en-US" dirty="0"/>
                    </a:p>
                  </a:txBody>
                  <a:tcPr/>
                </a:tc>
                <a:tc>
                  <a:txBody>
                    <a:bodyPr/>
                    <a:lstStyle/>
                    <a:p>
                      <a:r>
                        <a:rPr lang="en-US" dirty="0" smtClean="0"/>
                        <a:t>more lenient to change</a:t>
                      </a:r>
                      <a:endParaRPr lang="en-US" dirty="0"/>
                    </a:p>
                  </a:txBody>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Grammatical vs. Lexical Categories</a:t>
            </a:r>
            <a:endParaRPr lang="en-US" dirty="0"/>
          </a:p>
        </p:txBody>
      </p:sp>
      <p:sp>
        <p:nvSpPr>
          <p:cNvPr id="5" name="Content Placeholder 4"/>
          <p:cNvSpPr>
            <a:spLocks noGrp="1"/>
          </p:cNvSpPr>
          <p:nvPr>
            <p:ph idx="1"/>
          </p:nvPr>
        </p:nvSpPr>
        <p:spPr/>
        <p:txBody>
          <a:bodyPr>
            <a:normAutofit/>
          </a:bodyPr>
          <a:lstStyle/>
          <a:p>
            <a:r>
              <a:rPr lang="en-US" dirty="0" smtClean="0"/>
              <a:t>It is much easier to introduce a new word or expression than to introduce a new rule or grammatical category.</a:t>
            </a:r>
          </a:p>
          <a:p>
            <a:endParaRPr lang="en-US" dirty="0" smtClean="0"/>
          </a:p>
          <a:p>
            <a:r>
              <a:rPr lang="en-US" dirty="0" smtClean="0"/>
              <a:t>However, a very small number of text types (poems, ads, jokes) might occasionally manipulate grammatical rules to create special effect.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Grammatical vs. Lexical Categories</a:t>
            </a:r>
            <a:endParaRPr lang="en-US" dirty="0"/>
          </a:p>
        </p:txBody>
      </p:sp>
      <p:sp>
        <p:nvSpPr>
          <p:cNvPr id="3" name="Content Placeholder 2"/>
          <p:cNvSpPr>
            <a:spLocks noGrp="1"/>
          </p:cNvSpPr>
          <p:nvPr>
            <p:ph idx="1"/>
          </p:nvPr>
        </p:nvSpPr>
        <p:spPr/>
        <p:txBody>
          <a:bodyPr/>
          <a:lstStyle/>
          <a:p>
            <a:r>
              <a:rPr lang="en-US" dirty="0" smtClean="0"/>
              <a:t>Changing grammatical systems are not acceptable in most contexts, which makes translation harder forcing the translator to use a grammatical choice that is not close to the one used in the ST.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Diversity of Grammatical Categories across Languages</a:t>
            </a:r>
            <a:endParaRPr lang="en-US" dirty="0"/>
          </a:p>
        </p:txBody>
      </p:sp>
      <p:sp>
        <p:nvSpPr>
          <p:cNvPr id="3" name="Content Placeholder 2"/>
          <p:cNvSpPr>
            <a:spLocks noGrp="1"/>
          </p:cNvSpPr>
          <p:nvPr>
            <p:ph idx="1"/>
          </p:nvPr>
        </p:nvSpPr>
        <p:spPr/>
        <p:txBody>
          <a:bodyPr/>
          <a:lstStyle/>
          <a:p>
            <a:r>
              <a:rPr lang="en-US" dirty="0" smtClean="0"/>
              <a:t>It is difficult to find a grammatical category that is regularly and uniformly expressed in all languages.</a:t>
            </a:r>
          </a:p>
          <a:p>
            <a:endParaRPr lang="en-US" dirty="0" smtClean="0"/>
          </a:p>
          <a:p>
            <a:r>
              <a:rPr lang="en-US" dirty="0" smtClean="0"/>
              <a:t>Even categories such as time and number are obligatory in some languages and optional in others.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Diversity of Grammatical Categories across Languages</a:t>
            </a:r>
            <a:endParaRPr lang="en-US" dirty="0"/>
          </a:p>
        </p:txBody>
      </p:sp>
      <p:sp>
        <p:nvSpPr>
          <p:cNvPr id="3" name="Content Placeholder 2"/>
          <p:cNvSpPr>
            <a:spLocks noGrp="1"/>
          </p:cNvSpPr>
          <p:nvPr>
            <p:ph idx="1"/>
          </p:nvPr>
        </p:nvSpPr>
        <p:spPr/>
        <p:txBody>
          <a:bodyPr/>
          <a:lstStyle/>
          <a:p>
            <a:r>
              <a:rPr lang="en-US" dirty="0" smtClean="0"/>
              <a:t>Differences in the grammatical structures of the  SL and TL often result  in some change in the information during the process of translation. Changes  may take the form of:</a:t>
            </a:r>
          </a:p>
          <a:p>
            <a:pPr>
              <a:buNone/>
            </a:pPr>
            <a:r>
              <a:rPr lang="en-US" dirty="0" smtClean="0"/>
              <a:t>1- adding to the TT information that is not mentioned in the ST.</a:t>
            </a:r>
          </a:p>
          <a:p>
            <a:pPr>
              <a:buNone/>
            </a:pPr>
            <a:r>
              <a:rPr lang="en-US" dirty="0" smtClean="0"/>
              <a:t>2- omitting information specified in the 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Diversity of Grammatical Categories across Languages</a:t>
            </a:r>
            <a:endParaRPr lang="en-US" dirty="0"/>
          </a:p>
        </p:txBody>
      </p:sp>
      <p:sp>
        <p:nvSpPr>
          <p:cNvPr id="3" name="Content Placeholder 2"/>
          <p:cNvSpPr>
            <a:spLocks noGrp="1"/>
          </p:cNvSpPr>
          <p:nvPr>
            <p:ph idx="1"/>
          </p:nvPr>
        </p:nvSpPr>
        <p:spPr/>
        <p:txBody>
          <a:bodyPr/>
          <a:lstStyle/>
          <a:p>
            <a:r>
              <a:rPr lang="en-US" dirty="0" smtClean="0"/>
              <a:t>These changes might lead to problems in the translation process. As adding and omitting information may indicate the importance of an insignificant ones and vice versa.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Grammatical Categories - Number</a:t>
            </a:r>
            <a:endParaRPr lang="en-US" dirty="0"/>
          </a:p>
        </p:txBody>
      </p:sp>
      <p:sp>
        <p:nvSpPr>
          <p:cNvPr id="3" name="Content Placeholder 2"/>
          <p:cNvSpPr>
            <a:spLocks noGrp="1"/>
          </p:cNvSpPr>
          <p:nvPr>
            <p:ph idx="1"/>
          </p:nvPr>
        </p:nvSpPr>
        <p:spPr/>
        <p:txBody>
          <a:bodyPr/>
          <a:lstStyle/>
          <a:p>
            <a:pPr>
              <a:buNone/>
            </a:pPr>
            <a:endParaRPr lang="en-US" dirty="0" smtClean="0"/>
          </a:p>
          <a:p>
            <a:r>
              <a:rPr lang="en-US" dirty="0" smtClean="0"/>
              <a:t>The idea  of </a:t>
            </a:r>
            <a:r>
              <a:rPr lang="en-US" dirty="0" err="1" smtClean="0"/>
              <a:t>countability</a:t>
            </a:r>
            <a:r>
              <a:rPr lang="en-US" dirty="0" smtClean="0"/>
              <a:t> is probably universal being accessible to all human beings and is expressed lexically in all languages. However, not all languages have a grammatical category of number.</a:t>
            </a:r>
          </a:p>
          <a:p>
            <a:endParaRPr lang="en-US" dirty="0" smtClean="0"/>
          </a:p>
          <a:p>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English: distinction between one and more than one (singular and plural).</a:t>
            </a:r>
          </a:p>
          <a:p>
            <a:pPr>
              <a:buNone/>
            </a:pPr>
            <a:r>
              <a:rPr lang="en-US" dirty="0" smtClean="0"/>
              <a:t>	This distinction expressed morphologically by adding suffix or changing the form of the word. </a:t>
            </a:r>
          </a:p>
          <a:p>
            <a:pPr>
              <a:buNone/>
            </a:pPr>
            <a:r>
              <a:rPr lang="en-US" dirty="0" smtClean="0"/>
              <a:t>E.g. (car/cars		child/children)</a:t>
            </a:r>
          </a:p>
          <a:p>
            <a:pPr>
              <a:buNone/>
            </a:pPr>
            <a:endParaRPr lang="en-US" dirty="0" smtClean="0"/>
          </a:p>
          <a:p>
            <a:pPr>
              <a:tabLst>
                <a:tab pos="2063750" algn="l"/>
              </a:tabLst>
            </a:pPr>
            <a:r>
              <a:rPr lang="en-US" dirty="0" smtClean="0"/>
              <a:t>Arabic: distinction between one, two, and more than two. (singular, dual, plural)</a:t>
            </a:r>
          </a:p>
          <a:p>
            <a:pPr>
              <a:buNone/>
              <a:tabLst>
                <a:tab pos="2063750" algn="l"/>
              </a:tabLst>
            </a:pPr>
            <a:r>
              <a:rPr lang="en-US" dirty="0" smtClean="0"/>
              <a:t>	E.g. </a:t>
            </a:r>
            <a:r>
              <a:rPr lang="ar-SA" dirty="0" smtClean="0"/>
              <a:t>طالب/ طالبان/ طلاب</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a:t>
            </a:r>
            <a:endParaRPr lang="en-US" dirty="0"/>
          </a:p>
        </p:txBody>
      </p:sp>
      <p:sp>
        <p:nvSpPr>
          <p:cNvPr id="3" name="Content Placeholder 2"/>
          <p:cNvSpPr>
            <a:spLocks noGrp="1"/>
          </p:cNvSpPr>
          <p:nvPr>
            <p:ph idx="1"/>
          </p:nvPr>
        </p:nvSpPr>
        <p:spPr/>
        <p:txBody>
          <a:bodyPr/>
          <a:lstStyle/>
          <a:p>
            <a:r>
              <a:rPr lang="en-US" dirty="0" smtClean="0"/>
              <a:t>A translator working on a language which has number distinctions into a language with no category of number has two main options:</a:t>
            </a:r>
          </a:p>
          <a:p>
            <a:endParaRPr lang="en-US" dirty="0" smtClean="0"/>
          </a:p>
          <a:p>
            <a:pPr>
              <a:buNone/>
            </a:pPr>
            <a:r>
              <a:rPr lang="en-US" dirty="0" smtClean="0"/>
              <a:t>1- omit the relevant information on number;</a:t>
            </a:r>
          </a:p>
          <a:p>
            <a:pPr>
              <a:buNone/>
            </a:pPr>
            <a:r>
              <a:rPr lang="en-US" dirty="0" smtClean="0"/>
              <a:t>2- encode it lexically.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a:t>
            </a:r>
            <a:endParaRPr lang="en-US" dirty="0"/>
          </a:p>
        </p:txBody>
      </p:sp>
      <p:sp>
        <p:nvSpPr>
          <p:cNvPr id="3" name="Content Placeholder 2"/>
          <p:cNvSpPr>
            <a:spLocks noGrp="1"/>
          </p:cNvSpPr>
          <p:nvPr>
            <p:ph idx="1"/>
          </p:nvPr>
        </p:nvSpPr>
        <p:spPr/>
        <p:txBody>
          <a:bodyPr>
            <a:normAutofit lnSpcReduction="10000"/>
          </a:bodyPr>
          <a:lstStyle/>
          <a:p>
            <a:r>
              <a:rPr lang="en-US" dirty="0" smtClean="0"/>
              <a:t>(ST): </a:t>
            </a:r>
            <a:r>
              <a:rPr lang="ar-SA" dirty="0" smtClean="0"/>
              <a:t>عندما يراد تعيين ثلاثة محكمين، يختار كل طرف محكما واحدا. ويختار المحكمان المعينان المحكم الثالث وهو الذي يتولى رئاسة هيئة التحكيم.</a:t>
            </a:r>
          </a:p>
          <a:p>
            <a:endParaRPr lang="ar-SA" dirty="0" smtClean="0"/>
          </a:p>
          <a:p>
            <a:r>
              <a:rPr lang="en-US" dirty="0" smtClean="0"/>
              <a:t>(TT): When the appointment of three arbitrators, each party selects one arbitrator. The two appointed arbitrators select the third one who will head the Arbitration Committee.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a:t>
            </a:r>
            <a:endParaRPr lang="en-US" dirty="0"/>
          </a:p>
        </p:txBody>
      </p:sp>
      <p:sp>
        <p:nvSpPr>
          <p:cNvPr id="3" name="Content Placeholder 2"/>
          <p:cNvSpPr>
            <a:spLocks noGrp="1"/>
          </p:cNvSpPr>
          <p:nvPr>
            <p:ph idx="1"/>
          </p:nvPr>
        </p:nvSpPr>
        <p:spPr/>
        <p:txBody>
          <a:bodyPr/>
          <a:lstStyle/>
          <a:p>
            <a:r>
              <a:rPr lang="en-US" dirty="0" smtClean="0"/>
              <a:t>The translator must be careful not to </a:t>
            </a:r>
            <a:r>
              <a:rPr lang="en-US" dirty="0" err="1" smtClean="0"/>
              <a:t>overspecify</a:t>
            </a:r>
            <a:r>
              <a:rPr lang="en-US" dirty="0" smtClean="0"/>
              <a:t> information in order not to produce an unnatural text.</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a:t>
            </a:r>
            <a:endParaRPr lang="en-US" dirty="0"/>
          </a:p>
        </p:txBody>
      </p:sp>
      <p:sp>
        <p:nvSpPr>
          <p:cNvPr id="3" name="Content Placeholder 2"/>
          <p:cNvSpPr>
            <a:spLocks noGrp="1"/>
          </p:cNvSpPr>
          <p:nvPr>
            <p:ph idx="1"/>
          </p:nvPr>
        </p:nvSpPr>
        <p:spPr/>
        <p:txBody>
          <a:bodyPr/>
          <a:lstStyle/>
          <a:p>
            <a:r>
              <a:rPr lang="en-US" dirty="0" smtClean="0"/>
              <a:t>Gender is grammatical distinction according to which a noun or pronoun (animate or inanimate) is classified as either masculine or feminine.</a:t>
            </a:r>
          </a:p>
          <a:p>
            <a:pPr>
              <a:buNone/>
            </a:pPr>
            <a:endParaRPr lang="en-US" dirty="0" smtClean="0"/>
          </a:p>
          <a:p>
            <a:r>
              <a:rPr lang="en-US" dirty="0" smtClean="0"/>
              <a:t>Some languages makes the distinction morphologically and some lexically.</a:t>
            </a:r>
          </a:p>
          <a:p>
            <a:pPr>
              <a:buNone/>
            </a:pPr>
            <a:r>
              <a:rPr lang="en-US" dirty="0" smtClean="0"/>
              <a:t>E.g. French: </a:t>
            </a:r>
            <a:r>
              <a:rPr lang="en-US" dirty="0" err="1" smtClean="0"/>
              <a:t>Fils</a:t>
            </a:r>
            <a:r>
              <a:rPr lang="en-US" dirty="0" smtClean="0"/>
              <a:t> / </a:t>
            </a:r>
            <a:r>
              <a:rPr lang="en-US" dirty="0" err="1" smtClean="0"/>
              <a:t>Fille</a:t>
            </a:r>
            <a:r>
              <a:rPr lang="en-US" dirty="0" smtClean="0"/>
              <a:t>    </a:t>
            </a:r>
          </a:p>
          <a:p>
            <a:pPr>
              <a:buNone/>
            </a:pPr>
            <a:r>
              <a:rPr lang="en-US" dirty="0" smtClean="0"/>
              <a:t>	English: Son / Daughter</a:t>
            </a:r>
          </a:p>
          <a:p>
            <a:pPr>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a:t>
            </a:r>
            <a:endParaRPr lang="en-US" dirty="0"/>
          </a:p>
        </p:txBody>
      </p:sp>
      <p:sp>
        <p:nvSpPr>
          <p:cNvPr id="3" name="Content Placeholder 2"/>
          <p:cNvSpPr>
            <a:spLocks noGrp="1"/>
          </p:cNvSpPr>
          <p:nvPr>
            <p:ph idx="1"/>
          </p:nvPr>
        </p:nvSpPr>
        <p:spPr/>
        <p:txBody>
          <a:bodyPr/>
          <a:lstStyle/>
          <a:p>
            <a:r>
              <a:rPr lang="en-US" dirty="0" smtClean="0"/>
              <a:t>English sometimes makes gender distinctions morphologically when related  to some professions.</a:t>
            </a:r>
          </a:p>
          <a:p>
            <a:pPr>
              <a:buNone/>
            </a:pPr>
            <a:r>
              <a:rPr lang="en-US" dirty="0" smtClean="0"/>
              <a:t>E.g. actor / actress	      steward/stewardess</a:t>
            </a:r>
          </a:p>
          <a:p>
            <a:pPr>
              <a:buNone/>
            </a:pPr>
            <a:endParaRPr lang="en-US" dirty="0" smtClean="0"/>
          </a:p>
          <a:p>
            <a:r>
              <a:rPr lang="en-US" dirty="0" smtClean="0"/>
              <a:t>As for pronouns, English has third-person singular pronouns to indicate masculine and feminine (he / she) but not for third-person plural (they).</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a:t>
            </a:r>
            <a:endParaRPr lang="en-US" dirty="0"/>
          </a:p>
        </p:txBody>
      </p:sp>
      <p:sp>
        <p:nvSpPr>
          <p:cNvPr id="3" name="Content Placeholder 2"/>
          <p:cNvSpPr>
            <a:spLocks noGrp="1"/>
          </p:cNvSpPr>
          <p:nvPr>
            <p:ph idx="1"/>
          </p:nvPr>
        </p:nvSpPr>
        <p:spPr/>
        <p:txBody>
          <a:bodyPr/>
          <a:lstStyle/>
          <a:p>
            <a:r>
              <a:rPr lang="en-US" dirty="0" smtClean="0"/>
              <a:t>In Arabic, gender distinction apply to second- and third-person pronouns. </a:t>
            </a:r>
          </a:p>
          <a:p>
            <a:pPr>
              <a:buNone/>
            </a:pPr>
            <a:r>
              <a:rPr lang="ar-SA" dirty="0" smtClean="0"/>
              <a:t>هي / هو</a:t>
            </a:r>
          </a:p>
          <a:p>
            <a:pPr>
              <a:buNone/>
            </a:pPr>
            <a:r>
              <a:rPr lang="ar-SA" dirty="0" smtClean="0"/>
              <a:t>هن / هم</a:t>
            </a:r>
          </a:p>
          <a:p>
            <a:pPr>
              <a:buNone/>
            </a:pPr>
            <a:r>
              <a:rPr lang="ar-SA" dirty="0" smtClean="0"/>
              <a:t>أنتَ / أنتِ</a:t>
            </a:r>
          </a:p>
          <a:p>
            <a:pPr>
              <a:buNone/>
            </a:pPr>
            <a:r>
              <a:rPr lang="ar-SA" dirty="0" smtClean="0"/>
              <a:t>أنتن / أنتم</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a:t>
            </a:r>
            <a:endParaRPr lang="en-US" dirty="0"/>
          </a:p>
        </p:txBody>
      </p:sp>
      <p:sp>
        <p:nvSpPr>
          <p:cNvPr id="3" name="Content Placeholder 2"/>
          <p:cNvSpPr>
            <a:spLocks noGrp="1"/>
          </p:cNvSpPr>
          <p:nvPr>
            <p:ph idx="1"/>
          </p:nvPr>
        </p:nvSpPr>
        <p:spPr/>
        <p:txBody>
          <a:bodyPr/>
          <a:lstStyle/>
          <a:p>
            <a:r>
              <a:rPr lang="en-US" dirty="0" smtClean="0"/>
              <a:t>(ST) </a:t>
            </a:r>
          </a:p>
          <a:p>
            <a:pPr>
              <a:buNone/>
            </a:pPr>
            <a:r>
              <a:rPr lang="en-US" dirty="0" smtClean="0"/>
              <a:t>Instructions for use:</a:t>
            </a:r>
          </a:p>
          <a:p>
            <a:pPr>
              <a:buFontTx/>
              <a:buChar char="-"/>
            </a:pPr>
            <a:r>
              <a:rPr lang="en-US" b="1" u="sng" dirty="0" smtClean="0"/>
              <a:t>Shampoo</a:t>
            </a:r>
            <a:r>
              <a:rPr lang="en-US" dirty="0" smtClean="0"/>
              <a:t> the hair with a mild </a:t>
            </a:r>
            <a:r>
              <a:rPr lang="en-US" dirty="0" err="1" smtClean="0"/>
              <a:t>Wella</a:t>
            </a:r>
            <a:r>
              <a:rPr lang="en-US" dirty="0" smtClean="0"/>
              <a:t>-Shampoo and lightly </a:t>
            </a:r>
            <a:r>
              <a:rPr lang="en-US" b="1" u="sng" dirty="0" smtClean="0"/>
              <a:t>towel dry</a:t>
            </a:r>
            <a:r>
              <a:rPr lang="en-US" dirty="0" smtClean="0"/>
              <a:t>.</a:t>
            </a:r>
          </a:p>
          <a:p>
            <a:pPr>
              <a:buFontTx/>
              <a:buChar char="-"/>
            </a:pPr>
            <a:r>
              <a:rPr lang="en-US" b="1" u="sng" dirty="0" smtClean="0"/>
              <a:t>Apply</a:t>
            </a:r>
            <a:r>
              <a:rPr lang="en-US" dirty="0" smtClean="0"/>
              <a:t> </a:t>
            </a:r>
            <a:r>
              <a:rPr lang="en-US" dirty="0" err="1" smtClean="0"/>
              <a:t>Kolestral</a:t>
            </a:r>
            <a:r>
              <a:rPr lang="en-US" dirty="0" smtClean="0"/>
              <a:t>-Super and massage.</a:t>
            </a:r>
          </a:p>
          <a:p>
            <a:pPr>
              <a:buFontTx/>
              <a:buChar char="-"/>
            </a:pPr>
            <a:r>
              <a:rPr lang="en-US" b="1" u="sng" dirty="0" smtClean="0"/>
              <a:t>Cover</a:t>
            </a:r>
            <a:r>
              <a:rPr lang="en-US" dirty="0" smtClean="0"/>
              <a:t> the hair with a plastic cap.</a:t>
            </a:r>
          </a:p>
          <a:p>
            <a:pPr>
              <a:buFontTx/>
              <a:buChar char="-"/>
            </a:pPr>
            <a:r>
              <a:rPr lang="en-US" b="1" u="sng" dirty="0" smtClean="0"/>
              <a:t>Rinse off</a:t>
            </a:r>
            <a:r>
              <a:rPr lang="en-US" dirty="0" smtClean="0"/>
              <a:t> the product and </a:t>
            </a:r>
            <a:r>
              <a:rPr lang="en-US" b="1" u="sng" dirty="0" smtClean="0"/>
              <a:t>style</a:t>
            </a:r>
            <a:r>
              <a:rPr lang="en-US" dirty="0" smtClean="0"/>
              <a:t> the hair as usual.</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a:t>
            </a:r>
            <a:endParaRPr lang="en-US" dirty="0"/>
          </a:p>
        </p:txBody>
      </p:sp>
      <p:sp>
        <p:nvSpPr>
          <p:cNvPr id="3" name="Content Placeholder 2"/>
          <p:cNvSpPr>
            <a:spLocks noGrp="1"/>
          </p:cNvSpPr>
          <p:nvPr>
            <p:ph idx="1"/>
          </p:nvPr>
        </p:nvSpPr>
        <p:spPr/>
        <p:txBody>
          <a:bodyPr/>
          <a:lstStyle/>
          <a:p>
            <a:r>
              <a:rPr lang="en-US" dirty="0" smtClean="0"/>
              <a:t>(TT)</a:t>
            </a:r>
          </a:p>
          <a:p>
            <a:pPr algn="r" rtl="1">
              <a:buNone/>
            </a:pPr>
            <a:r>
              <a:rPr lang="ar-SA" dirty="0" smtClean="0"/>
              <a:t>تعليمات الاستعمال:</a:t>
            </a:r>
          </a:p>
          <a:p>
            <a:pPr algn="r" rtl="1">
              <a:buFontTx/>
              <a:buChar char="-"/>
            </a:pPr>
            <a:r>
              <a:rPr lang="ar-SA" b="1" u="sng" dirty="0" smtClean="0"/>
              <a:t>يغسل </a:t>
            </a:r>
            <a:r>
              <a:rPr lang="ar-SA" dirty="0" smtClean="0"/>
              <a:t>الشعر بالشامبو و</a:t>
            </a:r>
            <a:r>
              <a:rPr lang="ar-SA" b="1" u="sng" dirty="0" smtClean="0"/>
              <a:t>يجفف</a:t>
            </a:r>
            <a:r>
              <a:rPr lang="ar-SA" dirty="0" smtClean="0"/>
              <a:t> بالمنشفة.</a:t>
            </a:r>
          </a:p>
          <a:p>
            <a:pPr algn="r" rtl="1">
              <a:buFontTx/>
              <a:buChar char="-"/>
            </a:pPr>
            <a:r>
              <a:rPr lang="ar-SA" b="1" u="sng" dirty="0" smtClean="0"/>
              <a:t>يوضع</a:t>
            </a:r>
            <a:r>
              <a:rPr lang="ar-SA" dirty="0" smtClean="0"/>
              <a:t> </a:t>
            </a:r>
            <a:r>
              <a:rPr lang="ar-SA" dirty="0" err="1" smtClean="0"/>
              <a:t>كوليسترال</a:t>
            </a:r>
            <a:r>
              <a:rPr lang="ar-SA" dirty="0" smtClean="0"/>
              <a:t>-سوبر و</a:t>
            </a:r>
            <a:r>
              <a:rPr lang="ar-SA" b="1" u="sng" dirty="0" smtClean="0"/>
              <a:t>يدلك</a:t>
            </a:r>
            <a:r>
              <a:rPr lang="ar-SA" dirty="0" smtClean="0"/>
              <a:t> بنعومة.</a:t>
            </a:r>
          </a:p>
          <a:p>
            <a:pPr algn="r" rtl="1">
              <a:buFontTx/>
              <a:buChar char="-"/>
            </a:pPr>
            <a:r>
              <a:rPr lang="ar-SA" b="1" u="sng" dirty="0" smtClean="0"/>
              <a:t>يغطى</a:t>
            </a:r>
            <a:r>
              <a:rPr lang="ar-SA" dirty="0" smtClean="0"/>
              <a:t> الشعر ....</a:t>
            </a:r>
          </a:p>
          <a:p>
            <a:pPr algn="r" rtl="1">
              <a:buFontTx/>
              <a:buChar char="-"/>
            </a:pPr>
            <a:r>
              <a:rPr lang="ar-SA" b="1" u="sng" dirty="0" smtClean="0"/>
              <a:t>يشطف ويمشط</a:t>
            </a:r>
            <a:r>
              <a:rPr lang="ar-SA" dirty="0" smtClean="0"/>
              <a:t>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t>
            </a:r>
            <a:endParaRPr lang="en-US" dirty="0"/>
          </a:p>
        </p:txBody>
      </p:sp>
      <p:sp>
        <p:nvSpPr>
          <p:cNvPr id="3" name="Content Placeholder 2"/>
          <p:cNvSpPr>
            <a:spLocks noGrp="1"/>
          </p:cNvSpPr>
          <p:nvPr>
            <p:ph idx="1"/>
          </p:nvPr>
        </p:nvSpPr>
        <p:spPr/>
        <p:txBody>
          <a:bodyPr/>
          <a:lstStyle/>
          <a:p>
            <a:r>
              <a:rPr lang="en-US" dirty="0" smtClean="0"/>
              <a:t>This category relates to the notion of participant roles. In most languages participant roles are systematically defined through closed system of pronouns.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t>
            </a:r>
            <a:endParaRPr lang="en-US" dirty="0"/>
          </a:p>
        </p:txBody>
      </p:sp>
      <p:graphicFrame>
        <p:nvGraphicFramePr>
          <p:cNvPr id="5" name="Content Placeholder 4"/>
          <p:cNvGraphicFramePr>
            <a:graphicFrameLocks noGrp="1"/>
          </p:cNvGraphicFramePr>
          <p:nvPr>
            <p:ph idx="1"/>
          </p:nvPr>
        </p:nvGraphicFramePr>
        <p:xfrm>
          <a:off x="457200" y="1882775"/>
          <a:ext cx="8305800" cy="3527424"/>
        </p:xfrm>
        <a:graphic>
          <a:graphicData uri="http://schemas.openxmlformats.org/drawingml/2006/table">
            <a:tbl>
              <a:tblPr firstRow="1" bandRow="1">
                <a:tableStyleId>{5C22544A-7EE6-4342-B048-85BDC9FD1C3A}</a:tableStyleId>
              </a:tblPr>
              <a:tblGrid>
                <a:gridCol w="2768600"/>
                <a:gridCol w="2768600"/>
                <a:gridCol w="2768600"/>
              </a:tblGrid>
              <a:tr h="881856">
                <a:tc>
                  <a:txBody>
                    <a:bodyPr/>
                    <a:lstStyle/>
                    <a:p>
                      <a:r>
                        <a:rPr lang="en-US" dirty="0" smtClean="0"/>
                        <a:t>Person</a:t>
                      </a:r>
                      <a:endParaRPr lang="en-US" dirty="0"/>
                    </a:p>
                  </a:txBody>
                  <a:tcPr/>
                </a:tc>
                <a:tc>
                  <a:txBody>
                    <a:bodyPr/>
                    <a:lstStyle/>
                    <a:p>
                      <a:r>
                        <a:rPr lang="en-US" dirty="0" smtClean="0"/>
                        <a:t>English</a:t>
                      </a:r>
                      <a:endParaRPr lang="en-US" dirty="0"/>
                    </a:p>
                  </a:txBody>
                  <a:tcPr/>
                </a:tc>
                <a:tc>
                  <a:txBody>
                    <a:bodyPr/>
                    <a:lstStyle/>
                    <a:p>
                      <a:r>
                        <a:rPr lang="en-US" dirty="0" smtClean="0"/>
                        <a:t>Arabic</a:t>
                      </a:r>
                      <a:endParaRPr lang="en-US" dirty="0"/>
                    </a:p>
                  </a:txBody>
                  <a:tcPr/>
                </a:tc>
              </a:tr>
              <a:tr h="881856">
                <a:tc>
                  <a:txBody>
                    <a:bodyPr/>
                    <a:lstStyle/>
                    <a:p>
                      <a:r>
                        <a:rPr lang="en-US" dirty="0" smtClean="0"/>
                        <a:t>First-person</a:t>
                      </a:r>
                      <a:endParaRPr lang="en-US" dirty="0"/>
                    </a:p>
                  </a:txBody>
                  <a:tcPr/>
                </a:tc>
                <a:tc>
                  <a:txBody>
                    <a:bodyPr/>
                    <a:lstStyle/>
                    <a:p>
                      <a:r>
                        <a:rPr lang="en-US" dirty="0" smtClean="0"/>
                        <a:t>I, We</a:t>
                      </a:r>
                      <a:endParaRPr lang="en-US" dirty="0"/>
                    </a:p>
                  </a:txBody>
                  <a:tcPr/>
                </a:tc>
                <a:tc>
                  <a:txBody>
                    <a:bodyPr/>
                    <a:lstStyle/>
                    <a:p>
                      <a:r>
                        <a:rPr lang="ar-SA" dirty="0" smtClean="0"/>
                        <a:t>أنا ، نحن</a:t>
                      </a:r>
                      <a:endParaRPr lang="en-US" dirty="0"/>
                    </a:p>
                  </a:txBody>
                  <a:tcPr/>
                </a:tc>
              </a:tr>
              <a:tr h="881856">
                <a:tc>
                  <a:txBody>
                    <a:bodyPr/>
                    <a:lstStyle/>
                    <a:p>
                      <a:r>
                        <a:rPr lang="en-US" dirty="0" smtClean="0"/>
                        <a:t>Second-person</a:t>
                      </a:r>
                      <a:endParaRPr lang="en-US" dirty="0"/>
                    </a:p>
                  </a:txBody>
                  <a:tcPr/>
                </a:tc>
                <a:tc>
                  <a:txBody>
                    <a:bodyPr/>
                    <a:lstStyle/>
                    <a:p>
                      <a:r>
                        <a:rPr lang="en-US" dirty="0" smtClean="0"/>
                        <a:t>You (sing.,</a:t>
                      </a:r>
                      <a:r>
                        <a:rPr lang="en-US" baseline="0" dirty="0" smtClean="0"/>
                        <a:t> plu.) </a:t>
                      </a:r>
                      <a:endParaRPr lang="en-US" dirty="0"/>
                    </a:p>
                  </a:txBody>
                  <a:tcPr/>
                </a:tc>
                <a:tc>
                  <a:txBody>
                    <a:bodyPr/>
                    <a:lstStyle/>
                    <a:p>
                      <a:r>
                        <a:rPr lang="ar-SA" dirty="0" err="1" smtClean="0"/>
                        <a:t>انتَ</a:t>
                      </a:r>
                      <a:r>
                        <a:rPr lang="ar-SA" dirty="0" smtClean="0"/>
                        <a:t>، </a:t>
                      </a:r>
                      <a:r>
                        <a:rPr lang="ar-SA" dirty="0" err="1" smtClean="0"/>
                        <a:t>انتِ</a:t>
                      </a:r>
                      <a:r>
                        <a:rPr lang="ar-SA" dirty="0" smtClean="0"/>
                        <a:t>، انتم، انتن، </a:t>
                      </a:r>
                      <a:r>
                        <a:rPr lang="ar-SA" dirty="0" err="1" smtClean="0"/>
                        <a:t>انتما</a:t>
                      </a:r>
                      <a:endParaRPr lang="en-US" dirty="0"/>
                    </a:p>
                  </a:txBody>
                  <a:tcPr/>
                </a:tc>
              </a:tr>
              <a:tr h="881856">
                <a:tc>
                  <a:txBody>
                    <a:bodyPr/>
                    <a:lstStyle/>
                    <a:p>
                      <a:r>
                        <a:rPr lang="en-US" dirty="0" smtClean="0"/>
                        <a:t>Third-Person</a:t>
                      </a:r>
                      <a:endParaRPr lang="en-US" dirty="0"/>
                    </a:p>
                  </a:txBody>
                  <a:tcPr/>
                </a:tc>
                <a:tc>
                  <a:txBody>
                    <a:bodyPr/>
                    <a:lstStyle/>
                    <a:p>
                      <a:r>
                        <a:rPr lang="en-US" dirty="0" smtClean="0"/>
                        <a:t>He, she, it, they</a:t>
                      </a:r>
                      <a:endParaRPr lang="en-US" dirty="0"/>
                    </a:p>
                  </a:txBody>
                  <a:tcPr/>
                </a:tc>
                <a:tc>
                  <a:txBody>
                    <a:bodyPr/>
                    <a:lstStyle/>
                    <a:p>
                      <a:r>
                        <a:rPr lang="ar-SA" dirty="0" smtClean="0"/>
                        <a:t>هو، هي، هم، هن، هما</a:t>
                      </a:r>
                      <a:endParaRPr lang="en-US" dirty="0"/>
                    </a:p>
                  </a:txBody>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Tense and Aspect</a:t>
            </a:r>
            <a:endParaRPr lang="en-US" dirty="0"/>
          </a:p>
        </p:txBody>
      </p:sp>
      <p:sp>
        <p:nvSpPr>
          <p:cNvPr id="3" name="Content Placeholder 2"/>
          <p:cNvSpPr>
            <a:spLocks noGrp="1"/>
          </p:cNvSpPr>
          <p:nvPr>
            <p:ph idx="1"/>
          </p:nvPr>
        </p:nvSpPr>
        <p:spPr/>
        <p:txBody>
          <a:bodyPr/>
          <a:lstStyle/>
          <a:p>
            <a:r>
              <a:rPr lang="en-US" dirty="0" smtClean="0"/>
              <a:t>Tense and aspect are grammatical categories in a large number of languages. </a:t>
            </a:r>
            <a:endParaRPr lang="en-US" dirty="0" smtClean="0"/>
          </a:p>
          <a:p>
            <a:endParaRPr lang="en-US" dirty="0" smtClean="0"/>
          </a:p>
          <a:p>
            <a:r>
              <a:rPr lang="en-US" dirty="0" smtClean="0"/>
              <a:t>The form of the verb indicates time (past, present, future) and aspect (completion, continuation, </a:t>
            </a:r>
            <a:r>
              <a:rPr lang="en-US" dirty="0" err="1" smtClean="0"/>
              <a:t>momentariness</a:t>
            </a:r>
            <a:r>
              <a:rPr lang="en-US" dirty="0" smtClean="0"/>
              <a:t>)</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Tense and Aspect</a:t>
            </a:r>
            <a:endParaRPr lang="en-US" dirty="0"/>
          </a:p>
        </p:txBody>
      </p:sp>
      <p:graphicFrame>
        <p:nvGraphicFramePr>
          <p:cNvPr id="4" name="Content Placeholder 3"/>
          <p:cNvGraphicFramePr>
            <a:graphicFrameLocks noGrp="1"/>
          </p:cNvGraphicFramePr>
          <p:nvPr>
            <p:ph idx="1"/>
          </p:nvPr>
        </p:nvGraphicFramePr>
        <p:xfrm>
          <a:off x="457200" y="1882775"/>
          <a:ext cx="8229600" cy="40436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t>Tense and Aspect</a:t>
                      </a:r>
                      <a:endParaRPr lang="en-US" dirty="0"/>
                    </a:p>
                  </a:txBody>
                  <a:tcPr/>
                </a:tc>
                <a:tc>
                  <a:txBody>
                    <a:bodyPr/>
                    <a:lstStyle/>
                    <a:p>
                      <a:r>
                        <a:rPr lang="en-US" dirty="0" smtClean="0"/>
                        <a:t>English</a:t>
                      </a:r>
                      <a:endParaRPr lang="en-US" dirty="0"/>
                    </a:p>
                  </a:txBody>
                  <a:tcPr/>
                </a:tc>
                <a:tc>
                  <a:txBody>
                    <a:bodyPr/>
                    <a:lstStyle/>
                    <a:p>
                      <a:r>
                        <a:rPr lang="en-US" dirty="0" smtClean="0"/>
                        <a:t>Arabic</a:t>
                      </a:r>
                      <a:endParaRPr lang="en-US" dirty="0"/>
                    </a:p>
                  </a:txBody>
                  <a:tcPr/>
                </a:tc>
              </a:tr>
              <a:tr h="370840">
                <a:tc>
                  <a:txBody>
                    <a:bodyPr/>
                    <a:lstStyle/>
                    <a:p>
                      <a:r>
                        <a:rPr lang="en-US" dirty="0" smtClean="0"/>
                        <a:t>Past Simple</a:t>
                      </a:r>
                      <a:endParaRPr lang="en-US" dirty="0"/>
                    </a:p>
                  </a:txBody>
                  <a:tcPr/>
                </a:tc>
                <a:tc>
                  <a:txBody>
                    <a:bodyPr/>
                    <a:lstStyle/>
                    <a:p>
                      <a:r>
                        <a:rPr lang="en-US" dirty="0" smtClean="0"/>
                        <a:t>He went to the mall.</a:t>
                      </a:r>
                      <a:endParaRPr lang="en-US" dirty="0"/>
                    </a:p>
                  </a:txBody>
                  <a:tcPr/>
                </a:tc>
                <a:tc>
                  <a:txBody>
                    <a:bodyPr/>
                    <a:lstStyle/>
                    <a:p>
                      <a:r>
                        <a:rPr lang="ar-SA" dirty="0" smtClean="0"/>
                        <a:t>ذهب</a:t>
                      </a:r>
                      <a:r>
                        <a:rPr lang="ar-SA" baseline="0" dirty="0" smtClean="0"/>
                        <a:t> إلى المجمع.</a:t>
                      </a:r>
                      <a:endParaRPr lang="en-US" dirty="0"/>
                    </a:p>
                  </a:txBody>
                  <a:tcPr/>
                </a:tc>
              </a:tr>
              <a:tr h="370840">
                <a:tc>
                  <a:txBody>
                    <a:bodyPr/>
                    <a:lstStyle/>
                    <a:p>
                      <a:r>
                        <a:rPr lang="en-US" dirty="0" smtClean="0"/>
                        <a:t>Past Continuous</a:t>
                      </a:r>
                      <a:endParaRPr lang="en-US" dirty="0"/>
                    </a:p>
                  </a:txBody>
                  <a:tcPr/>
                </a:tc>
                <a:tc>
                  <a:txBody>
                    <a:bodyPr/>
                    <a:lstStyle/>
                    <a:p>
                      <a:r>
                        <a:rPr lang="en-US" dirty="0" smtClean="0"/>
                        <a:t>He was walking down</a:t>
                      </a:r>
                      <a:r>
                        <a:rPr lang="en-US" baseline="0" dirty="0" smtClean="0"/>
                        <a:t> the street, …..</a:t>
                      </a:r>
                      <a:endParaRPr lang="en-US" dirty="0"/>
                    </a:p>
                  </a:txBody>
                  <a:tcPr/>
                </a:tc>
                <a:tc>
                  <a:txBody>
                    <a:bodyPr/>
                    <a:lstStyle/>
                    <a:p>
                      <a:r>
                        <a:rPr lang="ar-SA" dirty="0" smtClean="0"/>
                        <a:t>كان يمشي</a:t>
                      </a:r>
                      <a:r>
                        <a:rPr lang="ar-SA" baseline="0" dirty="0" smtClean="0"/>
                        <a:t> في الشارع</a:t>
                      </a:r>
                      <a:endParaRPr lang="en-US" dirty="0"/>
                    </a:p>
                  </a:txBody>
                  <a:tcPr/>
                </a:tc>
              </a:tr>
              <a:tr h="370840">
                <a:tc>
                  <a:txBody>
                    <a:bodyPr/>
                    <a:lstStyle/>
                    <a:p>
                      <a:r>
                        <a:rPr lang="en-US" dirty="0" smtClean="0"/>
                        <a:t>Past</a:t>
                      </a:r>
                      <a:r>
                        <a:rPr lang="en-US" baseline="0" dirty="0" smtClean="0"/>
                        <a:t> Perfect</a:t>
                      </a:r>
                      <a:endParaRPr lang="en-US" dirty="0"/>
                    </a:p>
                  </a:txBody>
                  <a:tcPr/>
                </a:tc>
                <a:tc>
                  <a:txBody>
                    <a:bodyPr/>
                    <a:lstStyle/>
                    <a:p>
                      <a:r>
                        <a:rPr lang="en-US" dirty="0" smtClean="0"/>
                        <a:t>They</a:t>
                      </a:r>
                      <a:r>
                        <a:rPr lang="en-US" baseline="0" dirty="0" smtClean="0"/>
                        <a:t> had  had their lunch</a:t>
                      </a:r>
                      <a:endParaRPr lang="en-US" dirty="0"/>
                    </a:p>
                  </a:txBody>
                  <a:tcPr/>
                </a:tc>
                <a:tc>
                  <a:txBody>
                    <a:bodyPr/>
                    <a:lstStyle/>
                    <a:p>
                      <a:r>
                        <a:rPr lang="ar-SA" dirty="0" smtClean="0"/>
                        <a:t>تناولوا</a:t>
                      </a:r>
                      <a:r>
                        <a:rPr lang="ar-SA" baseline="0" dirty="0" smtClean="0"/>
                        <a:t> طعامهم</a:t>
                      </a:r>
                      <a:endParaRPr lang="en-US" dirty="0"/>
                    </a:p>
                  </a:txBody>
                  <a:tcPr/>
                </a:tc>
              </a:tr>
              <a:tr h="370840">
                <a:tc>
                  <a:txBody>
                    <a:bodyPr/>
                    <a:lstStyle/>
                    <a:p>
                      <a:r>
                        <a:rPr lang="en-US" dirty="0" smtClean="0"/>
                        <a:t>Present Simple</a:t>
                      </a:r>
                      <a:endParaRPr lang="en-US" dirty="0"/>
                    </a:p>
                  </a:txBody>
                  <a:tcPr/>
                </a:tc>
                <a:tc>
                  <a:txBody>
                    <a:bodyPr/>
                    <a:lstStyle/>
                    <a:p>
                      <a:r>
                        <a:rPr lang="en-US" dirty="0" smtClean="0"/>
                        <a:t>She likes</a:t>
                      </a:r>
                      <a:r>
                        <a:rPr lang="en-US" baseline="0" dirty="0" smtClean="0"/>
                        <a:t> watching movies.</a:t>
                      </a:r>
                    </a:p>
                  </a:txBody>
                  <a:tcPr/>
                </a:tc>
                <a:tc>
                  <a:txBody>
                    <a:bodyPr/>
                    <a:lstStyle/>
                    <a:p>
                      <a:r>
                        <a:rPr lang="ar-SA" dirty="0" smtClean="0"/>
                        <a:t>هي تحب مشاهدة </a:t>
                      </a:r>
                      <a:r>
                        <a:rPr lang="ar-SA" dirty="0" err="1" smtClean="0"/>
                        <a:t>الافلام</a:t>
                      </a:r>
                      <a:endParaRPr lang="en-US" dirty="0"/>
                    </a:p>
                  </a:txBody>
                  <a:tcPr/>
                </a:tc>
              </a:tr>
              <a:tr h="370840">
                <a:tc>
                  <a:txBody>
                    <a:bodyPr/>
                    <a:lstStyle/>
                    <a:p>
                      <a:r>
                        <a:rPr lang="en-US" dirty="0" smtClean="0"/>
                        <a:t>Present Continuous</a:t>
                      </a:r>
                      <a:endParaRPr lang="en-US" dirty="0"/>
                    </a:p>
                  </a:txBody>
                  <a:tcPr/>
                </a:tc>
                <a:tc>
                  <a:txBody>
                    <a:bodyPr/>
                    <a:lstStyle/>
                    <a:p>
                      <a:r>
                        <a:rPr lang="en-US" dirty="0" smtClean="0"/>
                        <a:t>She is studying English.</a:t>
                      </a:r>
                      <a:endParaRPr lang="en-US" dirty="0"/>
                    </a:p>
                  </a:txBody>
                  <a:tcPr/>
                </a:tc>
                <a:tc>
                  <a:txBody>
                    <a:bodyPr/>
                    <a:lstStyle/>
                    <a:p>
                      <a:r>
                        <a:rPr lang="ar-SA" dirty="0" smtClean="0"/>
                        <a:t>هي تدرس الانجليزية</a:t>
                      </a:r>
                      <a:endParaRPr lang="en-US" dirty="0"/>
                    </a:p>
                  </a:txBody>
                  <a:tcPr/>
                </a:tc>
              </a:tr>
              <a:tr h="370840">
                <a:tc>
                  <a:txBody>
                    <a:bodyPr/>
                    <a:lstStyle/>
                    <a:p>
                      <a:r>
                        <a:rPr lang="en-US" dirty="0" smtClean="0"/>
                        <a:t>Present Perfect</a:t>
                      </a:r>
                      <a:endParaRPr lang="en-US" dirty="0"/>
                    </a:p>
                  </a:txBody>
                  <a:tcPr/>
                </a:tc>
                <a:tc>
                  <a:txBody>
                    <a:bodyPr/>
                    <a:lstStyle/>
                    <a:p>
                      <a:r>
                        <a:rPr lang="en-US" dirty="0" smtClean="0"/>
                        <a:t>It has played with the ball.</a:t>
                      </a:r>
                      <a:endParaRPr lang="en-US" dirty="0"/>
                    </a:p>
                  </a:txBody>
                  <a:tcPr/>
                </a:tc>
                <a:tc>
                  <a:txBody>
                    <a:bodyPr/>
                    <a:lstStyle/>
                    <a:p>
                      <a:r>
                        <a:rPr lang="ar-SA" dirty="0" smtClean="0"/>
                        <a:t>لعب بالكرة</a:t>
                      </a:r>
                      <a:endParaRPr lang="en-US" dirty="0"/>
                    </a:p>
                  </a:txBody>
                  <a:tcPr/>
                </a:tc>
              </a:tr>
              <a:tr h="370840">
                <a:tc>
                  <a:txBody>
                    <a:bodyPr/>
                    <a:lstStyle/>
                    <a:p>
                      <a:r>
                        <a:rPr lang="en-US" dirty="0" smtClean="0"/>
                        <a:t>Future</a:t>
                      </a:r>
                      <a:endParaRPr lang="en-US" dirty="0"/>
                    </a:p>
                  </a:txBody>
                  <a:tcPr/>
                </a:tc>
                <a:tc>
                  <a:txBody>
                    <a:bodyPr/>
                    <a:lstStyle/>
                    <a:p>
                      <a:r>
                        <a:rPr lang="en-US" dirty="0" smtClean="0"/>
                        <a:t>We will go to Paris.</a:t>
                      </a:r>
                      <a:endParaRPr lang="en-US" dirty="0"/>
                    </a:p>
                  </a:txBody>
                  <a:tcPr/>
                </a:tc>
                <a:tc>
                  <a:txBody>
                    <a:bodyPr/>
                    <a:lstStyle/>
                    <a:p>
                      <a:r>
                        <a:rPr lang="ar-SA" dirty="0" smtClean="0"/>
                        <a:t>سنذهب إلى باريس</a:t>
                      </a:r>
                      <a:endParaRPr lang="en-US" dirty="0"/>
                    </a:p>
                  </a:txBody>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Voice</a:t>
            </a:r>
            <a:endParaRPr lang="en-US" dirty="0"/>
          </a:p>
        </p:txBody>
      </p:sp>
      <p:sp>
        <p:nvSpPr>
          <p:cNvPr id="3" name="Content Placeholder 2"/>
          <p:cNvSpPr>
            <a:spLocks noGrp="1"/>
          </p:cNvSpPr>
          <p:nvPr>
            <p:ph idx="1"/>
          </p:nvPr>
        </p:nvSpPr>
        <p:spPr/>
        <p:txBody>
          <a:bodyPr/>
          <a:lstStyle/>
          <a:p>
            <a:r>
              <a:rPr lang="en-US" dirty="0" smtClean="0"/>
              <a:t>Passive voice is used in English frequently, especially in technical and scientific texts. Therefore, when translating passive voice into other languages that don’t include such grammatical category, or doesn’t use it as frequent as English, it might generate a difficulty.</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Voice</a:t>
            </a:r>
            <a:endParaRPr lang="en-US" dirty="0"/>
          </a:p>
        </p:txBody>
      </p:sp>
      <p:sp>
        <p:nvSpPr>
          <p:cNvPr id="3" name="Content Placeholder 2"/>
          <p:cNvSpPr>
            <a:spLocks noGrp="1"/>
          </p:cNvSpPr>
          <p:nvPr>
            <p:ph idx="1"/>
          </p:nvPr>
        </p:nvSpPr>
        <p:spPr/>
        <p:txBody>
          <a:bodyPr>
            <a:normAutofit fontScale="92500"/>
          </a:bodyPr>
          <a:lstStyle/>
          <a:p>
            <a:r>
              <a:rPr lang="en-US" dirty="0" smtClean="0"/>
              <a:t>Since Arabic has the passive voice (</a:t>
            </a:r>
            <a:r>
              <a:rPr lang="ar-SA" dirty="0" smtClean="0"/>
              <a:t>مبني للمجهول</a:t>
            </a:r>
            <a:r>
              <a:rPr lang="en-US" dirty="0" smtClean="0"/>
              <a:t>), it is not that challenging to translate it from and into English.</a:t>
            </a:r>
          </a:p>
          <a:p>
            <a:pPr>
              <a:buNone/>
            </a:pPr>
            <a:endParaRPr lang="en-US" dirty="0" smtClean="0"/>
          </a:p>
          <a:p>
            <a:pPr>
              <a:buNone/>
            </a:pPr>
            <a:r>
              <a:rPr lang="en-US" dirty="0" smtClean="0"/>
              <a:t>E.g. </a:t>
            </a:r>
          </a:p>
          <a:p>
            <a:pPr>
              <a:buNone/>
            </a:pPr>
            <a:r>
              <a:rPr lang="en-US" dirty="0" smtClean="0"/>
              <a:t>The </a:t>
            </a:r>
            <a:r>
              <a:rPr lang="en-US" dirty="0" err="1" smtClean="0"/>
              <a:t>Mansell</a:t>
            </a:r>
            <a:r>
              <a:rPr lang="en-US" dirty="0" smtClean="0"/>
              <a:t> </a:t>
            </a:r>
            <a:r>
              <a:rPr lang="en-US" dirty="0" smtClean="0"/>
              <a:t>Hall was opened in 1986 by  Nigel </a:t>
            </a:r>
            <a:r>
              <a:rPr lang="en-US" dirty="0" err="1" smtClean="0"/>
              <a:t>Mansell</a:t>
            </a:r>
            <a:r>
              <a:rPr lang="en-US" dirty="0" smtClean="0"/>
              <a:t>.</a:t>
            </a:r>
          </a:p>
          <a:p>
            <a:pPr>
              <a:buNone/>
            </a:pPr>
            <a:r>
              <a:rPr lang="ar-SA" dirty="0" smtClean="0"/>
              <a:t>افتتحت صالة </a:t>
            </a:r>
            <a:r>
              <a:rPr lang="ar-SA" dirty="0" err="1" smtClean="0"/>
              <a:t>مانسل</a:t>
            </a:r>
            <a:r>
              <a:rPr lang="ar-SA" dirty="0" smtClean="0"/>
              <a:t> عام 1986 من قبل </a:t>
            </a:r>
            <a:r>
              <a:rPr lang="ar-SA" dirty="0" err="1" smtClean="0"/>
              <a:t>نايجل</a:t>
            </a:r>
            <a:r>
              <a:rPr lang="ar-SA" dirty="0" smtClean="0"/>
              <a:t> </a:t>
            </a:r>
            <a:r>
              <a:rPr lang="ar-SA" dirty="0" err="1" smtClean="0"/>
              <a:t>مانسل</a:t>
            </a:r>
            <a:r>
              <a:rPr lang="ar-SA" dirty="0" smtClean="0"/>
              <a:t>.</a:t>
            </a:r>
          </a:p>
          <a:p>
            <a:pPr>
              <a:buNone/>
            </a:pPr>
            <a:r>
              <a:rPr lang="ar-SA" dirty="0" smtClean="0"/>
              <a:t>افتتح </a:t>
            </a:r>
            <a:r>
              <a:rPr lang="ar-SA" dirty="0" err="1" smtClean="0"/>
              <a:t>نايجل</a:t>
            </a:r>
            <a:r>
              <a:rPr lang="ar-SA" dirty="0" smtClean="0"/>
              <a:t> </a:t>
            </a:r>
            <a:r>
              <a:rPr lang="ar-SA" dirty="0" err="1" smtClean="0"/>
              <a:t>مانسل</a:t>
            </a:r>
            <a:r>
              <a:rPr lang="ar-SA" dirty="0" smtClean="0"/>
              <a:t> صالة </a:t>
            </a:r>
            <a:r>
              <a:rPr lang="ar-SA" dirty="0" err="1" smtClean="0"/>
              <a:t>مانسل</a:t>
            </a:r>
            <a:r>
              <a:rPr lang="ar-SA" dirty="0" smtClean="0"/>
              <a:t> عام 1986.</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146</TotalTime>
  <Words>1015</Words>
  <Application>Microsoft Office PowerPoint</Application>
  <PresentationFormat>On-screen Show (4:3)</PresentationFormat>
  <Paragraphs>158</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Verve</vt:lpstr>
      <vt:lpstr>Introduction to Translation</vt:lpstr>
      <vt:lpstr>Grammatical Disticntions</vt:lpstr>
      <vt:lpstr>What is Grammar?</vt:lpstr>
      <vt:lpstr>Grammatical vs. Lexical Categories</vt:lpstr>
      <vt:lpstr>Grammatical vs. Lexical Categories</vt:lpstr>
      <vt:lpstr>Grammatical vs. Lexical Categories</vt:lpstr>
      <vt:lpstr>Grammatical vs. Lexical Categories</vt:lpstr>
      <vt:lpstr>Grammatical vs. Lexical Categories</vt:lpstr>
      <vt:lpstr>Diversity of Grammatical Categories across Languages</vt:lpstr>
      <vt:lpstr>Diversity of Grammatical Categories across Languages</vt:lpstr>
      <vt:lpstr>Diversity of Grammatical Categories across Languages</vt:lpstr>
      <vt:lpstr>Grammatical Categories - Number</vt:lpstr>
      <vt:lpstr>Number</vt:lpstr>
      <vt:lpstr>Number</vt:lpstr>
      <vt:lpstr>Number</vt:lpstr>
      <vt:lpstr>Number</vt:lpstr>
      <vt:lpstr>Gender</vt:lpstr>
      <vt:lpstr>Gender</vt:lpstr>
      <vt:lpstr>Gender</vt:lpstr>
      <vt:lpstr>Gender</vt:lpstr>
      <vt:lpstr>Gender</vt:lpstr>
      <vt:lpstr>Person</vt:lpstr>
      <vt:lpstr>Person</vt:lpstr>
      <vt:lpstr>Tense and Aspect</vt:lpstr>
      <vt:lpstr>Tense and Aspect</vt:lpstr>
      <vt:lpstr>Voice</vt:lpstr>
      <vt:lpstr>Voice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Translation</dc:title>
  <dc:creator>Rula</dc:creator>
  <cp:lastModifiedBy>Rula</cp:lastModifiedBy>
  <cp:revision>13</cp:revision>
  <dcterms:created xsi:type="dcterms:W3CDTF">2013-03-31T07:50:22Z</dcterms:created>
  <dcterms:modified xsi:type="dcterms:W3CDTF">2013-04-01T06:22:59Z</dcterms:modified>
</cp:coreProperties>
</file>