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63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8B83E-B0F9-4B55-80C4-0D24824081E2}" type="datetimeFigureOut">
              <a:rPr lang="en-US" smtClean="0"/>
              <a:t>3/17/2011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6BCF9-6413-47C4-A9C7-8B916C78CA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6BCF9-6413-47C4-A9C7-8B916C78CA2A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202AD-99FB-447D-BC64-A8FFC8477A4C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9E5C6-D50B-4D92-9E94-5AA7D64DD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ØµÙˆØ± Ø¹Ù…Ù„ÙŠØ© Ø§Ù„Ø§Ø³ØªØ­Ù…Ø§Ù… ÙÙŠ Ù„ÙŠÙ„Ø© Ø§Ù„Ø¯Ø®Ù„Ø©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-28222"/>
            <a:ext cx="9144000" cy="688622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066800" y="1143000"/>
            <a:ext cx="6858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15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سرطان الثدي</a:t>
            </a:r>
            <a:endParaRPr lang="en-US" sz="11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3352800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ar-SA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en-US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838200" y="457200"/>
            <a:ext cx="73152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السرطان</a:t>
            </a:r>
            <a:r>
              <a:rPr kumimoji="0" lang="ar-S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بشكل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عام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هو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الأمراض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يجعل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الخلايا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المصابة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تنمو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وتتضاعف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وتتغير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بصورة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خارجة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نطاق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السيطرة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ويعط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ى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السرطان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مسمى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الجزء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الذي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بدأ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just" rtl="1" fontAlgn="base">
              <a:spcBef>
                <a:spcPct val="0"/>
              </a:spcBef>
              <a:spcAft>
                <a:spcPct val="0"/>
              </a:spcAft>
            </a:pPr>
            <a:endParaRPr lang="ar-S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أما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يتألف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نوعين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رئيسيين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الأنسجة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أنسجة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غدّية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وأنسجة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داعمة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الأنسجة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الغدية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تغلف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الغدد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المنتجة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للحليب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وقنوات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الحليب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بينما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الأنسجة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الداعمة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تتكون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الأنسجة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الدهنية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والأنسجة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الرابطة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الليفية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endParaRPr lang="ar-S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والثدي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أيضاً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يح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وي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على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نسيج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ليمفاوي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أي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جهاز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مناعي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زيل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النفايات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والسوائل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الخلوي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S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)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rtl="1" fontAlgn="base">
              <a:spcBef>
                <a:spcPct val="0"/>
              </a:spcBef>
              <a:spcAft>
                <a:spcPct val="0"/>
              </a:spcAft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1267" name="Picture 3" descr="Female Brea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419600"/>
            <a:ext cx="2819400" cy="22530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457200"/>
            <a:ext cx="7924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سرطان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Breast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Cancer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ي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صيب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الرجال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والنساء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على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السواء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ولكن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الإصابة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لدى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الذكور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نادرة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الحدوث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فمقابل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كل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إصابة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للرجال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يوجد200 </a:t>
            </a:r>
            <a:r>
              <a:rPr lang="ar-SA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إصابة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للنساء</a:t>
            </a:r>
            <a:r>
              <a:rPr lang="ar-SA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.</a:t>
            </a: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endParaRPr lang="ar-SA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r>
              <a:rPr lang="ar-SA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ف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هو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شكل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أشكال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الأمراض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السرطانية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التي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تصيب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أنسجة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الثدي 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، و</a:t>
            </a:r>
            <a:r>
              <a:rPr lang="ar-SA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التي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عادة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ما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ي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ظهر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في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قنوات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وغدد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الحلي</a:t>
            </a:r>
            <a:r>
              <a:rPr lang="ar-SA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ب نتيجة عدم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انتظام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نمو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وتكاثر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وانتشار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الخلايا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التي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تنشأ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تلك </a:t>
            </a:r>
            <a:r>
              <a:rPr kumimoji="0" lang="ar-S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أنسجة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endParaRPr lang="ar-SA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وهذه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الخلايا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المصابة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تنقسم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وتتضاعف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بسرعة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مما </a:t>
            </a:r>
            <a:r>
              <a:rPr lang="ar-SA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يؤدي إلى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تشكل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قطع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أو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كتل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الانسجة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الاضافية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.</a:t>
            </a: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هذه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الكتل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النسيجية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تدعى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الأورام</a:t>
            </a:r>
            <a:r>
              <a:rPr lang="ar-SA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فهي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إما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أن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تكون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أورام 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سرطانية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خبيثة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أو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غير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سرطانية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حميد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ة. </a:t>
            </a:r>
            <a:endParaRPr lang="en-US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5" name="Picture 4" descr="544109661302593507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733800"/>
            <a:ext cx="3405086" cy="2438400"/>
          </a:xfrm>
          <a:prstGeom prst="rect">
            <a:avLst/>
          </a:prstGeom>
        </p:spPr>
      </p:pic>
      <p:pic>
        <p:nvPicPr>
          <p:cNvPr id="14337" name="Picture 1" descr="250px-Mammo_breast_canc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7398" y="3886200"/>
            <a:ext cx="301885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401547" y="6096000"/>
            <a:ext cx="41328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صورة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أشعة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سينية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تبين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شكل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الورم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السرطاني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اليمي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</a:t>
            </a:r>
            <a:r>
              <a:rPr lang="ar-SA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والثدي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الطبيعي</a:t>
            </a:r>
            <a:r>
              <a:rPr lang="ar-SA" sz="11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في اليسار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914400" y="1066800"/>
            <a:ext cx="72390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600" b="1" dirty="0" smtClean="0">
                <a:solidFill>
                  <a:srgbClr val="FFFF00"/>
                </a:solidFill>
                <a:latin typeface="Tahoma" pitchFamily="34" charset="0"/>
                <a:ea typeface="Times New Roman" pitchFamily="18" charset="0"/>
              </a:rPr>
              <a:t>أسبابه </a:t>
            </a:r>
            <a:r>
              <a:rPr lang="en-US" sz="3600" b="1" dirty="0" smtClean="0">
                <a:solidFill>
                  <a:srgbClr val="FFFF00"/>
                </a:solidFill>
                <a:latin typeface="Tahoma" pitchFamily="34" charset="0"/>
                <a:ea typeface="Times New Roman" pitchFamily="18" charset="0"/>
              </a:rPr>
              <a:t>:</a:t>
            </a:r>
            <a:endParaRPr lang="ar-SA" sz="3600" b="1" dirty="0">
              <a:solidFill>
                <a:srgbClr val="FFFF00"/>
              </a:solidFill>
              <a:latin typeface="Tahoma" pitchFamily="34" charset="0"/>
              <a:ea typeface="Times New Roman" pitchFamily="18" charset="0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/>
            </a:r>
            <a:b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</a:b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غير معروفه لكن هنالك عوامل تساعد على زيادة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احتمال الإصابة </a:t>
            </a:r>
            <a:r>
              <a:rPr kumimoji="0" lang="ar-SA" sz="24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به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 ، منها وجود المرض في أحد الأقرباء ( لذلك على من أصيبت أمهاتهن أو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أخواتهن بهذا الورم التعود على إجراء الفحص الذاتي)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.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solidFill>
                <a:srgbClr val="000000"/>
              </a:solidFill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هناك احتمال زيادة نسبة الإصابة بالمرض عند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النساء اللواتي كان أول حمل لهن بعد سن الثلاثين. أيضاً التدخين والإفراط في تناول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الكحول هي من العوامل التي من المعتقد أن تكون مرتبطة بالمرض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.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143000" y="228600"/>
            <a:ext cx="7620000" cy="548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52352" rIns="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طريقة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الفحص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الذاتي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: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الوقوف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أمام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المرآة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وفحص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الثديين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إذا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كان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هناك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شيء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غير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معتاد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تورم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ألم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إفرازات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غير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طبيعية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..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إلخ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وضع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اليدين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خلف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الرأس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والضغط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بهما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الأمام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دون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تحريك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الرأس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أثناء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النظر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المرآة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وضع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اليدين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الوسط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والانحناء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قليلاً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مع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ضغط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الكتفين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والمرفقين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الأمام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رفع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اليد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اليسرى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واستخدام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اليد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اليمنى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فحص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الأيسر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القسم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الخارجي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وبشكل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دائري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حتى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الحلمة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مع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التركيز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المنطقة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بين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والإبط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ومنطقة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أسفل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الإبط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الضغط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بلطف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الحلمة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للتأكد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إذا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كانت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هناك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أية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إفرازات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غير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طبيعية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تكرار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نفس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الخطوات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الأيمن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 rtl="1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تعاد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الخطوتان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السابقتان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عند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الاستلقاء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الظهر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6387" name="Picture 3" descr="http://upload.wikimedia.org/wikipedia/commons/thumb/8/80/Breast_self-exam_NCI_visuals_online.jpg/220px-Breast_self-exam_NCI_visuals_onl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953000"/>
            <a:ext cx="2438400" cy="17526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38200" y="381000"/>
            <a:ext cx="74676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أ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عراضه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: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/>
            </a:r>
            <a:br>
              <a:rPr kumimoji="0" lang="en-US" sz="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</a:b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ليس كل تغير في الثدي هو ورم وليس كل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ورم هو خبيث ، لكن يجب عدم إهمال أي ورم أو تغير في شكل الثديين ومن المهم مراجعة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الطبيب إذا لاحظت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: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/>
            </a:r>
            <a:b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</a:b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* ظهور كتلة في 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/>
            </a:r>
            <a:b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</a:b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* تغير في حجم أو شكل 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/>
            </a:r>
            <a:b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</a:b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* إفرازات من الحلمة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/>
            </a:r>
            <a:b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</a:b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* انكماش الحلمة 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ahoma" pitchFamily="34" charset="0"/>
              <a:ea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* ألم موضعي في الثدي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410" name="Picture 2" descr="250px-Breast_cancer_illustrations_-_Arab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828800"/>
            <a:ext cx="2057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990600" y="3962400"/>
            <a:ext cx="7239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علماً بأن بعض هذه التغيرات تحدث طبيعياً عند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الحمل أو الرضاعة أو قبل الحيض وبعده عند بعض النساء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واذا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ظهرت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أي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من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الحالات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المذكورة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يجب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مراجعة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الطبيب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في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أقرب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وقت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ممكن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لاكتشاف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حقيقة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المرض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lang="ar-SA" sz="2400" dirty="0" smtClean="0">
                <a:latin typeface="Arial" pitchFamily="34" charset="0"/>
                <a:ea typeface="Times New Roman" pitchFamily="18" charset="0"/>
              </a:rPr>
              <a:t>وعلاجه .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تكمن أهمية الكشف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المبكر لسرطان الثدي بأن نسبة الشفاء تتجاوز 95% بإذن الله إذا كان الورم في مراحله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الأولى .. لكن تأخير التشخيص يهبط بهذه النسبة إلى 25% فقط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.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09600" y="0"/>
            <a:ext cx="7848600" cy="723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طرق </a:t>
            </a:r>
            <a:r>
              <a:rPr lang="ar-SA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العلاج </a:t>
            </a:r>
            <a:r>
              <a:rPr lang="en-US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هناك أربع طرق لعلاج هذا المرض فإما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بالجراحة أو العلاج الكيميائي أو </a:t>
            </a:r>
            <a:r>
              <a:rPr kumimoji="0" lang="ar-SA" sz="24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الا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 شعاعي أو الهرموني، قد يستخدم الطبيب طريقة أو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أكثر من هذه الطرق وذلك تبعاً لطبيعة الورم حيث أن خطة العلاج تعتمد على نوع الورم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وحجمه ومرحلته وعمر المريضة وحالتها الصحية ، عادة يتم استئصال الورم أو كامل الثدي مع أو بدون العقد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الليمفاوية في الإبط كمرحلة أولى ويتبع هذا علاج كيميائي وعلاج إشعاعي لبعض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المريضات أو علاج إشعاعي فقط وذلك حسب الحالة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. 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Tahoma" pitchFamily="34" charset="0"/>
                <a:ea typeface="Times New Roman" pitchFamily="18" charset="0"/>
              </a:rPr>
              <a:t>العلاج الكيميائي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chemotherapy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solidFill>
                <a:srgbClr val="000000"/>
              </a:solidFill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يتم العلاج الكيميائي باستخدام مجموعة مركبة من العقاقير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الكيميائية والتي يكون تأثيرها على الخلايا السرطانية أقوى منه على الخلايا السليمة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، ويكون العلاج إما على شكل حقن في الوريد أو أقراص في الفم ، ومن آثار العلاج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الجانبية تساقط الشعر ، التقيؤ ، والإسهال لكن كل هذه الآثار </a:t>
            </a:r>
            <a:r>
              <a:rPr kumimoji="0" lang="ar-SA" sz="24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مؤقته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. أيضاً قد بسبب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انخفاض عدد كريات الدم البيضاء ولذا يتم عادة فحص الدم بشكل مستمر وينصح بالابتعاد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عن من يشكوا من أمراض معدية مثل الأنفلونزا إذا كان عدد كريات الدم البيضاء منخفضاً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..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04800"/>
            <a:ext cx="8001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Tahoma" pitchFamily="34" charset="0"/>
                <a:ea typeface="Times New Roman" pitchFamily="18" charset="0"/>
              </a:rPr>
              <a:t>العلاج بالأشعة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Radiation therapy – Radiotherapy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Comic Sans MS" pitchFamily="66" charset="0"/>
                <a:ea typeface="Times New Roman" pitchFamily="18" charset="0"/>
              </a:rPr>
              <a:t>: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يتم العلاج بالأشعة باستخدام أشعة سينية مكثفة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ذات طاقة عالية ، ويكون تأثير هذه الأشعة عالياً على الخلايا السرطانية حيث أنها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أكثر حساسية للإشعاع من الخلايا الطبيعية وتتعافى بصورة أبطأ ، ويكون العلاج عادة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أما 20 أو 25 جلسة إشعاعية ( حسب الحالة) وكل جلسه تستمر لأقل من 10 دقائق علماً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بأن العلاج نفسه خلال الجلسة قد لا يستغرق أكثر من دقيقتين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.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الآثار الجانبية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المتوقعة للعلاج تكون عادة بسيطة منها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التهاب جلد منطقة العلاج ، لذلك</a:t>
            </a:r>
            <a:r>
              <a:rPr kumimoji="0" lang="ar-SA" sz="2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من الضروري عدم استخدام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الصابون أو أي نوع من الكريمات على منطقة العلاج خلال فترة العلاج .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lang="ar-SA" sz="2400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</a:rPr>
              <a:t>و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الشعور بالإجهاد العام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وفقدان الشهية ، كل هذه الآثار تحدث خلال الجلسات وتتلاشى عادةً بعد أسبوعين من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نهاية العلاج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.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Tahoma" pitchFamily="34" charset="0"/>
                <a:ea typeface="Times New Roman" pitchFamily="18" charset="0"/>
              </a:rPr>
              <a:t>العلاج الهرموني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Hormone Therapy :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2400" dirty="0">
              <a:solidFill>
                <a:srgbClr val="000000"/>
              </a:solidFill>
              <a:latin typeface="Comic Sans MS" pitchFamily="66" charset="0"/>
              <a:ea typeface="Times New Roman" pitchFamily="18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هذا العلاج يبدأ بعد نهاية العلاج بالأشعة ويعطى لبعض المريضات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اللاتي تجاوزن سن الخمسين .. ليس كل المريضات يحتجن للعلاج الهرموني علماً بأن هذا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</a:rPr>
              <a:t>العلاج قد يستمر مدى الحياة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 .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FF"/>
            </a:gs>
            <a:gs pos="0">
              <a:srgbClr val="FF99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676400" y="533400"/>
            <a:ext cx="67056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عوامل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تقلل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فرص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الإصابة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بسرطان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التمارين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ممارسة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النشاط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الرياضي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لاكثر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4</a:t>
            </a: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ساعات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أسبوعياً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يؤدي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انخفاض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خطر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الاصابة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بسرطان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الحمل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المبكر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النساء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اللاتي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يكون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حملهن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الأول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قبل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سن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20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عاماً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تنخفض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لديهن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نسبة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الاصابة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بسرطان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الرضاعة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الطبيعة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النساء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اللاتي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يرضعن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أطفالهن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رضاعة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طبيعية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لديهن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فرصة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أعلى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بالبقاء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سليمات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وتنعدم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الإصابة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لديهن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بسرطان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الثدي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447800"/>
            <a:ext cx="5715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19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شكراً </a:t>
            </a:r>
            <a:endParaRPr lang="en-US" sz="199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175</TotalTime>
  <Words>716</Words>
  <Application>Microsoft Office PowerPoint</Application>
  <PresentationFormat>عرض على الشاشة (3:4)‏</PresentationFormat>
  <Paragraphs>67</Paragraphs>
  <Slides>10</Slides>
  <Notes>10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Company>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itp-0ct-10</cp:lastModifiedBy>
  <cp:revision>21</cp:revision>
  <dcterms:created xsi:type="dcterms:W3CDTF">2010-10-31T19:22:35Z</dcterms:created>
  <dcterms:modified xsi:type="dcterms:W3CDTF">2011-03-17T18:24:52Z</dcterms:modified>
</cp:coreProperties>
</file>