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735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311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7501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0346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906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941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509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280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293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901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1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97E9C-4F10-42F9-9EB6-C89C1F1D8270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03FE8-197F-4AB8-9C79-D578FAEE1A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606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7" y="0"/>
            <a:ext cx="9062563" cy="6788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09800"/>
            <a:ext cx="8001000" cy="167640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badi MT Condensed Extra Bold"/>
                <a:cs typeface="Abadi MT Condensed Extra Bold"/>
              </a:rPr>
              <a:t>G</a:t>
            </a:r>
            <a:r>
              <a:rPr lang="en-US" sz="96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badi MT Condensed Extra Bold"/>
                <a:cs typeface="Abadi MT Condensed Extra Bold"/>
              </a:rPr>
              <a:t>rammar</a:t>
            </a:r>
            <a:endParaRPr lang="en-US" sz="6600" b="1" dirty="0">
              <a:solidFill>
                <a:schemeClr val="tx2">
                  <a:lumMod val="40000"/>
                  <a:lumOff val="6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5615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0"/>
            <a:r>
              <a:rPr lang="ar-SA" sz="4800" b="1" dirty="0" smtClean="0"/>
              <a:t> </a:t>
            </a:r>
            <a:r>
              <a:rPr lang="en-US" sz="4800" b="1" dirty="0" smtClean="0"/>
              <a:t>Present perfect simple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  <a:solidFill>
            <a:srgbClr val="FF6600"/>
          </a:solidFill>
        </p:spPr>
        <p:txBody>
          <a:bodyPr>
            <a:noAutofit/>
          </a:bodyPr>
          <a:lstStyle/>
          <a:p>
            <a:pPr marL="742950" indent="-742950" algn="l" rtl="0">
              <a:buFont typeface="+mj-lt"/>
              <a:buAutoNum type="arabicPeriod"/>
            </a:pPr>
            <a:r>
              <a:rPr lang="en-US" sz="4000" dirty="0" smtClean="0">
                <a:solidFill>
                  <a:srgbClr val="A90000"/>
                </a:solidFill>
              </a:rPr>
              <a:t>To talk about an action that started in the past and continues to the present.</a:t>
            </a:r>
            <a:endParaRPr lang="en-US" sz="4000" b="1" dirty="0" smtClean="0">
              <a:solidFill>
                <a:srgbClr val="A90000"/>
              </a:solidFill>
              <a:latin typeface="Abadi MT Condensed Extra Bold"/>
              <a:cs typeface="Abadi MT Condensed Extra Bold"/>
            </a:endParaRPr>
          </a:p>
          <a:p>
            <a:pPr marL="0" indent="0" algn="l" rtl="0">
              <a:buNone/>
            </a:pPr>
            <a:r>
              <a:rPr lang="en-US" sz="3200" b="1" dirty="0" smtClean="0">
                <a:latin typeface="Abadi MT Condensed Extra Bold"/>
                <a:cs typeface="Abadi MT Condensed Extra Bold"/>
              </a:rPr>
              <a:t>I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have worked </a:t>
            </a:r>
            <a:r>
              <a:rPr lang="en-US" sz="3200" b="1" dirty="0" smtClean="0">
                <a:latin typeface="Abadi MT Condensed Extra Bold"/>
                <a:cs typeface="Abadi MT Condensed Extra Bold"/>
              </a:rPr>
              <a:t>in America </a:t>
            </a:r>
            <a:r>
              <a:rPr lang="en-US" sz="3200" b="1" dirty="0" smtClean="0">
                <a:solidFill>
                  <a:srgbClr val="FFFF00"/>
                </a:solidFill>
                <a:latin typeface="Abadi MT Condensed Extra Bold"/>
                <a:cs typeface="Abadi MT Condensed Extra Bold"/>
              </a:rPr>
              <a:t>for</a:t>
            </a:r>
            <a:r>
              <a:rPr lang="en-US" sz="3200" b="1" dirty="0" smtClean="0">
                <a:latin typeface="Abadi MT Condensed Extra Bold"/>
                <a:cs typeface="Abadi MT Condensed Extra Bold"/>
              </a:rPr>
              <a:t> 3 years . </a:t>
            </a:r>
          </a:p>
          <a:p>
            <a:pPr marL="0" indent="0" algn="l" rtl="0">
              <a:buNone/>
            </a:pPr>
            <a:r>
              <a:rPr lang="en-US" sz="3600" b="1" dirty="0"/>
              <a:t>My husband and I 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have had </a:t>
            </a:r>
            <a:r>
              <a:rPr lang="en-US" sz="3600" b="1" dirty="0"/>
              <a:t>this place </a:t>
            </a:r>
            <a:r>
              <a:rPr lang="en-US" sz="3600" b="1" dirty="0">
                <a:solidFill>
                  <a:srgbClr val="FFFF00"/>
                </a:solidFill>
              </a:rPr>
              <a:t>since</a:t>
            </a:r>
            <a:r>
              <a:rPr lang="en-US" sz="3600" b="1" dirty="0"/>
              <a:t> 2001.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A90000"/>
                </a:solidFill>
                <a:cs typeface="Abadi MT Condensed Extra Bold"/>
              </a:rPr>
              <a:t>2</a:t>
            </a:r>
            <a:r>
              <a:rPr lang="en-US" sz="3600" dirty="0" smtClean="0">
                <a:cs typeface="Abadi MT Condensed Extra Bold"/>
              </a:rPr>
              <a:t>.   </a:t>
            </a:r>
            <a:r>
              <a:rPr lang="en-US" sz="4000" dirty="0" smtClean="0">
                <a:solidFill>
                  <a:srgbClr val="A90000"/>
                </a:solidFill>
                <a:cs typeface="Abadi MT Condensed Extra Bold"/>
              </a:rPr>
              <a:t>When we don’t know the exact time in           the past. </a:t>
            </a:r>
          </a:p>
          <a:p>
            <a:pPr marL="0" indent="0" algn="l" rtl="0">
              <a:buNone/>
            </a:pPr>
            <a:r>
              <a:rPr lang="en-US" sz="3200" b="1" dirty="0" smtClean="0">
                <a:latin typeface="Abadi MT Condensed Extra Bold"/>
                <a:cs typeface="Abadi MT Condensed Extra Bold"/>
              </a:rPr>
              <a:t>We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have been </a:t>
            </a:r>
            <a:r>
              <a:rPr lang="en-US" b="1" dirty="0" smtClean="0">
                <a:latin typeface="Abadi MT Condensed Extra Bold"/>
                <a:cs typeface="Abadi MT Condensed Extra Bold"/>
              </a:rPr>
              <a:t>to Paris.</a:t>
            </a:r>
          </a:p>
          <a:p>
            <a:pPr marL="0" indent="0" algn="ctr" rtl="0">
              <a:buNone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                                      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Have / Has + V3</a:t>
            </a:r>
          </a:p>
        </p:txBody>
      </p:sp>
    </p:spTree>
    <p:extLst>
      <p:ext uri="{BB962C8B-B14F-4D97-AF65-F5344CB8AC3E}">
        <p14:creationId xmlns:p14="http://schemas.microsoft.com/office/powerpoint/2010/main" val="62340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0"/>
            <a:r>
              <a:rPr lang="en-US" sz="4800" b="1" dirty="0" smtClean="0"/>
              <a:t>Past simple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  <a:solidFill>
            <a:srgbClr val="FF6600"/>
          </a:solidFill>
        </p:spPr>
        <p:txBody>
          <a:bodyPr>
            <a:noAutofit/>
          </a:bodyPr>
          <a:lstStyle/>
          <a:p>
            <a:pPr marL="742950" indent="-742950" algn="l" rtl="0">
              <a:buFont typeface="+mj-lt"/>
              <a:buAutoNum type="arabicPeriod"/>
            </a:pPr>
            <a:r>
              <a:rPr lang="en-US" sz="4000" dirty="0" smtClean="0">
                <a:solidFill>
                  <a:srgbClr val="A90000"/>
                </a:solidFill>
              </a:rPr>
              <a:t>To talk about an action that happened and finished in the past.</a:t>
            </a:r>
            <a:endParaRPr lang="en-US" sz="4000" b="1" dirty="0" smtClean="0">
              <a:solidFill>
                <a:srgbClr val="A90000"/>
              </a:solidFill>
              <a:latin typeface="Abadi MT Condensed Extra Bold"/>
              <a:cs typeface="Abadi MT Condensed Extra Bold"/>
            </a:endParaRPr>
          </a:p>
          <a:p>
            <a:pPr marL="0" indent="0" algn="l" rtl="0">
              <a:buNone/>
            </a:pPr>
            <a:r>
              <a:rPr lang="en-US" sz="3200" b="1" dirty="0" smtClean="0">
                <a:latin typeface="Abadi MT Condensed Extra Bold"/>
                <a:cs typeface="Abadi MT Condensed Extra Bold"/>
              </a:rPr>
              <a:t>I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worked </a:t>
            </a:r>
            <a:r>
              <a:rPr lang="en-US" sz="3200" b="1" dirty="0" smtClean="0">
                <a:latin typeface="Abadi MT Condensed Extra Bold"/>
                <a:cs typeface="Abadi MT Condensed Extra Bold"/>
              </a:rPr>
              <a:t>in America </a:t>
            </a:r>
            <a:r>
              <a:rPr lang="en-US" sz="3200" b="1" dirty="0" smtClean="0">
                <a:solidFill>
                  <a:srgbClr val="FFFF00"/>
                </a:solidFill>
                <a:latin typeface="Abadi MT Condensed Extra Bold"/>
                <a:cs typeface="Abadi MT Condensed Extra Bold"/>
              </a:rPr>
              <a:t>last year</a:t>
            </a:r>
            <a:r>
              <a:rPr lang="en-US" sz="3200" b="1" dirty="0" smtClean="0">
                <a:latin typeface="Abadi MT Condensed Extra Bold"/>
                <a:cs typeface="Abadi MT Condensed Extra Bold"/>
              </a:rPr>
              <a:t>.</a:t>
            </a:r>
          </a:p>
          <a:p>
            <a:pPr marL="0" indent="0" algn="l" rtl="0">
              <a:buNone/>
            </a:pPr>
            <a:endParaRPr lang="en-US" sz="3200" b="1" dirty="0" smtClean="0">
              <a:latin typeface="Abadi MT Condensed Extra Bold"/>
              <a:cs typeface="Abadi MT Condensed Extra Bold"/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A90000"/>
                </a:solidFill>
                <a:cs typeface="Abadi MT Condensed Extra Bold"/>
              </a:rPr>
              <a:t>2.   </a:t>
            </a:r>
            <a:r>
              <a:rPr lang="en-US" sz="4000" dirty="0" smtClean="0">
                <a:solidFill>
                  <a:srgbClr val="A90000"/>
                </a:solidFill>
                <a:cs typeface="Abadi MT Condensed Extra Bold"/>
              </a:rPr>
              <a:t>When we know the exact time in            the past. </a:t>
            </a:r>
          </a:p>
          <a:p>
            <a:pPr marL="0" indent="0" algn="l" rtl="0">
              <a:buNone/>
            </a:pPr>
            <a:r>
              <a:rPr lang="en-US" sz="3200" b="1" dirty="0" smtClean="0">
                <a:latin typeface="Abadi MT Condensed Extra Bold"/>
                <a:cs typeface="Abadi MT Condensed Extra Bold"/>
              </a:rPr>
              <a:t>We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went </a:t>
            </a:r>
            <a:r>
              <a:rPr lang="en-US" b="1" dirty="0" smtClean="0">
                <a:latin typeface="Abadi MT Condensed Extra Bold"/>
                <a:cs typeface="Abadi MT Condensed Extra Bold"/>
              </a:rPr>
              <a:t>to Paris </a:t>
            </a:r>
            <a:r>
              <a:rPr lang="en-US" b="1" dirty="0" smtClean="0">
                <a:solidFill>
                  <a:srgbClr val="FFFF00"/>
                </a:solidFill>
                <a:latin typeface="Abadi MT Condensed Extra Bold"/>
                <a:cs typeface="Abadi MT Condensed Extra Bold"/>
              </a:rPr>
              <a:t>3 months ago</a:t>
            </a:r>
            <a:r>
              <a:rPr lang="en-US" b="1" dirty="0" smtClean="0">
                <a:latin typeface="Abadi MT Condensed Extra Bold"/>
                <a:cs typeface="Abadi MT Condensed Extra Bold"/>
              </a:rPr>
              <a:t>.</a:t>
            </a:r>
          </a:p>
          <a:p>
            <a:pPr marL="0" indent="0" algn="ctr" rtl="0"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                                             V2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5422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0"/>
            <a:ext cx="8991600" cy="3416320"/>
          </a:xfrm>
          <a:prstGeom prst="rect">
            <a:avLst/>
          </a:prstGeom>
          <a:solidFill>
            <a:srgbClr val="5DDDE5"/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We must use the past simple with phrases that say a definite time (ago ,in 1997 , </a:t>
            </a:r>
            <a:r>
              <a:rPr lang="en-US" sz="3600" b="1" dirty="0" smtClean="0">
                <a:solidFill>
                  <a:schemeClr val="tx2"/>
                </a:solidFill>
              </a:rPr>
              <a:t>last </a:t>
            </a:r>
            <a:r>
              <a:rPr lang="en-US" sz="3600" b="1" dirty="0">
                <a:solidFill>
                  <a:schemeClr val="tx2"/>
                </a:solidFill>
              </a:rPr>
              <a:t>week, at 10 o’clock ,etc.) </a:t>
            </a:r>
            <a:r>
              <a:rPr lang="en-US" sz="3600" b="1" dirty="0" smtClean="0">
                <a:solidFill>
                  <a:schemeClr val="tx2"/>
                </a:solidFill>
              </a:rPr>
              <a:t>:</a:t>
            </a:r>
          </a:p>
          <a:p>
            <a:endParaRPr lang="en-US" sz="3600" b="1" dirty="0">
              <a:solidFill>
                <a:srgbClr val="ECC577"/>
              </a:solidFill>
            </a:endParaRPr>
          </a:p>
          <a:p>
            <a:r>
              <a:rPr lang="en-US" sz="3600" b="1" dirty="0"/>
              <a:t>I went there two years ago.</a:t>
            </a:r>
          </a:p>
          <a:p>
            <a:r>
              <a:rPr lang="en-US" sz="3600" b="1" dirty="0"/>
              <a:t>Not </a:t>
            </a:r>
            <a:r>
              <a:rPr lang="en-US" sz="3600" b="1" strike="sngStrike" dirty="0"/>
              <a:t> I’ve been there two years ago.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733800"/>
            <a:ext cx="4242816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2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6"/>
            <a:ext cx="9144000" cy="837573"/>
          </a:xfrm>
          <a:solidFill>
            <a:srgbClr val="FF9E3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800000"/>
                </a:solidFill>
              </a:rPr>
              <a:t>Positive and negative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  <a:solidFill>
            <a:srgbClr val="B7FCFF"/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/you/ we/ they  + have / haven’t + V3</a:t>
            </a:r>
          </a:p>
          <a:p>
            <a:pPr algn="l" rtl="0"/>
            <a:r>
              <a:rPr lang="en-US" sz="4400" b="1" dirty="0" smtClean="0">
                <a:solidFill>
                  <a:srgbClr val="FF0000"/>
                </a:solidFill>
              </a:rPr>
              <a:t>He/ she/ it + has/ hasn’t  + V3.</a:t>
            </a:r>
          </a:p>
          <a:p>
            <a:pPr algn="l" rtl="0"/>
            <a:endParaRPr lang="en-US" sz="4000" dirty="0" smtClean="0"/>
          </a:p>
          <a:p>
            <a:pPr algn="l" rtl="0"/>
            <a:r>
              <a:rPr lang="en-US" sz="4000" b="1" dirty="0" smtClean="0">
                <a:solidFill>
                  <a:srgbClr val="800000"/>
                </a:solidFill>
              </a:rPr>
              <a:t>You haven’t worked in Costa Rica.</a:t>
            </a:r>
          </a:p>
          <a:p>
            <a:pPr algn="l" rtl="0"/>
            <a:r>
              <a:rPr lang="en-US" sz="4000" b="1" dirty="0" smtClean="0">
                <a:solidFill>
                  <a:srgbClr val="800000"/>
                </a:solidFill>
              </a:rPr>
              <a:t>She hasn’t been to the USA.</a:t>
            </a:r>
            <a:endParaRPr lang="en-US" sz="4000" b="1" dirty="0">
              <a:solidFill>
                <a:srgbClr val="8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5181600"/>
            <a:ext cx="233449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5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52" y="34050"/>
            <a:ext cx="9127848" cy="685800"/>
          </a:xfrm>
          <a:solidFill>
            <a:srgbClr val="ECC5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questions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rtl="0"/>
            <a:endParaRPr lang="en-US" sz="32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3200" b="1" dirty="0" smtClean="0">
                <a:solidFill>
                  <a:srgbClr val="000000"/>
                </a:solidFill>
              </a:rPr>
              <a:t>(question word) + have/has +subject + past participle V3.</a:t>
            </a:r>
          </a:p>
          <a:p>
            <a:pPr marL="0" indent="0" algn="l" rtl="0">
              <a:buNone/>
            </a:pPr>
            <a:endParaRPr lang="en-US" sz="32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3200" b="1" dirty="0" smtClean="0">
                <a:solidFill>
                  <a:srgbClr val="008000"/>
                </a:solidFill>
              </a:rPr>
              <a:t>How long have you lived here?</a:t>
            </a:r>
          </a:p>
          <a:p>
            <a:pPr algn="l" rtl="0"/>
            <a:r>
              <a:rPr lang="en-US" sz="3200" b="1" dirty="0" smtClean="0">
                <a:solidFill>
                  <a:srgbClr val="008000"/>
                </a:solidFill>
              </a:rPr>
              <a:t>Has she been there before?</a:t>
            </a:r>
            <a:endParaRPr lang="en-US" sz="3200" b="1" dirty="0">
              <a:solidFill>
                <a:srgbClr val="008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505200"/>
            <a:ext cx="2844800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679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032" y="22700"/>
            <a:ext cx="9173032" cy="762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en-US" sz="3600" b="1" u="sng" dirty="0" smtClean="0">
                <a:solidFill>
                  <a:srgbClr val="FFFF00"/>
                </a:solidFill>
              </a:rPr>
              <a:t>{For and since}</a:t>
            </a:r>
            <a:endParaRPr lang="en-US" sz="3600" b="1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  <a:solidFill>
            <a:srgbClr val="CCFFCC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4000" b="1" dirty="0" smtClean="0">
                <a:solidFill>
                  <a:srgbClr val="000000"/>
                </a:solidFill>
              </a:rPr>
              <a:t> We use </a:t>
            </a:r>
            <a:r>
              <a:rPr lang="en-US" sz="4000" b="1" u="sng" dirty="0" smtClean="0">
                <a:solidFill>
                  <a:srgbClr val="000000"/>
                </a:solidFill>
              </a:rPr>
              <a:t>for</a:t>
            </a:r>
            <a:r>
              <a:rPr lang="en-US" sz="4000" b="1" dirty="0" smtClean="0">
                <a:solidFill>
                  <a:srgbClr val="000000"/>
                </a:solidFill>
              </a:rPr>
              <a:t> with a period of time ( how long ):</a:t>
            </a:r>
          </a:p>
          <a:p>
            <a:pPr algn="l" rtl="0"/>
            <a:r>
              <a:rPr lang="en-US" sz="2400" b="1" dirty="0" smtClean="0">
                <a:solidFill>
                  <a:srgbClr val="000000"/>
                </a:solidFill>
              </a:rPr>
              <a:t>I’ve lived in this country for three years.</a:t>
            </a:r>
          </a:p>
          <a:p>
            <a:pPr algn="l" rtl="0"/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3600" b="1" dirty="0" smtClean="0">
                <a:solidFill>
                  <a:srgbClr val="000000"/>
                </a:solidFill>
              </a:rPr>
              <a:t>We use </a:t>
            </a:r>
            <a:r>
              <a:rPr lang="en-US" sz="3600" b="1" u="sng" dirty="0" smtClean="0">
                <a:solidFill>
                  <a:srgbClr val="000000"/>
                </a:solidFill>
              </a:rPr>
              <a:t>since</a:t>
            </a:r>
            <a:r>
              <a:rPr lang="en-US" sz="3600" b="1" dirty="0" smtClean="0">
                <a:solidFill>
                  <a:srgbClr val="000000"/>
                </a:solidFill>
              </a:rPr>
              <a:t> with a point in time ( when something started ):</a:t>
            </a:r>
          </a:p>
          <a:p>
            <a:pPr algn="l" rtl="0"/>
            <a:r>
              <a:rPr lang="en-US" sz="2400" b="1" dirty="0" smtClean="0">
                <a:solidFill>
                  <a:srgbClr val="000000"/>
                </a:solidFill>
              </a:rPr>
              <a:t>My husband and I have had this place since 2001.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22" t="8526" r="9224" b="16978"/>
          <a:stretch/>
        </p:blipFill>
        <p:spPr>
          <a:xfrm>
            <a:off x="6019800" y="1600200"/>
            <a:ext cx="2623313" cy="178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5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4" y="0"/>
            <a:ext cx="9132095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Been and gone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200" dirty="0" smtClean="0">
                <a:solidFill>
                  <a:srgbClr val="000000"/>
                </a:solidFill>
              </a:rPr>
              <a:t>Go has two  past participle , </a:t>
            </a:r>
            <a:r>
              <a:rPr lang="en-US" sz="3200" b="1" u="sng" dirty="0" smtClean="0">
                <a:solidFill>
                  <a:srgbClr val="000000"/>
                </a:solidFill>
              </a:rPr>
              <a:t>been and gone.</a:t>
            </a:r>
          </a:p>
          <a:p>
            <a:pPr algn="l" rtl="0"/>
            <a:r>
              <a:rPr lang="en-US" sz="3200" b="1" dirty="0" smtClean="0">
                <a:solidFill>
                  <a:srgbClr val="800000"/>
                </a:solidFill>
              </a:rPr>
              <a:t>We use been to mean go and come back:</a:t>
            </a:r>
          </a:p>
          <a:p>
            <a:pPr algn="l" rtl="0"/>
            <a:r>
              <a:rPr lang="en-US" sz="3200" dirty="0" smtClean="0"/>
              <a:t>I’ve just been to San Isidro to Pick up a guest (</a:t>
            </a:r>
            <a:r>
              <a:rPr lang="en-US" sz="3200" dirty="0"/>
              <a:t> </a:t>
            </a:r>
            <a:r>
              <a:rPr lang="en-US" sz="3200" dirty="0" smtClean="0"/>
              <a:t>I’m back at the place I started from now).</a:t>
            </a:r>
          </a:p>
          <a:p>
            <a:pPr algn="l" rtl="0"/>
            <a:r>
              <a:rPr lang="en-US" sz="3200" b="1" dirty="0" smtClean="0">
                <a:solidFill>
                  <a:srgbClr val="800000"/>
                </a:solidFill>
              </a:rPr>
              <a:t>We use gone to mean “ go, but not come back yet ):</a:t>
            </a:r>
          </a:p>
          <a:p>
            <a:pPr algn="l" rtl="0"/>
            <a:r>
              <a:rPr lang="en-US" sz="3200" dirty="0" smtClean="0"/>
              <a:t>My husband’s just gone to see some friends off ( he is not back yet ).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668" t="581" r="668" b="32727"/>
          <a:stretch/>
        </p:blipFill>
        <p:spPr>
          <a:xfrm>
            <a:off x="7391400" y="5070074"/>
            <a:ext cx="1752600" cy="17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5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FF0000"/>
          </a:solidFill>
          <a:effectLst>
            <a:glow rad="139700">
              <a:schemeClr val="accent6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algn="ctr" rtl="0"/>
            <a:r>
              <a:rPr lang="en-US" sz="4400" b="1" dirty="0" smtClean="0">
                <a:solidFill>
                  <a:srgbClr val="000000"/>
                </a:solidFill>
              </a:rPr>
              <a:t>Adverbs and time phrases</a:t>
            </a:r>
            <a:endParaRPr lang="en-US" sz="4400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572000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 can use these  phrases with the present perfect simple :</a:t>
            </a:r>
          </a:p>
          <a:p>
            <a:pPr algn="l" rtl="0"/>
            <a:endParaRPr lang="en-US" sz="3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48000"/>
            <a:ext cx="15240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Never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3048000"/>
            <a:ext cx="15240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Ever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048000"/>
            <a:ext cx="21336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recently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10400" y="3048000"/>
            <a:ext cx="15240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lately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4191000"/>
            <a:ext cx="15240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before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4191000"/>
            <a:ext cx="23622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This week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19455" y="4191000"/>
            <a:ext cx="10668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just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362200" y="5181600"/>
            <a:ext cx="10668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yet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181600"/>
            <a:ext cx="1828800" cy="646331"/>
          </a:xfrm>
          <a:prstGeom prst="rect">
            <a:avLst/>
          </a:prstGeom>
          <a:solidFill>
            <a:srgbClr val="5DDDE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already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883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2677" cy="1143000"/>
          </a:xfr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rtl="0"/>
            <a:r>
              <a:rPr lang="en-US" sz="4400" b="1" dirty="0" smtClean="0">
                <a:solidFill>
                  <a:srgbClr val="FF0000"/>
                </a:solidFill>
              </a:rPr>
              <a:t>never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478" y="1600200"/>
            <a:ext cx="5638800" cy="14478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i="1" dirty="0">
                <a:solidFill>
                  <a:srgbClr val="000000"/>
                </a:solidFill>
              </a:rPr>
              <a:t> I’ve never been to Russia</a:t>
            </a:r>
            <a:r>
              <a:rPr lang="en-US" sz="3600" b="1" i="1" dirty="0" smtClean="0">
                <a:solidFill>
                  <a:srgbClr val="000000"/>
                </a:solidFill>
              </a:rPr>
              <a:t>.</a:t>
            </a:r>
            <a:endParaRPr lang="en-US" sz="2800" b="1" i="1" dirty="0" smtClean="0">
              <a:solidFill>
                <a:srgbClr val="000000"/>
              </a:solidFill>
            </a:endParaRPr>
          </a:p>
          <a:p>
            <a:pPr algn="l" rtl="0"/>
            <a:endParaRPr lang="en-US" sz="28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600200"/>
            <a:ext cx="302163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3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2D9A4"/>
          </a:solidFill>
        </p:spPr>
        <p:txBody>
          <a:bodyPr/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just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200" dirty="0" smtClean="0"/>
              <a:t>We use just to say something happened </a:t>
            </a:r>
            <a:r>
              <a:rPr lang="en-US" sz="3200" u="sng" dirty="0" smtClean="0"/>
              <a:t> a short time ago.</a:t>
            </a:r>
          </a:p>
          <a:p>
            <a:pPr algn="l" rtl="0"/>
            <a:r>
              <a:rPr lang="en-US" sz="3200" b="1" dirty="0" smtClean="0">
                <a:solidFill>
                  <a:schemeClr val="bg1"/>
                </a:solidFill>
              </a:rPr>
              <a:t>We don’t use just in negative sentences:</a:t>
            </a:r>
          </a:p>
          <a:p>
            <a:pPr algn="l" rtl="0"/>
            <a:endParaRPr lang="en-US" sz="3200" dirty="0" smtClean="0"/>
          </a:p>
          <a:p>
            <a:pPr algn="l" rtl="0"/>
            <a:r>
              <a:rPr lang="en-US" sz="3200" dirty="0" smtClean="0"/>
              <a:t>Jo’s just phoned. Has </a:t>
            </a:r>
            <a:r>
              <a:rPr lang="en-US" sz="3200" dirty="0"/>
              <a:t>J</a:t>
            </a:r>
            <a:r>
              <a:rPr lang="en-US" sz="3200" dirty="0" smtClean="0"/>
              <a:t>o just phoned?</a:t>
            </a:r>
          </a:p>
          <a:p>
            <a:pPr algn="l" rtl="0"/>
            <a:r>
              <a:rPr lang="en-US" sz="3200" dirty="0" smtClean="0"/>
              <a:t>Not </a:t>
            </a:r>
            <a:r>
              <a:rPr lang="en-US" sz="3200" strike="sngStrike" dirty="0"/>
              <a:t>J</a:t>
            </a:r>
            <a:r>
              <a:rPr lang="en-US" sz="3200" strike="sngStrike" dirty="0" smtClean="0"/>
              <a:t>o hasn’t just phoned</a:t>
            </a:r>
          </a:p>
          <a:p>
            <a:pPr algn="l" rtl="0"/>
            <a:r>
              <a:rPr lang="en-US" sz="3200" dirty="0" smtClean="0"/>
              <a:t>We put </a:t>
            </a:r>
            <a:r>
              <a:rPr lang="en-US" sz="3200" u="sng" dirty="0" smtClean="0"/>
              <a:t>just</a:t>
            </a:r>
            <a:r>
              <a:rPr lang="en-US" sz="3200" dirty="0" smtClean="0"/>
              <a:t> before the past participle.</a:t>
            </a:r>
          </a:p>
          <a:p>
            <a:pPr algn="l" rtl="0"/>
            <a:endParaRPr lang="en-US" dirty="0"/>
          </a:p>
        </p:txBody>
      </p:sp>
      <p:pic>
        <p:nvPicPr>
          <p:cNvPr id="5" name="Picture 4" descr="AA00967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948" y="2971801"/>
            <a:ext cx="2946707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4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2D9A4"/>
          </a:solidFill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yet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2800" b="1" dirty="0" smtClean="0">
                <a:solidFill>
                  <a:schemeClr val="accent3"/>
                </a:solidFill>
              </a:rPr>
              <a:t>We use yet to say something hasn’t happened , but we think it will happen in the future.</a:t>
            </a:r>
          </a:p>
          <a:p>
            <a:pPr algn="l" rtl="0"/>
            <a:r>
              <a:rPr lang="en-US" sz="2800" b="1" u="sng" dirty="0" smtClean="0">
                <a:solidFill>
                  <a:srgbClr val="000000"/>
                </a:solidFill>
              </a:rPr>
              <a:t>We don’t use yet in positive sentences </a:t>
            </a:r>
            <a:r>
              <a:rPr lang="en-US" sz="2800" dirty="0" smtClean="0">
                <a:solidFill>
                  <a:srgbClr val="000000"/>
                </a:solidFill>
              </a:rPr>
              <a:t>:</a:t>
            </a:r>
          </a:p>
          <a:p>
            <a:pPr algn="l" rtl="0"/>
            <a:endParaRPr lang="en-US" sz="2800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2800" b="1" dirty="0" smtClean="0">
                <a:solidFill>
                  <a:srgbClr val="7A6A60"/>
                </a:solidFill>
              </a:rPr>
              <a:t>He hasn’t finished it yet.</a:t>
            </a:r>
          </a:p>
          <a:p>
            <a:pPr algn="l" rtl="0"/>
            <a:r>
              <a:rPr lang="en-US" sz="2800" b="1" dirty="0" smtClean="0">
                <a:solidFill>
                  <a:srgbClr val="7A6A60"/>
                </a:solidFill>
              </a:rPr>
              <a:t>Have you finished it yet?</a:t>
            </a:r>
          </a:p>
          <a:p>
            <a:pPr algn="l" rtl="0"/>
            <a:r>
              <a:rPr lang="en-US" sz="2800" b="1" dirty="0" smtClean="0">
                <a:solidFill>
                  <a:srgbClr val="7A6A60"/>
                </a:solidFill>
              </a:rPr>
              <a:t>Not </a:t>
            </a:r>
            <a:r>
              <a:rPr lang="en-US" sz="2800" b="1" strike="sngStrike" dirty="0" smtClean="0">
                <a:solidFill>
                  <a:srgbClr val="7A6A60"/>
                </a:solidFill>
              </a:rPr>
              <a:t>I’ve finished it yet.</a:t>
            </a:r>
          </a:p>
          <a:p>
            <a:pPr algn="l" rtl="0"/>
            <a:r>
              <a:rPr lang="en-US" sz="2800" b="1" dirty="0" smtClean="0">
                <a:solidFill>
                  <a:srgbClr val="7A6A60"/>
                </a:solidFill>
              </a:rPr>
              <a:t>We put yet at the end of a sentence or clause.</a:t>
            </a:r>
          </a:p>
          <a:p>
            <a:pPr algn="l" rtl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708" y="2743200"/>
            <a:ext cx="3377992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4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2D9A4"/>
          </a:solidFill>
        </p:spPr>
        <p:txBody>
          <a:bodyPr/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already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2800" b="1" dirty="0" smtClean="0"/>
              <a:t>We use already to say something happened some time in the past ,maybe sooner than we expected.</a:t>
            </a:r>
          </a:p>
          <a:p>
            <a:pPr algn="l" rtl="0"/>
            <a:endParaRPr lang="en-US" sz="2800" b="1" dirty="0" smtClean="0"/>
          </a:p>
          <a:p>
            <a:pPr algn="l" rtl="0"/>
            <a:endParaRPr lang="en-US" sz="2800" b="1" dirty="0" smtClean="0"/>
          </a:p>
          <a:p>
            <a:pPr algn="l" rtl="0"/>
            <a:r>
              <a:rPr lang="en-US" sz="2800" b="1" u="sng" dirty="0" smtClean="0">
                <a:solidFill>
                  <a:schemeClr val="bg1"/>
                </a:solidFill>
              </a:rPr>
              <a:t>We don</a:t>
            </a:r>
            <a:r>
              <a:rPr lang="fr-FR" sz="2800" b="1" u="sng" dirty="0" smtClean="0">
                <a:solidFill>
                  <a:schemeClr val="bg1"/>
                </a:solidFill>
              </a:rPr>
              <a:t>’</a:t>
            </a:r>
            <a:r>
              <a:rPr lang="en-US" sz="2800" b="1" u="sng" dirty="0" smtClean="0">
                <a:solidFill>
                  <a:schemeClr val="bg1"/>
                </a:solidFill>
              </a:rPr>
              <a:t>t use already in negative sentences:</a:t>
            </a:r>
          </a:p>
          <a:p>
            <a:pPr algn="l" rtl="0"/>
            <a:r>
              <a:rPr lang="en-US" sz="2800" b="1" dirty="0" smtClean="0"/>
              <a:t>We’ve already seen it . Have you already seen it ?</a:t>
            </a:r>
          </a:p>
          <a:p>
            <a:pPr algn="l" rtl="0"/>
            <a:r>
              <a:rPr lang="en-US" sz="2800" b="1" dirty="0" smtClean="0"/>
              <a:t>Not </a:t>
            </a:r>
            <a:r>
              <a:rPr lang="en-US" sz="2800" b="1" strike="sngStrike" dirty="0" smtClean="0"/>
              <a:t>I haven’t already seen it.</a:t>
            </a:r>
          </a:p>
          <a:p>
            <a:pPr algn="l" rtl="0"/>
            <a:r>
              <a:rPr lang="en-US" sz="2800" b="1" dirty="0" smtClean="0"/>
              <a:t>We put already before the past participle.</a:t>
            </a:r>
          </a:p>
          <a:p>
            <a:pPr algn="l" rtl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t="27008" b="32371"/>
          <a:stretch/>
        </p:blipFill>
        <p:spPr>
          <a:xfrm>
            <a:off x="6629400" y="4572000"/>
            <a:ext cx="2057400" cy="87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802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 rtl="0"/>
            <a:r>
              <a:rPr lang="en-US" sz="3200" b="1" dirty="0" smtClean="0">
                <a:solidFill>
                  <a:srgbClr val="800000"/>
                </a:solidFill>
              </a:rPr>
              <a:t>Recently and lately mean “not long ago”:</a:t>
            </a:r>
          </a:p>
          <a:p>
            <a:pPr algn="l" rtl="0"/>
            <a:r>
              <a:rPr lang="en-US" sz="2800" b="1" u="sng" dirty="0" smtClean="0">
                <a:solidFill>
                  <a:srgbClr val="000000"/>
                </a:solidFill>
              </a:rPr>
              <a:t>I haven’t been to London recently / lately.</a:t>
            </a:r>
          </a:p>
          <a:p>
            <a:pPr algn="ctr" rtl="0"/>
            <a:endParaRPr lang="en-US" sz="2800" b="1" u="sng" dirty="0" smtClean="0">
              <a:solidFill>
                <a:srgbClr val="000000"/>
              </a:solidFill>
            </a:endParaRPr>
          </a:p>
          <a:p>
            <a:pPr algn="l" rtl="0"/>
            <a:endParaRPr lang="en-US" sz="2800" b="1" dirty="0" smtClean="0">
              <a:solidFill>
                <a:srgbClr val="000000"/>
              </a:solidFill>
            </a:endParaRPr>
          </a:p>
          <a:p>
            <a:pPr algn="l" rtl="0"/>
            <a:endParaRPr lang="en-US" sz="2800" b="1" dirty="0" smtClean="0">
              <a:solidFill>
                <a:srgbClr val="000000"/>
              </a:solidFill>
            </a:endParaRPr>
          </a:p>
          <a:p>
            <a:pPr algn="l" rtl="0"/>
            <a:endParaRPr lang="en-US" sz="28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2800" b="1" dirty="0" smtClean="0">
                <a:solidFill>
                  <a:srgbClr val="000000"/>
                </a:solidFill>
              </a:rPr>
              <a:t>We use the present perfect simple after this is the first time , this is the second time , etc.:</a:t>
            </a:r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This is the first time we have been here.</a:t>
            </a:r>
          </a:p>
          <a:p>
            <a:pPr algn="l" rtl="0"/>
            <a:endParaRPr lang="en-US" sz="28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US" sz="2800" b="1" dirty="0" smtClean="0">
                <a:solidFill>
                  <a:srgbClr val="000000"/>
                </a:solidFill>
              </a:rPr>
              <a:t>Not  ( </a:t>
            </a:r>
            <a:r>
              <a:rPr lang="en-US" sz="2800" b="1" strike="sngStrike" dirty="0">
                <a:solidFill>
                  <a:srgbClr val="000000"/>
                </a:solidFill>
              </a:rPr>
              <a:t>T</a:t>
            </a:r>
            <a:r>
              <a:rPr lang="en-US" sz="2800" b="1" strike="sngStrike" dirty="0" smtClean="0">
                <a:solidFill>
                  <a:srgbClr val="000000"/>
                </a:solidFill>
              </a:rPr>
              <a:t>his is the first time we are here.)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564" b="15030"/>
          <a:stretch/>
        </p:blipFill>
        <p:spPr>
          <a:xfrm>
            <a:off x="5677300" y="1219200"/>
            <a:ext cx="321814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4343400" cy="1143000"/>
          </a:xfr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000" b="1" dirty="0">
                <a:solidFill>
                  <a:srgbClr val="FF0000"/>
                </a:solidFill>
              </a:rPr>
              <a:t>Tip</a:t>
            </a:r>
            <a:r>
              <a:rPr lang="en-US" sz="6000" b="1" dirty="0" smtClean="0">
                <a:solidFill>
                  <a:srgbClr val="FF0000"/>
                </a:solidFill>
              </a:rPr>
              <a:t>!</a:t>
            </a:r>
            <a:endParaRPr lang="en-US" sz="6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rgbClr val="5DDDE5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rtl="0"/>
            <a:r>
              <a:rPr lang="en-US" sz="3200" b="1" dirty="0">
                <a:solidFill>
                  <a:srgbClr val="000000"/>
                </a:solidFill>
              </a:rPr>
              <a:t>We also use the present perfect simple with this week /month/ year ,etc</a:t>
            </a:r>
            <a:r>
              <a:rPr lang="en-US" sz="3200" b="1" dirty="0" smtClean="0">
                <a:solidFill>
                  <a:srgbClr val="000000"/>
                </a:solidFill>
              </a:rPr>
              <a:t>.</a:t>
            </a:r>
          </a:p>
          <a:p>
            <a:pPr algn="l" rtl="0"/>
            <a:endParaRPr lang="en-US" sz="3200" b="1" dirty="0">
              <a:solidFill>
                <a:srgbClr val="000000"/>
              </a:solidFill>
            </a:endParaRPr>
          </a:p>
          <a:p>
            <a:pPr algn="l" rtl="0"/>
            <a:r>
              <a:rPr lang="en-US" sz="3200" b="1" dirty="0">
                <a:solidFill>
                  <a:srgbClr val="000000"/>
                </a:solidFill>
              </a:rPr>
              <a:t>And with this morning, this afternoon , etc. if it is still that time of day.</a:t>
            </a:r>
          </a:p>
          <a:p>
            <a:pPr marL="0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228600"/>
            <a:ext cx="8229600" cy="5486400"/>
          </a:xfrm>
        </p:spPr>
        <p:txBody>
          <a:bodyPr>
            <a:normAutofit/>
          </a:bodyPr>
          <a:lstStyle/>
          <a:p>
            <a:pPr algn="l" rtl="0"/>
            <a:r>
              <a:rPr lang="en-US" sz="2400" b="1" u="sng" dirty="0" smtClean="0">
                <a:solidFill>
                  <a:srgbClr val="FF0000"/>
                </a:solidFill>
              </a:rPr>
              <a:t>Read about Kara and Brian’s restaurant in Greece .</a:t>
            </a:r>
          </a:p>
          <a:p>
            <a:pPr algn="l" rtl="0"/>
            <a:r>
              <a:rPr lang="en-US" sz="2400" dirty="0" smtClean="0"/>
              <a:t>Put the verbs in brackets in the present perfect tense or past simple.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" t="23374" r="13731"/>
          <a:stretch/>
        </p:blipFill>
        <p:spPr>
          <a:xfrm>
            <a:off x="2590800" y="1981200"/>
            <a:ext cx="3763194" cy="2590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219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0"/>
            <a:r>
              <a:rPr lang="en-US" sz="4400" b="1" dirty="0" smtClean="0">
                <a:solidFill>
                  <a:srgbClr val="000000"/>
                </a:solidFill>
                <a:latin typeface="Arial Black"/>
                <a:cs typeface="Arial Black"/>
              </a:rPr>
              <a:t>H . W</a:t>
            </a:r>
            <a:br>
              <a:rPr lang="en-US" sz="4400" b="1" dirty="0" smtClean="0">
                <a:solidFill>
                  <a:srgbClr val="000000"/>
                </a:solidFill>
                <a:latin typeface="Arial Black"/>
                <a:cs typeface="Arial Black"/>
              </a:rPr>
            </a:br>
            <a:r>
              <a:rPr lang="en-US" sz="4400" b="1" dirty="0" smtClean="0">
                <a:solidFill>
                  <a:srgbClr val="000000"/>
                </a:solidFill>
                <a:latin typeface="Arial Black"/>
                <a:cs typeface="Arial Black"/>
              </a:rPr>
              <a:t>7</a:t>
            </a:r>
            <a:endParaRPr lang="en-US" sz="4400" b="1" dirty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solidFill>
            <a:srgbClr val="5DDDE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0"/>
            <a:r>
              <a:rPr lang="en-US" sz="4800" b="1" dirty="0" smtClean="0"/>
              <a:t>Page 102</a:t>
            </a:r>
          </a:p>
          <a:p>
            <a:pPr rtl="0"/>
            <a:r>
              <a:rPr lang="en-US" sz="4800" b="1" dirty="0" smtClean="0">
                <a:solidFill>
                  <a:srgbClr val="FF0000"/>
                </a:solidFill>
              </a:rPr>
              <a:t>3A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2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عرض على الشاشة (3:4)‏</PresentationFormat>
  <Paragraphs>101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نسق Office</vt:lpstr>
      <vt:lpstr>Grammar</vt:lpstr>
      <vt:lpstr> Present perfect simple</vt:lpstr>
      <vt:lpstr>Past simple</vt:lpstr>
      <vt:lpstr>عرض تقديمي في PowerPoint</vt:lpstr>
      <vt:lpstr>Positive and negative</vt:lpstr>
      <vt:lpstr>questions</vt:lpstr>
      <vt:lpstr>{For and since}</vt:lpstr>
      <vt:lpstr>Been and gone</vt:lpstr>
      <vt:lpstr>Adverbs and time phrases</vt:lpstr>
      <vt:lpstr>never</vt:lpstr>
      <vt:lpstr>just</vt:lpstr>
      <vt:lpstr>yet</vt:lpstr>
      <vt:lpstr>already</vt:lpstr>
      <vt:lpstr>عرض تقديمي في PowerPoint</vt:lpstr>
      <vt:lpstr>Tip!</vt:lpstr>
      <vt:lpstr>عرض تقديمي في PowerPoint</vt:lpstr>
      <vt:lpstr>H . W 7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asma</dc:creator>
  <cp:lastModifiedBy>asma</cp:lastModifiedBy>
  <cp:revision>1</cp:revision>
  <dcterms:created xsi:type="dcterms:W3CDTF">2013-05-27T13:09:26Z</dcterms:created>
  <dcterms:modified xsi:type="dcterms:W3CDTF">2013-05-27T13:10:17Z</dcterms:modified>
</cp:coreProperties>
</file>