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76" r:id="rId7"/>
    <p:sldId id="277" r:id="rId8"/>
    <p:sldId id="278" r:id="rId9"/>
    <p:sldId id="261" r:id="rId10"/>
    <p:sldId id="281" r:id="rId11"/>
    <p:sldId id="279" r:id="rId12"/>
    <p:sldId id="280" r:id="rId13"/>
    <p:sldId id="262" r:id="rId14"/>
    <p:sldId id="263" r:id="rId15"/>
    <p:sldId id="282" r:id="rId16"/>
    <p:sldId id="283" r:id="rId17"/>
    <p:sldId id="265" r:id="rId18"/>
    <p:sldId id="264" r:id="rId19"/>
    <p:sldId id="266" r:id="rId20"/>
    <p:sldId id="267" r:id="rId21"/>
    <p:sldId id="268" r:id="rId22"/>
    <p:sldId id="269" r:id="rId23"/>
    <p:sldId id="285" r:id="rId24"/>
    <p:sldId id="284" r:id="rId25"/>
    <p:sldId id="270" r:id="rId26"/>
    <p:sldId id="271" r:id="rId27"/>
    <p:sldId id="272" r:id="rId28"/>
    <p:sldId id="273" r:id="rId29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B124"/>
    <a:srgbClr val="E1BC05"/>
    <a:srgbClr val="2263D4"/>
    <a:srgbClr val="0066FF"/>
    <a:srgbClr val="FF66FF"/>
    <a:srgbClr val="60682C"/>
    <a:srgbClr val="AE1517"/>
    <a:srgbClr val="6666FF"/>
    <a:srgbClr val="4D4D4D"/>
    <a:srgbClr val="9191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9" autoAdjust="0"/>
    <p:restoredTop sz="94660"/>
  </p:normalViewPr>
  <p:slideViewPr>
    <p:cSldViewPr>
      <p:cViewPr>
        <p:scale>
          <a:sx n="69" d="100"/>
          <a:sy n="69" d="100"/>
        </p:scale>
        <p:origin x="-140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53544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8623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4626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63482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91392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30912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163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5133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5262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90405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72479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www.powerpointstyles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26"/>
          <p:cNvSpPr txBox="1">
            <a:spLocks noChangeArrowheads="1"/>
          </p:cNvSpPr>
          <p:nvPr userDrawn="1"/>
        </p:nvSpPr>
        <p:spPr bwMode="auto">
          <a:xfrm>
            <a:off x="3348038" y="6237288"/>
            <a:ext cx="2457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>
                <a:hlinkClick r:id="rId13"/>
              </a:rPr>
              <a:t>Powerpoint Templates</a:t>
            </a:r>
            <a:endParaRPr lang="fr-FR"/>
          </a:p>
        </p:txBody>
      </p:sp>
      <p:pic>
        <p:nvPicPr>
          <p:cNvPr id="1027" name="Picture 25" descr="hrtjtbvcbzgherhe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ext Box 8"/>
          <p:cNvSpPr txBox="1">
            <a:spLocks noChangeArrowheads="1"/>
          </p:cNvSpPr>
          <p:nvPr userDrawn="1"/>
        </p:nvSpPr>
        <p:spPr bwMode="auto">
          <a:xfrm>
            <a:off x="8035925" y="6453188"/>
            <a:ext cx="1073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 b="1">
                <a:solidFill>
                  <a:srgbClr val="6666FF"/>
                </a:solidFill>
              </a:rPr>
              <a:t>Page </a:t>
            </a:r>
            <a:fld id="{5AF075AA-1559-46FA-ACD0-27565E6EA70A}" type="slidenum">
              <a:rPr lang="fr-FR" b="1">
                <a:solidFill>
                  <a:srgbClr val="6666FF"/>
                </a:solidFill>
              </a:rPr>
              <a:pPr eaLnBrk="1" hangingPunct="1"/>
              <a:t>‹#›</a:t>
            </a:fld>
            <a:endParaRPr lang="fr-FR" b="1">
              <a:solidFill>
                <a:srgbClr val="6666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powerpointstyles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gif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gif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jpeg"/><Relationship Id="rId5" Type="http://schemas.openxmlformats.org/officeDocument/2006/relationships/image" Target="../media/image29.png"/><Relationship Id="rId4" Type="http://schemas.openxmlformats.org/officeDocument/2006/relationships/image" Target="../media/image2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2"/>
          <p:cNvSpPr txBox="1">
            <a:spLocks noChangeArrowheads="1"/>
          </p:cNvSpPr>
          <p:nvPr/>
        </p:nvSpPr>
        <p:spPr bwMode="auto">
          <a:xfrm>
            <a:off x="3348038" y="6237288"/>
            <a:ext cx="2457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>
                <a:hlinkClick r:id="rId2"/>
              </a:rPr>
              <a:t>Powerpoint Templates</a:t>
            </a:r>
            <a:endParaRPr lang="fr-FR"/>
          </a:p>
        </p:txBody>
      </p:sp>
      <p:pic>
        <p:nvPicPr>
          <p:cNvPr id="2051" name="Picture 21" descr="grehruzetgcfn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179388" y="765175"/>
            <a:ext cx="84582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5400" b="1" dirty="0">
                <a:solidFill>
                  <a:srgbClr val="6666FF"/>
                </a:solidFill>
                <a:latin typeface="Verdana" pitchFamily="34" charset="0"/>
              </a:rPr>
              <a:t>Unit 5 </a:t>
            </a:r>
          </a:p>
          <a:p>
            <a:pPr algn="ctr">
              <a:defRPr/>
            </a:pPr>
            <a:r>
              <a:rPr lang="en-US" sz="8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Home truths</a:t>
            </a:r>
          </a:p>
          <a:p>
            <a:pPr algn="ctr">
              <a:defRPr/>
            </a:pPr>
            <a:endParaRPr lang="fr-FR" sz="3600" b="1" i="1" dirty="0">
              <a:solidFill>
                <a:srgbClr val="6666FF"/>
              </a:solidFill>
              <a:latin typeface="Verdana" pitchFamily="34" charset="0"/>
            </a:endParaRPr>
          </a:p>
          <a:p>
            <a:pPr algn="ctr">
              <a:defRPr/>
            </a:pPr>
            <a:endParaRPr lang="fr-FR" sz="3600" b="1" i="1" dirty="0">
              <a:solidFill>
                <a:srgbClr val="6666FF"/>
              </a:solidFill>
              <a:latin typeface="Verdana" pitchFamily="34" charset="0"/>
            </a:endParaRPr>
          </a:p>
          <a:p>
            <a:pPr algn="ctr">
              <a:defRPr/>
            </a:pPr>
            <a:endParaRPr lang="fr-FR" sz="3600" b="1" i="1" dirty="0">
              <a:solidFill>
                <a:srgbClr val="6666FF"/>
              </a:solidFill>
              <a:latin typeface="Verdana" pitchFamily="34" charset="0"/>
            </a:endParaRPr>
          </a:p>
          <a:p>
            <a:pPr algn="ctr">
              <a:defRPr/>
            </a:pPr>
            <a:endParaRPr lang="fr-FR" sz="3600" b="1" i="1" dirty="0">
              <a:solidFill>
                <a:srgbClr val="6666FF"/>
              </a:solidFill>
              <a:latin typeface="Verdana" pitchFamily="34" charset="0"/>
            </a:endParaRPr>
          </a:p>
          <a:p>
            <a:pPr>
              <a:defRPr/>
            </a:pPr>
            <a:r>
              <a:rPr lang="fr-FR" sz="3200" b="1" i="1" dirty="0">
                <a:solidFill>
                  <a:srgbClr val="C00000"/>
                </a:solidFill>
                <a:latin typeface="Verdana" pitchFamily="34" charset="0"/>
              </a:rPr>
              <a:t>Ms. </a:t>
            </a:r>
            <a:r>
              <a:rPr lang="fr-FR" sz="3200" b="1" i="1" dirty="0" err="1">
                <a:solidFill>
                  <a:srgbClr val="C00000"/>
                </a:solidFill>
                <a:latin typeface="Verdana" pitchFamily="34" charset="0"/>
              </a:rPr>
              <a:t>Nehad</a:t>
            </a:r>
            <a:r>
              <a:rPr lang="fr-FR" sz="3200" b="1" i="1" dirty="0">
                <a:solidFill>
                  <a:srgbClr val="C00000"/>
                </a:solidFill>
                <a:latin typeface="Verdana" pitchFamily="34" charset="0"/>
              </a:rPr>
              <a:t> </a:t>
            </a:r>
            <a:r>
              <a:rPr lang="fr-FR" sz="3200" b="1" i="1" dirty="0" smtClean="0">
                <a:solidFill>
                  <a:srgbClr val="C00000"/>
                </a:solidFill>
                <a:latin typeface="Verdana" pitchFamily="34" charset="0"/>
              </a:rPr>
              <a:t>A. </a:t>
            </a:r>
            <a:r>
              <a:rPr lang="fr-FR" sz="3200" b="1" i="1" dirty="0" err="1" smtClean="0">
                <a:solidFill>
                  <a:srgbClr val="C00000"/>
                </a:solidFill>
                <a:latin typeface="Verdana" pitchFamily="34" charset="0"/>
              </a:rPr>
              <a:t>Asiri</a:t>
            </a:r>
            <a:endParaRPr lang="fr-FR" sz="3200" i="1" dirty="0">
              <a:solidFill>
                <a:srgbClr val="C00000"/>
              </a:solidFill>
            </a:endParaRPr>
          </a:p>
        </p:txBody>
      </p:sp>
      <p:pic>
        <p:nvPicPr>
          <p:cNvPr id="2053" name="Picture 4" descr="729369_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088" y="115888"/>
            <a:ext cx="105092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8" dur="500" fill="hold"/>
                                        <p:tgtEl>
                                          <p:spTgt spid="20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/>
          <p:cNvSpPr txBox="1">
            <a:spLocks noChangeArrowheads="1"/>
          </p:cNvSpPr>
          <p:nvPr/>
        </p:nvSpPr>
        <p:spPr bwMode="auto">
          <a:xfrm>
            <a:off x="0" y="834971"/>
            <a:ext cx="9036050" cy="504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8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0" tIns="360000" rIns="360000" bIns="360000"/>
          <a:lstStyle/>
          <a:p>
            <a:pPr>
              <a:defRPr/>
            </a:pPr>
            <a:r>
              <a:rPr lang="en-US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By the end of this class, students </a:t>
            </a:r>
            <a:endParaRPr lang="en-US" sz="32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should </a:t>
            </a:r>
            <a:r>
              <a:rPr lang="en-US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be able to :</a:t>
            </a:r>
            <a:endParaRPr lang="en-US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Use new vocabulary items and adjectives to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describe houses, character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and behavior.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Make caparisons using comparatives, superlatives , much , as……as , a bit, etc.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Listen to different descriptions of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houses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Give information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about various</a:t>
            </a:r>
          </a:p>
          <a:p>
            <a:pPr>
              <a:defRPr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places to live in.</a:t>
            </a:r>
          </a:p>
          <a:p>
            <a:pPr algn="just">
              <a:defRPr/>
            </a:pPr>
            <a:endParaRPr lang="ar-SA" sz="2800" b="1" dirty="0">
              <a:solidFill>
                <a:srgbClr val="6666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ar-SA" sz="2800" b="1" dirty="0">
              <a:solidFill>
                <a:srgbClr val="6666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ar-SA" sz="2800" b="1" dirty="0">
              <a:solidFill>
                <a:srgbClr val="6666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ar-SA" sz="2800" b="1" dirty="0">
              <a:solidFill>
                <a:srgbClr val="6666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ar-SA" sz="2800" b="1" dirty="0">
              <a:solidFill>
                <a:srgbClr val="6666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ar-SA" sz="2800" b="1" dirty="0">
              <a:solidFill>
                <a:srgbClr val="6666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ar-SA" sz="2800" b="1" dirty="0">
              <a:solidFill>
                <a:srgbClr val="6666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188640"/>
            <a:ext cx="352839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8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Objectives </a:t>
            </a:r>
            <a:endParaRPr lang="ar-SA" sz="48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27286"/>
            <a:ext cx="2448271" cy="138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19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309177" y="14900"/>
            <a:ext cx="7082388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8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8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Moving</a:t>
            </a:r>
            <a:r>
              <a:rPr lang="fr-FR" sz="8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house </a:t>
            </a:r>
          </a:p>
        </p:txBody>
      </p:sp>
      <p:pic>
        <p:nvPicPr>
          <p:cNvPr id="3076" name="Picture 4" descr="729369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088" y="115888"/>
            <a:ext cx="105092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53806">
            <a:off x="5300386" y="1572234"/>
            <a:ext cx="2649901" cy="22739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9324">
            <a:off x="770800" y="1628956"/>
            <a:ext cx="3147483" cy="2335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5413">
            <a:off x="2743593" y="4349942"/>
            <a:ext cx="3475772" cy="231517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9552" y="344921"/>
            <a:ext cx="847725" cy="707886"/>
          </a:xfrm>
          <a:prstGeom prst="rect">
            <a:avLst/>
          </a:prstGeom>
          <a:solidFill>
            <a:schemeClr val="accent2">
              <a:lumMod val="40000"/>
              <a:lumOff val="60000"/>
              <a:alpha val="26000"/>
            </a:schemeClr>
          </a:solidFill>
          <a:ln>
            <a:solidFill>
              <a:schemeClr val="accent1"/>
            </a:solidFill>
          </a:ln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4000" b="1" dirty="0">
                <a:solidFill>
                  <a:srgbClr val="C00000"/>
                </a:solidFill>
              </a:rPr>
              <a:t>5A</a:t>
            </a:r>
            <a:endParaRPr lang="ar-SA" sz="4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217488" y="317500"/>
            <a:ext cx="1841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ar-SA" sz="2800">
              <a:solidFill>
                <a:srgbClr val="6666FF"/>
              </a:solidFill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401638" y="1844675"/>
            <a:ext cx="8634412" cy="475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8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0" tIns="360000" rIns="360000" bIns="360000"/>
          <a:lstStyle/>
          <a:p>
            <a:pPr marL="514350" indent="-514350">
              <a:buFont typeface="+mj-lt"/>
              <a:buAutoNum type="arabicPeriod"/>
              <a:defRPr/>
            </a:pPr>
            <a:r>
              <a:rPr lang="fr-FR" sz="2800" b="1" dirty="0" err="1">
                <a:solidFill>
                  <a:srgbClr val="6666FF"/>
                </a:solidFill>
                <a:latin typeface="Verdana" pitchFamily="34" charset="0"/>
              </a:rPr>
              <a:t>Where</a:t>
            </a:r>
            <a:r>
              <a:rPr lang="fr-FR" sz="2800" b="1" dirty="0">
                <a:solidFill>
                  <a:srgbClr val="6666FF"/>
                </a:solidFill>
                <a:latin typeface="Verdana" pitchFamily="34" charset="0"/>
              </a:rPr>
              <a:t> do </a:t>
            </a:r>
            <a:r>
              <a:rPr lang="fr-FR" sz="2800" b="1" dirty="0" err="1">
                <a:solidFill>
                  <a:srgbClr val="6666FF"/>
                </a:solidFill>
                <a:latin typeface="Verdana" pitchFamily="34" charset="0"/>
              </a:rPr>
              <a:t>you</a:t>
            </a:r>
            <a:r>
              <a:rPr lang="fr-FR" sz="2800" b="1" dirty="0">
                <a:solidFill>
                  <a:srgbClr val="6666FF"/>
                </a:solidFill>
                <a:latin typeface="Verdana" pitchFamily="34" charset="0"/>
              </a:rPr>
              <a:t> live ? </a:t>
            </a:r>
            <a:r>
              <a:rPr lang="fr-FR" sz="2800" b="1" dirty="0" smtClean="0">
                <a:solidFill>
                  <a:srgbClr val="6666FF"/>
                </a:solidFill>
                <a:latin typeface="Verdana" pitchFamily="34" charset="0"/>
              </a:rPr>
              <a:t>    </a:t>
            </a:r>
            <a:endParaRPr lang="fr-FR" sz="2800" b="1" dirty="0">
              <a:solidFill>
                <a:srgbClr val="6666FF"/>
              </a:solidFill>
              <a:latin typeface="Verdana" pitchFamily="34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endParaRPr lang="fr-FR" sz="2800" b="1" dirty="0" smtClean="0">
              <a:solidFill>
                <a:srgbClr val="6666FF"/>
              </a:solidFill>
              <a:latin typeface="Verdana" pitchFamily="34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fr-FR" sz="2800" b="1" dirty="0" err="1" smtClean="0">
                <a:solidFill>
                  <a:schemeClr val="tx2"/>
                </a:solidFill>
                <a:latin typeface="Verdana" pitchFamily="34" charset="0"/>
              </a:rPr>
              <a:t>What</a:t>
            </a:r>
            <a:r>
              <a:rPr lang="fr-FR" sz="2800" b="1" dirty="0" smtClean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fr-FR" sz="2800" b="1" dirty="0" err="1" smtClean="0">
                <a:solidFill>
                  <a:schemeClr val="tx2"/>
                </a:solidFill>
                <a:latin typeface="Verdana" pitchFamily="34" charset="0"/>
              </a:rPr>
              <a:t>does</a:t>
            </a:r>
            <a:r>
              <a:rPr lang="fr-FR" sz="2800" b="1" dirty="0" smtClean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fr-FR" sz="2800" b="1" dirty="0" err="1" smtClean="0">
                <a:solidFill>
                  <a:schemeClr val="tx2"/>
                </a:solidFill>
                <a:latin typeface="Verdana" pitchFamily="34" charset="0"/>
              </a:rPr>
              <a:t>your</a:t>
            </a:r>
            <a:r>
              <a:rPr lang="fr-FR" sz="2800" b="1" dirty="0" smtClean="0">
                <a:solidFill>
                  <a:schemeClr val="tx2"/>
                </a:solidFill>
                <a:latin typeface="Verdana" pitchFamily="34" charset="0"/>
              </a:rPr>
              <a:t> house look </a:t>
            </a:r>
            <a:r>
              <a:rPr lang="fr-FR" sz="2800" b="1" dirty="0" err="1" smtClean="0">
                <a:solidFill>
                  <a:schemeClr val="tx2"/>
                </a:solidFill>
                <a:latin typeface="Verdana" pitchFamily="34" charset="0"/>
              </a:rPr>
              <a:t>like</a:t>
            </a:r>
            <a:r>
              <a:rPr lang="fr-FR" sz="2800" b="1" dirty="0" smtClean="0">
                <a:solidFill>
                  <a:schemeClr val="tx2"/>
                </a:solidFill>
                <a:latin typeface="Verdana" pitchFamily="34" charset="0"/>
              </a:rPr>
              <a:t>? </a:t>
            </a:r>
            <a:r>
              <a:rPr lang="fr-FR" sz="2800" b="1" dirty="0" err="1" smtClean="0">
                <a:solidFill>
                  <a:schemeClr val="tx2"/>
                </a:solidFill>
                <a:latin typeface="Verdana" pitchFamily="34" charset="0"/>
              </a:rPr>
              <a:t>Describe</a:t>
            </a:r>
            <a:r>
              <a:rPr lang="fr-FR" sz="2800" b="1" dirty="0" smtClean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fr-FR" sz="2800" b="1" dirty="0" err="1" smtClean="0">
                <a:solidFill>
                  <a:schemeClr val="tx2"/>
                </a:solidFill>
                <a:latin typeface="Verdana" pitchFamily="34" charset="0"/>
              </a:rPr>
              <a:t>it</a:t>
            </a:r>
            <a:r>
              <a:rPr lang="fr-FR" sz="2800" b="1" dirty="0" smtClean="0">
                <a:solidFill>
                  <a:schemeClr val="tx2"/>
                </a:solidFill>
                <a:latin typeface="Verdana" pitchFamily="34" charset="0"/>
              </a:rPr>
              <a:t>.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fr-FR" sz="2800" b="1" dirty="0">
              <a:solidFill>
                <a:srgbClr val="6666FF"/>
              </a:solidFill>
              <a:latin typeface="Verdana" pitchFamily="34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fr-FR" sz="2800" b="1" dirty="0" smtClean="0">
                <a:solidFill>
                  <a:srgbClr val="60682C"/>
                </a:solidFill>
                <a:latin typeface="Verdana" pitchFamily="34" charset="0"/>
              </a:rPr>
              <a:t>Do </a:t>
            </a:r>
            <a:r>
              <a:rPr lang="fr-FR" sz="2800" b="1" dirty="0" err="1">
                <a:solidFill>
                  <a:srgbClr val="60682C"/>
                </a:solidFill>
                <a:latin typeface="Verdana" pitchFamily="34" charset="0"/>
              </a:rPr>
              <a:t>you</a:t>
            </a:r>
            <a:r>
              <a:rPr lang="fr-FR" sz="2800" b="1" dirty="0">
                <a:solidFill>
                  <a:srgbClr val="60682C"/>
                </a:solidFill>
                <a:latin typeface="Verdana" pitchFamily="34" charset="0"/>
              </a:rPr>
              <a:t> </a:t>
            </a:r>
            <a:r>
              <a:rPr lang="fr-FR" sz="2800" b="1" dirty="0" err="1">
                <a:solidFill>
                  <a:srgbClr val="60682C"/>
                </a:solidFill>
                <a:latin typeface="Verdana" pitchFamily="34" charset="0"/>
              </a:rPr>
              <a:t>want</a:t>
            </a:r>
            <a:r>
              <a:rPr lang="fr-FR" sz="2800" b="1" dirty="0">
                <a:solidFill>
                  <a:srgbClr val="60682C"/>
                </a:solidFill>
                <a:latin typeface="Verdana" pitchFamily="34" charset="0"/>
              </a:rPr>
              <a:t> </a:t>
            </a:r>
            <a:r>
              <a:rPr lang="fr-FR" sz="2800" b="1" dirty="0" smtClean="0">
                <a:solidFill>
                  <a:srgbClr val="60682C"/>
                </a:solidFill>
                <a:latin typeface="Verdana" pitchFamily="34" charset="0"/>
              </a:rPr>
              <a:t>to </a:t>
            </a:r>
            <a:r>
              <a:rPr lang="fr-FR" sz="2800" b="1" dirty="0">
                <a:solidFill>
                  <a:srgbClr val="60682C"/>
                </a:solidFill>
                <a:latin typeface="Verdana" pitchFamily="34" charset="0"/>
              </a:rPr>
              <a:t>move to </a:t>
            </a:r>
            <a:r>
              <a:rPr lang="fr-FR" sz="2800" b="1" dirty="0" err="1">
                <a:solidFill>
                  <a:srgbClr val="60682C"/>
                </a:solidFill>
                <a:latin typeface="Verdana" pitchFamily="34" charset="0"/>
              </a:rPr>
              <a:t>another</a:t>
            </a:r>
            <a:r>
              <a:rPr lang="fr-FR" sz="2800" b="1" dirty="0">
                <a:solidFill>
                  <a:srgbClr val="60682C"/>
                </a:solidFill>
                <a:latin typeface="Verdana" pitchFamily="34" charset="0"/>
              </a:rPr>
              <a:t> house? </a:t>
            </a:r>
            <a:r>
              <a:rPr lang="fr-FR" sz="2800" b="1" dirty="0" err="1">
                <a:solidFill>
                  <a:srgbClr val="60682C"/>
                </a:solidFill>
                <a:latin typeface="Verdana" pitchFamily="34" charset="0"/>
              </a:rPr>
              <a:t>Why</a:t>
            </a:r>
            <a:r>
              <a:rPr lang="fr-FR" sz="2800" b="1" dirty="0">
                <a:solidFill>
                  <a:srgbClr val="60682C"/>
                </a:solidFill>
                <a:latin typeface="Verdana" pitchFamily="34" charset="0"/>
              </a:rPr>
              <a:t> ? </a:t>
            </a:r>
            <a:r>
              <a:rPr lang="fr-FR" sz="2800" b="1" dirty="0" err="1">
                <a:solidFill>
                  <a:srgbClr val="60682C"/>
                </a:solidFill>
                <a:latin typeface="Verdana" pitchFamily="34" charset="0"/>
              </a:rPr>
              <a:t>Why</a:t>
            </a:r>
            <a:r>
              <a:rPr lang="fr-FR" sz="2800" b="1" dirty="0">
                <a:solidFill>
                  <a:srgbClr val="60682C"/>
                </a:solidFill>
                <a:latin typeface="Verdana" pitchFamily="34" charset="0"/>
              </a:rPr>
              <a:t> not</a:t>
            </a:r>
            <a:r>
              <a:rPr lang="fr-FR" sz="2800" b="1" dirty="0" smtClean="0">
                <a:solidFill>
                  <a:srgbClr val="60682C"/>
                </a:solidFill>
                <a:latin typeface="Verdana" pitchFamily="34" charset="0"/>
              </a:rPr>
              <a:t>?</a:t>
            </a:r>
          </a:p>
          <a:p>
            <a:pPr>
              <a:defRPr/>
            </a:pPr>
            <a:endParaRPr lang="fr-FR" sz="3200" b="1" dirty="0">
              <a:solidFill>
                <a:srgbClr val="6666FF"/>
              </a:solidFill>
              <a:latin typeface="Verdana" pitchFamily="34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endParaRPr lang="fr-FR" sz="2000" b="1" dirty="0">
              <a:solidFill>
                <a:srgbClr val="6666FF"/>
              </a:solidFill>
              <a:latin typeface="Verdana" pitchFamily="34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endParaRPr lang="fr-FR" sz="2000" b="1" dirty="0">
              <a:solidFill>
                <a:srgbClr val="6666FF"/>
              </a:solidFill>
              <a:latin typeface="Verdana" pitchFamily="34" charset="0"/>
            </a:endParaRPr>
          </a:p>
        </p:txBody>
      </p:sp>
      <p:pic>
        <p:nvPicPr>
          <p:cNvPr id="4100" name="Picture 3" descr="729369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088" y="115888"/>
            <a:ext cx="105092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611188" y="1363663"/>
            <a:ext cx="38893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36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ar-SA" sz="3600" b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944563" y="115888"/>
            <a:ext cx="685315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7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fr-FR" sz="72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Moving</a:t>
            </a:r>
            <a:r>
              <a:rPr lang="fr-FR" sz="7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house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650" y="331788"/>
            <a:ext cx="847725" cy="707886"/>
          </a:xfrm>
          <a:prstGeom prst="rect">
            <a:avLst/>
          </a:prstGeom>
          <a:solidFill>
            <a:schemeClr val="accent2">
              <a:lumMod val="40000"/>
              <a:lumOff val="60000"/>
              <a:alpha val="26000"/>
            </a:schemeClr>
          </a:solidFill>
          <a:ln>
            <a:solidFill>
              <a:schemeClr val="accent1"/>
            </a:solidFill>
          </a:ln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4000" b="1" dirty="0">
                <a:solidFill>
                  <a:srgbClr val="C00000"/>
                </a:solidFill>
              </a:rPr>
              <a:t>5A</a:t>
            </a:r>
            <a:endParaRPr lang="ar-SA" sz="4000" b="1" dirty="0">
              <a:solidFill>
                <a:srgbClr val="C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5406">
            <a:off x="6120730" y="1483246"/>
            <a:ext cx="1918572" cy="134525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0769">
            <a:off x="1973838" y="5425252"/>
            <a:ext cx="1644126" cy="1200602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3100">
            <a:off x="7790045" y="3374796"/>
            <a:ext cx="1174366" cy="9698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1"/>
          <p:cNvSpPr txBox="1">
            <a:spLocks noChangeArrowheads="1"/>
          </p:cNvSpPr>
          <p:nvPr/>
        </p:nvSpPr>
        <p:spPr bwMode="auto">
          <a:xfrm>
            <a:off x="323850" y="473292"/>
            <a:ext cx="792003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6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Vocabulary</a:t>
            </a: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6000" b="1" dirty="0">
                <a:solidFill>
                  <a:srgbClr val="226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Homes</a:t>
            </a:r>
            <a:endParaRPr lang="ar-SA" sz="6000" b="1" dirty="0">
              <a:solidFill>
                <a:srgbClr val="2263D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3" name="TextBox 2"/>
          <p:cNvSpPr txBox="1">
            <a:spLocks noChangeArrowheads="1"/>
          </p:cNvSpPr>
          <p:nvPr/>
        </p:nvSpPr>
        <p:spPr bwMode="auto">
          <a:xfrm>
            <a:off x="179513" y="980727"/>
            <a:ext cx="8810500" cy="677108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en-US" sz="4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n-US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n-US" sz="4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n-US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en-US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Let’s learn new words </a:t>
            </a:r>
            <a:r>
              <a:rPr lang="en-US" sz="4400" b="1" dirty="0" smtClean="0">
                <a:solidFill>
                  <a:srgbClr val="2263D4"/>
                </a:solidFill>
                <a:latin typeface="Times New Roman" pitchFamily="18" charset="0"/>
                <a:cs typeface="Times New Roman" pitchFamily="18" charset="0"/>
              </a:rPr>
              <a:t>Pg. 37</a:t>
            </a:r>
          </a:p>
          <a:p>
            <a:pPr algn="ctr" eaLnBrk="1" hangingPunct="1"/>
            <a:r>
              <a:rPr lang="en-US" sz="5400" b="1" dirty="0" smtClean="0">
                <a:solidFill>
                  <a:srgbClr val="2263D4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eaLnBrk="1" hangingPunct="1"/>
            <a:endParaRPr lang="en-US" sz="4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n-US" sz="4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n-US" sz="4400" b="1" dirty="0">
              <a:solidFill>
                <a:srgbClr val="2263D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3" descr="729369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088" y="115888"/>
            <a:ext cx="105092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563" y="1844824"/>
            <a:ext cx="2700399" cy="2000296"/>
          </a:xfrm>
          <a:prstGeom prst="rect">
            <a:avLst/>
          </a:prstGeom>
          <a:effectLst>
            <a:glow rad="228600">
              <a:srgbClr val="FFC000">
                <a:alpha val="40000"/>
              </a:srgb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729369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174" y="0"/>
            <a:ext cx="105092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07504" y="339426"/>
            <a:ext cx="8856984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226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terraced house</a:t>
            </a:r>
            <a:r>
              <a:rPr lang="en-US" sz="4000" dirty="0"/>
              <a:t>: </a:t>
            </a:r>
            <a:r>
              <a:rPr lang="en-US" sz="3600" dirty="0">
                <a:solidFill>
                  <a:srgbClr val="2263D4"/>
                </a:solidFill>
              </a:rPr>
              <a:t>a row of identical </a:t>
            </a:r>
            <a:r>
              <a:rPr lang="en-US" sz="3600" dirty="0" smtClean="0">
                <a:solidFill>
                  <a:srgbClr val="2263D4"/>
                </a:solidFill>
              </a:rPr>
              <a:t>houses share </a:t>
            </a:r>
            <a:r>
              <a:rPr lang="en-US" sz="3600" dirty="0">
                <a:solidFill>
                  <a:srgbClr val="2263D4"/>
                </a:solidFill>
              </a:rPr>
              <a:t>side walls. 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916831"/>
            <a:ext cx="6258137" cy="4248365"/>
          </a:xfrm>
          <a:prstGeom prst="rect">
            <a:avLst/>
          </a:prstGeom>
          <a:ln>
            <a:solidFill>
              <a:srgbClr val="2263D4"/>
            </a:solidFill>
          </a:ln>
          <a:effectLst>
            <a:glow rad="101600">
              <a:srgbClr val="2263D4">
                <a:alpha val="40000"/>
              </a:srgbClr>
            </a:glow>
            <a:outerShdw blurRad="50800" dist="38100" dir="18900000" algn="bl" rotWithShape="0">
              <a:srgbClr val="2263D4">
                <a:alpha val="40000"/>
              </a:srgb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88636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188640"/>
            <a:ext cx="770485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a nice </a:t>
            </a: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</a:t>
            </a:r>
          </a:p>
          <a:p>
            <a:r>
              <a:rPr lang="en-US" sz="3200" b="1" i="1" dirty="0" smtClean="0">
                <a:solidFill>
                  <a:srgbClr val="C00000"/>
                </a:solidFill>
              </a:rPr>
              <a:t>I live in a house with a nice view</a:t>
            </a:r>
          </a:p>
          <a:p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ar-SA" sz="3200" dirty="0"/>
          </a:p>
        </p:txBody>
      </p:sp>
      <p:pic>
        <p:nvPicPr>
          <p:cNvPr id="3" name="Picture 3" descr="729369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174" y="0"/>
            <a:ext cx="105092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060848"/>
            <a:ext cx="6480720" cy="4252920"/>
          </a:xfrm>
          <a:prstGeom prst="rect">
            <a:avLst/>
          </a:prstGeom>
          <a:ln>
            <a:noFill/>
          </a:ln>
          <a:effectLst>
            <a:glow rad="101600">
              <a:srgbClr val="C00000">
                <a:alpha val="60000"/>
              </a:srgbClr>
            </a:glo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</p:spTree>
    <p:extLst>
      <p:ext uri="{BB962C8B-B14F-4D97-AF65-F5344CB8AC3E}">
        <p14:creationId xmlns:p14="http://schemas.microsoft.com/office/powerpoint/2010/main" val="1587374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116632"/>
            <a:ext cx="6174432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balcony    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96752"/>
            <a:ext cx="7532829" cy="3888432"/>
          </a:xfrm>
          <a:prstGeom prst="rect">
            <a:avLst/>
          </a:prstGeom>
          <a:ln>
            <a:solidFill>
              <a:srgbClr val="FFC000"/>
            </a:solidFill>
          </a:ln>
          <a:effectLst>
            <a:glow rad="101600">
              <a:srgbClr val="FFC000">
                <a:alpha val="60000"/>
              </a:srgbClr>
            </a:glow>
            <a:outerShdw blurRad="50800" dist="38100" dir="18900000" algn="bl" rotWithShape="0">
              <a:srgbClr val="FFC000">
                <a:alpha val="40000"/>
              </a:srgbClr>
            </a:outerShdw>
          </a:effectLst>
        </p:spPr>
      </p:pic>
      <p:pic>
        <p:nvPicPr>
          <p:cNvPr id="4" name="Picture 3" descr="729369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174" y="0"/>
            <a:ext cx="105092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108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detached house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</a:rPr>
              <a:t>:</a:t>
            </a:r>
            <a:r>
              <a:rPr kumimoji="0" lang="en-US" sz="4000" b="1" i="0" u="none" strike="noStrike" cap="none" normalizeH="0" dirty="0" smtClean="0">
                <a:ln>
                  <a:noFill/>
                </a:ln>
                <a:solidFill>
                  <a:srgbClr val="00B050"/>
                </a:solidFill>
                <a:effectLst/>
              </a:rPr>
              <a:t> </a:t>
            </a:r>
            <a:r>
              <a:rPr lang="en-US" sz="3600" dirty="0">
                <a:solidFill>
                  <a:srgbClr val="00B050"/>
                </a:solidFill>
              </a:rPr>
              <a:t>a house that stands </a:t>
            </a:r>
            <a:r>
              <a:rPr lang="en-US" sz="3600" dirty="0" smtClean="0">
                <a:solidFill>
                  <a:srgbClr val="00B050"/>
                </a:solidFill>
              </a:rPr>
              <a:t>alone</a:t>
            </a:r>
            <a:r>
              <a:rPr lang="en-US" sz="3600" dirty="0" smtClean="0"/>
              <a:t>.</a:t>
            </a:r>
          </a:p>
          <a:p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</a:endParaRPr>
          </a:p>
          <a:p>
            <a:r>
              <a:rPr kumimoji="0" lang="en-US" sz="3200" b="1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loft </a:t>
            </a:r>
            <a:r>
              <a:rPr lang="en-US" sz="3200" dirty="0"/>
              <a:t>A room or space directly under the roof of a </a:t>
            </a:r>
            <a:r>
              <a:rPr lang="en-US" sz="3200" dirty="0" smtClean="0"/>
              <a:t>house used </a:t>
            </a:r>
            <a:r>
              <a:rPr lang="en-US" sz="3200" dirty="0"/>
              <a:t>for accommodations or storage.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3200" dirty="0">
              <a:solidFill>
                <a:srgbClr val="FF66FF"/>
              </a:solidFill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872254"/>
            <a:ext cx="5385598" cy="3582297"/>
          </a:xfrm>
          <a:prstGeom prst="rect">
            <a:avLst/>
          </a:prstGeom>
          <a:effectLst>
            <a:glow rad="127000">
              <a:srgbClr val="7030A0"/>
            </a:glow>
          </a:effectLst>
        </p:spPr>
      </p:pic>
    </p:spTree>
    <p:extLst>
      <p:ext uri="{BB962C8B-B14F-4D97-AF65-F5344CB8AC3E}">
        <p14:creationId xmlns:p14="http://schemas.microsoft.com/office/powerpoint/2010/main" val="402989681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1" y="5406783"/>
            <a:ext cx="690527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66FF"/>
                </a:solidFill>
              </a:rPr>
              <a:t>a</a:t>
            </a:r>
            <a:r>
              <a:rPr lang="en-US" sz="3200" dirty="0">
                <a:solidFill>
                  <a:srgbClr val="FF66FF"/>
                </a:solidFill>
              </a:rPr>
              <a:t> house which joins to another house on one side but not on the other.</a:t>
            </a:r>
            <a:endParaRPr lang="en-US" sz="3200" b="1" dirty="0">
              <a:solidFill>
                <a:srgbClr val="FF66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352928" cy="496857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1333" y="296710"/>
            <a:ext cx="655272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000" b="1" dirty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semi detached house</a:t>
            </a:r>
            <a:r>
              <a:rPr lang="en-US" sz="4000" b="1" dirty="0">
                <a:solidFill>
                  <a:srgbClr val="FF66FF"/>
                </a:solidFill>
              </a:rPr>
              <a:t>:</a:t>
            </a:r>
            <a:endParaRPr lang="ar-SA" sz="4000" dirty="0"/>
          </a:p>
        </p:txBody>
      </p:sp>
    </p:spTree>
    <p:extLst>
      <p:ext uri="{BB962C8B-B14F-4D97-AF65-F5344CB8AC3E}">
        <p14:creationId xmlns:p14="http://schemas.microsoft.com/office/powerpoint/2010/main" val="1126875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88640"/>
            <a:ext cx="806489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country </a:t>
            </a:r>
            <a:endParaRPr lang="en-US" sz="40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solidFill>
                  <a:srgbClr val="FFC000"/>
                </a:solidFill>
              </a:rPr>
              <a:t>My father likes spending the summer in the country. </a:t>
            </a:r>
          </a:p>
          <a:p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53" y="1916832"/>
            <a:ext cx="7268229" cy="3528392"/>
          </a:xfrm>
          <a:prstGeom prst="rect">
            <a:avLst/>
          </a:prstGeom>
          <a:effectLst>
            <a:glow rad="101600">
              <a:srgbClr val="FFC000">
                <a:alpha val="60000"/>
              </a:srgbClr>
            </a:glow>
            <a:outerShdw blurRad="50800" dist="50800" dir="5400000" algn="ctr" rotWithShape="0">
              <a:srgbClr val="FFC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20950440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212094"/>
            <a:ext cx="29883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226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4000" b="1" dirty="0" smtClean="0">
                <a:solidFill>
                  <a:srgbClr val="226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cottage </a:t>
            </a:r>
          </a:p>
          <a:p>
            <a:r>
              <a:rPr lang="en-US" sz="2800" dirty="0" smtClean="0">
                <a:solidFill>
                  <a:srgbClr val="0070C0"/>
                </a:solidFill>
              </a:rPr>
              <a:t>A </a:t>
            </a:r>
            <a:r>
              <a:rPr lang="en-US" sz="3200" dirty="0">
                <a:solidFill>
                  <a:srgbClr val="0070C0"/>
                </a:solidFill>
              </a:rPr>
              <a:t>small, single-storied house, especially in the country.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ar-SA" sz="2800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09956"/>
            <a:ext cx="4752528" cy="3062461"/>
          </a:xfrm>
          <a:prstGeom prst="rect">
            <a:avLst/>
          </a:prstGeom>
          <a:ln>
            <a:solidFill>
              <a:srgbClr val="0066FF"/>
            </a:solidFill>
          </a:ln>
          <a:effectLst>
            <a:glow rad="139700">
              <a:srgbClr val="2263D4">
                <a:alpha val="40000"/>
              </a:srgbClr>
            </a:glow>
          </a:effectLst>
        </p:spPr>
      </p:pic>
      <p:sp>
        <p:nvSpPr>
          <p:cNvPr id="4" name="Rectangle 3"/>
          <p:cNvSpPr/>
          <p:nvPr/>
        </p:nvSpPr>
        <p:spPr>
          <a:xfrm>
            <a:off x="90173" y="4451775"/>
            <a:ext cx="25028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AE15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garage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676005"/>
            <a:ext cx="6192688" cy="2967312"/>
          </a:xfrm>
          <a:prstGeom prst="rect">
            <a:avLst/>
          </a:prstGeom>
          <a:ln>
            <a:solidFill>
              <a:srgbClr val="C00000"/>
            </a:solidFill>
          </a:ln>
          <a:effectLst>
            <a:glow rad="63500">
              <a:srgbClr val="C00000">
                <a:alpha val="40000"/>
              </a:srgbClr>
            </a:glow>
            <a:outerShdw blurRad="50800" dist="50800" dir="5400000" algn="ctr" rotWithShape="0">
              <a:srgbClr val="C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2834678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22385"/>
            <a:ext cx="9144000" cy="704808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</a:t>
            </a:r>
            <a:r>
              <a:rPr kumimoji="0" lang="en-US" sz="3600" b="1" i="0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suburbs</a:t>
            </a:r>
            <a:r>
              <a:rPr kumimoji="0" lang="en-US" sz="3200" b="1" i="0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/>
              </a:rPr>
              <a:t>: </a:t>
            </a:r>
            <a:r>
              <a:rPr lang="en-US" sz="3200" dirty="0" smtClean="0"/>
              <a:t>an area where people live outside the center of a city .</a:t>
            </a:r>
          </a:p>
          <a:p>
            <a:r>
              <a:rPr lang="en-US" sz="3200" dirty="0" smtClean="0"/>
              <a:t> </a:t>
            </a:r>
          </a:p>
          <a:p>
            <a:endParaRPr kumimoji="0" lang="en-US" sz="3200" b="1" i="0" u="none" strike="noStrike" cap="none" normalizeH="0" dirty="0" smtClean="0">
              <a:ln>
                <a:noFill/>
              </a:ln>
              <a:solidFill>
                <a:schemeClr val="tx2"/>
              </a:solidFill>
              <a:effectLst/>
            </a:endParaRPr>
          </a:p>
          <a:p>
            <a:endParaRPr lang="en-US" sz="3200" b="1" dirty="0">
              <a:solidFill>
                <a:schemeClr val="tx2"/>
              </a:solidFill>
            </a:endParaRPr>
          </a:p>
          <a:p>
            <a:endParaRPr kumimoji="0" lang="en-US" sz="3200" b="1" i="0" u="none" strike="noStrike" cap="none" normalizeH="0" dirty="0" smtClean="0">
              <a:ln>
                <a:noFill/>
              </a:ln>
              <a:solidFill>
                <a:schemeClr val="tx2"/>
              </a:solidFill>
              <a:effectLst/>
            </a:endParaRPr>
          </a:p>
          <a:p>
            <a:endParaRPr kumimoji="0" lang="en-US" sz="3200" b="1" i="0" u="none" strike="noStrike" cap="none" normalizeH="0" dirty="0" smtClean="0">
              <a:ln>
                <a:noFill/>
              </a:ln>
              <a:solidFill>
                <a:schemeClr val="tx2"/>
              </a:solidFill>
              <a:effectLst/>
            </a:endParaRPr>
          </a:p>
          <a:p>
            <a:endParaRPr kumimoji="0" lang="en-US" sz="3200" b="1" i="0" u="none" strike="noStrike" cap="none" normalizeH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3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kumimoji="0" lang="en-US" sz="3200" b="1" i="0" u="none" strike="noStrike" cap="none" normalizeH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0" lang="en-US" sz="3600" b="1" i="0" u="none" strike="noStrike" cap="none" normalizeH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study</a:t>
            </a:r>
            <a:r>
              <a:rPr kumimoji="0" lang="en-US" sz="3600" b="0" i="0" u="none" strike="noStrike" cap="none" normalizeH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</a:rPr>
              <a:t>: 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a room 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intended or equipped for studying or 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writing.</a:t>
            </a:r>
            <a:endParaRPr lang="en-US" sz="3200" baseline="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kumimoji="0" lang="en-US" sz="3600" b="1" i="0" u="none" strike="noStrike" cap="none" normalizeH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basement</a:t>
            </a:r>
            <a:r>
              <a:rPr kumimoji="0" lang="en-US" sz="3600" b="1" i="0" u="none" strike="noStrike" cap="none" normalizeH="0" dirty="0" smtClean="0">
                <a:ln>
                  <a:noFill/>
                </a:ln>
                <a:solidFill>
                  <a:srgbClr val="00B050"/>
                </a:solidFill>
                <a:effectLst/>
              </a:rPr>
              <a:t>: </a:t>
            </a:r>
            <a:r>
              <a:rPr lang="en-US" sz="2800" dirty="0">
                <a:solidFill>
                  <a:srgbClr val="00B050"/>
                </a:solidFill>
              </a:rPr>
              <a:t>the lowest floor of a building, usually below ground </a:t>
            </a:r>
            <a:r>
              <a:rPr lang="en-US" sz="2800" dirty="0" smtClean="0">
                <a:solidFill>
                  <a:srgbClr val="00B050"/>
                </a:solidFill>
              </a:rPr>
              <a:t>level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89" y="1124744"/>
            <a:ext cx="8481222" cy="3816424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53846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cellar</a:t>
            </a:r>
            <a:r>
              <a:rPr lang="en-US" sz="4000" b="1" dirty="0" smtClean="0">
                <a:solidFill>
                  <a:srgbClr val="00B050"/>
                </a:solidFill>
              </a:rPr>
              <a:t>: </a:t>
            </a:r>
            <a:r>
              <a:rPr lang="en-US" sz="3200" dirty="0" smtClean="0">
                <a:solidFill>
                  <a:srgbClr val="00B050"/>
                </a:solidFill>
              </a:rPr>
              <a:t>a room </a:t>
            </a:r>
            <a:r>
              <a:rPr lang="en-US" sz="3200" dirty="0">
                <a:solidFill>
                  <a:srgbClr val="00B050"/>
                </a:solidFill>
              </a:rPr>
              <a:t>or enclosed </a:t>
            </a:r>
            <a:r>
              <a:rPr lang="en-US" sz="3200" dirty="0" smtClean="0">
                <a:solidFill>
                  <a:srgbClr val="00B050"/>
                </a:solidFill>
              </a:rPr>
              <a:t>space under a house </a:t>
            </a:r>
            <a:r>
              <a:rPr lang="en-US" sz="3200" dirty="0">
                <a:solidFill>
                  <a:srgbClr val="00B050"/>
                </a:solidFill>
              </a:rPr>
              <a:t>used for </a:t>
            </a:r>
            <a:r>
              <a:rPr lang="en-US" sz="3200" dirty="0" smtClean="0">
                <a:solidFill>
                  <a:srgbClr val="00B050"/>
                </a:solidFill>
              </a:rPr>
              <a:t>storage.</a:t>
            </a:r>
          </a:p>
          <a:p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three-</a:t>
            </a:r>
            <a:r>
              <a:rPr lang="en-US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storey</a:t>
            </a: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house/building</a:t>
            </a:r>
          </a:p>
          <a:p>
            <a:endParaRPr lang="en-US" sz="3200" b="1" dirty="0" smtClean="0">
              <a:solidFill>
                <a:srgbClr val="C00000"/>
              </a:solidFill>
            </a:endParaRPr>
          </a:p>
          <a:p>
            <a:endParaRPr lang="en-US" sz="3200" b="1" dirty="0">
              <a:solidFill>
                <a:srgbClr val="C00000"/>
              </a:solidFill>
            </a:endParaRPr>
          </a:p>
          <a:p>
            <a:endParaRPr lang="en-US" sz="3200" b="1" dirty="0" smtClean="0">
              <a:solidFill>
                <a:srgbClr val="C00000"/>
              </a:solidFill>
            </a:endParaRPr>
          </a:p>
          <a:p>
            <a:endParaRPr lang="en-US" sz="3200" b="1" dirty="0">
              <a:solidFill>
                <a:srgbClr val="C00000"/>
              </a:solidFill>
            </a:endParaRPr>
          </a:p>
          <a:p>
            <a:endParaRPr lang="en-US" sz="3200" b="1" dirty="0" smtClean="0">
              <a:solidFill>
                <a:srgbClr val="C00000"/>
              </a:solidFill>
            </a:endParaRPr>
          </a:p>
          <a:p>
            <a:endParaRPr lang="en-US" sz="3200" b="1" dirty="0">
              <a:solidFill>
                <a:srgbClr val="C00000"/>
              </a:solidFill>
            </a:endParaRPr>
          </a:p>
          <a:p>
            <a:endParaRPr lang="en-US" sz="3200" b="1" dirty="0" smtClean="0">
              <a:solidFill>
                <a:srgbClr val="C00000"/>
              </a:solidFill>
            </a:endParaRPr>
          </a:p>
          <a:p>
            <a:endParaRPr lang="en-US" sz="3200" b="1" dirty="0">
              <a:solidFill>
                <a:srgbClr val="C00000"/>
              </a:solidFill>
            </a:endParaRPr>
          </a:p>
          <a:p>
            <a:endParaRPr lang="en-US" sz="4000" b="1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Neighborhood</a:t>
            </a:r>
            <a:r>
              <a:rPr lang="en-US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: </a:t>
            </a: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 district where people </a:t>
            </a:r>
            <a:r>
              <a:rPr lang="en-US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live.</a:t>
            </a:r>
          </a:p>
          <a:p>
            <a:endParaRPr lang="en-US" sz="32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3200" dirty="0">
              <a:solidFill>
                <a:srgbClr val="60682C"/>
              </a:solidFill>
            </a:endParaRPr>
          </a:p>
          <a:p>
            <a:endParaRPr lang="en-US" sz="3200" dirty="0" smtClean="0">
              <a:solidFill>
                <a:srgbClr val="60682C"/>
              </a:solidFill>
            </a:endParaRPr>
          </a:p>
          <a:p>
            <a:r>
              <a:rPr lang="en-US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 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259" y="2012357"/>
            <a:ext cx="6552728" cy="3816424"/>
          </a:xfrm>
          <a:prstGeom prst="rect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</a:effectLst>
        </p:spPr>
      </p:pic>
      <p:pic>
        <p:nvPicPr>
          <p:cNvPr id="6" name="Picture 5" descr="729369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"/>
            <a:ext cx="886691" cy="50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31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880" y="0"/>
            <a:ext cx="90364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En-suite </a:t>
            </a:r>
            <a:r>
              <a:rPr 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bathroom: </a:t>
            </a:r>
            <a:r>
              <a:rPr lang="en-US" sz="3200" dirty="0">
                <a:solidFill>
                  <a:srgbClr val="FFC000"/>
                </a:solidFill>
              </a:rPr>
              <a:t>connected directly to the bedroom.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63" y="1688614"/>
            <a:ext cx="4846272" cy="3396569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4" name="Rectangle 3"/>
          <p:cNvSpPr/>
          <p:nvPr/>
        </p:nvSpPr>
        <p:spPr>
          <a:xfrm>
            <a:off x="76616" y="980728"/>
            <a:ext cx="321132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4000" b="1" dirty="0" smtClean="0">
              <a:solidFill>
                <a:srgbClr val="60682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000" b="1" dirty="0" smtClean="0">
                <a:solidFill>
                  <a:srgbClr val="6068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4000" b="1" dirty="0">
                <a:solidFill>
                  <a:srgbClr val="6068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bungalow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351905"/>
            <a:ext cx="3546246" cy="31683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4036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5707" y="211025"/>
            <a:ext cx="865567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Within walking distance of the </a:t>
            </a:r>
            <a:r>
              <a:rPr lang="en-US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shops: </a:t>
            </a:r>
            <a:r>
              <a:rPr lang="en-US" sz="4000" dirty="0">
                <a:solidFill>
                  <a:srgbClr val="2263D4"/>
                </a:solidFill>
              </a:rPr>
              <a:t>close enough to walk to.</a:t>
            </a:r>
            <a:r>
              <a:rPr lang="en-US" sz="4000" dirty="0"/>
              <a:t> </a:t>
            </a:r>
            <a:endParaRPr lang="en-US" sz="4000" i="1" dirty="0"/>
          </a:p>
          <a:p>
            <a:pPr marL="571500" indent="-571500">
              <a:buFont typeface="Arial" pitchFamily="34" charset="0"/>
              <a:buChar char="•"/>
            </a:pPr>
            <a:r>
              <a:rPr lang="en-US" sz="4000" i="1" dirty="0" smtClean="0"/>
              <a:t> </a:t>
            </a:r>
            <a:r>
              <a:rPr lang="en-US" sz="3200" i="1" dirty="0">
                <a:solidFill>
                  <a:srgbClr val="2263D4"/>
                </a:solidFill>
              </a:rPr>
              <a:t>My </a:t>
            </a:r>
            <a:r>
              <a:rPr lang="en-US" sz="3200" i="1" dirty="0" smtClean="0">
                <a:solidFill>
                  <a:srgbClr val="2263D4"/>
                </a:solidFill>
              </a:rPr>
              <a:t>house is </a:t>
            </a:r>
            <a:r>
              <a:rPr lang="en-US" sz="3200" i="1" dirty="0">
                <a:solidFill>
                  <a:srgbClr val="2263D4"/>
                </a:solidFill>
              </a:rPr>
              <a:t>within walking distance from </a:t>
            </a:r>
            <a:r>
              <a:rPr lang="en-US" sz="3200" i="1" dirty="0" smtClean="0">
                <a:solidFill>
                  <a:srgbClr val="2263D4"/>
                </a:solidFill>
              </a:rPr>
              <a:t>Rashid Mall.</a:t>
            </a:r>
            <a:endParaRPr lang="en-US" sz="3200" b="1" dirty="0">
              <a:solidFill>
                <a:srgbClr val="2263D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5707" y="3356992"/>
            <a:ext cx="856895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Fitted kitchen : </a:t>
            </a:r>
            <a:r>
              <a:rPr lang="en-US" sz="4000" dirty="0"/>
              <a:t>all the units </a:t>
            </a:r>
            <a:r>
              <a:rPr lang="en-US" sz="4000" dirty="0" smtClean="0"/>
              <a:t>are 'fitted</a:t>
            </a:r>
            <a:r>
              <a:rPr lang="en-US" sz="4000" dirty="0"/>
              <a:t>' into the walls</a:t>
            </a:r>
            <a:r>
              <a:rPr lang="en-US" sz="4000" dirty="0" smtClean="0"/>
              <a:t>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Carol has spent a lot of money on her new fitted kitchen.</a:t>
            </a:r>
            <a:endParaRPr lang="en-US" sz="3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80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5400">
              <a:srgbClr val="FFFAB7"/>
            </a:gs>
            <a:gs pos="0">
              <a:schemeClr val="accent1">
                <a:tint val="66000"/>
                <a:satMod val="160000"/>
              </a:schemeClr>
            </a:gs>
            <a:gs pos="25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836712"/>
            <a:ext cx="7488832" cy="51398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After learning the meanings of these new words, let’s work in pairs to put them into groups 1, 2, and 3  </a:t>
            </a:r>
          </a:p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Ex.1 – pg.36</a:t>
            </a:r>
          </a:p>
          <a:p>
            <a:pPr algn="ctr"/>
            <a:endParaRPr lang="en-US" sz="3200" b="1" dirty="0">
              <a:solidFill>
                <a:srgbClr val="0070C0"/>
              </a:solidFill>
            </a:endParaRPr>
          </a:p>
          <a:p>
            <a:pPr algn="ctr"/>
            <a:endParaRPr lang="en-US" sz="3200" b="1" dirty="0" smtClean="0">
              <a:solidFill>
                <a:srgbClr val="0070C0"/>
              </a:solidFill>
            </a:endParaRPr>
          </a:p>
          <a:p>
            <a:pPr algn="ctr"/>
            <a:endParaRPr lang="en-US" sz="3200" b="1" dirty="0">
              <a:solidFill>
                <a:srgbClr val="0070C0"/>
              </a:solidFill>
            </a:endParaRPr>
          </a:p>
          <a:p>
            <a:pPr algn="ctr"/>
            <a:endParaRPr lang="ar-SA" sz="3200" b="1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556" y="4293096"/>
            <a:ext cx="2806824" cy="2143125"/>
          </a:xfrm>
          <a:prstGeom prst="rect">
            <a:avLst/>
          </a:prstGeom>
        </p:spPr>
      </p:pic>
      <p:pic>
        <p:nvPicPr>
          <p:cNvPr id="4" name="Picture 3" descr="729369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088" y="115888"/>
            <a:ext cx="105092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989655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27384"/>
            <a:ext cx="9144000" cy="6858000"/>
          </a:xfrm>
          <a:prstGeom prst="rect">
            <a:avLst/>
          </a:prstGeom>
          <a:solidFill>
            <a:schemeClr val="accent3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800" dirty="0">
              <a:solidFill>
                <a:srgbClr val="C0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7748334"/>
              </p:ext>
            </p:extLst>
          </p:nvPr>
        </p:nvGraphicFramePr>
        <p:xfrm>
          <a:off x="116395" y="236553"/>
          <a:ext cx="8911209" cy="643966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851008"/>
                <a:gridCol w="3028908"/>
                <a:gridCol w="3031293"/>
              </a:tblGrid>
              <a:tr h="839956"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 PARTS OF A HOME</a:t>
                      </a:r>
                      <a:endParaRPr lang="ar-SA" sz="2400" dirty="0">
                        <a:solidFill>
                          <a:schemeClr val="accent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</a:t>
                      </a:r>
                      <a:r>
                        <a:rPr lang="en-US" sz="2400" baseline="0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2400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LOCATION</a:t>
                      </a:r>
                      <a:endParaRPr lang="ar-SA" sz="2400" dirty="0">
                        <a:solidFill>
                          <a:schemeClr val="accent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1.TYPES</a:t>
                      </a:r>
                      <a:r>
                        <a:rPr lang="en-US" sz="2400" baseline="0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OF HOME</a:t>
                      </a:r>
                      <a:endParaRPr lang="ar-SA" sz="2400" dirty="0">
                        <a:solidFill>
                          <a:schemeClr val="accent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466642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balcony </a:t>
                      </a:r>
                      <a:endParaRPr lang="ar-SA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With a nice view</a:t>
                      </a:r>
                      <a:endParaRPr lang="ar-SA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terraced house</a:t>
                      </a:r>
                      <a:endParaRPr lang="ar-SA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66642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loft</a:t>
                      </a:r>
                      <a:endParaRPr lang="ar-SA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 the country</a:t>
                      </a:r>
                      <a:endParaRPr lang="ar-SA" sz="2400" b="1" dirty="0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detached house</a:t>
                      </a:r>
                      <a:endParaRPr lang="ar-SA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39956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en-US" sz="2400" b="1" baseline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garage</a:t>
                      </a:r>
                      <a:endParaRPr lang="ar-SA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 the suburbs</a:t>
                      </a:r>
                      <a:endParaRPr lang="ar-SA" sz="2400" b="1" dirty="0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semi-detached</a:t>
                      </a:r>
                      <a:r>
                        <a:rPr lang="en-US" sz="2400" b="1" baseline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house</a:t>
                      </a:r>
                      <a:endParaRPr lang="ar-SA" sz="2400" b="1" dirty="0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39956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study</a:t>
                      </a:r>
                      <a:endParaRPr lang="ar-SA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 a good/bad/rough neighborhood</a:t>
                      </a:r>
                      <a:endParaRPr lang="ar-SA" sz="2400" b="1" dirty="0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cottage</a:t>
                      </a:r>
                      <a:endParaRPr lang="ar-SA" sz="2400" b="1" dirty="0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39956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basement</a:t>
                      </a:r>
                      <a:endParaRPr lang="ar-SA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On the ground/first/top floor</a:t>
                      </a:r>
                      <a:endParaRPr lang="ar-SA" sz="2400" b="1" dirty="0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three-</a:t>
                      </a:r>
                      <a:r>
                        <a:rPr lang="en-US" sz="2400" b="1" dirty="0" err="1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storey</a:t>
                      </a:r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house</a:t>
                      </a:r>
                      <a:endParaRPr lang="ar-SA" sz="2400" b="1" dirty="0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39956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cellar </a:t>
                      </a:r>
                      <a:endParaRPr lang="ar-SA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Within walking distance of the shops</a:t>
                      </a:r>
                      <a:endParaRPr lang="ar-SA" sz="2400" b="1" dirty="0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bungalow</a:t>
                      </a:r>
                      <a:endParaRPr lang="ar-SA" sz="2400" b="1" dirty="0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39956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An en-suite bathroom</a:t>
                      </a:r>
                      <a:endParaRPr lang="ar-SA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ar-SA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/>
                </a:tc>
              </a:tr>
              <a:tr h="466642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fitted kitchen</a:t>
                      </a:r>
                      <a:endParaRPr lang="ar-SA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ar-SA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ar-SA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4877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16632"/>
            <a:ext cx="842493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eaLnBrk="1" hangingPunct="1"/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Reading , Listening and Grammar</a:t>
            </a:r>
            <a:endParaRPr lang="ar-SA" sz="4000" b="1" dirty="0">
              <a:solidFill>
                <a:srgbClr val="2263D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9887" y="847801"/>
            <a:ext cx="8208912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a) </a:t>
            </a:r>
            <a:r>
              <a:rPr lang="en-US" sz="28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Read</a:t>
            </a:r>
            <a:r>
              <a:rPr lang="en-US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this advertisement for places to live in Manchester, England. </a:t>
            </a:r>
            <a:r>
              <a:rPr lang="en-US" sz="2000" b="1" i="1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Pg.36-37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520" y="6093296"/>
            <a:ext cx="734481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2263D4"/>
                </a:solidFill>
              </a:rPr>
              <a:t>Which one do you like best? Why ?</a:t>
            </a:r>
            <a:endParaRPr lang="ar-SA" sz="2800" b="1" dirty="0">
              <a:solidFill>
                <a:srgbClr val="2263D4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93" y="2060848"/>
            <a:ext cx="4001291" cy="37128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367" y="1556792"/>
            <a:ext cx="4464496" cy="18878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367" y="3789040"/>
            <a:ext cx="4464496" cy="2223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674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620688"/>
            <a:ext cx="8909070" cy="61247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 Ian and Liz are looking for a new place to live in. </a:t>
            </a:r>
            <a:r>
              <a:rPr lang="en-US" sz="28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Listen</a:t>
            </a:r>
            <a:r>
              <a:rPr lang="en-US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their conversation. </a:t>
            </a:r>
          </a:p>
          <a:p>
            <a:endParaRPr lang="en-US" sz="2800" b="1" dirty="0">
              <a:solidFill>
                <a:srgbClr val="C00000"/>
              </a:solidFill>
            </a:endParaRPr>
          </a:p>
          <a:p>
            <a:endParaRPr lang="en-US" sz="2800" b="1" dirty="0" smtClean="0">
              <a:solidFill>
                <a:srgbClr val="C00000"/>
              </a:solidFill>
            </a:endParaRPr>
          </a:p>
          <a:p>
            <a:endParaRPr lang="en-US" sz="2800" b="1" dirty="0">
              <a:solidFill>
                <a:srgbClr val="C00000"/>
              </a:solidFill>
            </a:endParaRPr>
          </a:p>
          <a:p>
            <a:endParaRPr lang="en-US" sz="2800" b="1" dirty="0" smtClean="0">
              <a:solidFill>
                <a:srgbClr val="C00000"/>
              </a:solidFill>
            </a:endParaRPr>
          </a:p>
          <a:p>
            <a:endParaRPr lang="en-US" sz="2800" b="1" dirty="0" smtClean="0">
              <a:solidFill>
                <a:srgbClr val="C00000"/>
              </a:solidFill>
            </a:endParaRPr>
          </a:p>
          <a:p>
            <a:endParaRPr lang="en-US" sz="2800" b="1" dirty="0" smtClean="0">
              <a:solidFill>
                <a:srgbClr val="C00000"/>
              </a:solidFill>
            </a:endParaRPr>
          </a:p>
          <a:p>
            <a:endParaRPr lang="en-US" sz="2800" b="1" dirty="0">
              <a:solidFill>
                <a:srgbClr val="C00000"/>
              </a:solidFill>
            </a:endParaRPr>
          </a:p>
          <a:p>
            <a:endParaRPr lang="en-US" sz="2800" b="1" dirty="0" smtClean="0">
              <a:solidFill>
                <a:srgbClr val="C00000"/>
              </a:solidFill>
            </a:endParaRPr>
          </a:p>
          <a:p>
            <a:endParaRPr lang="en-US" sz="2800" b="1" dirty="0">
              <a:solidFill>
                <a:srgbClr val="C00000"/>
              </a:solidFill>
            </a:endParaRPr>
          </a:p>
          <a:p>
            <a:endParaRPr lang="en-US" sz="2800" b="1" dirty="0" smtClean="0">
              <a:solidFill>
                <a:srgbClr val="C00000"/>
              </a:solidFill>
            </a:endParaRPr>
          </a:p>
          <a:p>
            <a:endParaRPr lang="en-US" sz="2800" b="1" dirty="0" smtClean="0">
              <a:solidFill>
                <a:srgbClr val="C00000"/>
              </a:solidFill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en-US" sz="2800" b="1" i="1" dirty="0" smtClean="0">
                <a:solidFill>
                  <a:srgbClr val="2263D4"/>
                </a:solidFill>
                <a:latin typeface="Times New Roman" pitchFamily="18" charset="0"/>
                <a:cs typeface="Times New Roman" pitchFamily="18" charset="0"/>
              </a:rPr>
              <a:t>Which place do they both like?</a:t>
            </a:r>
            <a:endParaRPr lang="ar-SA" sz="2800" b="1" i="1" dirty="0">
              <a:solidFill>
                <a:srgbClr val="2263D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772816"/>
            <a:ext cx="4032448" cy="4234070"/>
          </a:xfrm>
          <a:prstGeom prst="rect">
            <a:avLst/>
          </a:prstGeom>
        </p:spPr>
      </p:pic>
      <p:pic>
        <p:nvPicPr>
          <p:cNvPr id="4" name="ch.5-5A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76400" y="3047391"/>
            <a:ext cx="609600" cy="609600"/>
          </a:xfrm>
          <a:prstGeom prst="rect">
            <a:avLst/>
          </a:prstGeom>
        </p:spPr>
      </p:pic>
      <p:pic>
        <p:nvPicPr>
          <p:cNvPr id="5" name="Picture 3" descr="729369_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15888"/>
            <a:ext cx="889621" cy="549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635805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4851"/>
            <a:ext cx="8748464" cy="60631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800" b="1" dirty="0" smtClean="0"/>
              <a:t>. </a:t>
            </a:r>
            <a:r>
              <a:rPr lang="en-US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Look at these sentences. Are they about places A, B or C ?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It’s the </a:t>
            </a:r>
            <a:r>
              <a:rPr lang="en-US" sz="2800" dirty="0" smtClean="0"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least expensive 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place we’ve seen.        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It seemed </a:t>
            </a:r>
            <a:r>
              <a:rPr lang="en-US" sz="2800" dirty="0" smtClean="0">
                <a:solidFill>
                  <a:srgbClr val="FF66FF"/>
                </a:solidFill>
                <a:latin typeface="Arial Narrow" pitchFamily="34" charset="0"/>
                <a:cs typeface="Times New Roman" pitchFamily="18" charset="0"/>
              </a:rPr>
              <a:t>slightly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bigger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than our house.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It’s one of the </a:t>
            </a:r>
            <a:r>
              <a:rPr lang="en-US" sz="2800" dirty="0" smtClean="0"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oldest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houses we’ve seen so far.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It was </a:t>
            </a:r>
            <a:r>
              <a:rPr lang="en-US" sz="2800" dirty="0" smtClean="0">
                <a:solidFill>
                  <a:srgbClr val="FF66FF"/>
                </a:solidFill>
                <a:latin typeface="Arial Narrow" pitchFamily="34" charset="0"/>
                <a:cs typeface="Times New Roman" pitchFamily="18" charset="0"/>
              </a:rPr>
              <a:t>much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noisier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than the other two.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The garden was </a:t>
            </a:r>
            <a:r>
              <a:rPr lang="en-US" sz="2800" dirty="0" smtClean="0">
                <a:solidFill>
                  <a:srgbClr val="FF66FF"/>
                </a:solidFill>
                <a:latin typeface="Arial Narrow" pitchFamily="34" charset="0"/>
                <a:cs typeface="Times New Roman" pitchFamily="18" charset="0"/>
              </a:rPr>
              <a:t>far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smaller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than I expected.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It felt </a:t>
            </a:r>
            <a:r>
              <a:rPr lang="en-US" sz="2800" dirty="0" smtClean="0">
                <a:solidFill>
                  <a:srgbClr val="FF66FF"/>
                </a:solidFill>
                <a:latin typeface="Arial Narrow" pitchFamily="34" charset="0"/>
                <a:cs typeface="Times New Roman" pitchFamily="18" charset="0"/>
              </a:rPr>
              <a:t>a lot </a:t>
            </a:r>
            <a:r>
              <a:rPr lang="en-US" sz="2800" dirty="0" smtClean="0"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more spacious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.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It had the </a:t>
            </a:r>
            <a:r>
              <a:rPr lang="en-US" sz="2800" dirty="0" smtClean="0"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most amazing 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view.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It’s </a:t>
            </a:r>
            <a:r>
              <a:rPr lang="en-US" sz="2800" dirty="0" smtClean="0">
                <a:solidFill>
                  <a:srgbClr val="FF66FF"/>
                </a:solidFill>
                <a:latin typeface="Arial Narrow" pitchFamily="34" charset="0"/>
                <a:cs typeface="Times New Roman" pitchFamily="18" charset="0"/>
              </a:rPr>
              <a:t>a little </a:t>
            </a:r>
            <a:r>
              <a:rPr lang="en-US" sz="2800" dirty="0" smtClean="0"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further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away from the city </a:t>
            </a:r>
            <a:r>
              <a:rPr lang="en-US" sz="2800" dirty="0" err="1" smtClean="0">
                <a:latin typeface="Arial Narrow" pitchFamily="34" charset="0"/>
                <a:cs typeface="Times New Roman" pitchFamily="18" charset="0"/>
              </a:rPr>
              <a:t>centre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.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It’s got the </a:t>
            </a:r>
            <a:r>
              <a:rPr lang="en-US" sz="2800" dirty="0" smtClean="0"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worst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bathroom I’ve ever seen.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It’s </a:t>
            </a:r>
            <a:r>
              <a:rPr lang="en-US" sz="2800" dirty="0" smtClean="0">
                <a:solidFill>
                  <a:srgbClr val="FF66FF"/>
                </a:solidFill>
                <a:latin typeface="Arial Narrow" pitchFamily="34" charset="0"/>
                <a:cs typeface="Times New Roman" pitchFamily="18" charset="0"/>
              </a:rPr>
              <a:t>a bit </a:t>
            </a:r>
            <a:r>
              <a:rPr lang="en-US" sz="2800" dirty="0" smtClean="0"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less expensive 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than the </a:t>
            </a:r>
            <a:r>
              <a:rPr lang="en-US" sz="2800" dirty="0" err="1" smtClean="0">
                <a:latin typeface="Arial Narrow" pitchFamily="34" charset="0"/>
                <a:cs typeface="Times New Roman" pitchFamily="18" charset="0"/>
              </a:rPr>
              <a:t>Monton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house.</a:t>
            </a:r>
          </a:p>
          <a:p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96721">
            <a:off x="1169623" y="5758296"/>
            <a:ext cx="1469120" cy="1164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60595">
            <a:off x="3755635" y="5764999"/>
            <a:ext cx="1354517" cy="1151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1117">
            <a:off x="7375923" y="2901492"/>
            <a:ext cx="1469627" cy="1209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154612" y="3314150"/>
            <a:ext cx="5565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</a:t>
            </a:r>
            <a:endParaRPr lang="ar-SA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11175" y="3789039"/>
            <a:ext cx="5565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</a:t>
            </a:r>
            <a:endParaRPr lang="ar-SA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80768" y="5011007"/>
            <a:ext cx="5565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</a:t>
            </a:r>
            <a:endParaRPr lang="ar-SA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72033" y="1124744"/>
            <a:ext cx="5565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B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102760" y="1621200"/>
            <a:ext cx="5565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B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04370" y="4590256"/>
            <a:ext cx="5565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B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68695" y="2085078"/>
            <a:ext cx="5565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818574" y="2523588"/>
            <a:ext cx="5565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500029" y="2859757"/>
            <a:ext cx="5565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312132" y="4123464"/>
            <a:ext cx="5565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02882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1" grpId="0"/>
      <p:bldP spid="12" grpId="0"/>
      <p:bldP spid="6" grpId="0"/>
      <p:bldP spid="16" grpId="0"/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5121"/>
            <a:ext cx="8229600" cy="778098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4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Making Comparisons </a:t>
            </a:r>
            <a:r>
              <a:rPr lang="en-US" sz="32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Comparative</a:t>
            </a:r>
            <a:r>
              <a:rPr lang="en-US" sz="3200" b="1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r>
              <a:rPr lang="en-US" sz="3200" b="1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Superlative</a:t>
            </a:r>
            <a:r>
              <a:rPr lang="en-US" sz="3200" b="1" dirty="0" smtClean="0"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Adjectives</a:t>
            </a:r>
            <a:r>
              <a:rPr lang="ar-SA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4365104"/>
            <a:ext cx="2971277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3" descr="729369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15888"/>
            <a:ext cx="889621" cy="549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36428" y="1556791"/>
            <a:ext cx="848404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First you must ask yourself</a:t>
            </a:r>
            <a:r>
              <a:rPr lang="en-US" sz="3200" dirty="0" smtClean="0"/>
              <a:t>,</a:t>
            </a:r>
          </a:p>
          <a:p>
            <a:r>
              <a:rPr lang="en-US" sz="3200" dirty="0" smtClean="0"/>
              <a:t> </a:t>
            </a:r>
            <a:r>
              <a:rPr lang="en-US" sz="3200" dirty="0"/>
              <a:t>‘</a:t>
            </a:r>
            <a:r>
              <a:rPr lang="en-US" sz="3200" b="1" i="1" dirty="0">
                <a:solidFill>
                  <a:srgbClr val="FFC000"/>
                </a:solidFill>
              </a:rPr>
              <a:t>How many things am I comparing?‘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endParaRPr lang="en-US" sz="3200" dirty="0" smtClean="0">
              <a:solidFill>
                <a:schemeClr val="tx2"/>
              </a:solidFill>
            </a:endParaRPr>
          </a:p>
          <a:p>
            <a:r>
              <a:rPr lang="en-US" sz="3200" dirty="0" smtClean="0"/>
              <a:t>If </a:t>
            </a:r>
            <a:r>
              <a:rPr lang="en-US" sz="3200" dirty="0"/>
              <a:t>you are comparing only </a:t>
            </a:r>
            <a:r>
              <a:rPr lang="en-US" sz="3200" b="1" dirty="0">
                <a:solidFill>
                  <a:srgbClr val="92D050"/>
                </a:solidFill>
              </a:rPr>
              <a:t>two</a:t>
            </a:r>
            <a:r>
              <a:rPr lang="en-US" sz="3200" b="1" dirty="0"/>
              <a:t> </a:t>
            </a:r>
            <a:r>
              <a:rPr lang="en-US" sz="3200" dirty="0"/>
              <a:t>things then you must use a </a:t>
            </a:r>
            <a:r>
              <a:rPr lang="en-US" sz="32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comparative</a:t>
            </a:r>
            <a:r>
              <a:rPr lang="en-US" sz="3200" dirty="0" smtClean="0"/>
              <a:t>, </a:t>
            </a:r>
            <a:r>
              <a:rPr lang="en-US" sz="3200" dirty="0"/>
              <a:t>if it’s </a:t>
            </a:r>
            <a:r>
              <a:rPr lang="en-US" sz="3200" b="1" dirty="0">
                <a:solidFill>
                  <a:srgbClr val="2263D4"/>
                </a:solidFill>
              </a:rPr>
              <a:t>three</a:t>
            </a:r>
            <a:r>
              <a:rPr lang="en-US" sz="3200" b="1" dirty="0"/>
              <a:t> </a:t>
            </a:r>
            <a:r>
              <a:rPr lang="en-US" sz="3200" b="1" dirty="0" smtClean="0">
                <a:solidFill>
                  <a:srgbClr val="2263D4"/>
                </a:solidFill>
              </a:rPr>
              <a:t>or </a:t>
            </a:r>
            <a:r>
              <a:rPr lang="en-US" sz="3200" b="1" dirty="0">
                <a:solidFill>
                  <a:srgbClr val="2263D4"/>
                </a:solidFill>
              </a:rPr>
              <a:t>more</a:t>
            </a:r>
            <a:r>
              <a:rPr lang="en-US" sz="3200" dirty="0"/>
              <a:t>, then it must be a </a:t>
            </a:r>
            <a:r>
              <a:rPr lang="en-US" sz="3200" b="1" dirty="0">
                <a:solidFill>
                  <a:srgbClr val="226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superlative</a:t>
            </a:r>
            <a:r>
              <a:rPr lang="en-US" sz="3200" b="1" dirty="0"/>
              <a:t>.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96257529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5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5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5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6632"/>
            <a:ext cx="8064896" cy="5009573"/>
          </a:xfrm>
        </p:spPr>
      </p:pic>
      <p:sp>
        <p:nvSpPr>
          <p:cNvPr id="7" name="Rectangle 6"/>
          <p:cNvSpPr/>
          <p:nvPr/>
        </p:nvSpPr>
        <p:spPr>
          <a:xfrm>
            <a:off x="0" y="5301208"/>
            <a:ext cx="85475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  <a:cs typeface="Times New Roman" pitchFamily="18" charset="0"/>
              </a:rPr>
              <a:t>My sister is  </a:t>
            </a:r>
            <a:r>
              <a:rPr lang="en-US" sz="2800" u="sng" dirty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tall</a:t>
            </a:r>
            <a:r>
              <a:rPr lang="en-US" sz="2800" u="sng" dirty="0">
                <a:solidFill>
                  <a:srgbClr val="FFC000"/>
                </a:solidFill>
                <a:latin typeface="Arial Narrow" pitchFamily="34" charset="0"/>
                <a:cs typeface="Times New Roman" pitchFamily="18" charset="0"/>
              </a:rPr>
              <a:t>er</a:t>
            </a:r>
            <a:r>
              <a:rPr lang="en-US" sz="2800" dirty="0">
                <a:latin typeface="Arial Narrow" pitchFamily="34" charset="0"/>
                <a:cs typeface="Times New Roman" pitchFamily="18" charset="0"/>
              </a:rPr>
              <a:t> than me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She's </a:t>
            </a:r>
            <a:r>
              <a:rPr lang="en-US" sz="2800" dirty="0">
                <a:latin typeface="Arial Narrow" pitchFamily="34" charset="0"/>
                <a:cs typeface="Times New Roman" pitchFamily="18" charset="0"/>
              </a:rPr>
              <a:t>looking </a:t>
            </a:r>
            <a:r>
              <a:rPr lang="en-US" sz="2800" u="sng" dirty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happ</a:t>
            </a:r>
            <a:r>
              <a:rPr lang="en-US" sz="2800" u="sng" dirty="0">
                <a:solidFill>
                  <a:srgbClr val="FFC000"/>
                </a:solidFill>
                <a:latin typeface="Arial Narrow" pitchFamily="34" charset="0"/>
                <a:cs typeface="Times New Roman" pitchFamily="18" charset="0"/>
              </a:rPr>
              <a:t>ier</a:t>
            </a:r>
            <a:r>
              <a:rPr lang="en-US" sz="2800" dirty="0">
                <a:latin typeface="Arial Narrow" pitchFamily="34" charset="0"/>
                <a:cs typeface="Times New Roman" pitchFamily="18" charset="0"/>
              </a:rPr>
              <a:t> today.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err="1" smtClean="0">
                <a:latin typeface="Arial Narrow" pitchFamily="34" charset="0"/>
                <a:cs typeface="Times New Roman" pitchFamily="18" charset="0"/>
              </a:rPr>
              <a:t>Reema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is</a:t>
            </a:r>
            <a:r>
              <a:rPr lang="en-US" sz="2800" dirty="0">
                <a:latin typeface="Arial Narrow" pitchFamily="34" charset="0"/>
                <a:cs typeface="Times New Roman" pitchFamily="18" charset="0"/>
              </a:rPr>
              <a:t> </a:t>
            </a:r>
            <a:r>
              <a:rPr lang="en-US" sz="2800" u="sng" dirty="0">
                <a:solidFill>
                  <a:srgbClr val="FFC000"/>
                </a:solidFill>
                <a:latin typeface="Arial Narrow" pitchFamily="34" charset="0"/>
                <a:cs typeface="Times New Roman" pitchFamily="18" charset="0"/>
              </a:rPr>
              <a:t>more</a:t>
            </a:r>
            <a:r>
              <a:rPr lang="en-US" sz="2800" u="sng" dirty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 careful</a:t>
            </a:r>
            <a:r>
              <a:rPr lang="en-US" sz="2800" dirty="0">
                <a:latin typeface="Arial Narrow" pitchFamily="34" charset="0"/>
                <a:cs typeface="Times New Roman" pitchFamily="18" charset="0"/>
              </a:rPr>
              <a:t> with her writing than I am with mine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.</a:t>
            </a:r>
            <a:endParaRPr lang="en-US" sz="2800" dirty="0">
              <a:latin typeface="Arial Narrow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76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02670"/>
            <a:ext cx="8352928" cy="4910506"/>
          </a:xfrm>
        </p:spPr>
      </p:pic>
      <p:sp>
        <p:nvSpPr>
          <p:cNvPr id="7" name="Rectangle 6"/>
          <p:cNvSpPr/>
          <p:nvPr/>
        </p:nvSpPr>
        <p:spPr>
          <a:xfrm>
            <a:off x="-18256" y="5301208"/>
            <a:ext cx="860849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  <a:cs typeface="Times New Roman" pitchFamily="18" charset="0"/>
              </a:rPr>
              <a:t>My 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brother is</a:t>
            </a:r>
            <a:r>
              <a:rPr lang="en-US" sz="2800" dirty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 </a:t>
            </a:r>
            <a:r>
              <a:rPr lang="en-US" sz="2800" u="sng" dirty="0">
                <a:solidFill>
                  <a:srgbClr val="FFC000"/>
                </a:solidFill>
                <a:latin typeface="Arial Narrow" pitchFamily="34" charset="0"/>
                <a:cs typeface="Times New Roman" pitchFamily="18" charset="0"/>
              </a:rPr>
              <a:t>the</a:t>
            </a:r>
            <a:r>
              <a:rPr lang="en-US" sz="2800" u="sng" dirty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 tall</a:t>
            </a:r>
            <a:r>
              <a:rPr lang="en-US" sz="2800" u="sng" dirty="0">
                <a:solidFill>
                  <a:srgbClr val="FFC000"/>
                </a:solidFill>
                <a:latin typeface="Arial Narrow" pitchFamily="34" charset="0"/>
                <a:cs typeface="Times New Roman" pitchFamily="18" charset="0"/>
              </a:rPr>
              <a:t>est</a:t>
            </a:r>
            <a:r>
              <a:rPr lang="en-US" sz="2800" dirty="0">
                <a:latin typeface="Arial Narrow" pitchFamily="34" charset="0"/>
                <a:cs typeface="Times New Roman" pitchFamily="18" charset="0"/>
              </a:rPr>
              <a:t> in our family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  <a:cs typeface="Times New Roman" pitchFamily="18" charset="0"/>
              </a:rPr>
              <a:t>The richest people are not always </a:t>
            </a:r>
            <a:r>
              <a:rPr lang="en-US" sz="2800" u="sng" dirty="0">
                <a:solidFill>
                  <a:srgbClr val="FFC000"/>
                </a:solidFill>
                <a:latin typeface="Arial Narrow" pitchFamily="34" charset="0"/>
                <a:cs typeface="Times New Roman" pitchFamily="18" charset="0"/>
              </a:rPr>
              <a:t>the</a:t>
            </a:r>
            <a:r>
              <a:rPr lang="en-US" sz="2800" u="sng" dirty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 happ</a:t>
            </a:r>
            <a:r>
              <a:rPr lang="en-US" sz="2800" u="sng" dirty="0">
                <a:solidFill>
                  <a:srgbClr val="FFC000"/>
                </a:solidFill>
                <a:latin typeface="Arial Narrow" pitchFamily="34" charset="0"/>
                <a:cs typeface="Times New Roman" pitchFamily="18" charset="0"/>
              </a:rPr>
              <a:t>iest</a:t>
            </a:r>
            <a:r>
              <a:rPr lang="en-US" sz="2800" dirty="0" smtClean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  <a:cs typeface="Times New Roman" pitchFamily="18" charset="0"/>
              </a:rPr>
              <a:t>Albert Einstein was </a:t>
            </a:r>
            <a:r>
              <a:rPr lang="en-US" sz="2800" u="sng" dirty="0">
                <a:solidFill>
                  <a:srgbClr val="FFC000"/>
                </a:solidFill>
                <a:latin typeface="Arial Narrow" pitchFamily="34" charset="0"/>
                <a:cs typeface="Times New Roman" pitchFamily="18" charset="0"/>
              </a:rPr>
              <a:t>the most </a:t>
            </a:r>
            <a:r>
              <a:rPr lang="en-US" sz="2800" u="sng" dirty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intelligent</a:t>
            </a:r>
            <a:r>
              <a:rPr lang="en-US" sz="2800" dirty="0">
                <a:latin typeface="Arial Narrow" pitchFamily="34" charset="0"/>
                <a:cs typeface="Times New Roman" pitchFamily="18" charset="0"/>
              </a:rPr>
              <a:t> person 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at his time.</a:t>
            </a:r>
            <a:endParaRPr lang="en-US" dirty="0">
              <a:latin typeface="Arial Narrow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512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83568" y="0"/>
            <a:ext cx="792088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Comparatives and Superlatives</a:t>
            </a:r>
            <a:endParaRPr lang="ar-SA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707886"/>
            <a:ext cx="8784976" cy="6033482"/>
          </a:xfrm>
        </p:spPr>
      </p:pic>
    </p:spTree>
    <p:extLst>
      <p:ext uri="{BB962C8B-B14F-4D97-AF65-F5344CB8AC3E}">
        <p14:creationId xmlns:p14="http://schemas.microsoft.com/office/powerpoint/2010/main" val="116122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1236"/>
            <a:ext cx="6624736" cy="3709811"/>
          </a:xfrm>
          <a:prstGeom prst="rect">
            <a:avLst/>
          </a:prstGeom>
          <a:noFill/>
          <a:ln>
            <a:noFill/>
          </a:ln>
          <a:effectLst>
            <a:glow rad="228600">
              <a:srgbClr val="2263D4">
                <a:alpha val="40000"/>
              </a:srgb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729369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15888"/>
            <a:ext cx="889621" cy="549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4077072"/>
            <a:ext cx="8424936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2263D4"/>
                </a:solidFill>
              </a:rPr>
              <a:t>It’s </a:t>
            </a:r>
            <a:r>
              <a:rPr lang="en-US" sz="3200" dirty="0" smtClean="0">
                <a:solidFill>
                  <a:srgbClr val="C00000"/>
                </a:solidFill>
              </a:rPr>
              <a:t>the same </a:t>
            </a:r>
            <a:r>
              <a:rPr lang="en-US" sz="3200" dirty="0" smtClean="0">
                <a:solidFill>
                  <a:srgbClr val="2263D4"/>
                </a:solidFill>
              </a:rPr>
              <a:t>size </a:t>
            </a:r>
            <a:r>
              <a:rPr lang="en-US" sz="3200" dirty="0" smtClean="0">
                <a:solidFill>
                  <a:srgbClr val="C00000"/>
                </a:solidFill>
              </a:rPr>
              <a:t>as</a:t>
            </a:r>
            <a:r>
              <a:rPr lang="en-US" sz="3200" dirty="0" smtClean="0">
                <a:solidFill>
                  <a:srgbClr val="2263D4"/>
                </a:solidFill>
              </a:rPr>
              <a:t> ours.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2263D4"/>
                </a:solidFill>
              </a:rPr>
              <a:t>It’ll be </a:t>
            </a:r>
            <a:r>
              <a:rPr lang="en-US" sz="3200" dirty="0" smtClean="0">
                <a:solidFill>
                  <a:srgbClr val="C00000"/>
                </a:solidFill>
              </a:rPr>
              <a:t>as</a:t>
            </a:r>
            <a:r>
              <a:rPr lang="en-US" sz="3200" dirty="0" smtClean="0">
                <a:solidFill>
                  <a:srgbClr val="2263D4"/>
                </a:solidFill>
              </a:rPr>
              <a:t> good </a:t>
            </a:r>
            <a:r>
              <a:rPr lang="en-US" sz="3200" dirty="0" smtClean="0">
                <a:solidFill>
                  <a:srgbClr val="C00000"/>
                </a:solidFill>
              </a:rPr>
              <a:t>as</a:t>
            </a:r>
            <a:r>
              <a:rPr lang="en-US" sz="3200" dirty="0" smtClean="0">
                <a:solidFill>
                  <a:srgbClr val="2263D4"/>
                </a:solidFill>
              </a:rPr>
              <a:t> having a garden.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2263D4"/>
                </a:solidFill>
              </a:rPr>
              <a:t>It’s very </a:t>
            </a:r>
            <a:r>
              <a:rPr lang="en-US" sz="3200" dirty="0" smtClean="0">
                <a:solidFill>
                  <a:srgbClr val="C00000"/>
                </a:solidFill>
              </a:rPr>
              <a:t>similar to </a:t>
            </a:r>
            <a:r>
              <a:rPr lang="en-US" sz="3200" dirty="0" smtClean="0">
                <a:solidFill>
                  <a:srgbClr val="2263D4"/>
                </a:solidFill>
              </a:rPr>
              <a:t>this house.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2263D4"/>
                </a:solidFill>
              </a:rPr>
              <a:t>It’s </a:t>
            </a:r>
            <a:r>
              <a:rPr lang="en-US" sz="3200" dirty="0" smtClean="0">
                <a:solidFill>
                  <a:srgbClr val="C00000"/>
                </a:solidFill>
              </a:rPr>
              <a:t>not as </a:t>
            </a:r>
            <a:r>
              <a:rPr lang="en-US" sz="3200" dirty="0" smtClean="0">
                <a:solidFill>
                  <a:srgbClr val="2263D4"/>
                </a:solidFill>
              </a:rPr>
              <a:t>big </a:t>
            </a:r>
            <a:r>
              <a:rPr lang="en-US" sz="3200" dirty="0" smtClean="0">
                <a:solidFill>
                  <a:srgbClr val="C00000"/>
                </a:solidFill>
              </a:rPr>
              <a:t>as</a:t>
            </a:r>
            <a:r>
              <a:rPr lang="en-US" sz="3200" dirty="0" smtClean="0">
                <a:solidFill>
                  <a:srgbClr val="2263D4"/>
                </a:solidFill>
              </a:rPr>
              <a:t> the others.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2263D4"/>
                </a:solidFill>
              </a:rPr>
              <a:t>It was very </a:t>
            </a:r>
            <a:r>
              <a:rPr lang="en-US" sz="3200" dirty="0" smtClean="0">
                <a:solidFill>
                  <a:srgbClr val="C00000"/>
                </a:solidFill>
              </a:rPr>
              <a:t>different from </a:t>
            </a:r>
            <a:r>
              <a:rPr lang="en-US" sz="3200" dirty="0" smtClean="0">
                <a:solidFill>
                  <a:srgbClr val="2263D4"/>
                </a:solidFill>
              </a:rPr>
              <a:t>anything else</a:t>
            </a:r>
            <a:r>
              <a:rPr lang="en-US" sz="3200" dirty="0" smtClean="0"/>
              <a:t>.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321904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115888"/>
            <a:ext cx="6444208" cy="2362274"/>
          </a:xfrm>
        </p:spPr>
        <p:txBody>
          <a:bodyPr/>
          <a:lstStyle/>
          <a:p>
            <a:r>
              <a:rPr lang="en-US" sz="6000" dirty="0" smtClean="0">
                <a:solidFill>
                  <a:srgbClr val="C00000"/>
                </a:solidFill>
              </a:rPr>
              <a:t> </a:t>
            </a:r>
            <a:br>
              <a:rPr lang="en-US" sz="6000" dirty="0" smtClean="0">
                <a:solidFill>
                  <a:srgbClr val="C00000"/>
                </a:solidFill>
              </a:rPr>
            </a:br>
            <a:r>
              <a:rPr lang="en-US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Now let’s try doing</a:t>
            </a:r>
            <a:br>
              <a:rPr lang="en-US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exercise 7</a:t>
            </a:r>
            <a:r>
              <a:rPr lang="en-US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800" b="1" dirty="0" smtClean="0">
                <a:solidFill>
                  <a:srgbClr val="226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pg. 37  </a:t>
            </a:r>
            <a:endParaRPr lang="ar-SA" sz="4800" b="1" dirty="0">
              <a:solidFill>
                <a:srgbClr val="2263D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7529">
            <a:off x="482662" y="987271"/>
            <a:ext cx="1801316" cy="1144142"/>
          </a:xfrm>
        </p:spPr>
      </p:pic>
      <p:pic>
        <p:nvPicPr>
          <p:cNvPr id="5" name="Picture 3" descr="729369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15888"/>
            <a:ext cx="889621" cy="549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5273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Do not forget to do your assignment</a:t>
            </a:r>
            <a:r>
              <a:rPr lang="en-US" sz="5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5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54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5A</a:t>
            </a:r>
            <a:r>
              <a:rPr lang="en-US" sz="5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Exercise 8 – pg. 37</a:t>
            </a:r>
            <a:endParaRPr lang="ar-SA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3032985"/>
            <a:ext cx="7581528" cy="255314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2263D4"/>
                </a:solidFill>
                <a:latin typeface="Kristen ITC" pitchFamily="66" charset="0"/>
              </a:rPr>
              <a:t>That’s it for today..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2263D4"/>
                </a:solidFill>
                <a:latin typeface="Kristen ITC" pitchFamily="66" charset="0"/>
              </a:rPr>
              <a:t>See you next time .. </a:t>
            </a:r>
          </a:p>
          <a:p>
            <a:pPr marL="0" indent="0">
              <a:buNone/>
            </a:pP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Prepared by: </a:t>
            </a:r>
          </a:p>
          <a:p>
            <a:pPr marL="0" indent="0">
              <a:buNone/>
            </a:pP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Ms.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Nehad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A.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Asiri</a:t>
            </a:r>
            <a:endParaRPr lang="en-US" sz="40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1" y="3140968"/>
            <a:ext cx="2088232" cy="1584176"/>
          </a:xfrm>
          <a:prstGeom prst="rect">
            <a:avLst/>
          </a:prstGeom>
        </p:spPr>
      </p:pic>
      <p:pic>
        <p:nvPicPr>
          <p:cNvPr id="5" name="Picture 3" descr="729369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71059"/>
            <a:ext cx="889621" cy="549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135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3013</TotalTime>
  <Words>720</Words>
  <Application>Microsoft Office PowerPoint</Application>
  <PresentationFormat>On-screen Show (4:3)</PresentationFormat>
  <Paragraphs>180</Paragraphs>
  <Slides>28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Modèle par défaut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5. Making Comparisons Comparative &amp; Superlative Adjectives  </vt:lpstr>
      <vt:lpstr>PowerPoint Presentation</vt:lpstr>
      <vt:lpstr>PowerPoint Presentation</vt:lpstr>
      <vt:lpstr>PowerPoint Presentation</vt:lpstr>
      <vt:lpstr>PowerPoint Presentation</vt:lpstr>
      <vt:lpstr>  Now let’s try doing exercise 7  pg. 37  </vt:lpstr>
      <vt:lpstr>Do not forget to do your assignment 5A Exercise 8 – pg. 37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 Growing Houses</dc:title>
  <dc:creator>www.powerpointstyles.com</dc:creator>
  <cp:lastModifiedBy>NEHAD</cp:lastModifiedBy>
  <cp:revision>129</cp:revision>
  <dcterms:created xsi:type="dcterms:W3CDTF">2009-03-23T15:23:24Z</dcterms:created>
  <dcterms:modified xsi:type="dcterms:W3CDTF">2012-04-14T20:24:00Z</dcterms:modified>
</cp:coreProperties>
</file>