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66" r:id="rId21"/>
    <p:sldId id="277" r:id="rId22"/>
    <p:sldId id="278" r:id="rId23"/>
    <p:sldId id="279" r:id="rId24"/>
    <p:sldId id="281" r:id="rId25"/>
    <p:sldId id="283" r:id="rId26"/>
    <p:sldId id="284" r:id="rId27"/>
    <p:sldId id="280" r:id="rId28"/>
    <p:sldId id="285" r:id="rId29"/>
    <p:sldId id="282" r:id="rId30"/>
    <p:sldId id="286" r:id="rId31"/>
    <p:sldId id="287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FF9C19"/>
    <a:srgbClr val="FFFF00"/>
    <a:srgbClr val="B9E3BB"/>
    <a:srgbClr val="FF6600"/>
    <a:srgbClr val="FFFFCC"/>
    <a:srgbClr val="B8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8686800" cy="762000"/>
          </a:xfrm>
        </p:spPr>
        <p:txBody>
          <a:bodyPr/>
          <a:lstStyle>
            <a:lvl1pPr>
              <a:defRPr>
                <a:solidFill>
                  <a:srgbClr val="0099CC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6172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105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107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4478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49422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2617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0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5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778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2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141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52400"/>
            <a:ext cx="22288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5341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898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4478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0648"/>
            <a:ext cx="6588224" cy="762000"/>
          </a:xfrm>
        </p:spPr>
        <p:txBody>
          <a:bodyPr/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Ch.5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 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Home truths</a:t>
            </a:r>
            <a:endParaRPr lang="ar-SA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102590"/>
            <a:ext cx="7776864" cy="1059447"/>
          </a:xfrm>
        </p:spPr>
        <p:txBody>
          <a:bodyPr/>
          <a:lstStyle/>
          <a:p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5B  </a:t>
            </a:r>
            <a:r>
              <a:rPr lang="en-US" sz="6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A load of old junk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55776" y="6162037"/>
            <a:ext cx="37444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Britannic Bold" pitchFamily="34" charset="0"/>
              </a:rPr>
              <a:t>Ms. </a:t>
            </a:r>
            <a:r>
              <a:rPr lang="en-US" sz="3200" dirty="0" err="1" smtClean="0">
                <a:solidFill>
                  <a:srgbClr val="00B050"/>
                </a:solidFill>
                <a:latin typeface="Britannic Bold" pitchFamily="34" charset="0"/>
              </a:rPr>
              <a:t>Nehad</a:t>
            </a:r>
            <a:r>
              <a:rPr lang="en-US" sz="3200" dirty="0" smtClean="0">
                <a:solidFill>
                  <a:srgbClr val="00B050"/>
                </a:solidFill>
                <a:latin typeface="Britannic Bold" pitchFamily="34" charset="0"/>
              </a:rPr>
              <a:t> A. </a:t>
            </a:r>
            <a:r>
              <a:rPr lang="en-US" sz="3200" dirty="0" err="1" smtClean="0">
                <a:solidFill>
                  <a:srgbClr val="00B050"/>
                </a:solidFill>
                <a:latin typeface="Britannic Bold" pitchFamily="34" charset="0"/>
              </a:rPr>
              <a:t>Asiri</a:t>
            </a:r>
            <a:endParaRPr lang="ar-SA" sz="3200" dirty="0">
              <a:solidFill>
                <a:srgbClr val="00B05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buNone/>
            </a:pPr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“ A house </a:t>
            </a:r>
            <a:r>
              <a:rPr lang="en-US" sz="4000" dirty="0">
                <a:solidFill>
                  <a:srgbClr val="C00000"/>
                </a:solidFill>
                <a:latin typeface="Britannic Bold" pitchFamily="34" charset="0"/>
              </a:rPr>
              <a:t>divided against itself cannot stand</a:t>
            </a:r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.”</a:t>
            </a:r>
            <a:r>
              <a:rPr lang="en-US" sz="3600" dirty="0" smtClean="0">
                <a:latin typeface="Britannic Bold" pitchFamily="34" charset="0"/>
              </a:rPr>
              <a:t/>
            </a:r>
            <a:br>
              <a:rPr lang="en-US" sz="3600" dirty="0" smtClean="0">
                <a:latin typeface="Britannic Bold" pitchFamily="34" charset="0"/>
              </a:rPr>
            </a:b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Britannic Bold" pitchFamily="34" charset="0"/>
              </a:rPr>
              <a:t>Abraham Lincoln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3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666503"/>
            <a:ext cx="6043387" cy="2830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6110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  <a:latin typeface="Britannic Bold" pitchFamily="34" charset="0"/>
              </a:rPr>
              <a:t>OBJECTIVES</a:t>
            </a:r>
            <a:endParaRPr lang="ar-SA" dirty="0">
              <a:solidFill>
                <a:srgbClr val="C00000"/>
              </a:solidFill>
              <a:latin typeface="Britann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88632"/>
          </a:xfrm>
        </p:spPr>
        <p:txBody>
          <a:bodyPr/>
          <a:lstStyle/>
          <a:p>
            <a:pPr marL="0" indent="0" algn="l" rtl="0">
              <a:buNone/>
            </a:pPr>
            <a:r>
              <a:rPr lang="en-US" u="sng" dirty="0" smtClean="0">
                <a:solidFill>
                  <a:srgbClr val="FFC000"/>
                </a:solidFill>
                <a:latin typeface="Britannic Bold" pitchFamily="34" charset="0"/>
                <a:cs typeface="MV Boli" pitchFamily="2" charset="0"/>
              </a:rPr>
              <a:t>Upon completion of this class, students must be able to:</a:t>
            </a:r>
          </a:p>
          <a:p>
            <a:pPr marL="0" indent="0" algn="l" rtl="0">
              <a:buNone/>
            </a:pPr>
            <a:endParaRPr lang="en-US" sz="2800" u="sng" dirty="0" smtClean="0">
              <a:solidFill>
                <a:schemeClr val="accent5">
                  <a:lumMod val="10000"/>
                </a:schemeClr>
              </a:solidFill>
              <a:latin typeface="Britannic Bold" pitchFamily="34" charset="0"/>
              <a:cs typeface="MV Boli" pitchFamily="2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and define different phrasal verbs.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the future tense correctly. (will – be going to )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the present continuous tense correctly.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Construct clear sentences using appropriate grammar rules.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R</a:t>
            </a: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ead for specific information. </a:t>
            </a:r>
          </a:p>
        </p:txBody>
      </p:sp>
    </p:spTree>
    <p:extLst>
      <p:ext uri="{BB962C8B-B14F-4D97-AF65-F5344CB8AC3E}">
        <p14:creationId xmlns:p14="http://schemas.microsoft.com/office/powerpoint/2010/main" val="302299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VOCABULARY</a:t>
            </a:r>
            <a:r>
              <a:rPr lang="en-US" sz="4000" dirty="0" smtClean="0">
                <a:latin typeface="Britannic Bold" pitchFamily="34" charset="0"/>
              </a:rPr>
              <a:t> – </a:t>
            </a:r>
            <a:r>
              <a:rPr lang="en-US" sz="4000" dirty="0" smtClean="0">
                <a:solidFill>
                  <a:srgbClr val="FF9C19"/>
                </a:solidFill>
                <a:latin typeface="Britannic Bold" pitchFamily="34" charset="0"/>
              </a:rPr>
              <a:t>Phrasal verbs</a:t>
            </a:r>
            <a:endParaRPr lang="ar-SA" sz="4000" dirty="0">
              <a:solidFill>
                <a:srgbClr val="FF9C19"/>
              </a:solidFill>
              <a:latin typeface="Britann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2776"/>
            <a:ext cx="8812088" cy="5256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3600" dirty="0" smtClean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A </a:t>
            </a:r>
            <a:r>
              <a:rPr lang="en-US" sz="3600" dirty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phrasal verb is a verb plus a preposition or adverb which creates a meaning different from the original verb</a:t>
            </a:r>
            <a:r>
              <a:rPr lang="en-US" sz="3600" dirty="0" smtClean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.</a:t>
            </a:r>
          </a:p>
          <a:p>
            <a:pPr marL="0" indent="0" algn="l" rtl="0">
              <a:buNone/>
            </a:pPr>
            <a:r>
              <a:rPr lang="en-US" sz="3600" b="1" i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Example</a:t>
            </a:r>
            <a:r>
              <a:rPr lang="en-US" sz="36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:</a:t>
            </a:r>
          </a:p>
          <a:p>
            <a:pPr marL="0" indent="0" algn="l" rtl="0">
              <a:buNone/>
            </a:pPr>
            <a:endParaRPr lang="en-US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indent="0" algn="l" rtl="0">
              <a:buNone/>
            </a:pP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 </a:t>
            </a:r>
            <a:r>
              <a:rPr lang="en-US" sz="4000" b="1" i="1" dirty="0">
                <a:solidFill>
                  <a:srgbClr val="0099CC"/>
                </a:solidFill>
                <a:latin typeface="Book Antiqua" pitchFamily="18" charset="0"/>
              </a:rPr>
              <a:t>ran into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 my teacher at the movies </a:t>
            </a: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last night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. </a:t>
            </a: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              </a:t>
            </a:r>
            <a:r>
              <a:rPr lang="en-US" b="1" i="1" cap="small" dirty="0" smtClean="0">
                <a:solidFill>
                  <a:srgbClr val="FF9C19"/>
                </a:solidFill>
                <a:latin typeface="Book Antiqua" pitchFamily="18" charset="0"/>
              </a:rPr>
              <a:t>run </a:t>
            </a:r>
            <a:r>
              <a:rPr lang="en-US" b="1" i="1" cap="small" dirty="0">
                <a:solidFill>
                  <a:srgbClr val="FF9C19"/>
                </a:solidFill>
                <a:latin typeface="Book Antiqua" pitchFamily="18" charset="0"/>
              </a:rPr>
              <a:t>+ into = </a:t>
            </a:r>
            <a:r>
              <a:rPr lang="en-US" b="1" i="1" cap="small" dirty="0" smtClean="0">
                <a:solidFill>
                  <a:srgbClr val="FF9C19"/>
                </a:solidFill>
                <a:latin typeface="Book Antiqua" pitchFamily="18" charset="0"/>
              </a:rPr>
              <a:t>meet</a:t>
            </a:r>
            <a:endParaRPr lang="en-US" sz="3600" dirty="0">
              <a:solidFill>
                <a:srgbClr val="FF9C19"/>
              </a:solidFill>
              <a:latin typeface="Book Antiqua" pitchFamily="18" charset="0"/>
            </a:endParaRPr>
          </a:p>
          <a:p>
            <a:pPr marL="0" indent="0" algn="l" rtl="0">
              <a:buNone/>
            </a:pPr>
            <a:endParaRPr lang="ar-SA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1" y="3356992"/>
            <a:ext cx="2539903" cy="1516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5434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52400"/>
            <a:ext cx="7088088" cy="914400"/>
          </a:xfrm>
        </p:spPr>
        <p:txBody>
          <a:bodyPr/>
          <a:lstStyle/>
          <a:p>
            <a:pPr rtl="0"/>
            <a:r>
              <a:rPr lang="en-US" sz="3200" dirty="0" smtClean="0">
                <a:solidFill>
                  <a:srgbClr val="C00000"/>
                </a:solidFill>
              </a:rPr>
              <a:t/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) </a:t>
            </a:r>
            <a:r>
              <a:rPr lang="en-US" sz="2800" dirty="0"/>
              <a:t>Check these words in the dictionary</a:t>
            </a:r>
            <a:r>
              <a:rPr lang="en-US" sz="2800" dirty="0" smtClean="0"/>
              <a:t>.</a:t>
            </a:r>
            <a:r>
              <a:rPr lang="en-US" sz="6000" dirty="0" smtClean="0">
                <a:solidFill>
                  <a:srgbClr val="C00000"/>
                </a:solidFill>
              </a:rPr>
              <a:t/>
            </a:r>
            <a:br>
              <a:rPr lang="en-US" sz="6000" dirty="0" smtClean="0">
                <a:solidFill>
                  <a:srgbClr val="C00000"/>
                </a:solidFill>
              </a:rPr>
            </a:b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 smtClean="0">
                <a:solidFill>
                  <a:srgbClr val="FF9C19"/>
                </a:solidFill>
              </a:rPr>
              <a:t>Get rid of </a:t>
            </a:r>
            <a:r>
              <a:rPr lang="en-US" sz="4000" dirty="0" smtClean="0"/>
              <a:t>: </a:t>
            </a:r>
            <a:r>
              <a:rPr lang="en-US" sz="4000" dirty="0" smtClean="0">
                <a:solidFill>
                  <a:srgbClr val="00B050"/>
                </a:solidFill>
              </a:rPr>
              <a:t>to discard or throw away</a:t>
            </a:r>
            <a:r>
              <a:rPr lang="en-US" sz="4000" dirty="0" smtClean="0"/>
              <a:t>.</a:t>
            </a: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need to </a:t>
            </a:r>
            <a:r>
              <a:rPr lang="en-US" sz="3600" b="1" i="1" dirty="0" smtClean="0">
                <a:solidFill>
                  <a:srgbClr val="0099CC"/>
                </a:solidFill>
              </a:rPr>
              <a:t>get rid of </a:t>
            </a:r>
            <a:r>
              <a:rPr lang="en-US" sz="3600" i="1" dirty="0" smtClean="0">
                <a:solidFill>
                  <a:srgbClr val="0099CC"/>
                </a:solidFill>
              </a:rPr>
              <a:t>old junk in the house. </a:t>
            </a:r>
          </a:p>
          <a:p>
            <a:pPr marL="0" indent="0" algn="l" rtl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16356"/>
            <a:ext cx="2736304" cy="27363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996952"/>
            <a:ext cx="5526293" cy="367815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 bwMode="auto">
          <a:xfrm>
            <a:off x="1216573" y="188640"/>
            <a:ext cx="792088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1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893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>
                <a:solidFill>
                  <a:srgbClr val="FF9C19"/>
                </a:solidFill>
              </a:rPr>
              <a:t>keep</a:t>
            </a:r>
            <a:r>
              <a:rPr lang="en-US" sz="4400" dirty="0">
                <a:solidFill>
                  <a:srgbClr val="FF9C19"/>
                </a:solidFill>
              </a:rPr>
              <a:t> </a:t>
            </a:r>
            <a:r>
              <a:rPr lang="en-US" sz="4400" dirty="0" smtClean="0"/>
              <a:t>:</a:t>
            </a:r>
            <a:r>
              <a:rPr lang="en-US" sz="4400" dirty="0" smtClean="0">
                <a:solidFill>
                  <a:srgbClr val="00B050"/>
                </a:solidFill>
              </a:rPr>
              <a:t>to </a:t>
            </a:r>
            <a:r>
              <a:rPr lang="en-US" sz="4400" dirty="0">
                <a:solidFill>
                  <a:srgbClr val="00B050"/>
                </a:solidFill>
              </a:rPr>
              <a:t>save . </a:t>
            </a:r>
          </a:p>
          <a:p>
            <a:pPr marL="0" indent="0" algn="l" rtl="0">
              <a:buNone/>
            </a:pPr>
            <a:r>
              <a:rPr lang="en-US" sz="4400" dirty="0" smtClean="0"/>
              <a:t>Keep </a:t>
            </a:r>
            <a:r>
              <a:rPr lang="en-US" sz="5400" dirty="0" smtClean="0">
                <a:solidFill>
                  <a:srgbClr val="FF0000"/>
                </a:solidFill>
              </a:rPr>
              <a:t>X</a:t>
            </a:r>
            <a:r>
              <a:rPr lang="en-US" sz="4400" dirty="0" smtClean="0"/>
              <a:t> get rid of</a:t>
            </a:r>
          </a:p>
          <a:p>
            <a:pPr marL="0" indent="0" algn="l" rtl="0">
              <a:buNone/>
            </a:pPr>
            <a:endParaRPr lang="en-US" sz="4400" dirty="0" smtClean="0"/>
          </a:p>
          <a:p>
            <a:pPr marL="0" indent="0" algn="l" rtl="0">
              <a:buNone/>
            </a:pPr>
            <a:r>
              <a:rPr lang="en-US" sz="4400" i="1" dirty="0" smtClean="0">
                <a:solidFill>
                  <a:srgbClr val="0099CC"/>
                </a:solidFill>
              </a:rPr>
              <a:t>I will </a:t>
            </a:r>
            <a:r>
              <a:rPr lang="en-US" sz="4400" b="1" i="1" dirty="0" smtClean="0">
                <a:solidFill>
                  <a:srgbClr val="0099CC"/>
                </a:solidFill>
              </a:rPr>
              <a:t>keep</a:t>
            </a:r>
            <a:r>
              <a:rPr lang="en-US" sz="4400" i="1" dirty="0" smtClean="0">
                <a:solidFill>
                  <a:srgbClr val="0099CC"/>
                </a:solidFill>
              </a:rPr>
              <a:t> this old book. It’s very useful. </a:t>
            </a:r>
            <a:endParaRPr lang="en-US" sz="44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011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 smtClean="0">
                <a:solidFill>
                  <a:srgbClr val="FF9C19"/>
                </a:solidFill>
              </a:rPr>
              <a:t>Stuff</a:t>
            </a:r>
            <a:r>
              <a:rPr lang="en-US" sz="4400" dirty="0" smtClean="0">
                <a:solidFill>
                  <a:srgbClr val="FF9C19"/>
                </a:solidFill>
              </a:rPr>
              <a:t> </a:t>
            </a:r>
            <a:r>
              <a:rPr lang="en-US" sz="4400" dirty="0" smtClean="0">
                <a:solidFill>
                  <a:srgbClr val="00B050"/>
                </a:solidFill>
              </a:rPr>
              <a:t>Different </a:t>
            </a:r>
            <a:r>
              <a:rPr lang="en-US" sz="4400" dirty="0">
                <a:solidFill>
                  <a:srgbClr val="00B050"/>
                </a:solidFill>
              </a:rPr>
              <a:t>objects and things</a:t>
            </a:r>
            <a:r>
              <a:rPr lang="en-US" sz="44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l" rtl="0">
              <a:buNone/>
            </a:pPr>
            <a:endParaRPr lang="en-US" sz="44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i="1" dirty="0" smtClean="0">
              <a:solidFill>
                <a:srgbClr val="00B0F0"/>
              </a:solidFill>
            </a:endParaRPr>
          </a:p>
          <a:p>
            <a:pPr marL="0" indent="0" algn="l" rtl="0">
              <a:buNone/>
            </a:pPr>
            <a:r>
              <a:rPr lang="en-US" sz="4400" i="1" dirty="0" smtClean="0">
                <a:solidFill>
                  <a:srgbClr val="00B0F0"/>
                </a:solidFill>
              </a:rPr>
              <a:t>I need to buy some </a:t>
            </a:r>
            <a:r>
              <a:rPr lang="en-US" sz="44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stuff </a:t>
            </a:r>
            <a:r>
              <a:rPr lang="en-US" sz="4400" i="1" dirty="0" smtClean="0">
                <a:solidFill>
                  <a:srgbClr val="00B0F0"/>
                </a:solidFill>
              </a:rPr>
              <a:t>for the party.</a:t>
            </a:r>
            <a:endParaRPr lang="en-US" sz="4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276872"/>
            <a:ext cx="3105695" cy="232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43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dirty="0" smtClean="0">
                <a:solidFill>
                  <a:srgbClr val="FF9C19"/>
                </a:solidFill>
              </a:rPr>
              <a:t>Junk: </a:t>
            </a:r>
            <a:r>
              <a:rPr lang="en-US" sz="3600" dirty="0" smtClean="0">
                <a:solidFill>
                  <a:srgbClr val="00B050"/>
                </a:solidFill>
              </a:rPr>
              <a:t>anything</a:t>
            </a:r>
            <a:r>
              <a:rPr lang="en-US" sz="3600" dirty="0">
                <a:solidFill>
                  <a:srgbClr val="00B050"/>
                </a:solidFill>
              </a:rPr>
              <a:t> that is regarded as </a:t>
            </a:r>
            <a:endParaRPr lang="en-US" sz="36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worthless</a:t>
            </a:r>
            <a:r>
              <a:rPr lang="en-US" sz="3600" dirty="0">
                <a:solidFill>
                  <a:srgbClr val="00B050"/>
                </a:solidFill>
              </a:rPr>
              <a:t>, </a:t>
            </a:r>
            <a:r>
              <a:rPr lang="en-US" sz="3600" dirty="0" smtClean="0">
                <a:solidFill>
                  <a:srgbClr val="00B050"/>
                </a:solidFill>
              </a:rPr>
              <a:t>meaningless;</a:t>
            </a:r>
            <a:r>
              <a:rPr lang="en-US" sz="3600" dirty="0">
                <a:solidFill>
                  <a:srgbClr val="00B050"/>
                </a:solidFill>
              </a:rPr>
              <a:t> trash.</a:t>
            </a:r>
            <a:endParaRPr lang="en-US" sz="36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ar-SA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068959"/>
            <a:ext cx="7848872" cy="351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69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6752"/>
            <a:ext cx="8839200" cy="5661248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A drawer </a:t>
            </a: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               </a:t>
            </a:r>
            <a:r>
              <a:rPr lang="en-US" sz="4400" b="1" dirty="0" smtClean="0">
                <a:solidFill>
                  <a:srgbClr val="FF0000"/>
                </a:solidFill>
              </a:rPr>
              <a:t>A </a:t>
            </a:r>
            <a:r>
              <a:rPr lang="en-US" sz="4400" b="1" dirty="0" smtClean="0">
                <a:solidFill>
                  <a:srgbClr val="FF0000"/>
                </a:solidFill>
              </a:rPr>
              <a:t>cupboard 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endParaRPr lang="en-US" sz="4400" dirty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A pile </a:t>
            </a:r>
            <a:endParaRPr lang="ar-SA" sz="4400" b="1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282" y="1412776"/>
            <a:ext cx="2376264" cy="1872208"/>
          </a:xfrm>
          <a:prstGeom prst="rect">
            <a:avLst/>
          </a:prstGeom>
          <a:ln w="41275">
            <a:solidFill>
              <a:srgbClr val="00B05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135210"/>
            <a:ext cx="3096344" cy="2446402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36" y="4472718"/>
            <a:ext cx="2709416" cy="2217788"/>
          </a:xfrm>
          <a:prstGeom prst="rect">
            <a:avLst/>
          </a:prstGeom>
          <a:ln w="25400" cmpd="sng">
            <a:solidFill>
              <a:srgbClr val="FF9C19"/>
            </a:solidFill>
          </a:ln>
        </p:spPr>
      </p:pic>
    </p:spTree>
    <p:extLst>
      <p:ext uri="{BB962C8B-B14F-4D97-AF65-F5344CB8AC3E}">
        <p14:creationId xmlns:p14="http://schemas.microsoft.com/office/powerpoint/2010/main" val="4174994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READING </a:t>
            </a:r>
            <a:r>
              <a:rPr lang="en-US" dirty="0" smtClean="0">
                <a:solidFill>
                  <a:srgbClr val="C00000"/>
                </a:solidFill>
              </a:rPr>
              <a:t>TIME  </a:t>
            </a:r>
            <a:r>
              <a:rPr lang="en-US" sz="2400" dirty="0" smtClean="0">
                <a:solidFill>
                  <a:srgbClr val="FF9C19"/>
                </a:solidFill>
              </a:rPr>
              <a:t>pg. 38</a:t>
            </a:r>
            <a:endParaRPr lang="ar-SA" sz="24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39200" cy="270128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4800" dirty="0" smtClean="0"/>
              <a:t>Now let’s read the article and learn some new </a:t>
            </a:r>
            <a:r>
              <a:rPr lang="en-US" sz="4800" u="sng" dirty="0" smtClean="0">
                <a:solidFill>
                  <a:srgbClr val="00B050"/>
                </a:solidFill>
              </a:rPr>
              <a:t>phrasal verbs</a:t>
            </a:r>
            <a:r>
              <a:rPr lang="en-US" sz="4800" dirty="0" smtClean="0"/>
              <a:t>. </a:t>
            </a:r>
          </a:p>
          <a:p>
            <a:pPr marL="0" indent="0" algn="ctr" rtl="0">
              <a:buNone/>
            </a:pPr>
            <a:endParaRPr lang="en-US" sz="4800" dirty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r>
              <a:rPr lang="en-US" sz="4000" dirty="0" smtClean="0">
                <a:solidFill>
                  <a:srgbClr val="0099CC"/>
                </a:solidFill>
                <a:sym typeface="Wingdings" pitchFamily="2" charset="2"/>
              </a:rPr>
              <a:t>Guess the meaning of the phrasal verbs in </a:t>
            </a:r>
            <a:r>
              <a:rPr lang="en-US" sz="4000" b="1" dirty="0" smtClean="0">
                <a:solidFill>
                  <a:srgbClr val="0099CC"/>
                </a:solidFill>
                <a:sym typeface="Wingdings" pitchFamily="2" charset="2"/>
              </a:rPr>
              <a:t>bold</a:t>
            </a:r>
            <a:r>
              <a:rPr lang="en-US" sz="4000" dirty="0" smtClean="0">
                <a:solidFill>
                  <a:srgbClr val="0099CC"/>
                </a:solidFill>
                <a:sym typeface="Wingdings" pitchFamily="2" charset="2"/>
              </a:rPr>
              <a:t> .</a:t>
            </a:r>
          </a:p>
          <a:p>
            <a:pPr marL="0" indent="0" algn="ctr" rtl="0">
              <a:buNone/>
            </a:pPr>
            <a:endParaRPr lang="ar-SA" sz="3600" dirty="0"/>
          </a:p>
        </p:txBody>
      </p:sp>
      <p:sp>
        <p:nvSpPr>
          <p:cNvPr id="9" name="Oval 8"/>
          <p:cNvSpPr/>
          <p:nvPr/>
        </p:nvSpPr>
        <p:spPr bwMode="auto">
          <a:xfrm>
            <a:off x="153840" y="5373216"/>
            <a:ext cx="648072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2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84984"/>
            <a:ext cx="5256584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42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Clear </a:t>
            </a:r>
            <a:r>
              <a:rPr lang="en-US" dirty="0" smtClean="0"/>
              <a:t>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 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68760"/>
            <a:ext cx="8839200" cy="5360640"/>
          </a:xfrm>
        </p:spPr>
        <p:txBody>
          <a:bodyPr/>
          <a:lstStyle/>
          <a:p>
            <a:pPr algn="ctr" rtl="0"/>
            <a:r>
              <a:rPr lang="en-US" sz="3600" dirty="0" smtClean="0"/>
              <a:t>To tidy or clean a room or a house and remove the things you don’t want any more.</a:t>
            </a:r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I’m going to </a:t>
            </a:r>
            <a:r>
              <a:rPr lang="en-US" sz="3600" i="1" dirty="0" smtClean="0">
                <a:solidFill>
                  <a:srgbClr val="FF9C19"/>
                </a:solidFill>
              </a:rPr>
              <a:t>clear out </a:t>
            </a:r>
            <a:r>
              <a:rPr lang="en-US" sz="3600" i="1" dirty="0" smtClean="0">
                <a:solidFill>
                  <a:srgbClr val="0099CC"/>
                </a:solidFill>
              </a:rPr>
              <a:t>the garage this weekend.</a:t>
            </a:r>
            <a:endParaRPr lang="ar-SA" sz="3600" i="1" dirty="0">
              <a:solidFill>
                <a:srgbClr val="0099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3003555" cy="309634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>
            <a:off x="3707904" y="4365104"/>
            <a:ext cx="1152128" cy="0"/>
          </a:xfrm>
          <a:prstGeom prst="straightConnector1">
            <a:avLst/>
          </a:prstGeom>
          <a:solidFill>
            <a:schemeClr val="accent1"/>
          </a:solidFill>
          <a:ln w="136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96952"/>
            <a:ext cx="360040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91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Sort </a:t>
            </a:r>
            <a:r>
              <a:rPr lang="en-US" dirty="0"/>
              <a:t>(</a:t>
            </a:r>
            <a:r>
              <a:rPr lang="en-US" dirty="0" err="1"/>
              <a:t>sth</a:t>
            </a:r>
            <a:r>
              <a:rPr lang="en-US" dirty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 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organize or arrange things.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need to </a:t>
            </a:r>
            <a:r>
              <a:rPr lang="en-US" sz="3600" i="1" dirty="0" smtClean="0">
                <a:solidFill>
                  <a:srgbClr val="FF9C19"/>
                </a:solidFill>
              </a:rPr>
              <a:t>sort out </a:t>
            </a:r>
            <a:r>
              <a:rPr lang="en-US" sz="3600" i="1" dirty="0" smtClean="0">
                <a:solidFill>
                  <a:srgbClr val="0099CC"/>
                </a:solidFill>
              </a:rPr>
              <a:t>the garbage according to it’s material. </a:t>
            </a:r>
            <a:endParaRPr lang="ar-SA" sz="3600" i="1" dirty="0">
              <a:solidFill>
                <a:srgbClr val="0099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276872"/>
            <a:ext cx="5429821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8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SA" dirty="0" smtClean="0">
                <a:solidFill>
                  <a:srgbClr val="FF9C19"/>
                </a:solidFill>
              </a:rPr>
              <a:t> </a:t>
            </a:r>
            <a:r>
              <a:rPr lang="en-US" dirty="0" smtClean="0">
                <a:solidFill>
                  <a:srgbClr val="FF9C19"/>
                </a:solidFill>
              </a:rPr>
              <a:t>Give </a:t>
            </a:r>
            <a:r>
              <a:rPr lang="en-US" dirty="0"/>
              <a:t>(</a:t>
            </a:r>
            <a:r>
              <a:rPr lang="en-US" dirty="0" err="1"/>
              <a:t>sth</a:t>
            </a:r>
            <a:r>
              <a:rPr lang="en-US" dirty="0"/>
              <a:t>) </a:t>
            </a:r>
            <a:r>
              <a:rPr lang="en-US" dirty="0" smtClean="0">
                <a:solidFill>
                  <a:srgbClr val="FF9C19"/>
                </a:solidFill>
              </a:rPr>
              <a:t>away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give something to someone for free.</a:t>
            </a:r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didn’t need my old TV so I </a:t>
            </a:r>
            <a:r>
              <a:rPr lang="en-US" sz="3600" i="1" dirty="0" smtClean="0">
                <a:solidFill>
                  <a:srgbClr val="FF9C19"/>
                </a:solidFill>
              </a:rPr>
              <a:t>gave</a:t>
            </a:r>
            <a:r>
              <a:rPr lang="en-US" sz="3600" i="1" dirty="0" smtClean="0">
                <a:solidFill>
                  <a:srgbClr val="0099CC"/>
                </a:solidFill>
              </a:rPr>
              <a:t> it</a:t>
            </a:r>
            <a:r>
              <a:rPr lang="en-US" sz="3600" i="1" dirty="0" smtClean="0">
                <a:solidFill>
                  <a:srgbClr val="FF9C19"/>
                </a:solidFill>
              </a:rPr>
              <a:t> away</a:t>
            </a:r>
            <a:r>
              <a:rPr lang="en-US" sz="3600" dirty="0" smtClean="0">
                <a:solidFill>
                  <a:srgbClr val="0099CC"/>
                </a:solidFill>
              </a:rPr>
              <a:t>.</a:t>
            </a:r>
            <a:endParaRPr lang="ar-SA" sz="3600" dirty="0">
              <a:solidFill>
                <a:srgbClr val="0099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564904"/>
            <a:ext cx="52565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65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52400"/>
            <a:ext cx="881628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FF9C19"/>
                </a:solidFill>
              </a:rPr>
              <a:t>       </a:t>
            </a:r>
            <a:r>
              <a:rPr lang="en-US" sz="3600" dirty="0" smtClean="0">
                <a:solidFill>
                  <a:srgbClr val="FF9C19"/>
                </a:solidFill>
              </a:rPr>
              <a:t>Throw </a:t>
            </a:r>
            <a:r>
              <a:rPr lang="en-US" sz="3600" dirty="0"/>
              <a:t>(</a:t>
            </a:r>
            <a:r>
              <a:rPr lang="en-US" sz="3600" dirty="0" err="1"/>
              <a:t>sth</a:t>
            </a:r>
            <a:r>
              <a:rPr lang="en-US" sz="3600" dirty="0"/>
              <a:t>) </a:t>
            </a:r>
            <a:r>
              <a:rPr lang="en-US" sz="3600" dirty="0" smtClean="0">
                <a:solidFill>
                  <a:srgbClr val="FF9C19"/>
                </a:solidFill>
              </a:rPr>
              <a:t>away </a:t>
            </a:r>
            <a:r>
              <a:rPr lang="en-US" sz="4000" dirty="0" smtClean="0">
                <a:solidFill>
                  <a:srgbClr val="FF0000"/>
                </a:solidFill>
              </a:rPr>
              <a:t>/</a:t>
            </a:r>
            <a:r>
              <a:rPr lang="en-US" sz="3600" dirty="0" smtClean="0">
                <a:solidFill>
                  <a:srgbClr val="FF9C19"/>
                </a:solidFill>
              </a:rPr>
              <a:t> throw </a:t>
            </a:r>
            <a:r>
              <a:rPr lang="en-US" sz="3600" dirty="0"/>
              <a:t>(</a:t>
            </a:r>
            <a:r>
              <a:rPr lang="en-US" sz="3600" dirty="0" err="1"/>
              <a:t>sth</a:t>
            </a:r>
            <a:r>
              <a:rPr lang="en-US" sz="3600" dirty="0"/>
              <a:t>)</a:t>
            </a:r>
            <a:r>
              <a:rPr lang="en-US" sz="3600" dirty="0" smtClean="0">
                <a:solidFill>
                  <a:srgbClr val="FF9C19"/>
                </a:solidFill>
              </a:rPr>
              <a:t> out</a:t>
            </a:r>
            <a:endParaRPr lang="ar-SA" sz="36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40768"/>
            <a:ext cx="8839200" cy="5517232"/>
          </a:xfrm>
        </p:spPr>
        <p:txBody>
          <a:bodyPr/>
          <a:lstStyle/>
          <a:p>
            <a:pPr algn="ctr" rtl="0"/>
            <a:r>
              <a:rPr lang="en-US" sz="4000" dirty="0" smtClean="0"/>
              <a:t>To put something in the rubbish bin because you don’t want it anymore.</a:t>
            </a:r>
          </a:p>
          <a:p>
            <a:pPr marL="0" indent="0" algn="ctr" rtl="0">
              <a:buNone/>
            </a:pPr>
            <a:endParaRPr lang="en-US" sz="4000" dirty="0" smtClean="0"/>
          </a:p>
          <a:p>
            <a:pPr marL="0" indent="0" algn="ctr" rtl="0">
              <a:buNone/>
            </a:pPr>
            <a:endParaRPr lang="en-US" sz="4000" dirty="0"/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4000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4000" dirty="0" smtClean="0">
                <a:solidFill>
                  <a:srgbClr val="0099CC"/>
                </a:solidFill>
              </a:rPr>
              <a:t>This chair is broken. I will </a:t>
            </a:r>
            <a:r>
              <a:rPr lang="en-US" sz="4000" dirty="0" smtClean="0">
                <a:solidFill>
                  <a:srgbClr val="FF9C19"/>
                </a:solidFill>
              </a:rPr>
              <a:t>throw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99CC"/>
                </a:solidFill>
              </a:rPr>
              <a:t>it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9C19"/>
                </a:solidFill>
              </a:rPr>
              <a:t>out</a:t>
            </a:r>
            <a:r>
              <a:rPr lang="en-US" sz="4000" dirty="0" smtClean="0"/>
              <a:t>.</a:t>
            </a:r>
            <a:endParaRPr lang="ar-S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780928"/>
            <a:ext cx="4014344" cy="2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9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Take</a:t>
            </a:r>
            <a:r>
              <a:rPr lang="en-US" dirty="0" smtClean="0"/>
              <a:t> 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Remove something from a place.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r>
              <a:rPr lang="en-US" sz="3600" dirty="0" smtClean="0">
                <a:solidFill>
                  <a:srgbClr val="0099CC"/>
                </a:solidFill>
              </a:rPr>
              <a:t>Can you </a:t>
            </a:r>
            <a:r>
              <a:rPr lang="en-US" sz="3600" dirty="0" smtClean="0">
                <a:solidFill>
                  <a:srgbClr val="FF9C19"/>
                </a:solidFill>
              </a:rPr>
              <a:t>take</a:t>
            </a:r>
            <a:r>
              <a:rPr lang="en-US" sz="3600" dirty="0" smtClean="0">
                <a:solidFill>
                  <a:srgbClr val="0099CC"/>
                </a:solidFill>
              </a:rPr>
              <a:t> the garbage </a:t>
            </a:r>
            <a:r>
              <a:rPr lang="en-US" sz="3600" dirty="0" smtClean="0">
                <a:solidFill>
                  <a:srgbClr val="FF9C19"/>
                </a:solidFill>
              </a:rPr>
              <a:t>out</a:t>
            </a:r>
            <a:r>
              <a:rPr lang="en-US" sz="3600" dirty="0" smtClean="0">
                <a:solidFill>
                  <a:srgbClr val="0099CC"/>
                </a:solidFill>
              </a:rPr>
              <a:t> for me , please?</a:t>
            </a:r>
            <a:endParaRPr lang="ar-SA" sz="3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80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Tidy </a:t>
            </a:r>
            <a:r>
              <a:rPr lang="en-US" dirty="0" smtClean="0"/>
              <a:t>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up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make a place neat and organized by putting things back in their places.</a:t>
            </a:r>
          </a:p>
          <a:p>
            <a:pPr algn="ctr" rtl="0"/>
            <a:endParaRPr lang="en-US" sz="3600" dirty="0" smtClean="0"/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FF9C19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FF9C19"/>
              </a:solidFill>
            </a:endParaRPr>
          </a:p>
          <a:p>
            <a:pPr marL="0" indent="0" algn="ctr" rtl="0">
              <a:buNone/>
            </a:pPr>
            <a:r>
              <a:rPr lang="en-US" i="1" dirty="0" smtClean="0">
                <a:solidFill>
                  <a:srgbClr val="FF9C19"/>
                </a:solidFill>
              </a:rPr>
              <a:t>Tidy up </a:t>
            </a:r>
            <a:r>
              <a:rPr lang="en-US" i="1" dirty="0" smtClean="0">
                <a:solidFill>
                  <a:srgbClr val="0099CC"/>
                </a:solidFill>
              </a:rPr>
              <a:t>the house. Some friends are coming.</a:t>
            </a:r>
            <a:endParaRPr lang="ar-SA" i="1" dirty="0">
              <a:solidFill>
                <a:srgbClr val="0099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579751"/>
            <a:ext cx="3197586" cy="32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97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9C19"/>
                </a:solidFill>
              </a:rPr>
              <a:t>Put</a:t>
            </a:r>
            <a:r>
              <a:rPr lang="en-US" dirty="0" smtClean="0"/>
              <a:t> 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away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put something in the place where you usually keep it.</a:t>
            </a:r>
          </a:p>
          <a:p>
            <a:pPr algn="ctr" rtl="0"/>
            <a:endParaRPr lang="en-US" sz="3600" i="1" dirty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Sarah, don’t leave your clothes on the floor. </a:t>
            </a:r>
            <a:r>
              <a:rPr lang="en-US" sz="3600" i="1" dirty="0" smtClean="0">
                <a:solidFill>
                  <a:srgbClr val="FF9C19"/>
                </a:solidFill>
              </a:rPr>
              <a:t>Put</a:t>
            </a:r>
            <a:r>
              <a:rPr lang="en-US" sz="3600" i="1" dirty="0" smtClean="0">
                <a:solidFill>
                  <a:srgbClr val="0099CC"/>
                </a:solidFill>
              </a:rPr>
              <a:t> them </a:t>
            </a:r>
            <a:r>
              <a:rPr lang="en-US" sz="3600" i="1" dirty="0" smtClean="0">
                <a:solidFill>
                  <a:srgbClr val="FF9C19"/>
                </a:solidFill>
              </a:rPr>
              <a:t>away</a:t>
            </a:r>
            <a:r>
              <a:rPr lang="en-US" sz="3600" i="1" dirty="0" smtClean="0">
                <a:solidFill>
                  <a:srgbClr val="0099CC"/>
                </a:solidFill>
              </a:rPr>
              <a:t>.</a:t>
            </a:r>
            <a:endParaRPr lang="ar-SA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3691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Come back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return to a place.</a:t>
            </a:r>
          </a:p>
          <a:p>
            <a:pPr algn="ctr" rtl="0"/>
            <a:endParaRPr lang="en-US" sz="3600" dirty="0" smtClean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We will have an exam when we </a:t>
            </a:r>
            <a:r>
              <a:rPr lang="en-US" sz="3600" i="1" dirty="0" smtClean="0">
                <a:solidFill>
                  <a:srgbClr val="FF9C19"/>
                </a:solidFill>
              </a:rPr>
              <a:t>come back</a:t>
            </a:r>
            <a:r>
              <a:rPr lang="en-US" sz="3600" i="1" dirty="0" smtClean="0">
                <a:solidFill>
                  <a:srgbClr val="0099CC"/>
                </a:solidFill>
              </a:rPr>
              <a:t> after the holiday.</a:t>
            </a:r>
            <a:endParaRPr lang="en-US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98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9C19"/>
                </a:solidFill>
              </a:rPr>
              <a:t>Go through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sth</a:t>
            </a:r>
            <a:r>
              <a:rPr lang="en-US" dirty="0" smtClean="0">
                <a:solidFill>
                  <a:schemeClr val="tx2"/>
                </a:solidFill>
              </a:rPr>
              <a:t>) </a:t>
            </a:r>
            <a:endParaRPr lang="ar-SA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look at things carefully in order to decide what to do with them.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</a:t>
            </a:r>
            <a:r>
              <a:rPr lang="en-US" sz="3600" i="1" dirty="0" smtClean="0">
                <a:solidFill>
                  <a:srgbClr val="FF9C19"/>
                </a:solidFill>
              </a:rPr>
              <a:t>went through </a:t>
            </a:r>
            <a:r>
              <a:rPr lang="en-US" sz="3600" i="1" dirty="0" smtClean="0">
                <a:solidFill>
                  <a:srgbClr val="0099CC"/>
                </a:solidFill>
              </a:rPr>
              <a:t>everything in these boxes and threw away a lot of junk. </a:t>
            </a:r>
            <a:endParaRPr lang="ar-SA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8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833" y="219560"/>
            <a:ext cx="7160096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READING </a:t>
            </a:r>
            <a:r>
              <a:rPr lang="en-US" dirty="0" smtClean="0">
                <a:solidFill>
                  <a:srgbClr val="C00000"/>
                </a:solidFill>
              </a:rPr>
              <a:t>TIME  </a:t>
            </a:r>
            <a:r>
              <a:rPr lang="en-US" sz="2400" dirty="0" smtClean="0">
                <a:solidFill>
                  <a:srgbClr val="FF9C19"/>
                </a:solidFill>
              </a:rPr>
              <a:t>pg. 38</a:t>
            </a:r>
            <a:endParaRPr lang="ar-SA" sz="24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solidFill>
                  <a:srgbClr val="00B050"/>
                </a:solidFill>
              </a:rPr>
              <a:t>b) </a:t>
            </a:r>
            <a:r>
              <a:rPr lang="en-US" u="sng" dirty="0" smtClean="0">
                <a:solidFill>
                  <a:srgbClr val="00B050"/>
                </a:solidFill>
              </a:rPr>
              <a:t>Tick the true sentences. Correct the false ones.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The article tells you how to get rid of rubbish. </a:t>
            </a:r>
            <a:r>
              <a:rPr lang="en-US" sz="2400" dirty="0" smtClean="0">
                <a:solidFill>
                  <a:srgbClr val="0070C0"/>
                </a:solidFill>
              </a:rPr>
              <a:t> 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You </a:t>
            </a:r>
            <a:r>
              <a:rPr lang="en-US" sz="2400" dirty="0" smtClean="0">
                <a:solidFill>
                  <a:srgbClr val="0070C0"/>
                </a:solidFill>
              </a:rPr>
              <a:t>need an hour for each room</a:t>
            </a:r>
            <a:r>
              <a:rPr lang="en-US" sz="2400" dirty="0" smtClean="0">
                <a:solidFill>
                  <a:srgbClr val="0070C0"/>
                </a:solidFill>
              </a:rPr>
              <a:t>.          </a:t>
            </a:r>
            <a:endParaRPr lang="en-US" sz="2800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You </a:t>
            </a:r>
            <a:r>
              <a:rPr lang="en-US" sz="2400" dirty="0" smtClean="0">
                <a:solidFill>
                  <a:srgbClr val="0070C0"/>
                </a:solidFill>
              </a:rPr>
              <a:t>should put things in three piles</a:t>
            </a:r>
            <a:r>
              <a:rPr lang="en-US" sz="2400" dirty="0" smtClean="0">
                <a:solidFill>
                  <a:srgbClr val="0070C0"/>
                </a:solidFill>
              </a:rPr>
              <a:t>. 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Put things you don’t want in a junk drawer</a:t>
            </a:r>
            <a:r>
              <a:rPr lang="en-US" sz="2400" dirty="0" smtClean="0">
                <a:solidFill>
                  <a:srgbClr val="0070C0"/>
                </a:solidFill>
              </a:rPr>
              <a:t>.  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Don’t buy things if you’ve got something similar</a:t>
            </a:r>
            <a:r>
              <a:rPr lang="en-US" sz="2800" dirty="0" smtClean="0">
                <a:solidFill>
                  <a:srgbClr val="0070C0"/>
                </a:solidFill>
              </a:rPr>
              <a:t>.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00B050"/>
                </a:solidFill>
              </a:rPr>
              <a:t>c</a:t>
            </a:r>
            <a:r>
              <a:rPr lang="en-US" dirty="0" smtClean="0">
                <a:solidFill>
                  <a:srgbClr val="00B050"/>
                </a:solidFill>
              </a:rPr>
              <a:t>) What  do you think of the advice in the article? Do you need to do this in your home?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dirty="0">
              <a:solidFill>
                <a:srgbClr val="0070C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0070C0"/>
              </a:solidFill>
            </a:endParaRPr>
          </a:p>
          <a:p>
            <a:pPr marL="0" indent="0" algn="l" rtl="0">
              <a:buNone/>
            </a:pPr>
            <a:endParaRPr lang="ar-SA" dirty="0"/>
          </a:p>
        </p:txBody>
      </p:sp>
      <p:sp>
        <p:nvSpPr>
          <p:cNvPr id="6" name="Rectangle 5"/>
          <p:cNvSpPr/>
          <p:nvPr/>
        </p:nvSpPr>
        <p:spPr bwMode="auto">
          <a:xfrm>
            <a:off x="5942834" y="2961016"/>
            <a:ext cx="1296144" cy="41806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2 hours</a:t>
            </a:r>
            <a:endParaRPr kumimoji="0" lang="ar-SA" sz="2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890840" y="3643742"/>
            <a:ext cx="2145656" cy="62416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Things you can’t decide about</a:t>
            </a:r>
            <a:endParaRPr kumimoji="0" lang="ar-SA" sz="2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0"/>
            <a:ext cx="1656184" cy="12368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40" y="2388303"/>
            <a:ext cx="495498" cy="495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85" y="3395993"/>
            <a:ext cx="495498" cy="495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78" y="4375922"/>
            <a:ext cx="495498" cy="495498"/>
          </a:xfrm>
          <a:prstGeom prst="rect">
            <a:avLst/>
          </a:prstGeom>
        </p:spPr>
      </p:pic>
      <p:sp>
        <p:nvSpPr>
          <p:cNvPr id="13" name="Multiply 12"/>
          <p:cNvSpPr/>
          <p:nvPr/>
        </p:nvSpPr>
        <p:spPr>
          <a:xfrm>
            <a:off x="5364088" y="2924944"/>
            <a:ext cx="461216" cy="432048"/>
          </a:xfrm>
          <a:prstGeom prst="mathMultiply">
            <a:avLst>
              <a:gd name="adj1" fmla="val 1573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/>
          <p:cNvSpPr/>
          <p:nvPr/>
        </p:nvSpPr>
        <p:spPr>
          <a:xfrm>
            <a:off x="6429624" y="3835862"/>
            <a:ext cx="461216" cy="432048"/>
          </a:xfrm>
          <a:prstGeom prst="mathMultiply">
            <a:avLst>
              <a:gd name="adj1" fmla="val 1573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6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 </a:t>
            </a:r>
            <a:r>
              <a:rPr lang="ar-SA" sz="2800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LISTENING &amp; GRAMMAR </a:t>
            </a:r>
            <a:r>
              <a:rPr lang="en-US" sz="2000" dirty="0" smtClean="0">
                <a:solidFill>
                  <a:srgbClr val="FF9C19"/>
                </a:solidFill>
              </a:rPr>
              <a:t>pg. 38</a:t>
            </a:r>
            <a:endParaRPr lang="ar-SA" sz="2000" dirty="0">
              <a:solidFill>
                <a:srgbClr val="FF9C19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64" y="1772816"/>
            <a:ext cx="4038600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038475" cy="28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445224"/>
            <a:ext cx="925252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ctr">
              <a:buAutoNum type="alphaLcParenR"/>
            </a:pPr>
            <a:r>
              <a:rPr lang="en-US" sz="2800" b="1" dirty="0" smtClean="0">
                <a:solidFill>
                  <a:schemeClr val="accent4"/>
                </a:solidFill>
                <a:latin typeface="+mj-lt"/>
              </a:rPr>
              <a:t> Look at the picture. What are Ian an Liz doing ? Why are they doing this ?</a:t>
            </a:r>
          </a:p>
          <a:p>
            <a:pPr algn="ctr"/>
            <a:r>
              <a:rPr lang="en-US" sz="3200" dirty="0" smtClean="0">
                <a:solidFill>
                  <a:srgbClr val="00B050"/>
                </a:solidFill>
              </a:rPr>
              <a:t>continue answering b, c and d .</a:t>
            </a:r>
          </a:p>
          <a:p>
            <a:endParaRPr lang="ar-SA" dirty="0"/>
          </a:p>
        </p:txBody>
      </p:sp>
      <p:sp>
        <p:nvSpPr>
          <p:cNvPr id="5" name="Oval 4"/>
          <p:cNvSpPr/>
          <p:nvPr/>
        </p:nvSpPr>
        <p:spPr bwMode="auto">
          <a:xfrm>
            <a:off x="251520" y="1484784"/>
            <a:ext cx="648072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4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5B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23334" y="4437112"/>
            <a:ext cx="887933" cy="88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05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87987"/>
            <a:ext cx="8839200" cy="4449325"/>
          </a:xfrm>
        </p:spPr>
        <p:txBody>
          <a:bodyPr/>
          <a:lstStyle/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She’s picking them up tomorrow evening after work.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Ok, I’ll throw those away.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I’m going to sort out the rest of them at the weekend.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But you’ll never listen to them again.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That old thing? It’s going to break the first time he uses it!  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00206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endParaRPr lang="ar-SA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auto">
          <a:xfrm>
            <a:off x="1796008" y="188640"/>
            <a:ext cx="759768" cy="954107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5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260648"/>
            <a:ext cx="65882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latin typeface="Aharoni" pitchFamily="2" charset="-79"/>
                <a:cs typeface="Aharoni" pitchFamily="2" charset="-79"/>
              </a:rPr>
              <a:t>Work in pairs. Match these sentences to things a-e in the picture.</a:t>
            </a:r>
            <a:endParaRPr lang="ar-SA" sz="2800" b="1" dirty="0">
              <a:latin typeface="Aharoni" pitchFamily="2" charset="-79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1698672" y="2204864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e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4932040" y="2694668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d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 bwMode="auto">
          <a:xfrm>
            <a:off x="2468397" y="3651864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b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 bwMode="auto">
          <a:xfrm>
            <a:off x="6588224" y="4170151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a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 bwMode="auto">
          <a:xfrm>
            <a:off x="1979858" y="5157192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c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596" y="5223226"/>
            <a:ext cx="1885900" cy="153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98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52400"/>
            <a:ext cx="7376120" cy="914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The future: </a:t>
            </a:r>
            <a:r>
              <a:rPr lang="en-US" sz="3200" dirty="0" smtClean="0">
                <a:solidFill>
                  <a:srgbClr val="FF9C19"/>
                </a:solidFill>
              </a:rPr>
              <a:t>will, be going to , present continuous</a:t>
            </a:r>
            <a:endParaRPr lang="ar-SA" sz="3200" dirty="0">
              <a:solidFill>
                <a:srgbClr val="FF9C19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08920"/>
            <a:ext cx="7056784" cy="1656184"/>
          </a:xfrm>
        </p:spPr>
      </p:pic>
    </p:spTree>
    <p:extLst>
      <p:ext uri="{BB962C8B-B14F-4D97-AF65-F5344CB8AC3E}">
        <p14:creationId xmlns:p14="http://schemas.microsoft.com/office/powerpoint/2010/main" val="1502860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99392"/>
            <a:ext cx="7924800" cy="1440160"/>
          </a:xfrm>
        </p:spPr>
        <p:txBody>
          <a:bodyPr/>
          <a:lstStyle/>
          <a:p>
            <a:pPr rtl="0"/>
            <a:r>
              <a:rPr lang="en-US" sz="5400" dirty="0" smtClean="0">
                <a:solidFill>
                  <a:srgbClr val="00B050"/>
                </a:solidFill>
              </a:rPr>
              <a:t>WILL</a:t>
            </a:r>
            <a:endParaRPr lang="ar-SA" sz="5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839200" cy="5589240"/>
          </a:xfrm>
        </p:spPr>
        <p:txBody>
          <a:bodyPr/>
          <a:lstStyle/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When </a:t>
            </a:r>
            <a:r>
              <a:rPr lang="en-US" b="1" dirty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we decide to do something at the time of speaking</a:t>
            </a:r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.    </a:t>
            </a:r>
            <a:r>
              <a:rPr lang="en-US" b="1" dirty="0" smtClean="0">
                <a:latin typeface="Aharoni" pitchFamily="2" charset="-79"/>
                <a:ea typeface="Arial Unicode MS" pitchFamily="34" charset="-128"/>
                <a:cs typeface="Aharoni" pitchFamily="2" charset="-79"/>
              </a:rPr>
              <a:t> </a:t>
            </a:r>
          </a:p>
          <a:p>
            <a:pPr marL="0" indent="0" algn="l" rtl="0">
              <a:buNone/>
            </a:pP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’ll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throw 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away.</a:t>
            </a:r>
          </a:p>
          <a:p>
            <a:pPr marL="0" indent="0" algn="l" rtl="0">
              <a:buNone/>
            </a:pPr>
            <a:r>
              <a:rPr lang="en-US" sz="2800" dirty="0" smtClean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2</a:t>
            </a:r>
            <a:r>
              <a:rPr lang="en-US" sz="2800" dirty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. </a:t>
            </a:r>
            <a:r>
              <a:rPr lang="en-US" dirty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A prediction </a:t>
            </a:r>
            <a:r>
              <a:rPr lang="en-US" dirty="0" smtClean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 or promise not based on present evidence. </a:t>
            </a:r>
            <a:r>
              <a:rPr lang="en-US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  </a:t>
            </a:r>
          </a:p>
          <a:p>
            <a:pPr marL="0" indent="0" algn="l" rtl="0">
              <a:buNone/>
            </a:pPr>
            <a:r>
              <a:rPr lang="en-US" sz="2800" dirty="0" smtClean="0"/>
              <a:t>Who </a:t>
            </a:r>
            <a:r>
              <a:rPr lang="en-US" sz="2800" dirty="0"/>
              <a:t>do you think </a:t>
            </a:r>
            <a:r>
              <a:rPr lang="en-US" sz="2800" b="1" dirty="0"/>
              <a:t>will get</a:t>
            </a:r>
            <a:r>
              <a:rPr lang="en-US" sz="2800" dirty="0"/>
              <a:t> the job</a:t>
            </a:r>
            <a:r>
              <a:rPr lang="en-US" sz="2800" dirty="0" smtClean="0"/>
              <a:t>?</a:t>
            </a:r>
          </a:p>
          <a:p>
            <a:pPr marL="0" indent="0" algn="l" rtl="0">
              <a:buNone/>
            </a:pPr>
            <a:r>
              <a:rPr lang="en-US" sz="2800" i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3</a:t>
            </a:r>
            <a:r>
              <a:rPr lang="en-US" i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 Future facts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.    </a:t>
            </a:r>
          </a:p>
          <a:p>
            <a:pPr marL="0" indent="0" algn="l" rtl="0">
              <a:buNone/>
            </a:pPr>
            <a:r>
              <a:rPr lang="en-US" sz="2800" dirty="0" smtClean="0"/>
              <a:t>I’</a:t>
            </a:r>
            <a:r>
              <a:rPr lang="en-US" sz="2800" b="1" dirty="0" smtClean="0"/>
              <a:t>ll be </a:t>
            </a:r>
            <a:r>
              <a:rPr lang="en-US" sz="2800" dirty="0" smtClean="0"/>
              <a:t>20 next birthday.</a:t>
            </a:r>
          </a:p>
          <a:p>
            <a:pPr marL="0" indent="0" algn="l" rtl="0">
              <a:buNone/>
            </a:pPr>
            <a:r>
              <a:rPr lang="en-US" sz="2800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4</a:t>
            </a:r>
            <a:r>
              <a:rPr lang="en-US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. Offers or a </a:t>
            </a:r>
            <a:r>
              <a:rPr lang="en-US" i="1" dirty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Voluntary </a:t>
            </a:r>
            <a:r>
              <a:rPr lang="en-US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Action.  </a:t>
            </a:r>
          </a:p>
          <a:p>
            <a:pPr marL="0" indent="0" algn="l" rtl="0">
              <a:buNone/>
            </a:pPr>
            <a:r>
              <a:rPr lang="en-US" sz="2800" dirty="0" smtClean="0"/>
              <a:t>I’</a:t>
            </a:r>
            <a:r>
              <a:rPr lang="en-US" sz="2800" b="1" dirty="0" smtClean="0"/>
              <a:t>ll open </a:t>
            </a:r>
            <a:r>
              <a:rPr lang="en-US" sz="2800" dirty="0" smtClean="0"/>
              <a:t>the door for you.</a:t>
            </a:r>
          </a:p>
          <a:p>
            <a:pPr marL="0" indent="0" algn="l" rtl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09500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00B050"/>
                </a:solidFill>
              </a:rPr>
              <a:t>WILL</a:t>
            </a:r>
            <a:endParaRPr lang="ar-S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91600" cy="51816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Subject + </a:t>
            </a:r>
            <a:r>
              <a:rPr lang="en-US" b="1" dirty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‘ll  / will </a:t>
            </a:r>
            <a:r>
              <a:rPr lang="en-US" b="1" dirty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+ infinitive </a:t>
            </a:r>
            <a:endParaRPr lang="en-US" b="1" dirty="0" smtClean="0">
              <a:solidFill>
                <a:srgbClr val="FF0000"/>
              </a:solidFill>
              <a:latin typeface="MV Boli" pitchFamily="2" charset="0"/>
              <a:cs typeface="MV Boli" pitchFamily="2" charset="0"/>
            </a:endParaRP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( </a:t>
            </a:r>
            <a:r>
              <a:rPr lang="en-US" b="1" dirty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positive</a:t>
            </a: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)</a:t>
            </a:r>
          </a:p>
          <a:p>
            <a:pPr marL="0" indent="0" algn="l" rtl="0">
              <a:buNone/>
            </a:pPr>
            <a:r>
              <a:rPr lang="en-US" dirty="0" smtClean="0"/>
              <a:t>She’</a:t>
            </a:r>
            <a:r>
              <a:rPr lang="en-US" b="1" dirty="0" smtClean="0"/>
              <a:t>ll </a:t>
            </a:r>
            <a:r>
              <a:rPr lang="en-US" b="1" dirty="0"/>
              <a:t>be </a:t>
            </a:r>
            <a:r>
              <a:rPr lang="en-US" dirty="0"/>
              <a:t>20 next birthday.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Subject + </a:t>
            </a:r>
            <a:r>
              <a:rPr lang="en-US" b="1" dirty="0" smtClean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won’t /will not </a:t>
            </a:r>
            <a:r>
              <a:rPr lang="en-US" b="1" dirty="0" smtClean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+ Infinitive </a:t>
            </a: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(negative)</a:t>
            </a:r>
          </a:p>
          <a:p>
            <a:pPr marL="0" indent="0" algn="l" rtl="0">
              <a:buNone/>
            </a:pPr>
            <a:r>
              <a:rPr lang="en-US" dirty="0" smtClean="0"/>
              <a:t> </a:t>
            </a:r>
            <a:r>
              <a:rPr lang="en-US" dirty="0"/>
              <a:t>He </a:t>
            </a:r>
            <a:r>
              <a:rPr lang="en-US" b="1" dirty="0"/>
              <a:t>won’t throw</a:t>
            </a:r>
            <a:r>
              <a:rPr lang="en-US" dirty="0"/>
              <a:t> that away</a:t>
            </a:r>
            <a:r>
              <a:rPr lang="en-US" dirty="0" smtClean="0"/>
              <a:t>.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Her kids </a:t>
            </a:r>
            <a:r>
              <a:rPr lang="en-US" b="1" dirty="0" smtClean="0"/>
              <a:t>will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probably / definitely </a:t>
            </a:r>
            <a:r>
              <a:rPr lang="en-US" dirty="0" smtClean="0"/>
              <a:t>like them.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I </a:t>
            </a:r>
            <a:r>
              <a:rPr lang="en-US" b="1" dirty="0" smtClean="0">
                <a:solidFill>
                  <a:srgbClr val="00B0F0"/>
                </a:solidFill>
              </a:rPr>
              <a:t>might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finish it this weekend. = will possibly 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/>
            <a:endParaRPr lang="ar-SA" sz="6000" b="1" dirty="0">
              <a:solidFill>
                <a:srgbClr val="FFC000"/>
              </a:solidFill>
              <a:latin typeface="MV Boli" pitchFamily="2" charset="0"/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4533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00B050"/>
                </a:solidFill>
              </a:rPr>
              <a:t>WILL</a:t>
            </a:r>
            <a:endParaRPr lang="ar-SA" sz="5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Questions</a:t>
            </a:r>
            <a:endParaRPr lang="en-US" sz="3600" b="1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/>
              <a:t>Question word + </a:t>
            </a:r>
            <a:r>
              <a:rPr lang="en-US" sz="3600" dirty="0" smtClean="0">
                <a:solidFill>
                  <a:srgbClr val="00B050"/>
                </a:solidFill>
              </a:rPr>
              <a:t>will</a:t>
            </a:r>
            <a:r>
              <a:rPr lang="en-US" sz="3600" dirty="0" smtClean="0"/>
              <a:t> + subject + infinitive</a:t>
            </a:r>
          </a:p>
          <a:p>
            <a:pPr marL="0" indent="0" algn="l" rtl="0">
              <a:buNone/>
            </a:pPr>
            <a:endParaRPr lang="en-US" sz="3600" dirty="0" smtClean="0"/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When will it be here ?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Will it rain at the weekend ?</a:t>
            </a:r>
          </a:p>
          <a:p>
            <a:pPr marL="0" indent="0" algn="l" rtl="0">
              <a:buNone/>
            </a:pP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2669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6000" dirty="0" smtClean="0">
                <a:solidFill>
                  <a:srgbClr val="00B050"/>
                </a:solidFill>
              </a:rPr>
              <a:t>Be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going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to </a:t>
            </a:r>
            <a:endParaRPr lang="ar-SA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37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Subject + </a:t>
            </a:r>
            <a:r>
              <a:rPr lang="en-US" sz="2400" b="1" dirty="0" smtClean="0">
                <a:solidFill>
                  <a:srgbClr val="00B050"/>
                </a:solidFill>
              </a:rPr>
              <a:t>am / are / is </a:t>
            </a:r>
            <a:r>
              <a:rPr lang="en-US" sz="2400" b="1" dirty="0" smtClean="0">
                <a:solidFill>
                  <a:srgbClr val="FF0000"/>
                </a:solidFill>
              </a:rPr>
              <a:t>+ going to + infinitive  </a:t>
            </a:r>
            <a:r>
              <a:rPr lang="en-US" sz="2400" b="1" dirty="0">
                <a:solidFill>
                  <a:srgbClr val="FFC000"/>
                </a:solidFill>
              </a:rPr>
              <a:t>( positive)</a:t>
            </a:r>
            <a:endParaRPr lang="ar-SA" sz="4800" b="1" dirty="0">
              <a:solidFill>
                <a:srgbClr val="FFC00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1. A plan or intention to do something.</a:t>
            </a:r>
          </a:p>
          <a:p>
            <a:pPr marL="0" indent="0" algn="l" rtl="0">
              <a:buNone/>
            </a:pPr>
            <a:r>
              <a:rPr lang="en-US" dirty="0" smtClean="0"/>
              <a:t>I’</a:t>
            </a:r>
            <a:r>
              <a:rPr lang="en-US" b="1" dirty="0" smtClean="0"/>
              <a:t>m going to travel </a:t>
            </a:r>
            <a:r>
              <a:rPr lang="en-US" dirty="0" smtClean="0"/>
              <a:t>to Spain next summer.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2. A prediction based on present evidence.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tx2"/>
                </a:solidFill>
              </a:rPr>
              <a:t>It’</a:t>
            </a:r>
            <a:r>
              <a:rPr lang="en-US" b="1" dirty="0" smtClean="0">
                <a:solidFill>
                  <a:schemeClr val="tx2"/>
                </a:solidFill>
              </a:rPr>
              <a:t>s going to break </a:t>
            </a:r>
            <a:r>
              <a:rPr lang="en-US" dirty="0" smtClean="0">
                <a:solidFill>
                  <a:schemeClr val="tx2"/>
                </a:solidFill>
              </a:rPr>
              <a:t>the first time he uses it.</a:t>
            </a: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Subject + </a:t>
            </a:r>
            <a:r>
              <a:rPr lang="en-US" sz="2400" b="1" dirty="0">
                <a:solidFill>
                  <a:srgbClr val="00B050"/>
                </a:solidFill>
              </a:rPr>
              <a:t>am / are / is </a:t>
            </a:r>
            <a:r>
              <a:rPr lang="en-US" sz="2400" b="1" dirty="0" smtClean="0">
                <a:solidFill>
                  <a:srgbClr val="FF0000"/>
                </a:solidFill>
              </a:rPr>
              <a:t>+ </a:t>
            </a:r>
            <a:r>
              <a:rPr lang="en-US" sz="2400" b="1" dirty="0" smtClean="0">
                <a:solidFill>
                  <a:srgbClr val="FF9C19"/>
                </a:solidFill>
              </a:rPr>
              <a:t>not </a:t>
            </a:r>
            <a:r>
              <a:rPr lang="en-US" sz="2400" b="1" dirty="0" smtClean="0">
                <a:solidFill>
                  <a:srgbClr val="FF0000"/>
                </a:solidFill>
              </a:rPr>
              <a:t>+  </a:t>
            </a:r>
            <a:r>
              <a:rPr lang="en-US" sz="2400" b="1" dirty="0">
                <a:solidFill>
                  <a:srgbClr val="FF0000"/>
                </a:solidFill>
              </a:rPr>
              <a:t>going to + </a:t>
            </a:r>
            <a:r>
              <a:rPr lang="en-US" sz="2400" b="1" dirty="0" smtClean="0">
                <a:solidFill>
                  <a:srgbClr val="FF0000"/>
                </a:solidFill>
              </a:rPr>
              <a:t>infinitive </a:t>
            </a:r>
            <a:r>
              <a:rPr lang="en-US" sz="2400" b="1" dirty="0" smtClean="0">
                <a:solidFill>
                  <a:srgbClr val="FFC000"/>
                </a:solidFill>
              </a:rPr>
              <a:t>( negative)</a:t>
            </a:r>
            <a:endParaRPr lang="ar-SA" sz="4800" b="1" dirty="0">
              <a:solidFill>
                <a:srgbClr val="FFC000"/>
              </a:solidFill>
            </a:endParaRPr>
          </a:p>
          <a:p>
            <a:pPr marL="0" indent="0" algn="l" rtl="0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They</a:t>
            </a:r>
            <a:r>
              <a:rPr lang="en-US" sz="2800" b="1" dirty="0" smtClean="0">
                <a:solidFill>
                  <a:schemeClr val="tx2"/>
                </a:solidFill>
              </a:rPr>
              <a:t>’re </a:t>
            </a:r>
            <a:r>
              <a:rPr lang="en-US" sz="2800" b="1" dirty="0" smtClean="0">
                <a:solidFill>
                  <a:srgbClr val="FF9C19"/>
                </a:solidFill>
              </a:rPr>
              <a:t>not </a:t>
            </a:r>
            <a:r>
              <a:rPr lang="en-US" sz="2800" b="1" dirty="0" smtClean="0">
                <a:solidFill>
                  <a:schemeClr val="tx2"/>
                </a:solidFill>
              </a:rPr>
              <a:t>going to use </a:t>
            </a:r>
            <a:r>
              <a:rPr lang="en-US" sz="2800" dirty="0" smtClean="0">
                <a:solidFill>
                  <a:schemeClr val="tx2"/>
                </a:solidFill>
              </a:rPr>
              <a:t>it again.</a:t>
            </a:r>
            <a:endParaRPr lang="ar-SA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78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6000" dirty="0" smtClean="0">
                <a:solidFill>
                  <a:srgbClr val="00B050"/>
                </a:solidFill>
              </a:rPr>
              <a:t>Be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going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to </a:t>
            </a:r>
            <a:endParaRPr lang="ar-SA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37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Questions</a:t>
            </a:r>
          </a:p>
          <a:p>
            <a:pPr marL="0" indent="0" algn="l" rtl="0">
              <a:buNone/>
            </a:pPr>
            <a:r>
              <a:rPr lang="en-US" sz="2800" dirty="0" err="1" smtClean="0">
                <a:solidFill>
                  <a:schemeClr val="tx2"/>
                </a:solidFill>
              </a:rPr>
              <a:t>Q.word</a:t>
            </a:r>
            <a:r>
              <a:rPr lang="en-US" sz="2800" dirty="0" smtClean="0">
                <a:solidFill>
                  <a:schemeClr val="tx2"/>
                </a:solidFill>
              </a:rPr>
              <a:t> + </a:t>
            </a:r>
            <a:r>
              <a:rPr lang="en-US" sz="2800" dirty="0" smtClean="0">
                <a:solidFill>
                  <a:srgbClr val="00B0F0"/>
                </a:solidFill>
              </a:rPr>
              <a:t>am/are/is</a:t>
            </a:r>
            <a:r>
              <a:rPr lang="en-US" sz="2800" dirty="0" smtClean="0">
                <a:solidFill>
                  <a:schemeClr val="tx2"/>
                </a:solidFill>
              </a:rPr>
              <a:t> + (not) +subject + </a:t>
            </a:r>
            <a:r>
              <a:rPr lang="en-US" sz="2800" dirty="0" smtClean="0">
                <a:solidFill>
                  <a:srgbClr val="0099CC"/>
                </a:solidFill>
              </a:rPr>
              <a:t>going to</a:t>
            </a:r>
            <a:r>
              <a:rPr lang="en-US" sz="2800" dirty="0" smtClean="0">
                <a:solidFill>
                  <a:schemeClr val="tx2"/>
                </a:solidFill>
              </a:rPr>
              <a:t>+ </a:t>
            </a:r>
            <a:r>
              <a:rPr lang="en-US" sz="2800" dirty="0" smtClean="0">
                <a:solidFill>
                  <a:srgbClr val="0099CC"/>
                </a:solidFill>
              </a:rPr>
              <a:t>infinitive</a:t>
            </a:r>
          </a:p>
          <a:p>
            <a:pPr marL="0" indent="0" algn="l" rtl="0">
              <a:buNone/>
            </a:pPr>
            <a:endParaRPr lang="en-US" sz="2800" dirty="0" smtClean="0">
              <a:solidFill>
                <a:srgbClr val="C0000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When am I going to see you again?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Aren’t they going to visit him ?</a:t>
            </a:r>
            <a:endParaRPr lang="ar-S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249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4800" dirty="0" smtClean="0">
                <a:solidFill>
                  <a:srgbClr val="00B050"/>
                </a:solidFill>
              </a:rPr>
              <a:t>Present continuous </a:t>
            </a:r>
            <a:endParaRPr lang="ar-SA" sz="48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8840"/>
            <a:ext cx="8839200" cy="464056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We us e it when we have an arrangement with another person and we know exactly when. </a:t>
            </a: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tx2"/>
                </a:solidFill>
              </a:rPr>
              <a:t>She’</a:t>
            </a:r>
            <a:r>
              <a:rPr lang="en-US" b="1" dirty="0" smtClean="0">
                <a:solidFill>
                  <a:schemeClr val="tx2"/>
                </a:solidFill>
              </a:rPr>
              <a:t>s picking </a:t>
            </a:r>
            <a:r>
              <a:rPr lang="en-US" dirty="0" smtClean="0">
                <a:solidFill>
                  <a:schemeClr val="tx2"/>
                </a:solidFill>
              </a:rPr>
              <a:t>them up tomorrow evening .</a:t>
            </a:r>
          </a:p>
          <a:p>
            <a:pPr marL="0" indent="0" algn="l" rtl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780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5400" dirty="0" smtClean="0">
                <a:solidFill>
                  <a:srgbClr val="C00000"/>
                </a:solidFill>
              </a:rPr>
              <a:t>Grammar </a:t>
            </a:r>
            <a:endParaRPr lang="ar-SA" sz="5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5" y="1916832"/>
            <a:ext cx="8839200" cy="4136504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4800" dirty="0" smtClean="0">
                <a:latin typeface="Aharoni" pitchFamily="2" charset="-79"/>
                <a:cs typeface="Aharoni" pitchFamily="2" charset="-79"/>
              </a:rPr>
              <a:t>Now let’s try to answer the questions in </a:t>
            </a:r>
            <a:r>
              <a:rPr lang="en-US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exercise </a:t>
            </a:r>
            <a:r>
              <a:rPr lang="en-US" sz="66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6</a:t>
            </a:r>
            <a:r>
              <a:rPr lang="en-US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smtClean="0">
                <a:solidFill>
                  <a:srgbClr val="FF9C19"/>
                </a:solidFill>
                <a:latin typeface="Aharoni" pitchFamily="2" charset="-79"/>
                <a:cs typeface="Aharoni" pitchFamily="2" charset="-79"/>
              </a:rPr>
              <a:t>pg.</a:t>
            </a:r>
            <a:r>
              <a:rPr lang="en-US" sz="6600" dirty="0" smtClean="0">
                <a:solidFill>
                  <a:srgbClr val="FF9C19"/>
                </a:solidFill>
                <a:latin typeface="Aharoni" pitchFamily="2" charset="-79"/>
                <a:cs typeface="Aharoni" pitchFamily="2" charset="-79"/>
              </a:rPr>
              <a:t>39</a:t>
            </a:r>
          </a:p>
          <a:p>
            <a:pPr marL="0" indent="0" algn="ctr" rtl="0">
              <a:buNone/>
            </a:pPr>
            <a:r>
              <a:rPr lang="en-US" sz="4800" dirty="0" smtClean="0">
                <a:solidFill>
                  <a:srgbClr val="0099CC"/>
                </a:solidFill>
                <a:latin typeface="Aharoni" pitchFamily="2" charset="-79"/>
                <a:cs typeface="Aharoni" pitchFamily="2" charset="-79"/>
                <a:sym typeface="Wingdings" pitchFamily="2" charset="2"/>
              </a:rPr>
              <a:t> </a:t>
            </a:r>
          </a:p>
          <a:p>
            <a:pPr marL="0" indent="0" algn="ctr" rtl="0">
              <a:buNone/>
            </a:pPr>
            <a:r>
              <a:rPr lang="en-US" sz="4800" dirty="0" smtClean="0">
                <a:solidFill>
                  <a:srgbClr val="0099CC"/>
                </a:solidFill>
                <a:latin typeface="Aharoni" pitchFamily="2" charset="-79"/>
                <a:cs typeface="Aharoni" pitchFamily="2" charset="-79"/>
                <a:sym typeface="Wingdings" pitchFamily="2" charset="2"/>
              </a:rPr>
              <a:t> </a:t>
            </a:r>
            <a:endParaRPr lang="ar-SA" sz="4800" dirty="0">
              <a:solidFill>
                <a:srgbClr val="0099CC"/>
              </a:solidFill>
              <a:latin typeface="Aharoni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758309"/>
            <a:ext cx="3240360" cy="182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67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6552" y="116632"/>
            <a:ext cx="6552728" cy="1584176"/>
          </a:xfrm>
        </p:spPr>
        <p:txBody>
          <a:bodyPr/>
          <a:lstStyle/>
          <a:p>
            <a:pPr marL="0" indent="0" rtl="0"/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>That’s it for today .. </a:t>
            </a:r>
            <a: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</a:br>
            <a: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>        </a:t>
            </a:r>
            <a:r>
              <a:rPr lang="en-US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Have </a:t>
            </a:r>
            <a:r>
              <a:rPr lang="en-US" dirty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a good day ! 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5879706"/>
            <a:ext cx="6400800" cy="6096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Ms. </a:t>
            </a:r>
            <a:r>
              <a:rPr lang="en-US" sz="4000" b="1" dirty="0" err="1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Nehad</a:t>
            </a:r>
            <a:r>
              <a:rPr lang="en-US" sz="4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n-US" sz="4000" b="1" dirty="0" err="1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Asiri</a:t>
            </a:r>
            <a:endParaRPr lang="ar-SA" sz="4000" b="1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437112"/>
            <a:ext cx="2433272" cy="142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09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al Estate Property PowerPoint 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Real Estate Property PowerPoint Template</Template>
  <TotalTime>594</TotalTime>
  <Words>976</Words>
  <Application>Microsoft Office PowerPoint</Application>
  <PresentationFormat>On-screen Show (4:3)</PresentationFormat>
  <Paragraphs>187</Paragraphs>
  <Slides>31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Real Estate Property PowerPoint Template</vt:lpstr>
      <vt:lpstr>Ch.5 Home truths</vt:lpstr>
      <vt:lpstr>PowerPoint Presentation</vt:lpstr>
      <vt:lpstr>OBJECTIVES</vt:lpstr>
      <vt:lpstr>VOCABULARY – Phrasal verbs</vt:lpstr>
      <vt:lpstr> a) Check these words in the dictionary. </vt:lpstr>
      <vt:lpstr>Check these words in the dictionary.</vt:lpstr>
      <vt:lpstr>Check these words in the dictionary.</vt:lpstr>
      <vt:lpstr>Check these words in the dictionary.</vt:lpstr>
      <vt:lpstr>Check these words in the dictionary.</vt:lpstr>
      <vt:lpstr>READING TIME  pg. 38</vt:lpstr>
      <vt:lpstr>Clear (sth) out </vt:lpstr>
      <vt:lpstr>Sort (sth) out </vt:lpstr>
      <vt:lpstr> Give (sth) away</vt:lpstr>
      <vt:lpstr>       Throw (sth) away / throw (sth) out</vt:lpstr>
      <vt:lpstr>Take (sth) out</vt:lpstr>
      <vt:lpstr>Tidy (sth) up</vt:lpstr>
      <vt:lpstr>Put (sth) away</vt:lpstr>
      <vt:lpstr>Come back</vt:lpstr>
      <vt:lpstr>Go through (sth) </vt:lpstr>
      <vt:lpstr>READING TIME  pg. 38</vt:lpstr>
      <vt:lpstr>   LISTENING &amp; GRAMMAR pg. 38</vt:lpstr>
      <vt:lpstr>5</vt:lpstr>
      <vt:lpstr>The future: will, be going to , present continuous</vt:lpstr>
      <vt:lpstr>WILL</vt:lpstr>
      <vt:lpstr>WILL</vt:lpstr>
      <vt:lpstr>WILL</vt:lpstr>
      <vt:lpstr>Be going to </vt:lpstr>
      <vt:lpstr>Be going to </vt:lpstr>
      <vt:lpstr>Present continuous </vt:lpstr>
      <vt:lpstr>Grammar </vt:lpstr>
      <vt:lpstr> That’s it for today ..          Have a good day !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Ch.5 Home truths</dc:title>
  <dc:subject>PowerPoint Templates</dc:subject>
  <dc:creator>NEHAD</dc:creator>
  <cp:lastModifiedBy>NEHAD</cp:lastModifiedBy>
  <cp:revision>64</cp:revision>
  <dcterms:created xsi:type="dcterms:W3CDTF">2012-04-20T11:07:27Z</dcterms:created>
  <dcterms:modified xsi:type="dcterms:W3CDTF">2012-04-20T21:24:07Z</dcterms:modified>
  <cp:category>Microsoft PowerPoint Templates</cp:category>
</cp:coreProperties>
</file>